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6" r:id="rId3"/>
    <p:sldId id="257" r:id="rId4"/>
    <p:sldId id="258" r:id="rId5"/>
    <p:sldId id="260" r:id="rId6"/>
    <p:sldId id="261" r:id="rId7"/>
    <p:sldId id="259" r:id="rId8"/>
    <p:sldId id="262" r:id="rId9"/>
    <p:sldId id="263" r:id="rId10"/>
    <p:sldId id="264" r:id="rId11"/>
    <p:sldId id="265" r:id="rId12"/>
    <p:sldId id="266" r:id="rId13"/>
    <p:sldId id="269" r:id="rId14"/>
    <p:sldId id="268" r:id="rId15"/>
    <p:sldId id="273" r:id="rId16"/>
    <p:sldId id="274" r:id="rId17"/>
    <p:sldId id="270" r:id="rId18"/>
    <p:sldId id="271" r:id="rId19"/>
    <p:sldId id="275" r:id="rId20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94" autoAdjust="0"/>
    <p:restoredTop sz="96203" autoAdjust="0"/>
  </p:normalViewPr>
  <p:slideViewPr>
    <p:cSldViewPr>
      <p:cViewPr varScale="1">
        <p:scale>
          <a:sx n="83" d="100"/>
          <a:sy n="83" d="100"/>
        </p:scale>
        <p:origin x="509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6"/>
    </p:cViewPr>
  </p:sorter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1/17/2023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1/17/2023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26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00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from:</a:t>
            </a:r>
          </a:p>
          <a:p>
            <a:r>
              <a:rPr lang="en-US" dirty="0" smtClean="0"/>
              <a:t>https://web.archive.org/web/20130520064544/http://classics.uc.edu/~johnson/libraries/celsus.html</a:t>
            </a:r>
          </a:p>
          <a:p>
            <a:r>
              <a:rPr lang="en-US" b="1" dirty="0"/>
              <a:t>Circumstances of construction</a:t>
            </a:r>
            <a:endParaRPr lang="en-US" dirty="0"/>
          </a:p>
          <a:p>
            <a:r>
              <a:rPr lang="en-US" dirty="0" smtClean="0"/>
              <a:t>The library serves as a grave monument, rather like many churches, and in the tradition of the entombing of heroes and celebratory family monuments. At the back right of the monument is the entrance into a </a:t>
            </a:r>
            <a:r>
              <a:rPr lang="en-US" dirty="0" err="1" smtClean="0"/>
              <a:t>sepuchral</a:t>
            </a:r>
            <a:r>
              <a:rPr lang="en-US" dirty="0" smtClean="0"/>
              <a:t> chamber that contained the remains of </a:t>
            </a:r>
            <a:r>
              <a:rPr lang="en-US" dirty="0" err="1" smtClean="0"/>
              <a:t>Celsus</a:t>
            </a:r>
            <a:r>
              <a:rPr lang="en-US" dirty="0" smtClean="0"/>
              <a:t>. The library is dedicated by </a:t>
            </a:r>
            <a:r>
              <a:rPr lang="en-US" dirty="0" err="1" smtClean="0"/>
              <a:t>Ti</a:t>
            </a:r>
            <a:r>
              <a:rPr lang="en-US" dirty="0" smtClean="0"/>
              <a:t>. </a:t>
            </a:r>
            <a:r>
              <a:rPr lang="en-US" dirty="0" err="1" smtClean="0"/>
              <a:t>Iulius</a:t>
            </a:r>
            <a:r>
              <a:rPr lang="en-US" dirty="0" smtClean="0"/>
              <a:t> Aquila (cos. 110) to his father </a:t>
            </a:r>
            <a:r>
              <a:rPr lang="en-US" dirty="0" err="1" smtClean="0"/>
              <a:t>Ti</a:t>
            </a:r>
            <a:r>
              <a:rPr lang="en-US" dirty="0" smtClean="0"/>
              <a:t>. </a:t>
            </a:r>
            <a:r>
              <a:rPr lang="en-US" dirty="0" err="1" smtClean="0"/>
              <a:t>Iulius</a:t>
            </a:r>
            <a:r>
              <a:rPr lang="en-US" dirty="0" smtClean="0"/>
              <a:t> </a:t>
            </a:r>
            <a:r>
              <a:rPr lang="en-US" dirty="0" err="1" smtClean="0"/>
              <a:t>Celsus</a:t>
            </a:r>
            <a:r>
              <a:rPr lang="en-US" dirty="0" smtClean="0"/>
              <a:t> </a:t>
            </a:r>
            <a:r>
              <a:rPr lang="en-US" dirty="0" err="1" smtClean="0"/>
              <a:t>Polemaeanus</a:t>
            </a:r>
            <a:r>
              <a:rPr lang="en-US" dirty="0" smtClean="0"/>
              <a:t> (cos. 92, </a:t>
            </a:r>
            <a:r>
              <a:rPr lang="en-US" dirty="0" err="1" smtClean="0"/>
              <a:t>procos</a:t>
            </a:r>
            <a:r>
              <a:rPr lang="en-US" dirty="0" smtClean="0"/>
              <a:t>. Asia 106, native of Asia, presumably of </a:t>
            </a:r>
            <a:r>
              <a:rPr lang="en-US" dirty="0" err="1" smtClean="0"/>
              <a:t>Ephesos</a:t>
            </a:r>
            <a:r>
              <a:rPr lang="en-US" dirty="0" smtClean="0"/>
              <a:t>). When the library was completed is not known, but prob. </a:t>
            </a:r>
            <a:r>
              <a:rPr lang="en-US" dirty="0" err="1" smtClean="0"/>
              <a:t>Hadrianic</a:t>
            </a:r>
            <a:r>
              <a:rPr lang="en-US" dirty="0" smtClean="0"/>
              <a:t>. (115 to 150 are the range of dates proposed; but even later is possible for the completion.) The original editors suppose that </a:t>
            </a:r>
            <a:r>
              <a:rPr lang="en-US" dirty="0" err="1" smtClean="0"/>
              <a:t>Celsus</a:t>
            </a:r>
            <a:r>
              <a:rPr lang="en-US" dirty="0" smtClean="0"/>
              <a:t> was voted heroic honors, and for that reason a spot close to the city agora was allowed for "</a:t>
            </a:r>
            <a:r>
              <a:rPr lang="en-US" dirty="0" err="1" smtClean="0"/>
              <a:t>hê</a:t>
            </a:r>
            <a:r>
              <a:rPr lang="en-US" dirty="0" smtClean="0"/>
              <a:t> </a:t>
            </a:r>
            <a:r>
              <a:rPr lang="en-US" dirty="0" err="1" smtClean="0"/>
              <a:t>Celsianê</a:t>
            </a:r>
            <a:r>
              <a:rPr lang="en-US" dirty="0" smtClean="0"/>
              <a:t> </a:t>
            </a:r>
            <a:r>
              <a:rPr lang="en-US" dirty="0" err="1" smtClean="0"/>
              <a:t>bibliothêkê</a:t>
            </a:r>
            <a:r>
              <a:rPr lang="en-US" dirty="0" smtClean="0"/>
              <a:t>."</a:t>
            </a:r>
          </a:p>
          <a:p>
            <a:r>
              <a:rPr lang="en-US" dirty="0" smtClean="0"/>
              <a:t>Note the fasces, statues of riders on either side, armed military statue, etc. that bespeak the celebration of the consular and proconsular honors of man and family.</a:t>
            </a:r>
          </a:p>
          <a:p>
            <a:r>
              <a:rPr lang="en-US" dirty="0"/>
              <a:t>Four statues were found that belong to the facade. From the inscriptions, we know these to be depictions of Sophia of </a:t>
            </a:r>
            <a:r>
              <a:rPr lang="en-US" dirty="0" err="1"/>
              <a:t>Celsus</a:t>
            </a:r>
            <a:r>
              <a:rPr lang="en-US" dirty="0"/>
              <a:t>, Arete of </a:t>
            </a:r>
            <a:r>
              <a:rPr lang="en-US" dirty="0" err="1"/>
              <a:t>Celsus</a:t>
            </a:r>
            <a:r>
              <a:rPr lang="en-US" dirty="0"/>
              <a:t>, Ennoia of Philip (!), and Episteme of </a:t>
            </a:r>
            <a:r>
              <a:rPr lang="en-US" dirty="0" err="1"/>
              <a:t>Celsus</a:t>
            </a:r>
            <a:r>
              <a:rPr lang="en-US" dirty="0"/>
              <a:t>. (Philip is a mystery; the editors of FE guess the architect.) These stood in the niches on the lower story. Also found were statues of a bearded man in military dress (</a:t>
            </a:r>
            <a:r>
              <a:rPr lang="en-US" dirty="0" err="1"/>
              <a:t>Celsus</a:t>
            </a:r>
            <a:r>
              <a:rPr lang="en-US" dirty="0"/>
              <a:t>?), and a tragic Muse (Melpomene). The placement of these is uncertain; perhaps the upper story, perhaps not.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9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Gaius </a:t>
            </a:r>
            <a:r>
              <a:rPr lang="en-US" dirty="0" err="1" smtClean="0"/>
              <a:t>Perelius</a:t>
            </a:r>
            <a:r>
              <a:rPr lang="en-US" dirty="0" smtClean="0"/>
              <a:t> Aurelius Alexander. of Thyatira, Lydia. </a:t>
            </a:r>
            <a:r>
              <a:rPr lang="en-US" dirty="0" err="1" smtClean="0"/>
              <a:t>Pankratiast</a:t>
            </a:r>
            <a:r>
              <a:rPr lang="en-US" dirty="0" smtClean="0"/>
              <a:t>, ca. 200 CE. High priest of the association of Athletes, Rome.</a:t>
            </a:r>
          </a:p>
          <a:p>
            <a:r>
              <a:rPr lang="en-US" dirty="0" smtClean="0"/>
              <a:t>Aurelius</a:t>
            </a:r>
            <a:r>
              <a:rPr lang="en-US" baseline="0" dirty="0" smtClean="0"/>
              <a:t> Helix, Phoenicia. ca. 200 CE. pancratiast and wrestler. Victor at the Olympics, </a:t>
            </a:r>
            <a:r>
              <a:rPr lang="en-US" baseline="0" dirty="0" err="1" smtClean="0"/>
              <a:t>Capitolia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19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46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36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61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23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38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49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53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03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93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24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55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89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60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" y="0"/>
            <a:ext cx="12184602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" y="0"/>
            <a:ext cx="12186713" cy="6858000"/>
          </a:xfrm>
          <a:prstGeom prst="rect">
            <a:avLst/>
          </a:prstGeom>
          <a:solidFill>
            <a:schemeClr val="bg1">
              <a:alpha val="1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1/17/2023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1/17/2023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>
              <a:alpha val="11000"/>
            </a:srgbClr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1/17/2023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1/17/2023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1/17/2023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4413" y="2209800"/>
            <a:ext cx="0" cy="3581400"/>
          </a:xfrm>
          <a:prstGeom prst="line">
            <a:avLst/>
          </a:prstGeom>
          <a:ln w="22225">
            <a:solidFill>
              <a:srgbClr val="00B0F0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761744"/>
            <a:ext cx="4709160" cy="838201"/>
          </a:xfrm>
          <a:solidFill>
            <a:schemeClr val="bg2">
              <a:alpha val="15000"/>
            </a:schemeClr>
          </a:solidFill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761744"/>
            <a:ext cx="4709160" cy="838201"/>
          </a:xfrm>
          <a:solidFill>
            <a:schemeClr val="bg2">
              <a:alpha val="15000"/>
            </a:schemeClr>
          </a:solidFill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1/17/2023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4413" y="2743200"/>
            <a:ext cx="0" cy="3048000"/>
          </a:xfrm>
          <a:prstGeom prst="line">
            <a:avLst/>
          </a:prstGeom>
          <a:ln w="22225">
            <a:solidFill>
              <a:srgbClr val="00B0F0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n-US" smtClean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51812" y="6448427"/>
            <a:ext cx="1396259" cy="180974"/>
          </a:xfrm>
        </p:spPr>
        <p:txBody>
          <a:bodyPr/>
          <a:lstStyle/>
          <a:p>
            <a:fld id="{EDF33987-6305-4E2A-BF18-EF013ECE927B}" type="datetimeFigureOut">
              <a:rPr lang="en-US" smtClean="0"/>
              <a:t>1/17/2023</a:t>
            </a:fld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8212" y="6448427"/>
            <a:ext cx="1143001" cy="180974"/>
          </a:xfrm>
        </p:spPr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n-US" smtClean="0"/>
              <a:t>Add a footer</a:t>
            </a:r>
            <a:endParaRPr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8151812" y="6448427"/>
            <a:ext cx="1396259" cy="180974"/>
          </a:xfrm>
        </p:spPr>
        <p:txBody>
          <a:bodyPr/>
          <a:lstStyle/>
          <a:p>
            <a:fld id="{EDF33987-6305-4E2A-BF18-EF013ECE927B}" type="datetimeFigureOut">
              <a:rPr lang="en-US" smtClean="0"/>
              <a:t>1/17/2023</a:t>
            </a:fld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8212" y="6448427"/>
            <a:ext cx="1143001" cy="180974"/>
          </a:xfrm>
        </p:spPr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1/17/2023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1/17/2023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  <a:solidFill>
            <a:srgbClr val="00B0F0">
              <a:alpha val="11000"/>
            </a:srgb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none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rightspace.binghamton.edu/d2l/home/204082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bingweb.binghamton.edu/~ascholtz/ams381a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brightspace.binghamton.edu/d2l/le/content/204082/viewContent/629354/Vie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61012" y="381000"/>
            <a:ext cx="6248400" cy="1828800"/>
            <a:chOff x="379412" y="4724400"/>
            <a:chExt cx="6248400" cy="1828800"/>
          </a:xfrm>
        </p:grpSpPr>
        <p:sp>
          <p:nvSpPr>
            <p:cNvPr id="6" name="Rectangle 5"/>
            <p:cNvSpPr/>
            <p:nvPr/>
          </p:nvSpPr>
          <p:spPr>
            <a:xfrm>
              <a:off x="379412" y="4724400"/>
              <a:ext cx="6248400" cy="1828800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531812" y="4876800"/>
              <a:ext cx="5943600" cy="914400"/>
            </a:xfrm>
            <a:prstGeom prst="rect">
              <a:avLst/>
            </a:prstGeom>
            <a:solidFill>
              <a:srgbClr val="00B0F0">
                <a:alpha val="81000"/>
              </a:srgbClr>
            </a:solidFill>
          </p:spPr>
          <p:txBody>
            <a:bodyPr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 cap="none" baseline="0">
                  <a:solidFill>
                    <a:schemeClr val="tx1">
                      <a:lumMod val="50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spc="300" dirty="0" smtClean="0">
                  <a:solidFill>
                    <a:schemeClr val="bg1"/>
                  </a:solidFill>
                </a:rPr>
                <a:t>Race for Glory:</a:t>
              </a:r>
              <a:br>
                <a:rPr lang="en-US" sz="2400" b="1" spc="300" dirty="0" smtClean="0">
                  <a:solidFill>
                    <a:schemeClr val="bg1"/>
                  </a:solidFill>
                </a:rPr>
              </a:br>
              <a:r>
                <a:rPr lang="en-US" sz="2400" spc="300" dirty="0" smtClean="0">
                  <a:solidFill>
                    <a:schemeClr val="bg1"/>
                  </a:solidFill>
                </a:rPr>
                <a:t>Greek Civilization Under Rome</a:t>
              </a:r>
              <a:endParaRPr lang="en-US" sz="2400" spc="300" dirty="0">
                <a:solidFill>
                  <a:schemeClr val="bg1"/>
                </a:solidFill>
              </a:endParaRPr>
            </a:p>
          </p:txBody>
        </p:sp>
        <p:sp>
          <p:nvSpPr>
            <p:cNvPr id="8" name="Subtitle 2"/>
            <p:cNvSpPr txBox="1">
              <a:spLocks/>
            </p:cNvSpPr>
            <p:nvPr/>
          </p:nvSpPr>
          <p:spPr>
            <a:xfrm>
              <a:off x="531812" y="5943600"/>
              <a:ext cx="3132668" cy="457200"/>
            </a:xfrm>
            <a:prstGeom prst="rect">
              <a:avLst/>
            </a:prstGeom>
            <a:solidFill>
              <a:srgbClr val="00B0F0">
                <a:alpha val="81000"/>
              </a:srgbClr>
            </a:solidFill>
          </p:spPr>
          <p:txBody>
            <a:bodyPr vert="horz" lIns="91440" tIns="45720" rIns="91440" bIns="45720" rtlCol="0" anchor="ctr" anchorCtr="0">
              <a:normAutofit/>
            </a:bodyPr>
            <a:lstStyle>
              <a:lvl1pPr marL="274320" indent="-22860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Clr>
                  <a:schemeClr val="tx1"/>
                </a:buClr>
                <a:buSzPct val="80000"/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2920" indent="-2286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1"/>
                </a:buClr>
                <a:buSzPct val="80000"/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2286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1"/>
                </a:buClr>
                <a:buSzPct val="80000"/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60120" indent="-2286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88720" indent="-2286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17320" indent="-228600" algn="l" defTabSz="914400" rtl="0" eaLnBrk="1" latinLnBrk="0" hangingPunct="1">
                <a:spcBef>
                  <a:spcPts val="600"/>
                </a:spcBef>
                <a:buSzPct val="80000"/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45920" indent="-228600" algn="l" defTabSz="914400" rtl="0" eaLnBrk="1" latinLnBrk="0" hangingPunct="1">
                <a:spcBef>
                  <a:spcPts val="600"/>
                </a:spcBef>
                <a:buSzPct val="80000"/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74520" indent="-228600" algn="l" defTabSz="914400" rtl="0" eaLnBrk="1" latinLnBrk="0" hangingPunct="1">
                <a:spcBef>
                  <a:spcPts val="600"/>
                </a:spcBef>
                <a:buSzPct val="80000"/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03120" indent="-228600" algn="l" defTabSz="914400" rtl="0" eaLnBrk="1" latinLnBrk="0" hangingPunct="1">
                <a:spcBef>
                  <a:spcPts val="600"/>
                </a:spcBef>
                <a:buSzPct val="80000"/>
                <a:buFont typeface="Arial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>
                <a:buFont typeface="Arial" pitchFamily="34" charset="0"/>
                <a:buNone/>
              </a:pPr>
              <a:r>
                <a:rPr lang="en-US" sz="1800" smtClean="0">
                  <a:solidFill>
                    <a:schemeClr val="bg1"/>
                  </a:solidFill>
                </a:rPr>
                <a:t>Andrew Scholtz, Instructor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4424" y="2884236"/>
            <a:ext cx="9959976" cy="10895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200" dirty="0" smtClean="0"/>
              <a:t>What is this all about?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52904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581" y="0"/>
            <a:ext cx="825103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7012" y="268474"/>
            <a:ext cx="3276600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Roman Empire in 125 CE.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Andrei </a:t>
            </a:r>
            <a:r>
              <a:rPr lang="en-US" dirty="0">
                <a:solidFill>
                  <a:schemeClr val="bg1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. Creative </a:t>
            </a:r>
            <a:r>
              <a:rPr lang="en-US" dirty="0">
                <a:solidFill>
                  <a:schemeClr val="bg1"/>
                </a:solidFill>
              </a:rPr>
              <a:t>Commons Attribution-Share Alike 3.0 </a:t>
            </a:r>
            <a:r>
              <a:rPr lang="en-US" dirty="0" err="1">
                <a:solidFill>
                  <a:schemeClr val="bg1"/>
                </a:solidFill>
              </a:rPr>
              <a:t>Unported</a:t>
            </a:r>
            <a:r>
              <a:rPr lang="en-US" dirty="0">
                <a:solidFill>
                  <a:schemeClr val="bg1"/>
                </a:solidFill>
              </a:rPr>
              <a:t> license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126246" y="4419600"/>
            <a:ext cx="978153" cy="1014757"/>
            <a:chOff x="9126246" y="4419600"/>
            <a:chExt cx="978153" cy="1014757"/>
          </a:xfrm>
        </p:grpSpPr>
        <p:cxnSp>
          <p:nvCxnSpPr>
            <p:cNvPr id="6" name="Straight Arrow Connector 5"/>
            <p:cNvCxnSpPr/>
            <p:nvPr/>
          </p:nvCxnSpPr>
          <p:spPr>
            <a:xfrm flipH="1" flipV="1">
              <a:off x="9218612" y="4419600"/>
              <a:ext cx="533400" cy="685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9126246" y="5120425"/>
              <a:ext cx="978153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 smtClean="0">
                  <a:solidFill>
                    <a:srgbClr val="FF0000"/>
                  </a:solidFill>
                </a:rPr>
                <a:t>Ephesus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678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" y="0"/>
            <a:ext cx="1218460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89812" y="533400"/>
            <a:ext cx="416503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Library of </a:t>
            </a:r>
            <a:r>
              <a:rPr lang="en-US" sz="2400" dirty="0" err="1" smtClean="0">
                <a:solidFill>
                  <a:schemeClr val="bg1"/>
                </a:solidFill>
              </a:rPr>
              <a:t>Celsus</a:t>
            </a:r>
            <a:r>
              <a:rPr lang="en-US" sz="2400" dirty="0" smtClean="0">
                <a:solidFill>
                  <a:schemeClr val="bg1"/>
                </a:solidFill>
              </a:rPr>
              <a:t>, Ephesus, Turkey. Completed 1</a:t>
            </a:r>
            <a:r>
              <a:rPr lang="en-US" sz="2400" baseline="30000" dirty="0" smtClean="0">
                <a:solidFill>
                  <a:schemeClr val="bg1"/>
                </a:solidFill>
              </a:rPr>
              <a:t>st</a:t>
            </a:r>
            <a:r>
              <a:rPr lang="en-US" sz="2400" dirty="0" smtClean="0">
                <a:solidFill>
                  <a:schemeClr val="bg1"/>
                </a:solidFill>
              </a:rPr>
              <a:t> half 2</a:t>
            </a:r>
            <a:r>
              <a:rPr lang="en-US" sz="2400" baseline="30000" dirty="0" smtClean="0">
                <a:solidFill>
                  <a:schemeClr val="bg1"/>
                </a:solidFill>
              </a:rPr>
              <a:t>nd</a:t>
            </a:r>
            <a:r>
              <a:rPr lang="en-US" sz="2400" dirty="0" smtClean="0">
                <a:solidFill>
                  <a:schemeClr val="bg1"/>
                </a:solidFill>
              </a:rPr>
              <a:t> cent. 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6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>
              <a:alpha val="11000"/>
            </a:srgbClr>
          </a:solidFill>
        </p:spPr>
        <p:txBody>
          <a:bodyPr/>
          <a:lstStyle/>
          <a:p>
            <a:r>
              <a:rPr lang="en-US" dirty="0" smtClean="0"/>
              <a:t>Agonism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4876799" cy="4343400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 smtClean="0"/>
              <a:t>agōn</a:t>
            </a:r>
            <a:r>
              <a:rPr lang="en-US" dirty="0" smtClean="0"/>
              <a:t>, “contest”</a:t>
            </a:r>
          </a:p>
          <a:p>
            <a:r>
              <a:rPr lang="en-US" dirty="0" smtClean="0"/>
              <a:t>Athletics</a:t>
            </a:r>
          </a:p>
          <a:p>
            <a:r>
              <a:rPr lang="en-US" dirty="0"/>
              <a:t>Diplomacy</a:t>
            </a:r>
          </a:p>
          <a:p>
            <a:r>
              <a:rPr lang="en-US" dirty="0" smtClean="0"/>
              <a:t>Politics</a:t>
            </a:r>
          </a:p>
          <a:p>
            <a:r>
              <a:rPr lang="en-US" dirty="0" smtClean="0"/>
              <a:t>Philanthropy</a:t>
            </a:r>
            <a:endParaRPr lang="en-US" dirty="0"/>
          </a:p>
          <a:p>
            <a:r>
              <a:rPr lang="en-US" dirty="0" smtClean="0"/>
              <a:t>Rhetoric</a:t>
            </a:r>
          </a:p>
          <a:p>
            <a:r>
              <a:rPr lang="en-US" dirty="0" smtClean="0"/>
              <a:t>Social life</a:t>
            </a:r>
          </a:p>
          <a:p>
            <a:r>
              <a:rPr lang="en-US" dirty="0" smtClean="0"/>
              <a:t>Business</a:t>
            </a:r>
          </a:p>
          <a:p>
            <a:r>
              <a:rPr lang="en-US" i="1" dirty="0" smtClean="0"/>
              <a:t>Anything!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764306"/>
              </p:ext>
            </p:extLst>
          </p:nvPr>
        </p:nvGraphicFramePr>
        <p:xfrm>
          <a:off x="6094412" y="1980931"/>
          <a:ext cx="4876801" cy="3657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Image" r:id="rId4" imgW="20317320" imgH="15238080" progId="Photoshop.Image.19">
                  <p:embed/>
                </p:oleObj>
              </mc:Choice>
              <mc:Fallback>
                <p:oleObj name="Image" r:id="rId4" imgW="20317320" imgH="15238080" progId="Photoshop.Image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4412" y="1980931"/>
                        <a:ext cx="4876801" cy="36578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60775" y="5809869"/>
            <a:ext cx="454407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smtClean="0"/>
              <a:t>Alexander and Helix, champion pancratiasts. Ostia </a:t>
            </a:r>
            <a:r>
              <a:rPr lang="en-US" sz="1400" dirty="0" err="1" smtClean="0"/>
              <a:t>Antica</a:t>
            </a:r>
            <a:r>
              <a:rPr lang="en-US" sz="1400" dirty="0" smtClean="0"/>
              <a:t>, Italy. Between 210 and 235 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650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389812" y="390144"/>
            <a:ext cx="4048125" cy="6084351"/>
            <a:chOff x="7799386" y="325581"/>
            <a:chExt cx="4048125" cy="6084351"/>
          </a:xfrm>
        </p:grpSpPr>
        <p:pic>
          <p:nvPicPr>
            <p:cNvPr id="3074" name="Picture 2" descr="Incomplete marble statue of sophist, 193-211 a.d., from Ephesus, Turkey : Stock Phot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9386" y="325581"/>
              <a:ext cx="4048125" cy="5541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8932019" y="6096000"/>
              <a:ext cx="1782859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 smtClean="0">
                  <a:solidFill>
                    <a:schemeClr val="bg1"/>
                  </a:solidFill>
                </a:rPr>
                <a:t>Sophist, Ephesus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“Second Sophistic”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17614" y="1828800"/>
            <a:ext cx="4876799" cy="4343400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–3</a:t>
            </a:r>
            <a:r>
              <a:rPr lang="en-US" baseline="30000" dirty="0" smtClean="0">
                <a:solidFill>
                  <a:schemeClr val="bg1"/>
                </a:solidFill>
              </a:rPr>
              <a:t>rd</a:t>
            </a:r>
            <a:r>
              <a:rPr lang="en-US" dirty="0" smtClean="0">
                <a:solidFill>
                  <a:schemeClr val="bg1"/>
                </a:solidFill>
              </a:rPr>
              <a:t> cent. CE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Rhetoric</a:t>
            </a:r>
          </a:p>
          <a:p>
            <a:pPr>
              <a:buClr>
                <a:schemeClr val="bg1"/>
              </a:buClr>
            </a:pPr>
            <a:r>
              <a:rPr lang="en-US" i="1" dirty="0" smtClean="0">
                <a:solidFill>
                  <a:schemeClr val="bg1"/>
                </a:solidFill>
              </a:rPr>
              <a:t>paideia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6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2718" y="2884237"/>
            <a:ext cx="8903399" cy="108952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200" dirty="0" smtClean="0"/>
              <a:t>Guiding question…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64301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7364" y="2385637"/>
            <a:ext cx="9794098" cy="208672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200" dirty="0" smtClean="0"/>
              <a:t>How to be Greek under Rome?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00091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6088" y="2407335"/>
            <a:ext cx="9756648" cy="3095530"/>
          </a:xfrm>
          <a:prstGeom prst="roundRect">
            <a:avLst>
              <a:gd name="adj" fmla="val 1229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000" spc="200" dirty="0" smtClean="0"/>
              <a:t>AMS </a:t>
            </a:r>
            <a:r>
              <a:rPr lang="en-US" sz="2000" spc="200" dirty="0"/>
              <a:t>382E / COLI 331J / PPL </a:t>
            </a:r>
            <a:r>
              <a:rPr lang="en-US" sz="2000" spc="200" dirty="0" smtClean="0"/>
              <a:t>380m </a:t>
            </a:r>
            <a:r>
              <a:rPr lang="en-US" sz="2000" spc="200" dirty="0"/>
              <a:t>/ RHET 450G</a:t>
            </a:r>
            <a:r>
              <a:rPr lang="en-US" sz="2000" spc="200" dirty="0" smtClean="0"/>
              <a:t>. Andrew </a:t>
            </a:r>
            <a:r>
              <a:rPr lang="en-US" sz="2000" spc="200" dirty="0"/>
              <a:t>Scholtz, Instructor (ascholtz@binghamton.edu). TR </a:t>
            </a:r>
            <a:r>
              <a:rPr lang="en-US" sz="2000" spc="200" dirty="0" smtClean="0"/>
              <a:t>10:05-11:30. </a:t>
            </a:r>
            <a:r>
              <a:rPr lang="en-US" sz="2000" spc="200" dirty="0"/>
              <a:t>LN 2405. Competitive culture — rhetoric, athletics, literature, philanthropy, etc. — in the Greek-speaking Roman East, 1st-3rd cent. CE. Lecture, discussion, online journals, exams, rhetorical exercises (spoken, written). Course counts toward "H" (humanities), "O" (oral) GenEds; Harpur "W" (writing). Students with special needs are asked to inform the instructor.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for Glory: Greek Civilization Under Rome</a:t>
            </a:r>
          </a:p>
        </p:txBody>
      </p:sp>
    </p:spTree>
    <p:extLst>
      <p:ext uri="{BB962C8B-B14F-4D97-AF65-F5344CB8AC3E}">
        <p14:creationId xmlns:p14="http://schemas.microsoft.com/office/powerpoint/2010/main" val="37630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Websites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Brightspace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217613" y="2743200"/>
            <a:ext cx="4876799" cy="3428999"/>
          </a:xfrm>
        </p:spPr>
        <p:txBody>
          <a:bodyPr/>
          <a:lstStyle/>
          <a:p>
            <a:pPr marL="45720" indent="0">
              <a:buNone/>
            </a:pPr>
            <a:r>
              <a:rPr lang="en-US" dirty="0">
                <a:hlinkClick r:id="rId3"/>
              </a:rPr>
              <a:t>https://brightspace.binghamton.edu/d2l/home/204082</a:t>
            </a:r>
            <a:endParaRPr lang="en-US" dirty="0" smtClean="0"/>
          </a:p>
          <a:p>
            <a:r>
              <a:rPr lang="en-US" dirty="0" smtClean="0"/>
              <a:t>Announcements</a:t>
            </a:r>
          </a:p>
          <a:p>
            <a:r>
              <a:rPr lang="en-US" dirty="0" smtClean="0"/>
              <a:t>PDF readings</a:t>
            </a:r>
          </a:p>
          <a:p>
            <a:r>
              <a:rPr lang="en-US" dirty="0" smtClean="0"/>
              <a:t>Writing upload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“Bingweb”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70613" y="2743200"/>
            <a:ext cx="6018212" cy="3428999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>
                <a:hlinkClick r:id="rId4"/>
              </a:rPr>
              <a:t>https://bingweb.binghamton.edu/~ascholtz/ams381a/</a:t>
            </a:r>
            <a:endParaRPr lang="en-US" dirty="0" smtClean="0"/>
          </a:p>
          <a:p>
            <a:r>
              <a:rPr lang="en-US" dirty="0" smtClean="0"/>
              <a:t>Syllabus</a:t>
            </a:r>
          </a:p>
          <a:p>
            <a:r>
              <a:rPr lang="en-US" dirty="0" smtClean="0"/>
              <a:t>Assignments</a:t>
            </a:r>
          </a:p>
          <a:p>
            <a:r>
              <a:rPr lang="en-US" dirty="0" smtClean="0"/>
              <a:t>Other informational pages</a:t>
            </a:r>
          </a:p>
          <a:p>
            <a:r>
              <a:rPr lang="en-US" dirty="0" smtClean="0"/>
              <a:t>PPT lectures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33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Start the First Assignment!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5867398" cy="43434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Lucian </a:t>
            </a:r>
            <a:r>
              <a:rPr lang="en-US" i="1" dirty="0" smtClean="0">
                <a:hlinkClick r:id="rId2"/>
              </a:rPr>
              <a:t>Dream</a:t>
            </a:r>
            <a:endParaRPr lang="en-US" dirty="0" smtClean="0"/>
          </a:p>
          <a:p>
            <a:r>
              <a:rPr lang="en-US" dirty="0" smtClean="0"/>
              <a:t>My first “quiz response” journal entry</a:t>
            </a:r>
            <a:endParaRPr lang="en-US" dirty="0"/>
          </a:p>
        </p:txBody>
      </p:sp>
      <p:pic>
        <p:nvPicPr>
          <p:cNvPr id="4" name="Picture 3" descr="Free vector graphic: Cartoon, Reading, Boy, Student - Free Image on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2" y="2438400"/>
            <a:ext cx="2316374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8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Agenda. Intro....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5257798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Questions</a:t>
            </a:r>
          </a:p>
          <a:p>
            <a:r>
              <a:rPr lang="en-US" dirty="0" smtClean="0"/>
              <a:t>To course focus (time, place, themes)</a:t>
            </a:r>
          </a:p>
          <a:p>
            <a:r>
              <a:rPr lang="en-US" dirty="0" smtClean="0"/>
              <a:t>To course particulars (course sites, procedures, etc.)</a:t>
            </a:r>
          </a:p>
          <a:p>
            <a:r>
              <a:rPr lang="en-US" dirty="0" smtClean="0"/>
              <a:t>To </a:t>
            </a:r>
            <a:r>
              <a:rPr lang="en-US" dirty="0" err="1" smtClean="0"/>
              <a:t>Thur’s</a:t>
            </a:r>
            <a:r>
              <a:rPr lang="en-US" dirty="0" smtClean="0"/>
              <a:t> assignment</a:t>
            </a:r>
          </a:p>
          <a:p>
            <a:pPr lvl="1"/>
            <a:r>
              <a:rPr lang="en-US" dirty="0" smtClean="0"/>
              <a:t>Plus academic honesty...</a:t>
            </a:r>
          </a:p>
          <a:p>
            <a:endParaRPr lang="en-US" dirty="0" smtClean="0"/>
          </a:p>
        </p:txBody>
      </p:sp>
      <p:pic>
        <p:nvPicPr>
          <p:cNvPr id="4" name="Picture 3" descr="Team-Based Learning: 2016 JGME-ALiEM Hot Topics in Medical Educ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128" y="1828800"/>
            <a:ext cx="475488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1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6282" y="2884237"/>
            <a:ext cx="5096267" cy="108952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200" dirty="0" smtClean="0"/>
              <a:t>Question…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61996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6278" y="2884237"/>
            <a:ext cx="9376285" cy="108952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200" dirty="0" smtClean="0"/>
              <a:t>How does envy win?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5447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5234" y="2884237"/>
            <a:ext cx="8778364" cy="108952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200" dirty="0" smtClean="0"/>
              <a:t>Another question…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56256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8786" y="2385637"/>
            <a:ext cx="10591252" cy="208672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200" dirty="0" smtClean="0"/>
              <a:t>Why doesn’t envy vanquish fortune?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6752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1812" y="799743"/>
            <a:ext cx="738924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en-US" sz="4000" b="1" i="1" dirty="0" smtClean="0"/>
              <a:t>Ho phthonos </a:t>
            </a:r>
            <a:r>
              <a:rPr lang="en-US" sz="4000" b="1" i="1" dirty="0" err="1" smtClean="0"/>
              <a:t>tukhēn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ou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nikai</a:t>
            </a:r>
            <a:endParaRPr lang="en-US" sz="4000" b="1" i="1" dirty="0" smtClean="0"/>
          </a:p>
          <a:p>
            <a:pPr algn="r">
              <a:lnSpc>
                <a:spcPct val="125000"/>
              </a:lnSpc>
            </a:pPr>
            <a:r>
              <a:rPr lang="en-US" sz="4000" b="1" dirty="0" smtClean="0"/>
              <a:t>“Envy does not vanquish fortune!”</a:t>
            </a:r>
            <a:endParaRPr lang="en-US" sz="40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217612" y="2590800"/>
            <a:ext cx="3920906" cy="3650801"/>
            <a:chOff x="514461" y="533400"/>
            <a:chExt cx="3920906" cy="3650801"/>
          </a:xfrm>
        </p:grpSpPr>
        <p:pic>
          <p:nvPicPr>
            <p:cNvPr id="1026" name="Picture 2" descr="http://emotions.classics.ox.ac.uk/files/imag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13" y="533400"/>
              <a:ext cx="3886200" cy="2919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14461" y="3648670"/>
              <a:ext cx="392090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 smtClean="0"/>
                <a:t>Portico column, agora, Aphrodisias, ca. 500 CE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4587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4424" y="2385638"/>
            <a:ext cx="9959976" cy="208672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200" dirty="0"/>
              <a:t>A </a:t>
            </a:r>
            <a:r>
              <a:rPr lang="en-US" sz="7200" dirty="0" smtClean="0"/>
              <a:t>question</a:t>
            </a:r>
            <a:r>
              <a:rPr lang="en-US" sz="7200" dirty="0"/>
              <a:t> </a:t>
            </a:r>
            <a:r>
              <a:rPr lang="en-US" sz="7200" dirty="0" smtClean="0"/>
              <a:t>about a quotation…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35172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5355" y="588835"/>
            <a:ext cx="9756648" cy="4440365"/>
          </a:xfrm>
          <a:prstGeom prst="roundRect">
            <a:avLst>
              <a:gd name="adj" fmla="val 1033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en-US" sz="3200" spc="300" dirty="0"/>
              <a:t>“Are we to believe … that democracy nurtures greatness, and great writers flourished with democracy and died with it? … We of the present day … seem to have learned in infancy to live under justified slavery. … We end up as flatterers in the grand manner</a:t>
            </a:r>
            <a:r>
              <a:rPr lang="en-US" sz="3200" spc="300" dirty="0" smtClean="0"/>
              <a:t>.”</a:t>
            </a:r>
          </a:p>
          <a:p>
            <a:pPr algn="ctr">
              <a:lnSpc>
                <a:spcPct val="90000"/>
              </a:lnSpc>
            </a:pPr>
            <a:r>
              <a:rPr lang="en-US" sz="2400" spc="300" dirty="0" smtClean="0"/>
              <a:t>(Longinus </a:t>
            </a:r>
            <a:r>
              <a:rPr lang="en-US" sz="2400" i="1" spc="300" dirty="0"/>
              <a:t>On the Sublime</a:t>
            </a:r>
            <a:r>
              <a:rPr lang="en-US" sz="2400" spc="300" dirty="0"/>
              <a:t> </a:t>
            </a:r>
            <a:r>
              <a:rPr lang="en-US" sz="2400" spc="300" dirty="0" smtClean="0"/>
              <a:t>44.2–3. Original in Greek, 1</a:t>
            </a:r>
            <a:r>
              <a:rPr lang="en-US" sz="2400" spc="300" baseline="30000" dirty="0" smtClean="0"/>
              <a:t>st</a:t>
            </a:r>
            <a:r>
              <a:rPr lang="en-US" sz="2400" spc="300" dirty="0" smtClean="0"/>
              <a:t> cent. CE)</a:t>
            </a:r>
            <a:endParaRPr lang="en-US" sz="3200" spc="300" dirty="0"/>
          </a:p>
        </p:txBody>
      </p:sp>
      <p:sp>
        <p:nvSpPr>
          <p:cNvPr id="4" name="TextBox 3"/>
          <p:cNvSpPr txBox="1"/>
          <p:nvPr/>
        </p:nvSpPr>
        <p:spPr>
          <a:xfrm>
            <a:off x="1458817" y="5562600"/>
            <a:ext cx="9289723" cy="7017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i="1" dirty="0"/>
              <a:t>Why would the author write that?</a:t>
            </a:r>
          </a:p>
        </p:txBody>
      </p:sp>
    </p:spTree>
    <p:extLst>
      <p:ext uri="{BB962C8B-B14F-4D97-AF65-F5344CB8AC3E}">
        <p14:creationId xmlns:p14="http://schemas.microsoft.com/office/powerpoint/2010/main" val="396146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World Presentation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C12D7608-2688-40C9-BE75-FB02DF162978}" vid="{C6936DE9-E8D1-4BE1-AF4C-26EBEB512BD8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771</Words>
  <Application>Microsoft Office PowerPoint</Application>
  <PresentationFormat>Custom</PresentationFormat>
  <Paragraphs>84</Paragraphs>
  <Slides>19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World Presentation 16x9</vt:lpstr>
      <vt:lpstr>Image</vt:lpstr>
      <vt:lpstr>PowerPoint Presentation</vt:lpstr>
      <vt:lpstr>Agenda. Intro....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Agonism</vt:lpstr>
      <vt:lpstr>“Second Sophistic”</vt:lpstr>
      <vt:lpstr>PowerPoint Presentation</vt:lpstr>
      <vt:lpstr>PowerPoint Presentation</vt:lpstr>
      <vt:lpstr>Race for Glory: Greek Civilization Under Rome</vt:lpstr>
      <vt:lpstr>Dual Websites</vt:lpstr>
      <vt:lpstr>Let’s Start the First Assignment!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Scholtz, Andrew</dc:creator>
  <cp:lastModifiedBy>Scholtz, Andrew</cp:lastModifiedBy>
  <cp:revision>71</cp:revision>
  <cp:lastPrinted>2018-01-16T15:01:25Z</cp:lastPrinted>
  <dcterms:created xsi:type="dcterms:W3CDTF">2018-01-16T01:39:40Z</dcterms:created>
  <dcterms:modified xsi:type="dcterms:W3CDTF">2023-01-17T15:01:55Z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