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3"/>
  </p:notesMasterIdLst>
  <p:handoutMasterIdLst>
    <p:handoutMasterId r:id="rId24"/>
  </p:handoutMasterIdLst>
  <p:sldIdLst>
    <p:sldId id="256" r:id="rId2"/>
    <p:sldId id="257" r:id="rId3"/>
    <p:sldId id="258" r:id="rId4"/>
    <p:sldId id="259" r:id="rId5"/>
    <p:sldId id="279" r:id="rId6"/>
    <p:sldId id="260" r:id="rId7"/>
    <p:sldId id="285" r:id="rId8"/>
    <p:sldId id="281" r:id="rId9"/>
    <p:sldId id="282" r:id="rId10"/>
    <p:sldId id="283" r:id="rId11"/>
    <p:sldId id="284" r:id="rId12"/>
    <p:sldId id="261" r:id="rId13"/>
    <p:sldId id="274" r:id="rId14"/>
    <p:sldId id="262" r:id="rId15"/>
    <p:sldId id="275" r:id="rId16"/>
    <p:sldId id="276" r:id="rId17"/>
    <p:sldId id="277" r:id="rId18"/>
    <p:sldId id="271" r:id="rId19"/>
    <p:sldId id="267" r:id="rId20"/>
    <p:sldId id="268" r:id="rId21"/>
    <p:sldId id="278" r:id="rId22"/>
  </p:sldIdLst>
  <p:sldSz cx="12188825"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 userDrawn="1">
          <p15:clr>
            <a:srgbClr val="A4A3A4"/>
          </p15:clr>
        </p15:guide>
        <p15:guide id="2" pos="3839">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232" autoAdjust="0"/>
    <p:restoredTop sz="95274" autoAdjust="0"/>
  </p:normalViewPr>
  <p:slideViewPr>
    <p:cSldViewPr snapToGrid="0">
      <p:cViewPr varScale="1">
        <p:scale>
          <a:sx n="79" d="100"/>
          <a:sy n="79" d="100"/>
        </p:scale>
        <p:origin x="302" y="72"/>
      </p:cViewPr>
      <p:guideLst>
        <p:guide orient="horz" pos="1152"/>
        <p:guide pos="3839"/>
      </p:guideLst>
    </p:cSldViewPr>
  </p:slideViewPr>
  <p:outlineViewPr>
    <p:cViewPr>
      <p:scale>
        <a:sx n="33" d="100"/>
        <a:sy n="33" d="100"/>
      </p:scale>
      <p:origin x="0" y="-389"/>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2" d="100"/>
          <a:sy n="62" d="100"/>
        </p:scale>
        <p:origin x="3125" y="67"/>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28FCA9C-FF92-4024-BDEC-A6D3B663DC09}" type="datetimeFigureOut">
              <a:rPr lang="en-US"/>
              <a:t>2/21/2023</a:t>
            </a:fld>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72AB877-E7B1-4681-847E-D0918612832B}" type="datetimeFigureOut">
              <a:rPr lang="en-US"/>
              <a:t>2/21/2023</a:t>
            </a:fld>
            <a:endParaRPr/>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spcAft>
        <a:spcPts val="600"/>
      </a:spcAft>
      <a:defRPr sz="1200" kern="1200">
        <a:solidFill>
          <a:schemeClr val="tx1">
            <a:lumMod val="50000"/>
          </a:schemeClr>
        </a:solidFill>
        <a:latin typeface="+mn-lt"/>
        <a:ea typeface="+mn-ea"/>
        <a:cs typeface="+mn-cs"/>
      </a:defRPr>
    </a:lvl1pPr>
    <a:lvl2pPr marL="457200" algn="l" defTabSz="914400" rtl="0" eaLnBrk="1" latinLnBrk="0" hangingPunct="1">
      <a:spcAft>
        <a:spcPts val="600"/>
      </a:spcAft>
      <a:defRPr sz="1200" kern="1200">
        <a:solidFill>
          <a:schemeClr val="tx1">
            <a:lumMod val="50000"/>
          </a:schemeClr>
        </a:solidFill>
        <a:latin typeface="+mn-lt"/>
        <a:ea typeface="+mn-ea"/>
        <a:cs typeface="+mn-cs"/>
      </a:defRPr>
    </a:lvl2pPr>
    <a:lvl3pPr marL="914400" algn="l" defTabSz="914400" rtl="0" eaLnBrk="1" latinLnBrk="0" hangingPunct="1">
      <a:spcAft>
        <a:spcPts val="600"/>
      </a:spcAft>
      <a:defRPr sz="1200" kern="1200">
        <a:solidFill>
          <a:schemeClr val="tx1">
            <a:lumMod val="50000"/>
          </a:schemeClr>
        </a:solidFill>
        <a:latin typeface="+mn-lt"/>
        <a:ea typeface="+mn-ea"/>
        <a:cs typeface="+mn-cs"/>
      </a:defRPr>
    </a:lvl3pPr>
    <a:lvl4pPr marL="1371600" algn="l" defTabSz="914400" rtl="0" eaLnBrk="1" latinLnBrk="0" hangingPunct="1">
      <a:spcAft>
        <a:spcPts val="600"/>
      </a:spcAft>
      <a:defRPr sz="1200" kern="1200">
        <a:solidFill>
          <a:schemeClr val="tx1">
            <a:lumMod val="50000"/>
          </a:schemeClr>
        </a:solidFill>
        <a:latin typeface="+mn-lt"/>
        <a:ea typeface="+mn-ea"/>
        <a:cs typeface="+mn-cs"/>
      </a:defRPr>
    </a:lvl4pPr>
    <a:lvl5pPr marL="1828800" algn="l" defTabSz="914400" rtl="0" eaLnBrk="1" latinLnBrk="0" hangingPunct="1">
      <a:spcAft>
        <a:spcPts val="600"/>
      </a:spcAft>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a:t>
            </a:fld>
            <a:endParaRPr lang="en-US"/>
          </a:p>
        </p:txBody>
      </p:sp>
    </p:spTree>
    <p:extLst>
      <p:ext uri="{BB962C8B-B14F-4D97-AF65-F5344CB8AC3E}">
        <p14:creationId xmlns:p14="http://schemas.microsoft.com/office/powerpoint/2010/main" val="29427549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10</a:t>
            </a:fld>
            <a:endParaRPr lang="en-US"/>
          </a:p>
        </p:txBody>
      </p:sp>
    </p:spTree>
    <p:extLst>
      <p:ext uri="{BB962C8B-B14F-4D97-AF65-F5344CB8AC3E}">
        <p14:creationId xmlns:p14="http://schemas.microsoft.com/office/powerpoint/2010/main" val="3432517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Scopelian</a:t>
            </a:r>
            <a:r>
              <a:rPr lang="en-US" dirty="0" smtClean="0"/>
              <a:t> versus Nicetes (student versus teacher) — was that real-time, synchronous rivalry?</a:t>
            </a:r>
          </a:p>
          <a:p>
            <a:r>
              <a:rPr lang="en-US" dirty="0" smtClean="0"/>
              <a:t>when the stakes are high, can envy and its byproducts be avoided?</a:t>
            </a:r>
          </a:p>
          <a:p>
            <a:r>
              <a:rPr lang="en-US" dirty="0" smtClean="0"/>
              <a:t>basically, Philostratus is saying that each sophist had his factional support at </a:t>
            </a:r>
            <a:r>
              <a:rPr lang="en-US" dirty="0" err="1" smtClean="0"/>
              <a:t>rome</a:t>
            </a:r>
            <a:r>
              <a:rPr lang="en-US" dirty="0" smtClean="0"/>
              <a:t>, and that that egged them on. descending to slandering one another and name-calling, they in effect brought dishonor to the practice of sophistic.</a:t>
            </a:r>
          </a:p>
          <a:p>
            <a:pPr lvl="1"/>
            <a:r>
              <a:rPr lang="en-US" dirty="0" smtClean="0"/>
              <a:t>“The quarrel that arose between Polemon and Favorinus began in Ionia, where the Ephesians </a:t>
            </a:r>
            <a:r>
              <a:rPr lang="en-US" dirty="0" err="1" smtClean="0"/>
              <a:t>Favoured</a:t>
            </a:r>
            <a:r>
              <a:rPr lang="en-US" dirty="0" smtClean="0"/>
              <a:t> Favorinus, while Smyrna admired Polemon; and it became more bitter in Rome; for there </a:t>
            </a:r>
            <a:r>
              <a:rPr lang="en-US" dirty="0" err="1" smtClean="0"/>
              <a:t>consulars</a:t>
            </a:r>
            <a:r>
              <a:rPr lang="en-US" dirty="0" smtClean="0"/>
              <a:t> and sons of </a:t>
            </a:r>
            <a:r>
              <a:rPr lang="en-US" dirty="0" err="1" smtClean="0"/>
              <a:t>consulars</a:t>
            </a:r>
            <a:r>
              <a:rPr lang="en-US" dirty="0" smtClean="0"/>
              <a:t> by applauding either one or the other started between them a rivalry such as kindles the keenest envy and malice even in the hearts of wise men. However they may be forgiven for that rivalry, since human nature holds that the love of glory never grows old; but they are to be blamed for the speeches that they composed assailing one another; for personal abuse is brutal, and even if it be true, that does not acquit of disgrace even the man who speaks about such things. </a:t>
            </a:r>
            <a:r>
              <a:rPr lang="en-US" i="1" dirty="0" smtClean="0"/>
              <a:t>And so when people called Favorinus a sophist [as an insult], the mere fact that he had </a:t>
            </a:r>
            <a:r>
              <a:rPr lang="en-US" i="1" dirty="0" err="1" smtClean="0"/>
              <a:t>quarrelled</a:t>
            </a:r>
            <a:r>
              <a:rPr lang="en-US" i="1" dirty="0" smtClean="0"/>
              <a:t> with a sophist was evidence enough</a:t>
            </a:r>
            <a:r>
              <a:rPr lang="en-US" dirty="0" smtClean="0"/>
              <a:t>; for that spirit of rivalry of which I spoke is always directed against one’s competitors in the same craft.”</a:t>
            </a:r>
          </a:p>
        </p:txBody>
      </p:sp>
      <p:sp>
        <p:nvSpPr>
          <p:cNvPr id="4" name="Slide Number Placeholder 3"/>
          <p:cNvSpPr>
            <a:spLocks noGrp="1"/>
          </p:cNvSpPr>
          <p:nvPr>
            <p:ph type="sldNum" sz="quarter" idx="10"/>
          </p:nvPr>
        </p:nvSpPr>
        <p:spPr/>
        <p:txBody>
          <a:bodyPr/>
          <a:lstStyle/>
          <a:p>
            <a:fld id="{69C971FF-EF28-4195-A575-329446EFAA55}" type="slidenum">
              <a:rPr lang="en-US" smtClean="0"/>
              <a:t>11</a:t>
            </a:fld>
            <a:endParaRPr lang="en-US"/>
          </a:p>
        </p:txBody>
      </p:sp>
    </p:spTree>
    <p:extLst>
      <p:ext uri="{BB962C8B-B14F-4D97-AF65-F5344CB8AC3E}">
        <p14:creationId xmlns:p14="http://schemas.microsoft.com/office/powerpoint/2010/main" val="272816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12</a:t>
            </a:fld>
            <a:endParaRPr lang="en-US"/>
          </a:p>
        </p:txBody>
      </p:sp>
    </p:spTree>
    <p:extLst>
      <p:ext uri="{BB962C8B-B14F-4D97-AF65-F5344CB8AC3E}">
        <p14:creationId xmlns:p14="http://schemas.microsoft.com/office/powerpoint/2010/main" val="1716804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aren’t the kinds of fables I’m used to!</a:t>
            </a:r>
          </a:p>
          <a:p>
            <a:pPr marL="274320" lvl="1" indent="0">
              <a:buNone/>
            </a:pPr>
            <a:r>
              <a:rPr lang="en-US" dirty="0" smtClean="0"/>
              <a:t>(Cyprian, Libyan, Sybaritic, </a:t>
            </a:r>
            <a:r>
              <a:rPr lang="en-US" dirty="0" err="1" smtClean="0"/>
              <a:t>Aesopic</a:t>
            </a:r>
            <a:r>
              <a:rPr lang="en-US" dirty="0" smtClean="0"/>
              <a:t>?)</a:t>
            </a:r>
          </a:p>
          <a:p>
            <a:r>
              <a:rPr lang="en-US" dirty="0" smtClean="0"/>
              <a:t>What’s the point of fables </a:t>
            </a:r>
            <a:r>
              <a:rPr lang="en-US" i="1" dirty="0" smtClean="0"/>
              <a:t>for us</a:t>
            </a:r>
            <a:r>
              <a:rPr lang="en-US" dirty="0" smtClean="0"/>
              <a:t>?</a:t>
            </a:r>
          </a:p>
          <a:p>
            <a:pPr marL="274320" lvl="1" indent="0">
              <a:buNone/>
            </a:pPr>
            <a:r>
              <a:rPr lang="en-US" dirty="0" smtClean="0"/>
              <a:t>(Why are we studying this topic?)</a:t>
            </a:r>
          </a:p>
          <a:p>
            <a:pPr marL="274320" lvl="1" indent="0">
              <a:buNone/>
            </a:pPr>
            <a:r>
              <a:rPr lang="en-US" dirty="0" smtClean="0"/>
              <a:t>this the same as kid’s lit? (yes and no. not really a recipe for kid lit,</a:t>
            </a:r>
            <a:r>
              <a:rPr lang="en-US" baseline="0" dirty="0" smtClean="0"/>
              <a:t> but yes, intended to be morally instructive for students, as </a:t>
            </a:r>
            <a:r>
              <a:rPr lang="en-US" i="1" baseline="0" dirty="0" smtClean="0"/>
              <a:t>all</a:t>
            </a:r>
            <a:r>
              <a:rPr lang="en-US" i="0" baseline="0" dirty="0" smtClean="0"/>
              <a:t> education was intended to be. AT THE SAME TIME, rhetoric as something to weaponize is part of the bargain, and deemed a necessary skill for this period</a:t>
            </a:r>
            <a:r>
              <a:rPr lang="en-US" dirty="0" smtClean="0"/>
              <a:t>)</a:t>
            </a:r>
          </a:p>
          <a:p>
            <a:pPr marL="274320" lvl="1" indent="0">
              <a:buNone/>
            </a:pPr>
            <a:r>
              <a:rPr lang="en-US" dirty="0" smtClean="0"/>
              <a:t>practical applications?</a:t>
            </a:r>
          </a:p>
          <a:p>
            <a:pPr marL="274320" lvl="1" indent="0">
              <a:buNone/>
            </a:pPr>
            <a:r>
              <a:rPr lang="en-US" dirty="0" smtClean="0"/>
              <a:t>Stylistics: “"They want the expression to avoid to use of periods and to be close to sweetness“</a:t>
            </a:r>
          </a:p>
          <a:p>
            <a:pPr marL="274320" lvl="1" indent="0">
              <a:buNone/>
            </a:pPr>
            <a:r>
              <a:rPr lang="en-US" dirty="0" smtClean="0"/>
              <a:t>not just simplification, but amplification, too</a:t>
            </a:r>
          </a:p>
          <a:p>
            <a:pPr marL="274320" lvl="1" indent="0">
              <a:buNone/>
            </a:pPr>
            <a:r>
              <a:rPr lang="en-US" dirty="0" smtClean="0"/>
              <a:t>is this debating club, or something else?</a:t>
            </a:r>
          </a:p>
          <a:p>
            <a:r>
              <a:rPr lang="en-US" dirty="0" smtClean="0"/>
              <a:t>Elaboration, contradiction (</a:t>
            </a:r>
            <a:r>
              <a:rPr lang="en-US" i="1" dirty="0" err="1" smtClean="0"/>
              <a:t>auxēsis</a:t>
            </a:r>
            <a:r>
              <a:rPr lang="en-US" dirty="0" smtClean="0"/>
              <a:t>, </a:t>
            </a:r>
            <a:r>
              <a:rPr lang="en-US" i="1" dirty="0" err="1" smtClean="0"/>
              <a:t>antirrhēsis</a:t>
            </a:r>
            <a:r>
              <a:rPr lang="en-US" dirty="0" smtClean="0"/>
              <a:t>)</a:t>
            </a:r>
          </a:p>
          <a:p>
            <a:pPr marL="274320" lvl="1" indent="0">
              <a:buNone/>
            </a:pPr>
            <a:r>
              <a:rPr lang="en-US" dirty="0" smtClean="0"/>
              <a:t>(What’s that about — pros, cons, etc.?)</a:t>
            </a:r>
          </a:p>
        </p:txBody>
      </p:sp>
      <p:sp>
        <p:nvSpPr>
          <p:cNvPr id="4" name="Slide Number Placeholder 3"/>
          <p:cNvSpPr>
            <a:spLocks noGrp="1"/>
          </p:cNvSpPr>
          <p:nvPr>
            <p:ph type="sldNum" sz="quarter" idx="10"/>
          </p:nvPr>
        </p:nvSpPr>
        <p:spPr/>
        <p:txBody>
          <a:bodyPr/>
          <a:lstStyle/>
          <a:p>
            <a:fld id="{69C971FF-EF28-4195-A575-329446EFAA55}" type="slidenum">
              <a:rPr lang="en-US" smtClean="0"/>
              <a:t>13</a:t>
            </a:fld>
            <a:endParaRPr lang="en-US"/>
          </a:p>
        </p:txBody>
      </p:sp>
    </p:spTree>
    <p:extLst>
      <p:ext uri="{BB962C8B-B14F-4D97-AF65-F5344CB8AC3E}">
        <p14:creationId xmlns:p14="http://schemas.microsoft.com/office/powerpoint/2010/main" val="2541770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14</a:t>
            </a:fld>
            <a:endParaRPr lang="en-US"/>
          </a:p>
        </p:txBody>
      </p:sp>
    </p:spTree>
    <p:extLst>
      <p:ext uri="{BB962C8B-B14F-4D97-AF65-F5344CB8AC3E}">
        <p14:creationId xmlns:p14="http://schemas.microsoft.com/office/powerpoint/2010/main" val="10967619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Aelius Theon of Alexandria?</a:t>
            </a:r>
          </a:p>
          <a:p>
            <a:r>
              <a:rPr lang="en-US" dirty="0" smtClean="0"/>
              <a:t>1</a:t>
            </a:r>
            <a:r>
              <a:rPr lang="en-US" baseline="30000" dirty="0" smtClean="0"/>
              <a:t>st</a:t>
            </a:r>
            <a:r>
              <a:rPr lang="en-US" dirty="0" smtClean="0"/>
              <a:t> cent. CE (?)</a:t>
            </a:r>
          </a:p>
          <a:p>
            <a:r>
              <a:rPr lang="en-US" dirty="0" smtClean="0"/>
              <a:t>Grammatikos (and </a:t>
            </a:r>
            <a:r>
              <a:rPr lang="en-US" i="1" dirty="0" smtClean="0"/>
              <a:t>rhētōr?</a:t>
            </a:r>
            <a:r>
              <a:rPr lang="en-US" dirty="0" smtClean="0"/>
              <a:t>)</a:t>
            </a:r>
          </a:p>
          <a:p>
            <a:r>
              <a:rPr lang="en-US" i="1" dirty="0" smtClean="0"/>
              <a:t>Progumnasmata</a:t>
            </a:r>
            <a:endParaRPr lang="en-US" dirty="0" smtClean="0"/>
          </a:p>
          <a:p>
            <a:pPr lvl="1"/>
            <a:r>
              <a:rPr lang="en-US" dirty="0" smtClean="0"/>
              <a:t>Teacher’s handbook for…</a:t>
            </a:r>
          </a:p>
          <a:p>
            <a:pPr lvl="1"/>
            <a:r>
              <a:rPr lang="en-US" dirty="0" smtClean="0"/>
              <a:t>“Preliminary exercises” (</a:t>
            </a:r>
            <a:r>
              <a:rPr lang="en-US" i="1" dirty="0" smtClean="0"/>
              <a:t>progumnasmata</a:t>
            </a:r>
            <a:r>
              <a:rPr lang="en-US" dirty="0" smtClean="0"/>
              <a:t>) in rhetoric</a:t>
            </a:r>
          </a:p>
          <a:p>
            <a:r>
              <a:rPr lang="en-US" dirty="0" smtClean="0"/>
              <a:t>Practice in…</a:t>
            </a:r>
          </a:p>
          <a:p>
            <a:pPr lvl="1"/>
            <a:r>
              <a:rPr lang="en-US" dirty="0" smtClean="0"/>
              <a:t>Grammatical inflection</a:t>
            </a:r>
          </a:p>
          <a:p>
            <a:pPr lvl="1"/>
            <a:r>
              <a:rPr lang="en-US" dirty="0" smtClean="0"/>
              <a:t>Invention (</a:t>
            </a:r>
            <a:r>
              <a:rPr lang="en-US" i="1" dirty="0" smtClean="0"/>
              <a:t>heuresis</a:t>
            </a:r>
            <a:r>
              <a:rPr lang="en-US" dirty="0" smtClean="0"/>
              <a:t>)</a:t>
            </a:r>
          </a:p>
          <a:p>
            <a:pPr lvl="1"/>
            <a:r>
              <a:rPr lang="en-US" dirty="0" smtClean="0"/>
              <a:t>Elaboration (</a:t>
            </a:r>
            <a:r>
              <a:rPr lang="en-US" i="1" dirty="0" smtClean="0"/>
              <a:t>exergasia</a:t>
            </a:r>
            <a:r>
              <a:rPr lang="en-US" dirty="0" smtClean="0"/>
              <a:t>)</a:t>
            </a:r>
          </a:p>
          <a:p>
            <a:pPr lvl="1"/>
            <a:r>
              <a:rPr lang="en-US" dirty="0" smtClean="0"/>
              <a:t>Characterization (</a:t>
            </a:r>
            <a:r>
              <a:rPr lang="en-US" i="1" dirty="0" smtClean="0"/>
              <a:t>ēthopoiia</a:t>
            </a:r>
            <a:r>
              <a:rPr lang="en-US" dirty="0" smtClean="0"/>
              <a:t>, which Theon calls </a:t>
            </a:r>
            <a:r>
              <a:rPr lang="en-US" i="1" dirty="0" err="1" smtClean="0"/>
              <a:t>prosōpopoiia</a:t>
            </a:r>
            <a:r>
              <a:rPr lang="en-US" dirty="0" smtClean="0"/>
              <a:t>)</a:t>
            </a:r>
          </a:p>
          <a:p>
            <a:pPr lvl="1"/>
            <a:r>
              <a:rPr lang="en-US" dirty="0" smtClean="0"/>
              <a:t>Contradiction (</a:t>
            </a:r>
            <a:r>
              <a:rPr lang="en-US" i="1" dirty="0" err="1" smtClean="0"/>
              <a:t>antirrhēsis</a:t>
            </a:r>
            <a:r>
              <a:rPr lang="en-US" dirty="0" smtClean="0"/>
              <a:t>)</a:t>
            </a:r>
          </a:p>
          <a:p>
            <a:pPr lvl="1"/>
            <a:r>
              <a:rPr lang="en-US" dirty="0" smtClean="0"/>
              <a:t>daily life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lumMod val="50000"/>
                  </a:schemeClr>
                </a:solidFill>
                <a:latin typeface="+mn-lt"/>
                <a:ea typeface="+mn-ea"/>
                <a:cs typeface="+mn-cs"/>
              </a:rPr>
              <a:t>daily life as the exercise of rhetoric – how?</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lumMod val="50000"/>
                  </a:schemeClr>
                </a:solidFill>
                <a:latin typeface="+mn-lt"/>
                <a:ea typeface="+mn-ea"/>
                <a:cs typeface="+mn-cs"/>
              </a:rPr>
              <a:t>"And </a:t>
            </a:r>
            <a:r>
              <a:rPr lang="en-US" sz="1200" kern="1200" dirty="0" err="1" smtClean="0">
                <a:solidFill>
                  <a:schemeClr val="tx1">
                    <a:lumMod val="50000"/>
                  </a:schemeClr>
                </a:solidFill>
                <a:latin typeface="+mn-lt"/>
                <a:ea typeface="+mn-ea"/>
                <a:cs typeface="+mn-cs"/>
              </a:rPr>
              <a:t>prosopopoeia</a:t>
            </a:r>
            <a:r>
              <a:rPr lang="en-US" sz="1200" kern="1200" dirty="0" smtClean="0">
                <a:solidFill>
                  <a:schemeClr val="tx1">
                    <a:lumMod val="50000"/>
                  </a:schemeClr>
                </a:solidFill>
                <a:latin typeface="+mn-lt"/>
                <a:ea typeface="+mn-ea"/>
                <a:cs typeface="+mn-cs"/>
              </a:rPr>
              <a:t> (personification) is not only an historical exercise, but applicable also to oratory and dialogue and poetry,3 and </a:t>
            </a:r>
            <a:r>
              <a:rPr lang="en-US" sz="1200" u="sng" kern="1200" dirty="0" smtClean="0">
                <a:solidFill>
                  <a:schemeClr val="tx1">
                    <a:lumMod val="50000"/>
                  </a:schemeClr>
                </a:solidFill>
                <a:latin typeface="+mn-lt"/>
                <a:ea typeface="+mn-ea"/>
                <a:cs typeface="+mn-cs"/>
              </a:rPr>
              <a:t>is most advantageous in everyday life and in our conversations with each other, and (understanding of it) is most useful in study of prose writings</a:t>
            </a:r>
            <a:r>
              <a:rPr lang="en-US" sz="1200" u="none" kern="1200" dirty="0" smtClean="0">
                <a:solidFill>
                  <a:schemeClr val="tx1">
                    <a:lumMod val="50000"/>
                  </a:schemeClr>
                </a:solidFill>
                <a:latin typeface="+mn-lt"/>
                <a:ea typeface="+mn-ea"/>
                <a:cs typeface="+mn-cs"/>
              </a:rPr>
              <a:t>” (p. 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dirty="0" err="1" smtClean="0">
                <a:solidFill>
                  <a:schemeClr val="tx1">
                    <a:lumMod val="50000"/>
                  </a:schemeClr>
                </a:solidFill>
                <a:latin typeface="+mn-lt"/>
                <a:ea typeface="+mn-ea"/>
                <a:cs typeface="+mn-cs"/>
              </a:rPr>
              <a:t>theon</a:t>
            </a:r>
            <a:r>
              <a:rPr lang="en-US" sz="1200" u="none" kern="1200" baseline="0" dirty="0" smtClean="0">
                <a:solidFill>
                  <a:schemeClr val="tx1">
                    <a:lumMod val="50000"/>
                  </a:schemeClr>
                </a:solidFill>
                <a:latin typeface="+mn-lt"/>
                <a:ea typeface="+mn-ea"/>
                <a:cs typeface="+mn-cs"/>
              </a:rPr>
              <a:t> on paraphrase. the idea that rhetoric is, in part, the repurposing of the tried and true. (p. 7, with theme and variations on envy (phthonos) as occupational hazard of the living, quoting </a:t>
            </a:r>
            <a:r>
              <a:rPr lang="en-US" sz="1200" u="none" kern="1200" baseline="0" dirty="0" err="1" smtClean="0">
                <a:solidFill>
                  <a:schemeClr val="tx1">
                    <a:lumMod val="50000"/>
                  </a:schemeClr>
                </a:solidFill>
                <a:latin typeface="+mn-lt"/>
                <a:ea typeface="+mn-ea"/>
                <a:cs typeface="+mn-cs"/>
              </a:rPr>
              <a:t>thuc</a:t>
            </a:r>
            <a:r>
              <a:rPr lang="en-US" sz="1200" u="none" kern="1200" baseline="0" dirty="0" smtClean="0">
                <a:solidFill>
                  <a:schemeClr val="tx1">
                    <a:lumMod val="50000"/>
                  </a:schemeClr>
                </a:solidFill>
                <a:latin typeface="+mn-lt"/>
                <a:ea typeface="+mn-ea"/>
                <a:cs typeface="+mn-cs"/>
              </a:rPr>
              <a:t>, Theopompus, Demosthenes.)</a:t>
            </a:r>
            <a:endParaRPr lang="en-US" dirty="0" smtClean="0"/>
          </a:p>
        </p:txBody>
      </p:sp>
      <p:sp>
        <p:nvSpPr>
          <p:cNvPr id="4" name="Slide Number Placeholder 3"/>
          <p:cNvSpPr>
            <a:spLocks noGrp="1"/>
          </p:cNvSpPr>
          <p:nvPr>
            <p:ph type="sldNum" sz="quarter" idx="10"/>
          </p:nvPr>
        </p:nvSpPr>
        <p:spPr/>
        <p:txBody>
          <a:bodyPr/>
          <a:lstStyle/>
          <a:p>
            <a:fld id="{69C971FF-EF28-4195-A575-329446EFAA55}" type="slidenum">
              <a:rPr lang="en-US" smtClean="0"/>
              <a:t>15</a:t>
            </a:fld>
            <a:endParaRPr lang="en-US"/>
          </a:p>
        </p:txBody>
      </p:sp>
    </p:spTree>
    <p:extLst>
      <p:ext uri="{BB962C8B-B14F-4D97-AF65-F5344CB8AC3E}">
        <p14:creationId xmlns:p14="http://schemas.microsoft.com/office/powerpoint/2010/main" val="8953267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16</a:t>
            </a:fld>
            <a:endParaRPr lang="en-US"/>
          </a:p>
        </p:txBody>
      </p:sp>
    </p:spTree>
    <p:extLst>
      <p:ext uri="{BB962C8B-B14F-4D97-AF65-F5344CB8AC3E}">
        <p14:creationId xmlns:p14="http://schemas.microsoft.com/office/powerpoint/2010/main" val="21479281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17</a:t>
            </a:fld>
            <a:endParaRPr lang="en-US"/>
          </a:p>
        </p:txBody>
      </p:sp>
    </p:spTree>
    <p:extLst>
      <p:ext uri="{BB962C8B-B14F-4D97-AF65-F5344CB8AC3E}">
        <p14:creationId xmlns:p14="http://schemas.microsoft.com/office/powerpoint/2010/main" val="21670454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 at p. 72.</a:t>
            </a:r>
            <a:r>
              <a:rPr lang="en-US" baseline="0" dirty="0" smtClean="0"/>
              <a:t> basically meeting point for point using what appear to be reasonable, widely accepted, even proverbial starting points. look at that page for the Demosthenes 18 thing. it’s obscure, but he means that statesmen recipients of gifts from foreign leaders aren’t always in the right to accept – the gifts are sometimes bribes. you can do the same with a fable. “don’t fly too close to the sun,” teaches the Icarus fable. or you can say, but if we never tried to fly higher, how would we ever get off the ground? the point isn’t exactly to come up with a logically air-tight piece of reasoning, but something that will make people nod their heads </a:t>
            </a:r>
            <a:r>
              <a:rPr lang="en-US" baseline="0" smtClean="0"/>
              <a:t>in assent.</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18</a:t>
            </a:fld>
            <a:endParaRPr lang="en-US"/>
          </a:p>
        </p:txBody>
      </p:sp>
    </p:spTree>
    <p:extLst>
      <p:ext uri="{BB962C8B-B14F-4D97-AF65-F5344CB8AC3E}">
        <p14:creationId xmlns:p14="http://schemas.microsoft.com/office/powerpoint/2010/main" val="5480401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19</a:t>
            </a:fld>
            <a:endParaRPr lang="en-US"/>
          </a:p>
        </p:txBody>
      </p:sp>
    </p:spTree>
    <p:extLst>
      <p:ext uri="{BB962C8B-B14F-4D97-AF65-F5344CB8AC3E}">
        <p14:creationId xmlns:p14="http://schemas.microsoft.com/office/powerpoint/2010/main" val="3523237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2</a:t>
            </a:fld>
            <a:endParaRPr lang="en-US" dirty="0"/>
          </a:p>
        </p:txBody>
      </p:sp>
    </p:spTree>
    <p:extLst>
      <p:ext uri="{BB962C8B-B14F-4D97-AF65-F5344CB8AC3E}">
        <p14:creationId xmlns:p14="http://schemas.microsoft.com/office/powerpoint/2010/main" val="9834575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20</a:t>
            </a:fld>
            <a:endParaRPr lang="en-US"/>
          </a:p>
        </p:txBody>
      </p:sp>
    </p:spTree>
    <p:extLst>
      <p:ext uri="{BB962C8B-B14F-4D97-AF65-F5344CB8AC3E}">
        <p14:creationId xmlns:p14="http://schemas.microsoft.com/office/powerpoint/2010/main" val="12595785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21</a:t>
            </a:fld>
            <a:endParaRPr lang="en-US"/>
          </a:p>
        </p:txBody>
      </p:sp>
    </p:spTree>
    <p:extLst>
      <p:ext uri="{BB962C8B-B14F-4D97-AF65-F5344CB8AC3E}">
        <p14:creationId xmlns:p14="http://schemas.microsoft.com/office/powerpoint/2010/main" val="1374908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Stanley Kubrick accepting via pre-recorded video the</a:t>
            </a:r>
            <a:r>
              <a:rPr lang="en-US" baseline="0" dirty="0" smtClean="0"/>
              <a:t> </a:t>
            </a:r>
            <a:r>
              <a:rPr lang="en-US" dirty="0" smtClean="0"/>
              <a:t>D.W.</a:t>
            </a:r>
            <a:r>
              <a:rPr lang="en-US" baseline="0" dirty="0" smtClean="0"/>
              <a:t> Griffith Lifetime Achievement Award from </a:t>
            </a:r>
            <a:r>
              <a:rPr lang="en-US" dirty="0" smtClean="0"/>
              <a:t>the Director’s Guild of America.</a:t>
            </a:r>
          </a:p>
          <a:p>
            <a:r>
              <a:rPr lang="en-US" dirty="0" smtClean="0"/>
              <a:t>Kubrick, who died just</a:t>
            </a:r>
            <a:r>
              <a:rPr lang="en-US" baseline="0" dirty="0" smtClean="0"/>
              <a:t> a year later, directed such films as </a:t>
            </a:r>
            <a:r>
              <a:rPr lang="en-US" i="1" baseline="0" dirty="0" smtClean="0"/>
              <a:t>2001: A Space Odyssey</a:t>
            </a:r>
            <a:r>
              <a:rPr lang="en-US" baseline="0" dirty="0" smtClean="0"/>
              <a:t> and </a:t>
            </a:r>
            <a:r>
              <a:rPr lang="en-US" i="1" baseline="0" dirty="0" smtClean="0"/>
              <a:t>Dr. Strangelove</a:t>
            </a:r>
            <a:r>
              <a:rPr lang="en-US" baseline="0" dirty="0" smtClean="0"/>
              <a:t>.  Griffith directed </a:t>
            </a:r>
            <a:r>
              <a:rPr lang="en-US" i="1" baseline="0" dirty="0" smtClean="0"/>
              <a:t>Birth of a Nation</a:t>
            </a:r>
            <a:r>
              <a:rPr lang="en-US" i="0" baseline="0" dirty="0" smtClean="0"/>
              <a:t> (1915) and </a:t>
            </a:r>
            <a:r>
              <a:rPr lang="en-US" i="1" baseline="0" dirty="0" smtClean="0"/>
              <a:t>Intolerance</a:t>
            </a:r>
            <a:r>
              <a:rPr lang="en-US" i="0" baseline="0" dirty="0" smtClean="0"/>
              <a:t> (1916).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smtClean="0"/>
              <a:t>After a brilliant career capped by the film </a:t>
            </a:r>
            <a:r>
              <a:rPr lang="en-US" i="1" baseline="0" dirty="0" smtClean="0"/>
              <a:t>Birth of a Nation</a:t>
            </a:r>
            <a:r>
              <a:rPr lang="en-US" i="0" baseline="0" dirty="0" smtClean="0"/>
              <a:t> in 1915, Griffith’s career went into decline. Kubrick is comparing his story to that of Icarus, the boy who flew too close to the sun, so that the </a:t>
            </a:r>
            <a:r>
              <a:rPr lang="en-US" i="0" baseline="0" dirty="0" err="1" smtClean="0"/>
              <a:t>wx</a:t>
            </a:r>
            <a:r>
              <a:rPr lang="en-US" i="0" baseline="0" dirty="0" smtClean="0"/>
              <a:t> of his wings melted; he says there are similar lessons to be learned from both the director’s and the boy’s respective stories.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smtClean="0"/>
              <a:t>so my questions:</a:t>
            </a:r>
          </a:p>
          <a:p>
            <a:endParaRPr lang="en-US" i="0" baseline="0" dirty="0" smtClean="0"/>
          </a:p>
          <a:p>
            <a:endParaRPr lang="en-US" i="0" baseline="0" dirty="0" smtClean="0"/>
          </a:p>
          <a:p>
            <a:r>
              <a:rPr lang="en-US" i="0" baseline="0" dirty="0" smtClean="0"/>
              <a:t>so what is the moral? Note that Kubrick here tells a story about Griffith as if the latter were the mythological figure Icarus, who flew so close to the sun that the wax holding his wings together melted....</a:t>
            </a:r>
          </a:p>
        </p:txBody>
      </p:sp>
      <p:sp>
        <p:nvSpPr>
          <p:cNvPr id="4" name="Slide Number Placeholder 3"/>
          <p:cNvSpPr>
            <a:spLocks noGrp="1"/>
          </p:cNvSpPr>
          <p:nvPr>
            <p:ph type="sldNum" sz="quarter" idx="10"/>
          </p:nvPr>
        </p:nvSpPr>
        <p:spPr/>
        <p:txBody>
          <a:bodyPr/>
          <a:lstStyle/>
          <a:p>
            <a:fld id="{69C971FF-EF28-4195-A575-329446EFAA55}" type="slidenum">
              <a:rPr lang="en-US" smtClean="0"/>
              <a:t>3</a:t>
            </a:fld>
            <a:endParaRPr lang="en-US" dirty="0"/>
          </a:p>
        </p:txBody>
      </p:sp>
    </p:spTree>
    <p:extLst>
      <p:ext uri="{BB962C8B-B14F-4D97-AF65-F5344CB8AC3E}">
        <p14:creationId xmlns:p14="http://schemas.microsoft.com/office/powerpoint/2010/main" val="2498550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 what do you think? [what students think]</a:t>
            </a:r>
          </a:p>
          <a:p>
            <a:r>
              <a:rPr lang="en-US" dirty="0" smtClean="0"/>
              <a:t>So Kubrick’s telling of this double fable (Icarus’, Griffith’s) is pretty elaborate</a:t>
            </a:r>
            <a:r>
              <a:rPr lang="en-US" baseline="0" dirty="0" smtClean="0"/>
              <a:t> – I’d call it rhetorically embellished. And I wonder if one of the embellishments is the very comparison of Griffith to Icarus, a comparison that seems to suppress a key fact about Griffith: that BOAN, a glorification of the KKK, was a racist film and damaged Griffith’s reputation. So I wonder if we can’t rewrite the fable a little, leaving out the (misleading?) Icarus and pointing toward another lesson to be learned, another moral.</a:t>
            </a:r>
          </a:p>
          <a:p>
            <a:r>
              <a:rPr lang="en-US" dirty="0" smtClean="0"/>
              <a:t>that opening meant to preview key elements of today’s class, and even, to a degree,</a:t>
            </a:r>
            <a:r>
              <a:rPr lang="en-US" baseline="0" dirty="0" smtClean="0"/>
              <a:t> to address your journal comments.</a:t>
            </a:r>
          </a:p>
          <a:p>
            <a:r>
              <a:rPr lang="en-US" baseline="0" dirty="0" smtClean="0"/>
              <a:t>some students found confusing the idea that you can produce an </a:t>
            </a:r>
            <a:r>
              <a:rPr lang="en-US" baseline="0" dirty="0" err="1" smtClean="0"/>
              <a:t>antirrhesis</a:t>
            </a:r>
            <a:r>
              <a:rPr lang="en-US" baseline="0" dirty="0" smtClean="0"/>
              <a:t>, a counter-argument for a fable, which we tend to assume are just too basic as stories to play around with. indeed, the idea that we should be messing with lessons taught by children’s stories is more than little disquieting.</a:t>
            </a:r>
          </a:p>
          <a:p>
            <a:r>
              <a:rPr lang="en-US" baseline="0" dirty="0" smtClean="0"/>
              <a:t>but if you think about it, it’s the perfect bit of training in argumentation and self-expression, in rhetorical elaboration, precisely for the challenges it poses.</a:t>
            </a:r>
          </a:p>
          <a:p>
            <a:r>
              <a:rPr lang="en-US" baseline="0" dirty="0" smtClean="0"/>
              <a:t>the those key facts of Griffith’s career, the </a:t>
            </a:r>
            <a:r>
              <a:rPr lang="en-US" i="1" baseline="0" dirty="0" smtClean="0"/>
              <a:t>psilos logos</a:t>
            </a:r>
            <a:r>
              <a:rPr lang="en-US" i="0" baseline="0" dirty="0" smtClean="0"/>
              <a:t>, the bare-bones version</a:t>
            </a:r>
            <a:r>
              <a:rPr lang="en-US" baseline="0" dirty="0" smtClean="0"/>
              <a:t>. In a way, isn’t it </a:t>
            </a:r>
            <a:r>
              <a:rPr lang="en-US" i="1" baseline="0" dirty="0" smtClean="0"/>
              <a:t>Kubrick</a:t>
            </a:r>
            <a:r>
              <a:rPr lang="en-US" i="0" baseline="0" dirty="0" smtClean="0"/>
              <a:t> who has rewritten the lessons to be learned from them, who challenges us to come up with a different set of narrative features with which to fill out the narrative, to drive home the point that </a:t>
            </a:r>
            <a:r>
              <a:rPr lang="en-US" i="1" baseline="0" dirty="0" smtClean="0"/>
              <a:t>we</a:t>
            </a:r>
            <a:r>
              <a:rPr lang="en-US" i="0" baseline="0" dirty="0" smtClean="0"/>
              <a:t> feel should be made.</a:t>
            </a:r>
            <a:endParaRPr lang="en-US" dirty="0" smtClean="0"/>
          </a:p>
        </p:txBody>
      </p:sp>
      <p:sp>
        <p:nvSpPr>
          <p:cNvPr id="4" name="Slide Number Placeholder 3"/>
          <p:cNvSpPr>
            <a:spLocks noGrp="1"/>
          </p:cNvSpPr>
          <p:nvPr>
            <p:ph type="sldNum" sz="quarter" idx="10"/>
          </p:nvPr>
        </p:nvSpPr>
        <p:spPr/>
        <p:txBody>
          <a:bodyPr/>
          <a:lstStyle/>
          <a:p>
            <a:fld id="{69C971FF-EF28-4195-A575-329446EFAA55}" type="slidenum">
              <a:rPr lang="en-US" smtClean="0"/>
              <a:t>4</a:t>
            </a:fld>
            <a:endParaRPr lang="en-US" dirty="0"/>
          </a:p>
        </p:txBody>
      </p:sp>
    </p:spTree>
    <p:extLst>
      <p:ext uri="{BB962C8B-B14F-4D97-AF65-F5344CB8AC3E}">
        <p14:creationId xmlns:p14="http://schemas.microsoft.com/office/powerpoint/2010/main" val="2466238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5</a:t>
            </a:fld>
            <a:endParaRPr lang="en-US"/>
          </a:p>
        </p:txBody>
      </p:sp>
    </p:spTree>
    <p:extLst>
      <p:ext uri="{BB962C8B-B14F-4D97-AF65-F5344CB8AC3E}">
        <p14:creationId xmlns:p14="http://schemas.microsoft.com/office/powerpoint/2010/main" val="3361367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6</a:t>
            </a:fld>
            <a:endParaRPr lang="en-US" dirty="0"/>
          </a:p>
        </p:txBody>
      </p:sp>
    </p:spTree>
    <p:extLst>
      <p:ext uri="{BB962C8B-B14F-4D97-AF65-F5344CB8AC3E}">
        <p14:creationId xmlns:p14="http://schemas.microsoft.com/office/powerpoint/2010/main" val="3969972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7</a:t>
            </a:fld>
            <a:endParaRPr lang="en-US"/>
          </a:p>
        </p:txBody>
      </p:sp>
    </p:spTree>
    <p:extLst>
      <p:ext uri="{BB962C8B-B14F-4D97-AF65-F5344CB8AC3E}">
        <p14:creationId xmlns:p14="http://schemas.microsoft.com/office/powerpoint/2010/main" val="1656486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Envy attribution is a way to make sense of </a:t>
            </a:r>
            <a:r>
              <a:rPr lang="en-US" sz="1200" kern="1200" dirty="0" smtClean="0">
                <a:solidFill>
                  <a:schemeClr val="tx1">
                    <a:lumMod val="50000"/>
                  </a:schemeClr>
                </a:solidFill>
                <a:effectLst/>
                <a:latin typeface="+mn-lt"/>
                <a:ea typeface="+mn-ea"/>
                <a:cs typeface="+mn-cs"/>
              </a:rPr>
              <a:t>“otherwise inexplicable events within communities” ({Eidinow, 2015 #244@8}).</a:t>
            </a:r>
          </a:p>
          <a:p>
            <a:r>
              <a:rPr lang="en-US" dirty="0" smtClean="0"/>
              <a:t>Why envy attribution here?</a:t>
            </a:r>
          </a:p>
          <a:p>
            <a:r>
              <a:rPr lang="en-US" sz="1200" kern="1200" dirty="0" smtClean="0">
                <a:solidFill>
                  <a:schemeClr val="tx1">
                    <a:lumMod val="50000"/>
                  </a:schemeClr>
                </a:solidFill>
                <a:effectLst/>
                <a:latin typeface="+mn-lt"/>
                <a:ea typeface="+mn-ea"/>
                <a:cs typeface="+mn-cs"/>
              </a:rPr>
              <a:t>According to Theophrastus, lies stemming from slander and envy lose force and fade away (fr. 153 Wimmer). Jump ahead in time, and we find Apsines commending envy attribution, the claim that so-and-so envies, or acts or speaks out of envy, as a way to sabotage an opponent’s claims (</a:t>
            </a:r>
            <a:r>
              <a:rPr lang="en-US" sz="1200" i="1" kern="1200" dirty="0" smtClean="0">
                <a:solidFill>
                  <a:schemeClr val="tx1">
                    <a:lumMod val="50000"/>
                  </a:schemeClr>
                </a:solidFill>
                <a:effectLst/>
                <a:latin typeface="+mn-lt"/>
                <a:ea typeface="+mn-ea"/>
                <a:cs typeface="+mn-cs"/>
              </a:rPr>
              <a:t>Ars </a:t>
            </a:r>
            <a:r>
              <a:rPr lang="en-US" sz="1200" i="1" kern="1200" dirty="0" err="1" smtClean="0">
                <a:solidFill>
                  <a:schemeClr val="tx1">
                    <a:lumMod val="50000"/>
                  </a:schemeClr>
                </a:solidFill>
                <a:effectLst/>
                <a:latin typeface="+mn-lt"/>
                <a:ea typeface="+mn-ea"/>
                <a:cs typeface="+mn-cs"/>
              </a:rPr>
              <a:t>rhetorica</a:t>
            </a:r>
            <a:r>
              <a:rPr lang="en-US" sz="1200" kern="1200" dirty="0" smtClean="0">
                <a:solidFill>
                  <a:schemeClr val="tx1">
                    <a:lumMod val="50000"/>
                  </a:schemeClr>
                </a:solidFill>
                <a:effectLst/>
                <a:latin typeface="+mn-lt"/>
                <a:ea typeface="+mn-ea"/>
                <a:cs typeface="+mn-cs"/>
              </a:rPr>
              <a:t> 93 Patillon). For it is, to quote a speaker in Sopater, “unseemly to pursue an envy-driven (</a:t>
            </a:r>
            <a:r>
              <a:rPr lang="en-US" sz="1200" i="1" kern="1200" dirty="0" err="1" smtClean="0">
                <a:solidFill>
                  <a:schemeClr val="tx1">
                    <a:lumMod val="50000"/>
                  </a:schemeClr>
                </a:solidFill>
                <a:effectLst/>
                <a:latin typeface="+mn-lt"/>
                <a:ea typeface="+mn-ea"/>
                <a:cs typeface="+mn-cs"/>
              </a:rPr>
              <a:t>phthonōi</a:t>
            </a:r>
            <a:r>
              <a:rPr lang="en-US" sz="1200" kern="1200" dirty="0" smtClean="0">
                <a:solidFill>
                  <a:schemeClr val="tx1">
                    <a:lumMod val="50000"/>
                  </a:schemeClr>
                </a:solidFill>
                <a:effectLst/>
                <a:latin typeface="+mn-lt"/>
                <a:ea typeface="+mn-ea"/>
                <a:cs typeface="+mn-cs"/>
              </a:rPr>
              <a:t>) prosecution, to put everything on the line for someone purely out of spite” (</a:t>
            </a:r>
            <a:r>
              <a:rPr lang="en-US" sz="1200" i="1" kern="1200" dirty="0" err="1" smtClean="0">
                <a:solidFill>
                  <a:schemeClr val="tx1">
                    <a:lumMod val="50000"/>
                  </a:schemeClr>
                </a:solidFill>
                <a:effectLst/>
                <a:latin typeface="+mn-lt"/>
                <a:ea typeface="+mn-ea"/>
                <a:cs typeface="+mn-cs"/>
              </a:rPr>
              <a:t>baskaniāi</a:t>
            </a:r>
            <a:r>
              <a:rPr lang="en-US" sz="1200" kern="1200" dirty="0" smtClean="0">
                <a:solidFill>
                  <a:schemeClr val="tx1">
                    <a:lumMod val="50000"/>
                  </a:schemeClr>
                </a:solidFill>
                <a:effectLst/>
                <a:latin typeface="+mn-lt"/>
                <a:ea typeface="+mn-ea"/>
                <a:cs typeface="+mn-cs"/>
              </a:rPr>
              <a:t>, 8.48 Waltz).</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8</a:t>
            </a:fld>
            <a:endParaRPr lang="en-US"/>
          </a:p>
        </p:txBody>
      </p:sp>
    </p:spTree>
    <p:extLst>
      <p:ext uri="{BB962C8B-B14F-4D97-AF65-F5344CB8AC3E}">
        <p14:creationId xmlns:p14="http://schemas.microsoft.com/office/powerpoint/2010/main" val="2653178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9</a:t>
            </a:fld>
            <a:endParaRPr lang="en-US"/>
          </a:p>
        </p:txBody>
      </p:sp>
    </p:spTree>
    <p:extLst>
      <p:ext uri="{BB962C8B-B14F-4D97-AF65-F5344CB8AC3E}">
        <p14:creationId xmlns:p14="http://schemas.microsoft.com/office/powerpoint/2010/main" val="24454698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1" y="0"/>
            <a:ext cx="12184602" cy="6858000"/>
          </a:xfrm>
          <a:prstGeom prst="rect">
            <a:avLst/>
          </a:prstGeom>
        </p:spPr>
      </p:pic>
      <p:sp>
        <p:nvSpPr>
          <p:cNvPr id="10" name="Rectangle 9"/>
          <p:cNvSpPr/>
          <p:nvPr/>
        </p:nvSpPr>
        <p:spPr>
          <a:xfrm>
            <a:off x="-1" y="0"/>
            <a:ext cx="12186713" cy="6858000"/>
          </a:xfrm>
          <a:prstGeom prst="rect">
            <a:avLst/>
          </a:prstGeom>
          <a:solidFill>
            <a:schemeClr val="bg1">
              <a:alpha val="16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1" y="0"/>
            <a:ext cx="12184602" cy="6858000"/>
          </a:xfrm>
          <a:prstGeom prst="rect">
            <a:avLst/>
          </a:prstGeom>
        </p:spPr>
      </p:pic>
      <p:sp>
        <p:nvSpPr>
          <p:cNvPr id="5" name="Rectangle 4"/>
          <p:cNvSpPr/>
          <p:nvPr/>
        </p:nvSpPr>
        <p:spPr>
          <a:xfrm>
            <a:off x="-1" y="0"/>
            <a:ext cx="12186713" cy="6858000"/>
          </a:xfrm>
          <a:prstGeom prst="rect">
            <a:avLst/>
          </a:prstGeom>
          <a:solidFill>
            <a:schemeClr val="bg1">
              <a:alpha val="16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11" y="0"/>
            <a:ext cx="12184602" cy="6858000"/>
          </a:xfrm>
          <a:prstGeom prst="rect">
            <a:avLst/>
          </a:prstGeom>
        </p:spPr>
      </p:pic>
      <p:sp>
        <p:nvSpPr>
          <p:cNvPr id="8" name="Rectangle 7"/>
          <p:cNvSpPr/>
          <p:nvPr userDrawn="1"/>
        </p:nvSpPr>
        <p:spPr>
          <a:xfrm>
            <a:off x="-1" y="0"/>
            <a:ext cx="12186713" cy="6858000"/>
          </a:xfrm>
          <a:prstGeom prst="rect">
            <a:avLst/>
          </a:prstGeom>
          <a:solidFill>
            <a:schemeClr val="bg1">
              <a:alpha val="11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649556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smtClean="0"/>
              <a:t>fable</a:t>
            </a:r>
            <a:endParaRPr lang="en-US" dirty="0"/>
          </a:p>
        </p:txBody>
      </p:sp>
      <p:sp>
        <p:nvSpPr>
          <p:cNvPr id="4" name="Date Placeholder 3"/>
          <p:cNvSpPr>
            <a:spLocks noGrp="1"/>
          </p:cNvSpPr>
          <p:nvPr>
            <p:ph type="dt" sz="half" idx="10"/>
          </p:nvPr>
        </p:nvSpPr>
        <p:spPr/>
        <p:txBody>
          <a:bodyPr/>
          <a:lstStyle/>
          <a:p>
            <a:r>
              <a:rPr lang="en-US" smtClean="0"/>
              <a:t>2-feb 2023</a:t>
            </a:r>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2578870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smtClean="0"/>
              <a:t>fable</a:t>
            </a:r>
            <a:endParaRPr lang="en-US" dirty="0"/>
          </a:p>
        </p:txBody>
      </p:sp>
      <p:sp>
        <p:nvSpPr>
          <p:cNvPr id="4" name="Date Placeholder 3"/>
          <p:cNvSpPr>
            <a:spLocks noGrp="1"/>
          </p:cNvSpPr>
          <p:nvPr>
            <p:ph type="dt" sz="half" idx="10"/>
          </p:nvPr>
        </p:nvSpPr>
        <p:spPr/>
        <p:txBody>
          <a:bodyPr/>
          <a:lstStyle/>
          <a:p>
            <a:r>
              <a:rPr lang="en-US" smtClean="0"/>
              <a:t>2-feb 2023</a:t>
            </a:r>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815068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Slide">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1" y="0"/>
            <a:ext cx="12184602" cy="6858000"/>
          </a:xfrm>
          <a:prstGeom prst="rect">
            <a:avLst/>
          </a:prstGeom>
        </p:spPr>
      </p:pic>
      <p:sp>
        <p:nvSpPr>
          <p:cNvPr id="10" name="Rectangle 9"/>
          <p:cNvSpPr/>
          <p:nvPr/>
        </p:nvSpPr>
        <p:spPr>
          <a:xfrm>
            <a:off x="-1" y="0"/>
            <a:ext cx="12186713" cy="6858000"/>
          </a:xfrm>
          <a:prstGeom prst="rect">
            <a:avLst/>
          </a:prstGeom>
          <a:solidFill>
            <a:schemeClr val="bg1">
              <a:alpha val="16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541156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11" y="0"/>
            <a:ext cx="12184602" cy="6858000"/>
          </a:xfrm>
          <a:prstGeom prst="rect">
            <a:avLst/>
          </a:prstGeom>
        </p:spPr>
      </p:pic>
      <p:sp>
        <p:nvSpPr>
          <p:cNvPr id="10" name="Rectangle 9"/>
          <p:cNvSpPr/>
          <p:nvPr userDrawn="1"/>
        </p:nvSpPr>
        <p:spPr>
          <a:xfrm>
            <a:off x="-1" y="0"/>
            <a:ext cx="12186713" cy="6858000"/>
          </a:xfrm>
          <a:prstGeom prst="rect">
            <a:avLst/>
          </a:prstGeom>
          <a:solidFill>
            <a:schemeClr val="bg1">
              <a:alpha val="11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alpha val="11000"/>
            </a:srgbClr>
          </a:solidFill>
        </p:spPr>
        <p:txBody>
          <a:bodyPr/>
          <a:lstStyle/>
          <a:p>
            <a:r>
              <a:rPr lang="en-US" smtClean="0"/>
              <a:t>Click to edit Master title style</a:t>
            </a:r>
            <a:endParaRPr/>
          </a:p>
        </p:txBody>
      </p:sp>
      <p:sp>
        <p:nvSpPr>
          <p:cNvPr id="3" name="Content Placeholder 2"/>
          <p:cNvSpPr>
            <a:spLocks noGrp="1"/>
          </p:cNvSpPr>
          <p:nvPr>
            <p:ph idx="1"/>
          </p:nvPr>
        </p:nvSpPr>
        <p:spPr/>
        <p:txBody>
          <a:bodyPr>
            <a:normAutofit/>
          </a:bodyPr>
          <a:lstStyle>
            <a:lvl1pPr>
              <a:lnSpc>
                <a:spcPct val="114000"/>
              </a:lnSpc>
              <a:defRPr sz="3200"/>
            </a:lvl1pPr>
            <a:lvl2pPr>
              <a:lnSpc>
                <a:spcPct val="114000"/>
              </a:lnSpc>
              <a:defRPr sz="2800"/>
            </a:lvl2pPr>
            <a:lvl3pPr>
              <a:lnSpc>
                <a:spcPct val="114000"/>
              </a:lnSpc>
              <a:defRPr sz="2400"/>
            </a:lvl3pPr>
            <a:lvl4pPr>
              <a:lnSpc>
                <a:spcPct val="114000"/>
              </a:lnSpc>
              <a:defRPr sz="2000"/>
            </a:lvl4pPr>
            <a:lvl5pPr>
              <a:lnSpc>
                <a:spcPct val="114000"/>
              </a:lnSpc>
              <a:defRPr sz="2000"/>
            </a:lvl5pPr>
            <a:lvl6pPr>
              <a:defRPr/>
            </a:lvl6pPr>
            <a:lvl7pPr>
              <a:defRPr baseline="0"/>
            </a:lvl7pPr>
            <a:lvl8pPr>
              <a:defRPr baseline="0"/>
            </a:lvl8pPr>
            <a:lvl9pPr>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r>
              <a:rPr lang="en-US" smtClean="0"/>
              <a:t>fable</a:t>
            </a:r>
            <a:endParaRPr lang="en-US" dirty="0"/>
          </a:p>
        </p:txBody>
      </p:sp>
      <p:sp>
        <p:nvSpPr>
          <p:cNvPr id="4" name="Date Placeholder 3"/>
          <p:cNvSpPr>
            <a:spLocks noGrp="1"/>
          </p:cNvSpPr>
          <p:nvPr>
            <p:ph type="dt" sz="half" idx="10"/>
          </p:nvPr>
        </p:nvSpPr>
        <p:spPr/>
        <p:txBody>
          <a:bodyPr/>
          <a:lstStyle/>
          <a:p>
            <a:r>
              <a:rPr lang="en-US" smtClean="0"/>
              <a:t>2-feb 2023</a:t>
            </a:r>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1480260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2091267"/>
            <a:ext cx="9753600" cy="1354665"/>
          </a:xfrm>
        </p:spPr>
        <p:txBody>
          <a:bodyPr bIns="137160" anchor="b">
            <a:normAutofit/>
          </a:bodyPr>
          <a:lstStyle>
            <a:lvl1pPr algn="l">
              <a:defRPr sz="44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1213150" y="3742277"/>
            <a:ext cx="9758063" cy="1142999"/>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1792030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lnSpc>
                <a:spcPct val="114000"/>
              </a:lnSpc>
              <a:defRPr sz="2800"/>
            </a:lvl1pPr>
            <a:lvl2pPr>
              <a:lnSpc>
                <a:spcPct val="114000"/>
              </a:lnSpc>
              <a:defRPr sz="2400"/>
            </a:lvl2pPr>
            <a:lvl3pPr>
              <a:lnSpc>
                <a:spcPct val="114000"/>
              </a:lnSpc>
              <a:defRPr sz="2000"/>
            </a:lvl3pPr>
            <a:lvl4pPr>
              <a:lnSpc>
                <a:spcPct val="114000"/>
              </a:lnSpc>
              <a:defRPr sz="1800"/>
            </a:lvl4pPr>
            <a:lvl5pPr>
              <a:lnSpc>
                <a:spcPct val="114000"/>
              </a:lnSpc>
              <a:defRPr sz="1800"/>
            </a:lvl5pPr>
            <a:lvl6pPr>
              <a:defRPr sz="1600"/>
            </a:lvl6pPr>
            <a:lvl7pPr>
              <a:defRPr sz="1600" baseline="0"/>
            </a:lvl7pPr>
            <a:lvl8pPr>
              <a:defRPr sz="1600" baseline="0"/>
            </a:lvl8pPr>
            <a:lvl9pPr>
              <a:defRPr sz="16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6262479" y="1828800"/>
            <a:ext cx="4708734" cy="4343400"/>
          </a:xfrm>
        </p:spPr>
        <p:txBody>
          <a:bodyPr>
            <a:normAutofit/>
          </a:bodyPr>
          <a:lstStyle>
            <a:lvl1pPr>
              <a:lnSpc>
                <a:spcPct val="114000"/>
              </a:lnSpc>
              <a:defRPr sz="2800"/>
            </a:lvl1pPr>
            <a:lvl2pPr>
              <a:lnSpc>
                <a:spcPct val="114000"/>
              </a:lnSpc>
              <a:defRPr sz="2400"/>
            </a:lvl2pPr>
            <a:lvl3pPr>
              <a:lnSpc>
                <a:spcPct val="114000"/>
              </a:lnSpc>
              <a:defRPr sz="2000"/>
            </a:lvl3pPr>
            <a:lvl4pPr>
              <a:lnSpc>
                <a:spcPct val="114000"/>
              </a:lnSpc>
              <a:defRPr sz="1800"/>
            </a:lvl4pPr>
            <a:lvl5pPr>
              <a:lnSpc>
                <a:spcPct val="114000"/>
              </a:lnSpc>
              <a:defRPr sz="18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Footer Placeholder 5"/>
          <p:cNvSpPr>
            <a:spLocks noGrp="1"/>
          </p:cNvSpPr>
          <p:nvPr>
            <p:ph type="ftr" sz="quarter" idx="11"/>
          </p:nvPr>
        </p:nvSpPr>
        <p:spPr/>
        <p:txBody>
          <a:bodyPr/>
          <a:lstStyle/>
          <a:p>
            <a:r>
              <a:rPr lang="en-US" smtClean="0"/>
              <a:t>fable</a:t>
            </a:r>
            <a:endParaRPr lang="en-US" dirty="0"/>
          </a:p>
        </p:txBody>
      </p:sp>
      <p:sp>
        <p:nvSpPr>
          <p:cNvPr id="5" name="Date Placeholder 4"/>
          <p:cNvSpPr>
            <a:spLocks noGrp="1"/>
          </p:cNvSpPr>
          <p:nvPr>
            <p:ph type="dt" sz="half" idx="10"/>
          </p:nvPr>
        </p:nvSpPr>
        <p:spPr/>
        <p:txBody>
          <a:bodyPr/>
          <a:lstStyle/>
          <a:p>
            <a:r>
              <a:rPr lang="en-US" smtClean="0"/>
              <a:t>2-feb 2023</a:t>
            </a:r>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cxnSp>
        <p:nvCxnSpPr>
          <p:cNvPr id="8" name="Straight Connector 7"/>
          <p:cNvCxnSpPr/>
          <p:nvPr/>
        </p:nvCxnSpPr>
        <p:spPr>
          <a:xfrm>
            <a:off x="5942012" y="1828800"/>
            <a:ext cx="0" cy="3962400"/>
          </a:xfrm>
          <a:prstGeom prst="line">
            <a:avLst/>
          </a:prstGeom>
          <a:ln w="22225">
            <a:solidFill>
              <a:srgbClr val="00B0F0">
                <a:alpha val="15000"/>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942012" y="1828800"/>
            <a:ext cx="0" cy="3962400"/>
          </a:xfrm>
          <a:prstGeom prst="line">
            <a:avLst/>
          </a:prstGeom>
          <a:ln w="22225">
            <a:solidFill>
              <a:srgbClr val="00B0F0">
                <a:alpha val="15000"/>
              </a:srgb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5942012" y="1828800"/>
            <a:ext cx="0" cy="3962400"/>
          </a:xfrm>
          <a:prstGeom prst="line">
            <a:avLst/>
          </a:prstGeom>
          <a:ln w="22225">
            <a:solidFill>
              <a:srgbClr val="00B0F0">
                <a:alpha val="15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9206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17614" y="1761744"/>
            <a:ext cx="4709160" cy="838201"/>
          </a:xfrm>
          <a:solidFill>
            <a:schemeClr val="bg2">
              <a:alpha val="15000"/>
            </a:schemeClr>
          </a:solidFill>
        </p:spPr>
        <p:txBody>
          <a:bodyPr anchor="ctr"/>
          <a:lstStyle>
            <a:lvl1pPr marL="0" indent="0">
              <a:spcBef>
                <a:spcPts val="0"/>
              </a:spcBef>
              <a:buNone/>
              <a:defRPr sz="2400" b="0" cap="none"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lnSpc>
                <a:spcPct val="114000"/>
              </a:lnSpc>
              <a:defRPr sz="2800"/>
            </a:lvl1pPr>
            <a:lvl2pPr>
              <a:lnSpc>
                <a:spcPct val="114000"/>
              </a:lnSpc>
              <a:defRPr sz="2400"/>
            </a:lvl2pPr>
            <a:lvl3pPr>
              <a:lnSpc>
                <a:spcPct val="114000"/>
              </a:lnSpc>
              <a:defRPr sz="2000"/>
            </a:lvl3pPr>
            <a:lvl4pPr>
              <a:lnSpc>
                <a:spcPct val="114000"/>
              </a:lnSpc>
              <a:defRPr sz="1800"/>
            </a:lvl4pPr>
            <a:lvl5pPr>
              <a:lnSpc>
                <a:spcPct val="114000"/>
              </a:lnSpc>
              <a:defRPr sz="18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62054" y="1761744"/>
            <a:ext cx="4709160" cy="838201"/>
          </a:xfrm>
          <a:solidFill>
            <a:schemeClr val="bg2">
              <a:alpha val="15000"/>
            </a:schemeClr>
          </a:solidFill>
        </p:spPr>
        <p:txBody>
          <a:bodyPr anchor="ctr"/>
          <a:lstStyle>
            <a:lvl1pPr marL="0" indent="0">
              <a:spcBef>
                <a:spcPts val="0"/>
              </a:spcBef>
              <a:buNone/>
              <a:defRPr sz="2400" b="0" cap="none"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lnSpc>
                <a:spcPct val="114000"/>
              </a:lnSpc>
              <a:defRPr sz="2800"/>
            </a:lvl1pPr>
            <a:lvl2pPr>
              <a:lnSpc>
                <a:spcPct val="114000"/>
              </a:lnSpc>
              <a:defRPr sz="2400"/>
            </a:lvl2pPr>
            <a:lvl3pPr>
              <a:lnSpc>
                <a:spcPct val="114000"/>
              </a:lnSpc>
              <a:defRPr sz="2000"/>
            </a:lvl3pPr>
            <a:lvl4pPr>
              <a:lnSpc>
                <a:spcPct val="114000"/>
              </a:lnSpc>
              <a:defRPr sz="1800"/>
            </a:lvl4pPr>
            <a:lvl5pPr>
              <a:lnSpc>
                <a:spcPct val="114000"/>
              </a:lnSpc>
              <a:defRPr sz="1800"/>
            </a:lvl5pPr>
            <a:lvl6pPr>
              <a:defRPr sz="1400"/>
            </a:lvl6pPr>
            <a:lvl7pPr>
              <a:defRPr sz="1400"/>
            </a:lvl7pPr>
            <a:lvl8pPr>
              <a:defRPr sz="1400" baseline="0"/>
            </a:lvl8pPr>
            <a:lvl9pPr>
              <a:defRPr sz="14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r>
              <a:rPr lang="en-US" smtClean="0"/>
              <a:t>fable</a:t>
            </a:r>
            <a:endParaRPr lang="en-US" dirty="0"/>
          </a:p>
        </p:txBody>
      </p:sp>
      <p:sp>
        <p:nvSpPr>
          <p:cNvPr id="7" name="Date Placeholder 6"/>
          <p:cNvSpPr>
            <a:spLocks noGrp="1"/>
          </p:cNvSpPr>
          <p:nvPr>
            <p:ph type="dt" sz="half" idx="10"/>
          </p:nvPr>
        </p:nvSpPr>
        <p:spPr/>
        <p:txBody>
          <a:bodyPr/>
          <a:lstStyle/>
          <a:p>
            <a:r>
              <a:rPr lang="en-US" smtClean="0"/>
              <a:t>2-feb 2023</a:t>
            </a:r>
            <a:endParaRPr lang="en-US"/>
          </a:p>
        </p:txBody>
      </p:sp>
      <p:sp>
        <p:nvSpPr>
          <p:cNvPr id="9" name="Slide Number Placeholder 8"/>
          <p:cNvSpPr>
            <a:spLocks noGrp="1"/>
          </p:cNvSpPr>
          <p:nvPr>
            <p:ph type="sldNum" sz="quarter" idx="12"/>
          </p:nvPr>
        </p:nvSpPr>
        <p:spPr/>
        <p:txBody>
          <a:bodyPr/>
          <a:lstStyle/>
          <a:p>
            <a:fld id="{F36C87F6-986D-49E6-AF40-1B3A1EE8064D}" type="slidenum">
              <a:rPr lang="en-US" smtClean="0"/>
              <a:t>‹#›</a:t>
            </a:fld>
            <a:endParaRPr lang="en-US"/>
          </a:p>
        </p:txBody>
      </p:sp>
      <p:cxnSp>
        <p:nvCxnSpPr>
          <p:cNvPr id="11" name="Straight Connector 10"/>
          <p:cNvCxnSpPr/>
          <p:nvPr/>
        </p:nvCxnSpPr>
        <p:spPr>
          <a:xfrm>
            <a:off x="5942012" y="2743200"/>
            <a:ext cx="0" cy="3048000"/>
          </a:xfrm>
          <a:prstGeom prst="line">
            <a:avLst/>
          </a:prstGeom>
          <a:ln w="22225">
            <a:solidFill>
              <a:srgbClr val="00B0F0">
                <a:alpha val="15000"/>
              </a:srgb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942012" y="2743200"/>
            <a:ext cx="0" cy="3048000"/>
          </a:xfrm>
          <a:prstGeom prst="line">
            <a:avLst/>
          </a:prstGeom>
          <a:ln w="22225">
            <a:solidFill>
              <a:srgbClr val="00B0F0">
                <a:alpha val="15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0299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chorCtr="0"/>
          <a:lstStyle>
            <a:lvl1pPr algn="ctr">
              <a:defRPr/>
            </a:lvl1pPr>
          </a:lstStyle>
          <a:p>
            <a:r>
              <a:rPr lang="en-US" smtClean="0"/>
              <a:t>Click to edit Master title style</a:t>
            </a:r>
            <a:endParaRPr dirty="0"/>
          </a:p>
        </p:txBody>
      </p:sp>
    </p:spTree>
    <p:extLst>
      <p:ext uri="{BB962C8B-B14F-4D97-AF65-F5344CB8AC3E}">
        <p14:creationId xmlns:p14="http://schemas.microsoft.com/office/powerpoint/2010/main" val="2765686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1952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smtClean="0"/>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smtClean="0"/>
              <a:t>fable</a:t>
            </a:r>
            <a:endParaRPr lang="en-US" dirty="0"/>
          </a:p>
        </p:txBody>
      </p:sp>
      <p:sp>
        <p:nvSpPr>
          <p:cNvPr id="5" name="Date Placeholder 4"/>
          <p:cNvSpPr>
            <a:spLocks noGrp="1"/>
          </p:cNvSpPr>
          <p:nvPr>
            <p:ph type="dt" sz="half" idx="10"/>
          </p:nvPr>
        </p:nvSpPr>
        <p:spPr/>
        <p:txBody>
          <a:bodyPr/>
          <a:lstStyle/>
          <a:p>
            <a:r>
              <a:rPr lang="en-US" smtClean="0"/>
              <a:t>2-feb 2023</a:t>
            </a:r>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2411073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smtClean="0"/>
              <a:t>fable</a:t>
            </a:r>
            <a:endParaRPr lang="en-US" dirty="0"/>
          </a:p>
        </p:txBody>
      </p:sp>
      <p:sp>
        <p:nvSpPr>
          <p:cNvPr id="5" name="Date Placeholder 4"/>
          <p:cNvSpPr>
            <a:spLocks noGrp="1"/>
          </p:cNvSpPr>
          <p:nvPr>
            <p:ph type="dt" sz="half" idx="10"/>
          </p:nvPr>
        </p:nvSpPr>
        <p:spPr/>
        <p:txBody>
          <a:bodyPr/>
          <a:lstStyle/>
          <a:p>
            <a:r>
              <a:rPr lang="en-US" smtClean="0"/>
              <a:t>2-feb 2023</a:t>
            </a:r>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517353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a:solidFill>
            <a:srgbClr val="00B0F0">
              <a:alpha val="11000"/>
            </a:srgbClr>
          </a:solidFill>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100" cap="none" baseline="0">
                <a:solidFill>
                  <a:schemeClr val="tx1"/>
                </a:solidFill>
              </a:defRPr>
            </a:lvl1pPr>
          </a:lstStyle>
          <a:p>
            <a:r>
              <a:rPr lang="en-US" smtClean="0"/>
              <a:t>fable</a:t>
            </a:r>
            <a:endParaRPr lang="en-US" dirty="0"/>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100">
                <a:solidFill>
                  <a:schemeClr val="tx1"/>
                </a:solidFill>
              </a:defRPr>
            </a:lvl1pPr>
          </a:lstStyle>
          <a:p>
            <a:r>
              <a:rPr lang="en-US" smtClean="0"/>
              <a:t>2-feb 2023</a:t>
            </a:r>
            <a:endParaRPr lang="en-US"/>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100">
                <a:solidFill>
                  <a:schemeClr val="tx1"/>
                </a:solidFill>
              </a:defRPr>
            </a:lvl1pPr>
          </a:lstStyle>
          <a:p>
            <a:fld id="{F36C87F6-986D-49E6-AF40-1B3A1EE8064D}" type="slidenum">
              <a:rPr lang="en-US" smtClean="0"/>
              <a:pPr/>
              <a:t>‹#›</a:t>
            </a:fld>
            <a:endParaRPr lang="en-US"/>
          </a:p>
        </p:txBody>
      </p:sp>
    </p:spTree>
    <p:extLst>
      <p:ext uri="{BB962C8B-B14F-4D97-AF65-F5344CB8AC3E}">
        <p14:creationId xmlns:p14="http://schemas.microsoft.com/office/powerpoint/2010/main" val="32806799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4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914400" rtl="0" eaLnBrk="1" latinLnBrk="0" hangingPunct="1">
        <a:lnSpc>
          <a:spcPct val="114000"/>
        </a:lnSpc>
        <a:spcBef>
          <a:spcPct val="0"/>
        </a:spcBef>
        <a:buNone/>
        <a:defRPr sz="4400" kern="1200" cap="none"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114000"/>
        </a:lnSpc>
        <a:spcBef>
          <a:spcPts val="1800"/>
        </a:spcBef>
        <a:buClr>
          <a:schemeClr val="tx1"/>
        </a:buClr>
        <a:buSzPct val="80000"/>
        <a:buFont typeface="Arial" pitchFamily="34" charset="0"/>
        <a:buChar char="•"/>
        <a:defRPr sz="3200" kern="1200">
          <a:solidFill>
            <a:schemeClr val="tx1"/>
          </a:solidFill>
          <a:latin typeface="+mn-lt"/>
          <a:ea typeface="+mn-ea"/>
          <a:cs typeface="+mn-cs"/>
        </a:defRPr>
      </a:lvl1pPr>
      <a:lvl2pPr marL="502920" indent="-228600" algn="l" defTabSz="914400" rtl="0" eaLnBrk="1" latinLnBrk="0" hangingPunct="1">
        <a:lnSpc>
          <a:spcPct val="114000"/>
        </a:lnSpc>
        <a:spcBef>
          <a:spcPts val="600"/>
        </a:spcBef>
        <a:buClr>
          <a:schemeClr val="tx1"/>
        </a:buClr>
        <a:buSzPct val="80000"/>
        <a:buFont typeface="Arial" pitchFamily="34" charset="0"/>
        <a:buChar char="•"/>
        <a:defRPr sz="2800" kern="1200">
          <a:solidFill>
            <a:schemeClr val="tx1"/>
          </a:solidFill>
          <a:latin typeface="+mn-lt"/>
          <a:ea typeface="+mn-ea"/>
          <a:cs typeface="+mn-cs"/>
        </a:defRPr>
      </a:lvl2pPr>
      <a:lvl3pPr marL="731520" indent="-228600" algn="l" defTabSz="914400" rtl="0" eaLnBrk="1" latinLnBrk="0" hangingPunct="1">
        <a:lnSpc>
          <a:spcPct val="114000"/>
        </a:lnSpc>
        <a:spcBef>
          <a:spcPts val="600"/>
        </a:spcBef>
        <a:buClr>
          <a:schemeClr val="tx1"/>
        </a:buClr>
        <a:buSzPct val="80000"/>
        <a:buFont typeface="Arial" pitchFamily="34" charset="0"/>
        <a:buChar char="•"/>
        <a:defRPr sz="2400" kern="1200">
          <a:solidFill>
            <a:schemeClr val="tx1"/>
          </a:solidFill>
          <a:latin typeface="+mn-lt"/>
          <a:ea typeface="+mn-ea"/>
          <a:cs typeface="+mn-cs"/>
        </a:defRPr>
      </a:lvl3pPr>
      <a:lvl4pPr marL="960120" indent="-228600" algn="l" defTabSz="914400" rtl="0" eaLnBrk="1" latinLnBrk="0" hangingPunct="1">
        <a:lnSpc>
          <a:spcPct val="114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4pPr>
      <a:lvl5pPr marL="1188720" indent="-228600" algn="l" defTabSz="914400" rtl="0" eaLnBrk="1" latinLnBrk="0" hangingPunct="1">
        <a:lnSpc>
          <a:spcPct val="114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5" orient="horz" pos="2160">
          <p15:clr>
            <a:srgbClr val="F26B43"/>
          </p15:clr>
        </p15:guide>
        <p15:guide id="6" pos="38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w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youtu.be/xILmGxTs6iE"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0YK8eYGplXo"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itle 1"/>
          <p:cNvSpPr txBox="1">
            <a:spLocks/>
          </p:cNvSpPr>
          <p:nvPr/>
        </p:nvSpPr>
        <p:spPr>
          <a:xfrm>
            <a:off x="368091" y="5593977"/>
            <a:ext cx="10927981" cy="858224"/>
          </a:xfrm>
          <a:prstGeom prst="rect">
            <a:avLst/>
          </a:prstGeom>
          <a:solidFill>
            <a:srgbClr val="00B0F0">
              <a:alpha val="81000"/>
            </a:srgbClr>
          </a:solidFill>
        </p:spPr>
        <p:txBody>
          <a:bodyPr anchor="ctr" anchorCtr="0">
            <a:noAutofit/>
          </a:bodyPr>
          <a:lstStyle>
            <a:lvl1pPr algn="l" defTabSz="914400" rtl="0" eaLnBrk="1" latinLnBrk="0" hangingPunct="1">
              <a:lnSpc>
                <a:spcPct val="90000"/>
              </a:lnSpc>
              <a:spcBef>
                <a:spcPct val="0"/>
              </a:spcBef>
              <a:buNone/>
              <a:defRPr sz="4400" kern="1200" cap="none" baseline="0">
                <a:solidFill>
                  <a:schemeClr val="tx1">
                    <a:lumMod val="50000"/>
                  </a:schemeClr>
                </a:solidFill>
                <a:latin typeface="+mj-lt"/>
                <a:ea typeface="+mj-ea"/>
                <a:cs typeface="+mj-cs"/>
              </a:defRPr>
            </a:lvl1pPr>
          </a:lstStyle>
          <a:p>
            <a:r>
              <a:rPr lang="en-US" sz="2800" b="1" spc="500" dirty="0" smtClean="0">
                <a:solidFill>
                  <a:schemeClr val="bg1"/>
                </a:solidFill>
              </a:rPr>
              <a:t>Fable As Exercise:</a:t>
            </a:r>
            <a:r>
              <a:rPr lang="en-US" sz="2800" spc="500" dirty="0" smtClean="0">
                <a:solidFill>
                  <a:schemeClr val="bg1"/>
                </a:solidFill>
              </a:rPr>
              <a:t/>
            </a:r>
            <a:br>
              <a:rPr lang="en-US" sz="2800" spc="500" dirty="0" smtClean="0">
                <a:solidFill>
                  <a:schemeClr val="bg1"/>
                </a:solidFill>
              </a:rPr>
            </a:br>
            <a:r>
              <a:rPr lang="en-US" sz="2800" spc="500" dirty="0" smtClean="0">
                <a:solidFill>
                  <a:schemeClr val="bg1"/>
                </a:solidFill>
              </a:rPr>
              <a:t>Hermogenes, Theon</a:t>
            </a:r>
            <a:r>
              <a:rPr lang="en-US" sz="2800" spc="500" dirty="0">
                <a:solidFill>
                  <a:schemeClr val="bg1"/>
                </a:solidFill>
              </a:rPr>
              <a:t>, Burton, </a:t>
            </a:r>
            <a:r>
              <a:rPr lang="en-US" sz="2800" spc="500" dirty="0" smtClean="0">
                <a:solidFill>
                  <a:schemeClr val="bg1"/>
                </a:solidFill>
              </a:rPr>
              <a:t>Select RFG </a:t>
            </a:r>
            <a:r>
              <a:rPr lang="en-US" sz="2800" spc="500" dirty="0">
                <a:solidFill>
                  <a:schemeClr val="bg1"/>
                </a:solidFill>
              </a:rPr>
              <a:t>Pages</a:t>
            </a: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1981" y="1455809"/>
            <a:ext cx="3048000" cy="3048000"/>
          </a:xfrm>
          <a:prstGeom prst="rect">
            <a:avLst/>
          </a:prstGeom>
        </p:spPr>
      </p:pic>
      <p:pic>
        <p:nvPicPr>
          <p:cNvPr id="1026" name="Picture 2" descr="http://www.loyalbooks.com/image/detail/Aesops-Fabl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6737" y="789059"/>
            <a:ext cx="3343275" cy="4381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5769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Constructive </a:t>
            </a:r>
            <a:r>
              <a:rPr lang="en-US" i="1" dirty="0" smtClean="0"/>
              <a:t>agōn</a:t>
            </a:r>
            <a:r>
              <a:rPr lang="en-US" dirty="0" smtClean="0"/>
              <a:t> (cont’d)</a:t>
            </a:r>
            <a:endParaRPr lang="en-US" dirty="0"/>
          </a:p>
        </p:txBody>
      </p:sp>
      <p:sp>
        <p:nvSpPr>
          <p:cNvPr id="3" name="Content Placeholder 2"/>
          <p:cNvSpPr>
            <a:spLocks noGrp="1"/>
          </p:cNvSpPr>
          <p:nvPr>
            <p:ph idx="1"/>
          </p:nvPr>
        </p:nvSpPr>
        <p:spPr>
          <a:xfrm>
            <a:off x="1217614" y="1828800"/>
            <a:ext cx="4991100" cy="4343400"/>
          </a:xfrm>
        </p:spPr>
        <p:txBody>
          <a:bodyPr/>
          <a:lstStyle/>
          <a:p>
            <a:r>
              <a:rPr lang="en-US" i="1" dirty="0" smtClean="0"/>
              <a:t>zēlos</a:t>
            </a:r>
            <a:endParaRPr lang="en-US" dirty="0" smtClean="0"/>
          </a:p>
          <a:p>
            <a:pPr lvl="1"/>
            <a:r>
              <a:rPr lang="en-US" dirty="0" smtClean="0"/>
              <a:t>Admiration, emulation</a:t>
            </a:r>
            <a:r>
              <a:rPr lang="en-US" dirty="0"/>
              <a:t>, competitive </a:t>
            </a:r>
            <a:r>
              <a:rPr lang="en-US" dirty="0" smtClean="0"/>
              <a:t>spirit </a:t>
            </a:r>
          </a:p>
          <a:p>
            <a:r>
              <a:rPr lang="en-US" i="1" dirty="0" err="1" smtClean="0"/>
              <a:t>mimēsis</a:t>
            </a:r>
            <a:endParaRPr lang="en-US" i="1" dirty="0" smtClean="0"/>
          </a:p>
          <a:p>
            <a:pPr lvl="1"/>
            <a:r>
              <a:rPr lang="en-US" dirty="0" smtClean="0"/>
              <a:t>Imitation</a:t>
            </a:r>
          </a:p>
          <a:p>
            <a:endParaRPr lang="en-US" dirty="0"/>
          </a:p>
        </p:txBody>
      </p:sp>
      <p:graphicFrame>
        <p:nvGraphicFramePr>
          <p:cNvPr id="4" name="Object 3"/>
          <p:cNvGraphicFramePr>
            <a:graphicFrameLocks noChangeAspect="1"/>
          </p:cNvGraphicFramePr>
          <p:nvPr>
            <p:extLst/>
          </p:nvPr>
        </p:nvGraphicFramePr>
        <p:xfrm>
          <a:off x="6208714" y="2174587"/>
          <a:ext cx="4762500" cy="3136900"/>
        </p:xfrm>
        <a:graphic>
          <a:graphicData uri="http://schemas.openxmlformats.org/presentationml/2006/ole">
            <mc:AlternateContent xmlns:mc="http://schemas.openxmlformats.org/markup-compatibility/2006">
              <mc:Choice xmlns:v="urn:schemas-microsoft-com:vml" Requires="v">
                <p:oleObj spid="_x0000_s1029" r:id="rId4" imgW="4761720" imgH="3136320" progId="">
                  <p:embed/>
                </p:oleObj>
              </mc:Choice>
              <mc:Fallback>
                <p:oleObj r:id="rId4" imgW="4761720" imgH="3136320" progId="">
                  <p:embed/>
                  <p:pic>
                    <p:nvPicPr>
                      <p:cNvPr id="4" name="Object 3"/>
                      <p:cNvPicPr/>
                      <p:nvPr/>
                    </p:nvPicPr>
                    <p:blipFill>
                      <a:blip r:embed="rId5"/>
                      <a:stretch>
                        <a:fillRect/>
                      </a:stretch>
                    </p:blipFill>
                    <p:spPr>
                      <a:xfrm>
                        <a:off x="6208714" y="2174587"/>
                        <a:ext cx="4762500" cy="3136900"/>
                      </a:xfrm>
                      <a:prstGeom prst="rect">
                        <a:avLst/>
                      </a:prstGeom>
                    </p:spPr>
                  </p:pic>
                </p:oleObj>
              </mc:Fallback>
            </mc:AlternateContent>
          </a:graphicData>
        </a:graphic>
      </p:graphicFrame>
      <p:sp>
        <p:nvSpPr>
          <p:cNvPr id="5" name="Date Placeholder 4"/>
          <p:cNvSpPr>
            <a:spLocks noGrp="1"/>
          </p:cNvSpPr>
          <p:nvPr>
            <p:ph type="dt" sz="half" idx="10"/>
          </p:nvPr>
        </p:nvSpPr>
        <p:spPr/>
        <p:txBody>
          <a:bodyPr/>
          <a:lstStyle/>
          <a:p>
            <a:r>
              <a:rPr lang="en-US" smtClean="0"/>
              <a:t>7-feb 2023</a:t>
            </a:r>
            <a:endParaRPr lang="en-US"/>
          </a:p>
        </p:txBody>
      </p:sp>
      <p:sp>
        <p:nvSpPr>
          <p:cNvPr id="6" name="Footer Placeholder 5"/>
          <p:cNvSpPr>
            <a:spLocks noGrp="1"/>
          </p:cNvSpPr>
          <p:nvPr>
            <p:ph type="ftr" sz="quarter" idx="11"/>
          </p:nvPr>
        </p:nvSpPr>
        <p:spPr/>
        <p:txBody>
          <a:bodyPr/>
          <a:lstStyle/>
          <a:p>
            <a:r>
              <a:rPr lang="en-US" smtClean="0"/>
              <a:t>fable project 2</a:t>
            </a:r>
            <a:endParaRPr lang="en-US" dirty="0"/>
          </a:p>
        </p:txBody>
      </p:sp>
      <p:sp>
        <p:nvSpPr>
          <p:cNvPr id="7" name="Slide Number Placeholder 6"/>
          <p:cNvSpPr>
            <a:spLocks noGrp="1"/>
          </p:cNvSpPr>
          <p:nvPr>
            <p:ph type="sldNum" sz="quarter" idx="12"/>
          </p:nvPr>
        </p:nvSpPr>
        <p:spPr/>
        <p:txBody>
          <a:bodyPr/>
          <a:lstStyle/>
          <a:p>
            <a:fld id="{F36C87F6-986D-49E6-AF40-1B3A1EE8064D}" type="slidenum">
              <a:rPr lang="en-US" smtClean="0"/>
              <a:t>10</a:t>
            </a:fld>
            <a:endParaRPr lang="en-US"/>
          </a:p>
        </p:txBody>
      </p:sp>
    </p:spTree>
    <p:extLst>
      <p:ext uri="{BB962C8B-B14F-4D97-AF65-F5344CB8AC3E}">
        <p14:creationId xmlns:p14="http://schemas.microsoft.com/office/powerpoint/2010/main" val="4097295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Dysfunctional </a:t>
            </a:r>
            <a:r>
              <a:rPr lang="en-US" i="1" dirty="0" smtClean="0"/>
              <a:t>agōn</a:t>
            </a:r>
            <a:endParaRPr lang="en-US" i="1" dirty="0"/>
          </a:p>
        </p:txBody>
      </p:sp>
      <p:sp>
        <p:nvSpPr>
          <p:cNvPr id="3" name="TextBox 2"/>
          <p:cNvSpPr txBox="1"/>
          <p:nvPr/>
        </p:nvSpPr>
        <p:spPr>
          <a:xfrm>
            <a:off x="1217614" y="1764144"/>
            <a:ext cx="9753600" cy="3888244"/>
          </a:xfrm>
          <a:prstGeom prst="rect">
            <a:avLst/>
          </a:prstGeom>
          <a:noFill/>
        </p:spPr>
        <p:txBody>
          <a:bodyPr wrap="square" rtlCol="0">
            <a:spAutoFit/>
          </a:bodyPr>
          <a:lstStyle/>
          <a:p>
            <a:pPr algn="ctr">
              <a:lnSpc>
                <a:spcPct val="125000"/>
              </a:lnSpc>
            </a:pPr>
            <a:r>
              <a:rPr lang="en-US" sz="2400" i="1" kern="800" spc="100" dirty="0" smtClean="0"/>
              <a:t>Favorinus versus Polemon:</a:t>
            </a:r>
            <a:endParaRPr lang="en-US" sz="2800" i="1" kern="800" spc="100" dirty="0" smtClean="0"/>
          </a:p>
          <a:p>
            <a:pPr algn="ctr">
              <a:lnSpc>
                <a:spcPct val="125000"/>
              </a:lnSpc>
              <a:spcBef>
                <a:spcPts val="800"/>
              </a:spcBef>
            </a:pPr>
            <a:r>
              <a:rPr lang="en-US" sz="2800" kern="800" spc="100" dirty="0"/>
              <a:t>“The quarrel … became more bitter in Rome; for there </a:t>
            </a:r>
            <a:r>
              <a:rPr lang="en-US" sz="2800" kern="800" spc="100" dirty="0" err="1"/>
              <a:t>consulars</a:t>
            </a:r>
            <a:r>
              <a:rPr lang="en-US" sz="2800" kern="800" spc="100" dirty="0"/>
              <a:t> and sons of </a:t>
            </a:r>
            <a:r>
              <a:rPr lang="en-US" sz="2800" kern="800" spc="100" dirty="0" err="1"/>
              <a:t>consulars</a:t>
            </a:r>
            <a:r>
              <a:rPr lang="en-US" sz="2800" kern="800" spc="100" dirty="0"/>
              <a:t> by applauding either one or the other started between them a rivalry such as kindles the keenest envy </a:t>
            </a:r>
            <a:r>
              <a:rPr lang="en-US" sz="2800" kern="800" spc="100" dirty="0" smtClean="0"/>
              <a:t>(</a:t>
            </a:r>
            <a:r>
              <a:rPr lang="en-US" sz="2800" i="1" kern="800" spc="100" dirty="0" smtClean="0"/>
              <a:t>phthonos</a:t>
            </a:r>
            <a:r>
              <a:rPr lang="en-US" sz="2800" kern="800" spc="100" dirty="0" smtClean="0"/>
              <a:t>) and </a:t>
            </a:r>
            <a:r>
              <a:rPr lang="en-US" sz="2800" kern="800" spc="100" dirty="0"/>
              <a:t>malice even in the hearts of wise men</a:t>
            </a:r>
            <a:r>
              <a:rPr lang="en-US" sz="2800" kern="800" spc="100" dirty="0" smtClean="0"/>
              <a:t>” (p. 27)</a:t>
            </a:r>
            <a:endParaRPr lang="en-US" sz="2800" kern="800" spc="100" dirty="0"/>
          </a:p>
        </p:txBody>
      </p:sp>
    </p:spTree>
    <p:extLst>
      <p:ext uri="{BB962C8B-B14F-4D97-AF65-F5344CB8AC3E}">
        <p14:creationId xmlns:p14="http://schemas.microsoft.com/office/powerpoint/2010/main" val="313379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Journal Entries</a:t>
            </a:r>
            <a:endParaRPr lang="en-US" dirty="0"/>
          </a:p>
        </p:txBody>
      </p:sp>
      <p:sp>
        <p:nvSpPr>
          <p:cNvPr id="3" name="Text Placeholder 2"/>
          <p:cNvSpPr>
            <a:spLocks noGrp="1"/>
          </p:cNvSpPr>
          <p:nvPr>
            <p:ph type="body" idx="1"/>
          </p:nvPr>
        </p:nvSpPr>
        <p:spPr/>
        <p:txBody>
          <a:bodyPr/>
          <a:lstStyle/>
          <a:p>
            <a:r>
              <a:rPr lang="en-US" dirty="0"/>
              <a:t>What </a:t>
            </a:r>
            <a:r>
              <a:rPr lang="en-US" dirty="0" smtClean="0"/>
              <a:t>to discuss? What’s the point?</a:t>
            </a:r>
            <a:endParaRPr lang="en-US" dirty="0"/>
          </a:p>
        </p:txBody>
      </p:sp>
    </p:spTree>
    <p:extLst>
      <p:ext uri="{BB962C8B-B14F-4D97-AF65-F5344CB8AC3E}">
        <p14:creationId xmlns:p14="http://schemas.microsoft.com/office/powerpoint/2010/main" val="293042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Journals: Some Concerns</a:t>
            </a:r>
            <a:endParaRPr lang="en-US" dirty="0"/>
          </a:p>
        </p:txBody>
      </p:sp>
      <p:sp>
        <p:nvSpPr>
          <p:cNvPr id="3" name="Content Placeholder 2"/>
          <p:cNvSpPr>
            <a:spLocks noGrp="1"/>
          </p:cNvSpPr>
          <p:nvPr>
            <p:ph idx="1"/>
          </p:nvPr>
        </p:nvSpPr>
        <p:spPr/>
        <p:txBody>
          <a:bodyPr>
            <a:normAutofit/>
          </a:bodyPr>
          <a:lstStyle/>
          <a:p>
            <a:r>
              <a:rPr lang="en-US" dirty="0" smtClean="0"/>
              <a:t>These aren’t the kinds of fables I’m used to!</a:t>
            </a:r>
          </a:p>
          <a:p>
            <a:pPr marL="274320" lvl="1" indent="0">
              <a:buNone/>
            </a:pPr>
            <a:r>
              <a:rPr lang="en-US" dirty="0"/>
              <a:t>(Cyprian, </a:t>
            </a:r>
            <a:r>
              <a:rPr lang="en-US" dirty="0" smtClean="0"/>
              <a:t>Libyan</a:t>
            </a:r>
            <a:r>
              <a:rPr lang="en-US" dirty="0"/>
              <a:t>, </a:t>
            </a:r>
            <a:r>
              <a:rPr lang="en-US" dirty="0" smtClean="0"/>
              <a:t>Sybaritic, </a:t>
            </a:r>
            <a:r>
              <a:rPr lang="en-US" dirty="0" err="1" smtClean="0"/>
              <a:t>Aesopic</a:t>
            </a:r>
            <a:r>
              <a:rPr lang="en-US" dirty="0" smtClean="0"/>
              <a:t>?)</a:t>
            </a:r>
          </a:p>
          <a:p>
            <a:r>
              <a:rPr lang="en-US" dirty="0" smtClean="0"/>
              <a:t>What’s the point of fables </a:t>
            </a:r>
            <a:r>
              <a:rPr lang="en-US" i="1" dirty="0" smtClean="0"/>
              <a:t>for us</a:t>
            </a:r>
            <a:r>
              <a:rPr lang="en-US" dirty="0" smtClean="0"/>
              <a:t>?</a:t>
            </a:r>
            <a:endParaRPr lang="en-US" dirty="0"/>
          </a:p>
          <a:p>
            <a:pPr marL="274320" lvl="1" indent="0">
              <a:buNone/>
            </a:pPr>
            <a:r>
              <a:rPr lang="en-US" dirty="0" smtClean="0"/>
              <a:t>(Why are we studying this topic?)</a:t>
            </a:r>
            <a:endParaRPr lang="en-US" dirty="0"/>
          </a:p>
          <a:p>
            <a:r>
              <a:rPr lang="en-US" dirty="0" smtClean="0"/>
              <a:t>Elaboration, contradiction (</a:t>
            </a:r>
            <a:r>
              <a:rPr lang="en-US" i="1" dirty="0" err="1" smtClean="0"/>
              <a:t>auxēsis</a:t>
            </a:r>
            <a:r>
              <a:rPr lang="en-US" dirty="0" smtClean="0"/>
              <a:t>, </a:t>
            </a:r>
            <a:r>
              <a:rPr lang="en-US" i="1" dirty="0" err="1" smtClean="0"/>
              <a:t>antirrhēsis</a:t>
            </a:r>
            <a:r>
              <a:rPr lang="en-US" dirty="0" smtClean="0"/>
              <a:t>)</a:t>
            </a:r>
          </a:p>
          <a:p>
            <a:pPr marL="274320" lvl="1" indent="0">
              <a:buNone/>
            </a:pPr>
            <a:r>
              <a:rPr lang="en-US" dirty="0" smtClean="0"/>
              <a:t>(What’s that about — pros, cons, etc.?)</a:t>
            </a:r>
          </a:p>
          <a:p>
            <a:endParaRPr lang="en-US" dirty="0"/>
          </a:p>
        </p:txBody>
      </p:sp>
      <p:sp>
        <p:nvSpPr>
          <p:cNvPr id="4" name="Date Placeholder 3"/>
          <p:cNvSpPr>
            <a:spLocks noGrp="1"/>
          </p:cNvSpPr>
          <p:nvPr>
            <p:ph type="dt" sz="half" idx="10"/>
          </p:nvPr>
        </p:nvSpPr>
        <p:spPr/>
        <p:txBody>
          <a:bodyPr/>
          <a:lstStyle/>
          <a:p>
            <a:r>
              <a:rPr lang="en-US" smtClean="0"/>
              <a:t>2-feb 2023</a:t>
            </a:r>
            <a:endParaRPr lang="en-US"/>
          </a:p>
        </p:txBody>
      </p:sp>
      <p:sp>
        <p:nvSpPr>
          <p:cNvPr id="5" name="Footer Placeholder 4"/>
          <p:cNvSpPr>
            <a:spLocks noGrp="1"/>
          </p:cNvSpPr>
          <p:nvPr>
            <p:ph type="ftr" sz="quarter" idx="11"/>
          </p:nvPr>
        </p:nvSpPr>
        <p:spPr/>
        <p:txBody>
          <a:bodyPr/>
          <a:lstStyle/>
          <a:p>
            <a:r>
              <a:rPr lang="en-US" smtClean="0"/>
              <a:t>fable</a:t>
            </a:r>
            <a:endParaRPr lang="en-US" dirty="0"/>
          </a:p>
        </p:txBody>
      </p:sp>
      <p:sp>
        <p:nvSpPr>
          <p:cNvPr id="6" name="Slide Number Placeholder 5"/>
          <p:cNvSpPr>
            <a:spLocks noGrp="1"/>
          </p:cNvSpPr>
          <p:nvPr>
            <p:ph type="sldNum" sz="quarter" idx="12"/>
          </p:nvPr>
        </p:nvSpPr>
        <p:spPr/>
        <p:txBody>
          <a:bodyPr/>
          <a:lstStyle/>
          <a:p>
            <a:fld id="{F36C87F6-986D-49E6-AF40-1B3A1EE8064D}" type="slidenum">
              <a:rPr lang="en-US" smtClean="0"/>
              <a:t>13</a:t>
            </a:fld>
            <a:endParaRPr lang="en-US"/>
          </a:p>
        </p:txBody>
      </p:sp>
    </p:spTree>
    <p:extLst>
      <p:ext uri="{BB962C8B-B14F-4D97-AF65-F5344CB8AC3E}">
        <p14:creationId xmlns:p14="http://schemas.microsoft.com/office/powerpoint/2010/main" val="2972527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Introduction to </a:t>
            </a:r>
            <a:r>
              <a:rPr lang="en-US" i="1" dirty="0" smtClean="0"/>
              <a:t>Progumnasmata</a:t>
            </a:r>
            <a:endParaRPr lang="en-US" i="1" dirty="0"/>
          </a:p>
        </p:txBody>
      </p:sp>
      <p:sp>
        <p:nvSpPr>
          <p:cNvPr id="3" name="Text Placeholder 2"/>
          <p:cNvSpPr>
            <a:spLocks noGrp="1"/>
          </p:cNvSpPr>
          <p:nvPr>
            <p:ph type="body" idx="1"/>
          </p:nvPr>
        </p:nvSpPr>
        <p:spPr/>
        <p:txBody>
          <a:bodyPr/>
          <a:lstStyle/>
          <a:p>
            <a:r>
              <a:rPr lang="en-US" dirty="0" smtClean="0"/>
              <a:t>Theon, Pseudo-Hermogenes</a:t>
            </a:r>
            <a:endParaRPr lang="en-US" dirty="0"/>
          </a:p>
        </p:txBody>
      </p:sp>
    </p:spTree>
    <p:extLst>
      <p:ext uri="{BB962C8B-B14F-4D97-AF65-F5344CB8AC3E}">
        <p14:creationId xmlns:p14="http://schemas.microsoft.com/office/powerpoint/2010/main" val="1020042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161933" y="2017266"/>
            <a:ext cx="5437415" cy="4139520"/>
            <a:chOff x="6357871" y="2213214"/>
            <a:chExt cx="5437415" cy="413952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0688" y="2213214"/>
              <a:ext cx="2191780" cy="3202277"/>
            </a:xfrm>
            <a:prstGeom prst="rect">
              <a:avLst/>
            </a:prstGeom>
          </p:spPr>
        </p:pic>
        <p:sp>
          <p:nvSpPr>
            <p:cNvPr id="5" name="TextBox 4"/>
            <p:cNvSpPr txBox="1"/>
            <p:nvPr/>
          </p:nvSpPr>
          <p:spPr>
            <a:xfrm>
              <a:off x="6357871" y="5589512"/>
              <a:ext cx="5437415" cy="763222"/>
            </a:xfrm>
            <a:prstGeom prst="rect">
              <a:avLst/>
            </a:prstGeom>
            <a:noFill/>
          </p:spPr>
          <p:txBody>
            <a:bodyPr wrap="square" rtlCol="0">
              <a:spAutoFit/>
            </a:bodyPr>
            <a:lstStyle/>
            <a:p>
              <a:pPr algn="ctr">
                <a:lnSpc>
                  <a:spcPct val="114000"/>
                </a:lnSpc>
              </a:pPr>
              <a:r>
                <a:rPr lang="en-US" kern="800" spc="100" dirty="0" smtClean="0"/>
                <a:t>Marcus </a:t>
              </a:r>
              <a:r>
                <a:rPr lang="en-US" kern="800" spc="100" dirty="0" err="1" smtClean="0"/>
                <a:t>Mettius</a:t>
              </a:r>
              <a:r>
                <a:rPr lang="en-US" kern="800" spc="100" dirty="0" smtClean="0"/>
                <a:t> </a:t>
              </a:r>
              <a:r>
                <a:rPr lang="en-US" kern="800" spc="100" dirty="0" err="1" smtClean="0"/>
                <a:t>Epaphroditus</a:t>
              </a:r>
              <a:r>
                <a:rPr lang="en-US" kern="800" spc="100" dirty="0" smtClean="0"/>
                <a:t>, Greek </a:t>
              </a:r>
              <a:r>
                <a:rPr lang="en-US" i="1" kern="800" spc="100" dirty="0" smtClean="0"/>
                <a:t>grammatikos</a:t>
              </a:r>
              <a:r>
                <a:rPr lang="en-US" kern="800" spc="100" dirty="0" smtClean="0"/>
                <a:t> (lived 1</a:t>
              </a:r>
              <a:r>
                <a:rPr lang="en-US" kern="800" spc="100" baseline="30000" dirty="0" smtClean="0"/>
                <a:t>st</a:t>
              </a:r>
              <a:r>
                <a:rPr lang="en-US" kern="800" spc="100" dirty="0" smtClean="0"/>
                <a:t> cent CE)</a:t>
              </a:r>
              <a:r>
                <a:rPr lang="en-US" sz="2000" kern="800" spc="100" dirty="0" smtClean="0"/>
                <a:t> </a:t>
              </a:r>
              <a:endParaRPr lang="en-US" sz="2000" kern="800" spc="100" dirty="0"/>
            </a:p>
          </p:txBody>
        </p:sp>
      </p:grpSp>
      <p:sp>
        <p:nvSpPr>
          <p:cNvPr id="2" name="Title 1"/>
          <p:cNvSpPr>
            <a:spLocks noGrp="1"/>
          </p:cNvSpPr>
          <p:nvPr>
            <p:ph type="title"/>
          </p:nvPr>
        </p:nvSpPr>
        <p:spPr/>
        <p:txBody>
          <a:bodyPr/>
          <a:lstStyle/>
          <a:p>
            <a:r>
              <a:rPr lang="en-US" dirty="0" smtClean="0"/>
              <a:t>Two Rhetorical Treatises</a:t>
            </a:r>
            <a:endParaRPr lang="en-US" dirty="0"/>
          </a:p>
        </p:txBody>
      </p:sp>
      <p:sp>
        <p:nvSpPr>
          <p:cNvPr id="3" name="Content Placeholder 2"/>
          <p:cNvSpPr>
            <a:spLocks noGrp="1"/>
          </p:cNvSpPr>
          <p:nvPr>
            <p:ph idx="1"/>
          </p:nvPr>
        </p:nvSpPr>
        <p:spPr>
          <a:xfrm>
            <a:off x="1217614" y="1828800"/>
            <a:ext cx="6489472" cy="4343400"/>
          </a:xfrm>
        </p:spPr>
        <p:txBody>
          <a:bodyPr/>
          <a:lstStyle/>
          <a:p>
            <a:r>
              <a:rPr lang="en-US" dirty="0" smtClean="0"/>
              <a:t>Aelius Theon </a:t>
            </a:r>
            <a:r>
              <a:rPr lang="en-US" i="1" dirty="0" smtClean="0"/>
              <a:t>Progymnasmata</a:t>
            </a:r>
            <a:endParaRPr lang="en-US" dirty="0" smtClean="0"/>
          </a:p>
          <a:p>
            <a:pPr lvl="1"/>
            <a:r>
              <a:rPr lang="en-US" dirty="0" smtClean="0"/>
              <a:t>1</a:t>
            </a:r>
            <a:r>
              <a:rPr lang="en-US" baseline="30000" dirty="0" smtClean="0"/>
              <a:t>st</a:t>
            </a:r>
            <a:r>
              <a:rPr lang="en-US" dirty="0" smtClean="0"/>
              <a:t> cent. CE</a:t>
            </a:r>
          </a:p>
          <a:p>
            <a:r>
              <a:rPr lang="en-US" dirty="0" smtClean="0"/>
              <a:t>Pseudo-Hermogenes </a:t>
            </a:r>
            <a:r>
              <a:rPr lang="en-US" i="1" dirty="0" smtClean="0"/>
              <a:t>Progymnasmata</a:t>
            </a:r>
            <a:endParaRPr lang="en-US" dirty="0" smtClean="0"/>
          </a:p>
          <a:p>
            <a:pPr lvl="1"/>
            <a:r>
              <a:rPr lang="en-US" dirty="0" smtClean="0"/>
              <a:t>2</a:t>
            </a:r>
            <a:r>
              <a:rPr lang="en-US" baseline="30000" dirty="0" smtClean="0"/>
              <a:t>nd</a:t>
            </a:r>
            <a:r>
              <a:rPr lang="en-US" dirty="0"/>
              <a:t>,</a:t>
            </a:r>
            <a:r>
              <a:rPr lang="en-US" dirty="0" smtClean="0"/>
              <a:t> 3</a:t>
            </a:r>
            <a:r>
              <a:rPr lang="en-US" baseline="30000" dirty="0" smtClean="0"/>
              <a:t>rd</a:t>
            </a:r>
            <a:r>
              <a:rPr lang="en-US" dirty="0" smtClean="0"/>
              <a:t> cent CE?</a:t>
            </a:r>
            <a:endParaRPr lang="en-US" dirty="0"/>
          </a:p>
        </p:txBody>
      </p:sp>
      <p:sp>
        <p:nvSpPr>
          <p:cNvPr id="7" name="Date Placeholder 6"/>
          <p:cNvSpPr>
            <a:spLocks noGrp="1"/>
          </p:cNvSpPr>
          <p:nvPr>
            <p:ph type="dt" sz="half" idx="10"/>
          </p:nvPr>
        </p:nvSpPr>
        <p:spPr/>
        <p:txBody>
          <a:bodyPr/>
          <a:lstStyle/>
          <a:p>
            <a:r>
              <a:rPr lang="en-US" smtClean="0"/>
              <a:t>2-feb 2023</a:t>
            </a:r>
            <a:endParaRPr lang="en-US"/>
          </a:p>
        </p:txBody>
      </p:sp>
      <p:sp>
        <p:nvSpPr>
          <p:cNvPr id="8" name="Footer Placeholder 7"/>
          <p:cNvSpPr>
            <a:spLocks noGrp="1"/>
          </p:cNvSpPr>
          <p:nvPr>
            <p:ph type="ftr" sz="quarter" idx="11"/>
          </p:nvPr>
        </p:nvSpPr>
        <p:spPr/>
        <p:txBody>
          <a:bodyPr/>
          <a:lstStyle/>
          <a:p>
            <a:r>
              <a:rPr lang="en-US" smtClean="0"/>
              <a:t>fable</a:t>
            </a:r>
            <a:endParaRPr lang="en-US" dirty="0"/>
          </a:p>
        </p:txBody>
      </p:sp>
      <p:sp>
        <p:nvSpPr>
          <p:cNvPr id="9" name="Slide Number Placeholder 8"/>
          <p:cNvSpPr>
            <a:spLocks noGrp="1"/>
          </p:cNvSpPr>
          <p:nvPr>
            <p:ph type="sldNum" sz="quarter" idx="12"/>
          </p:nvPr>
        </p:nvSpPr>
        <p:spPr/>
        <p:txBody>
          <a:bodyPr/>
          <a:lstStyle/>
          <a:p>
            <a:fld id="{F36C87F6-986D-49E6-AF40-1B3A1EE8064D}" type="slidenum">
              <a:rPr lang="en-US" smtClean="0"/>
              <a:t>15</a:t>
            </a:fld>
            <a:endParaRPr lang="en-US"/>
          </a:p>
        </p:txBody>
      </p:sp>
    </p:spTree>
    <p:extLst>
      <p:ext uri="{BB962C8B-B14F-4D97-AF65-F5344CB8AC3E}">
        <p14:creationId xmlns:p14="http://schemas.microsoft.com/office/powerpoint/2010/main" val="2147112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Pseudo-Hermogenes on Fable</a:t>
            </a:r>
            <a:endParaRPr lang="en-US" dirty="0"/>
          </a:p>
        </p:txBody>
      </p:sp>
      <p:sp>
        <p:nvSpPr>
          <p:cNvPr id="4" name="Content Placeholder 3"/>
          <p:cNvSpPr>
            <a:spLocks noGrp="1"/>
          </p:cNvSpPr>
          <p:nvPr>
            <p:ph idx="1"/>
          </p:nvPr>
        </p:nvSpPr>
        <p:spPr/>
        <p:txBody>
          <a:bodyPr/>
          <a:lstStyle/>
          <a:p>
            <a:r>
              <a:rPr lang="en-US" dirty="0" smtClean="0"/>
              <a:t>Fictitious</a:t>
            </a:r>
          </a:p>
          <a:p>
            <a:r>
              <a:rPr lang="en-US" dirty="0" smtClean="0"/>
              <a:t>Plausible characterization</a:t>
            </a:r>
          </a:p>
          <a:p>
            <a:pPr lvl="1"/>
            <a:r>
              <a:rPr lang="en-US" dirty="0" smtClean="0"/>
              <a:t>Clever foxes, etc.</a:t>
            </a:r>
          </a:p>
          <a:p>
            <a:r>
              <a:rPr lang="en-US" dirty="0" smtClean="0"/>
              <a:t>Expansion, compression</a:t>
            </a:r>
          </a:p>
          <a:p>
            <a:pPr lvl="1"/>
            <a:r>
              <a:rPr lang="en-US" dirty="0" smtClean="0"/>
              <a:t>(</a:t>
            </a:r>
            <a:r>
              <a:rPr lang="en-US" i="1" dirty="0" err="1" smtClean="0"/>
              <a:t>epektasis</a:t>
            </a:r>
            <a:r>
              <a:rPr lang="en-US" dirty="0" smtClean="0"/>
              <a:t>), </a:t>
            </a:r>
            <a:r>
              <a:rPr lang="en-US" i="1" dirty="0" smtClean="0"/>
              <a:t>psilos logos</a:t>
            </a:r>
            <a:endParaRPr lang="en-US" i="1" dirty="0"/>
          </a:p>
        </p:txBody>
      </p:sp>
      <p:pic>
        <p:nvPicPr>
          <p:cNvPr id="5" name="Picture 2" descr="http://www.loyalbooks.com/image/detail/Aesops-Fabl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3777" y="1948872"/>
            <a:ext cx="2549908" cy="3341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7210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Theon on Elaboration, Contradiction </a:t>
            </a:r>
            <a:endParaRPr lang="en-US" dirty="0"/>
          </a:p>
        </p:txBody>
      </p:sp>
      <p:sp>
        <p:nvSpPr>
          <p:cNvPr id="7" name="Text Placeholder 6"/>
          <p:cNvSpPr>
            <a:spLocks noGrp="1"/>
          </p:cNvSpPr>
          <p:nvPr>
            <p:ph type="body" idx="1"/>
          </p:nvPr>
        </p:nvSpPr>
        <p:spPr/>
        <p:txBody>
          <a:bodyPr/>
          <a:lstStyle/>
          <a:p>
            <a:r>
              <a:rPr lang="en-US" dirty="0"/>
              <a:t>Elaboration (</a:t>
            </a:r>
            <a:r>
              <a:rPr lang="en-US" i="1" dirty="0"/>
              <a:t>exergasia</a:t>
            </a:r>
            <a:r>
              <a:rPr lang="en-US" dirty="0"/>
              <a:t>)</a:t>
            </a:r>
          </a:p>
        </p:txBody>
      </p:sp>
      <p:sp>
        <p:nvSpPr>
          <p:cNvPr id="8" name="Content Placeholder 7"/>
          <p:cNvSpPr>
            <a:spLocks noGrp="1"/>
          </p:cNvSpPr>
          <p:nvPr>
            <p:ph sz="half" idx="2"/>
          </p:nvPr>
        </p:nvSpPr>
        <p:spPr/>
        <p:txBody>
          <a:bodyPr>
            <a:normAutofit fontScale="92500" lnSpcReduction="10000"/>
          </a:bodyPr>
          <a:lstStyle/>
          <a:p>
            <a:r>
              <a:rPr lang="en-US" dirty="0" smtClean="0"/>
              <a:t>Aeschines</a:t>
            </a:r>
          </a:p>
          <a:p>
            <a:pPr lvl="1"/>
            <a:r>
              <a:rPr lang="en-US" dirty="0"/>
              <a:t>“You righteously and justly </a:t>
            </a:r>
            <a:r>
              <a:rPr lang="en-US" dirty="0" smtClean="0"/>
              <a:t>restored </a:t>
            </a:r>
            <a:r>
              <a:rPr lang="en-US" dirty="0"/>
              <a:t>the </a:t>
            </a:r>
            <a:r>
              <a:rPr lang="en-US" dirty="0" smtClean="0"/>
              <a:t>cities” etc.</a:t>
            </a:r>
          </a:p>
          <a:p>
            <a:r>
              <a:rPr lang="en-US" dirty="0" smtClean="0"/>
              <a:t>Demosthenes</a:t>
            </a:r>
          </a:p>
          <a:p>
            <a:pPr lvl="1"/>
            <a:r>
              <a:rPr lang="en-US" dirty="0"/>
              <a:t>“You</a:t>
            </a:r>
            <a:r>
              <a:rPr lang="en-US" dirty="0" smtClean="0"/>
              <a:t>, on </a:t>
            </a:r>
            <a:r>
              <a:rPr lang="en-US" dirty="0"/>
              <a:t>the one hand, did a noble thing in saving the island, but it was </a:t>
            </a:r>
            <a:r>
              <a:rPr lang="en-US" dirty="0" smtClean="0"/>
              <a:t>a yet </a:t>
            </a:r>
            <a:r>
              <a:rPr lang="en-US" dirty="0"/>
              <a:t>nobler thing by </a:t>
            </a:r>
            <a:r>
              <a:rPr lang="en-US" dirty="0" smtClean="0"/>
              <a:t>far” etc.</a:t>
            </a:r>
            <a:endParaRPr lang="en-US" dirty="0"/>
          </a:p>
        </p:txBody>
      </p:sp>
      <p:sp>
        <p:nvSpPr>
          <p:cNvPr id="9" name="Text Placeholder 8"/>
          <p:cNvSpPr>
            <a:spLocks noGrp="1"/>
          </p:cNvSpPr>
          <p:nvPr>
            <p:ph type="body" sz="quarter" idx="3"/>
          </p:nvPr>
        </p:nvSpPr>
        <p:spPr/>
        <p:txBody>
          <a:bodyPr/>
          <a:lstStyle/>
          <a:p>
            <a:r>
              <a:rPr lang="en-US" dirty="0" smtClean="0"/>
              <a:t>Contradiction (</a:t>
            </a:r>
            <a:r>
              <a:rPr lang="en-US" i="1" dirty="0" err="1" smtClean="0"/>
              <a:t>antirrhēsis</a:t>
            </a:r>
            <a:r>
              <a:rPr lang="en-US" dirty="0" smtClean="0"/>
              <a:t>)</a:t>
            </a:r>
            <a:endParaRPr lang="en-US" dirty="0"/>
          </a:p>
        </p:txBody>
      </p:sp>
      <p:sp>
        <p:nvSpPr>
          <p:cNvPr id="10" name="Content Placeholder 9"/>
          <p:cNvSpPr>
            <a:spLocks noGrp="1"/>
          </p:cNvSpPr>
          <p:nvPr>
            <p:ph sz="quarter" idx="4"/>
          </p:nvPr>
        </p:nvSpPr>
        <p:spPr/>
        <p:txBody>
          <a:bodyPr/>
          <a:lstStyle/>
          <a:p>
            <a:r>
              <a:rPr lang="en-US" dirty="0" smtClean="0"/>
              <a:t>Demosthenes</a:t>
            </a:r>
          </a:p>
          <a:p>
            <a:pPr lvl="1"/>
            <a:r>
              <a:rPr lang="en-US" dirty="0" smtClean="0"/>
              <a:t>You approve the gifts, you indict gratitude</a:t>
            </a:r>
          </a:p>
          <a:p>
            <a:r>
              <a:rPr lang="en-US" dirty="0" smtClean="0"/>
              <a:t>“Critic”</a:t>
            </a:r>
          </a:p>
          <a:p>
            <a:pPr lvl="1"/>
            <a:r>
              <a:rPr lang="en-US" dirty="0" smtClean="0"/>
              <a:t>Giving is ok, receiving, not always (“You took bribes!”)</a:t>
            </a:r>
            <a:endParaRPr lang="en-US" dirty="0"/>
          </a:p>
        </p:txBody>
      </p:sp>
      <p:sp>
        <p:nvSpPr>
          <p:cNvPr id="4" name="Footer Placeholder 3"/>
          <p:cNvSpPr>
            <a:spLocks noGrp="1"/>
          </p:cNvSpPr>
          <p:nvPr>
            <p:ph type="ftr" sz="quarter" idx="11"/>
          </p:nvPr>
        </p:nvSpPr>
        <p:spPr/>
        <p:txBody>
          <a:bodyPr/>
          <a:lstStyle/>
          <a:p>
            <a:r>
              <a:rPr lang="en-US" smtClean="0"/>
              <a:t>fable</a:t>
            </a:r>
            <a:endParaRPr lang="en-US" dirty="0"/>
          </a:p>
        </p:txBody>
      </p:sp>
      <p:sp>
        <p:nvSpPr>
          <p:cNvPr id="5" name="Date Placeholder 4"/>
          <p:cNvSpPr>
            <a:spLocks noGrp="1"/>
          </p:cNvSpPr>
          <p:nvPr>
            <p:ph type="dt" sz="half" idx="10"/>
          </p:nvPr>
        </p:nvSpPr>
        <p:spPr/>
        <p:txBody>
          <a:bodyPr/>
          <a:lstStyle/>
          <a:p>
            <a:r>
              <a:rPr lang="en-US" smtClean="0"/>
              <a:t>2-feb 2023</a:t>
            </a:r>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17</a:t>
            </a:fld>
            <a:endParaRPr lang="en-US"/>
          </a:p>
        </p:txBody>
      </p:sp>
    </p:spTree>
    <p:extLst>
      <p:ext uri="{BB962C8B-B14F-4D97-AF65-F5344CB8AC3E}">
        <p14:creationId xmlns:p14="http://schemas.microsoft.com/office/powerpoint/2010/main" val="3450488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Theon: </a:t>
            </a:r>
            <a:r>
              <a:rPr lang="en-US" dirty="0" err="1" smtClean="0"/>
              <a:t>Refutating</a:t>
            </a:r>
            <a:r>
              <a:rPr lang="en-US" dirty="0" smtClean="0"/>
              <a:t> Fables </a:t>
            </a:r>
            <a:r>
              <a:rPr lang="en-US" sz="3600" dirty="0" smtClean="0"/>
              <a:t>(not assigned)</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“Since even the </a:t>
            </a:r>
            <a:r>
              <a:rPr lang="en-US" dirty="0" err="1" smtClean="0"/>
              <a:t>fablemaker</a:t>
            </a:r>
            <a:r>
              <a:rPr lang="en-US" dirty="0" smtClean="0"/>
              <a:t> himself acknowledges that what he writes is false and impossible, though plausible and useful, one should refute by showing that what he says is implausible and not beneficial, and one should confirm in the opposite way”</a:t>
            </a:r>
          </a:p>
          <a:p>
            <a:r>
              <a:rPr lang="en-US" dirty="0" smtClean="0"/>
              <a:t>“… one should ... find a supply of things to say in reply to each part of the fable ... : the unclear, the implausible, the inappropriate, the deficient, the redundant, the unfamiliar, the inconsistent, the disordered, the inexpedient, the unlike, the false” (p. 26)</a:t>
            </a:r>
          </a:p>
        </p:txBody>
      </p:sp>
      <p:sp>
        <p:nvSpPr>
          <p:cNvPr id="5" name="Footer Placeholder 4"/>
          <p:cNvSpPr>
            <a:spLocks noGrp="1"/>
          </p:cNvSpPr>
          <p:nvPr>
            <p:ph type="ftr" sz="quarter" idx="11"/>
          </p:nvPr>
        </p:nvSpPr>
        <p:spPr/>
        <p:txBody>
          <a:bodyPr/>
          <a:lstStyle/>
          <a:p>
            <a:r>
              <a:rPr lang="en-US" smtClean="0"/>
              <a:t>fable</a:t>
            </a:r>
            <a:endParaRPr lang="en-US" dirty="0"/>
          </a:p>
        </p:txBody>
      </p:sp>
      <p:sp>
        <p:nvSpPr>
          <p:cNvPr id="4" name="Date Placeholder 3"/>
          <p:cNvSpPr>
            <a:spLocks noGrp="1"/>
          </p:cNvSpPr>
          <p:nvPr>
            <p:ph type="dt" sz="half" idx="10"/>
          </p:nvPr>
        </p:nvSpPr>
        <p:spPr/>
        <p:txBody>
          <a:bodyPr/>
          <a:lstStyle/>
          <a:p>
            <a:r>
              <a:rPr lang="en-US" smtClean="0"/>
              <a:t>2-feb 2023</a:t>
            </a:r>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pPr/>
              <a:t>18</a:t>
            </a:fld>
            <a:endParaRPr lang="en-US"/>
          </a:p>
        </p:txBody>
      </p:sp>
    </p:spTree>
    <p:extLst>
      <p:ext uri="{BB962C8B-B14F-4D97-AF65-F5344CB8AC3E}">
        <p14:creationId xmlns:p14="http://schemas.microsoft.com/office/powerpoint/2010/main" val="2212314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You Tweet it? (</a:t>
            </a:r>
            <a:r>
              <a:rPr lang="en-US" i="1" dirty="0" smtClean="0"/>
              <a:t>psilos logos</a:t>
            </a:r>
            <a:r>
              <a:rPr lang="en-US" dirty="0" smtClean="0"/>
              <a:t>)</a:t>
            </a:r>
            <a:endParaRPr lang="en-US" dirty="0"/>
          </a:p>
        </p:txBody>
      </p:sp>
      <p:sp>
        <p:nvSpPr>
          <p:cNvPr id="3" name="Text Placeholder 2"/>
          <p:cNvSpPr>
            <a:spLocks noGrp="1"/>
          </p:cNvSpPr>
          <p:nvPr>
            <p:ph type="body" idx="1"/>
          </p:nvPr>
        </p:nvSpPr>
        <p:spPr/>
        <p:txBody>
          <a:bodyPr/>
          <a:lstStyle/>
          <a:p>
            <a:r>
              <a:rPr lang="en-US" dirty="0" smtClean="0"/>
              <a:t>“The Frog Who Isn’t Talking to You”</a:t>
            </a:r>
            <a:endParaRPr lang="en-US" dirty="0"/>
          </a:p>
        </p:txBody>
      </p:sp>
      <p:sp>
        <p:nvSpPr>
          <p:cNvPr id="4" name="TextBox 3"/>
          <p:cNvSpPr txBox="1"/>
          <p:nvPr/>
        </p:nvSpPr>
        <p:spPr>
          <a:xfrm>
            <a:off x="1213150" y="4969255"/>
            <a:ext cx="4451860" cy="424732"/>
          </a:xfrm>
          <a:prstGeom prst="rect">
            <a:avLst/>
          </a:prstGeom>
          <a:noFill/>
        </p:spPr>
        <p:txBody>
          <a:bodyPr wrap="none" rtlCol="0">
            <a:spAutoFit/>
          </a:bodyPr>
          <a:lstStyle/>
          <a:p>
            <a:pPr>
              <a:lnSpc>
                <a:spcPct val="90000"/>
              </a:lnSpc>
            </a:pPr>
            <a:r>
              <a:rPr lang="en-US" sz="2400" dirty="0" smtClean="0">
                <a:hlinkClick r:id="rId3"/>
              </a:rPr>
              <a:t>https://youtu.be/xILmGxTs6iE</a:t>
            </a:r>
            <a:endParaRPr lang="en-US" sz="2400" dirty="0"/>
          </a:p>
        </p:txBody>
      </p:sp>
    </p:spTree>
    <p:extLst>
      <p:ext uri="{BB962C8B-B14F-4D97-AF65-F5344CB8AC3E}">
        <p14:creationId xmlns:p14="http://schemas.microsoft.com/office/powerpoint/2010/main" val="2493179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10537" y="3050436"/>
            <a:ext cx="3967754" cy="757130"/>
          </a:xfrm>
          <a:prstGeom prst="rect">
            <a:avLst/>
          </a:prstGeom>
          <a:noFill/>
        </p:spPr>
        <p:txBody>
          <a:bodyPr wrap="none" rtlCol="0" anchor="ctr" anchorCtr="0">
            <a:spAutoFit/>
          </a:bodyPr>
          <a:lstStyle/>
          <a:p>
            <a:pPr algn="ctr">
              <a:lnSpc>
                <a:spcPct val="90000"/>
              </a:lnSpc>
            </a:pPr>
            <a:r>
              <a:rPr lang="en-US" sz="4800" dirty="0" smtClean="0"/>
              <a:t>A question…</a:t>
            </a:r>
            <a:endParaRPr lang="en-US" sz="4800" dirty="0"/>
          </a:p>
        </p:txBody>
      </p:sp>
    </p:spTree>
    <p:extLst>
      <p:ext uri="{BB962C8B-B14F-4D97-AF65-F5344CB8AC3E}">
        <p14:creationId xmlns:p14="http://schemas.microsoft.com/office/powerpoint/2010/main" val="3273656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10 Days of Twitter #YSJ10DoT - Technology Enhanced Learn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660632" y="2045663"/>
            <a:ext cx="4867564" cy="3957300"/>
          </a:xfrm>
        </p:spPr>
      </p:pic>
      <p:sp>
        <p:nvSpPr>
          <p:cNvPr id="8" name="Rectangle 7"/>
          <p:cNvSpPr/>
          <p:nvPr/>
        </p:nvSpPr>
        <p:spPr>
          <a:xfrm>
            <a:off x="3084945" y="1727200"/>
            <a:ext cx="5957455" cy="4544291"/>
          </a:xfrm>
          <a:prstGeom prst="rect">
            <a:avLst/>
          </a:prstGeom>
          <a:solidFill>
            <a:schemeClr val="bg1">
              <a:alpha val="87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2" name="Title 1"/>
          <p:cNvSpPr>
            <a:spLocks noGrp="1"/>
          </p:cNvSpPr>
          <p:nvPr>
            <p:ph type="title"/>
          </p:nvPr>
        </p:nvSpPr>
        <p:spPr/>
        <p:txBody>
          <a:bodyPr/>
          <a:lstStyle/>
          <a:p>
            <a:r>
              <a:rPr lang="en-US" i="1" dirty="0" smtClean="0"/>
              <a:t>Psilos logos</a:t>
            </a:r>
            <a:r>
              <a:rPr lang="en-US" dirty="0" smtClean="0"/>
              <a:t> (bare-bones narrative)</a:t>
            </a:r>
            <a:endParaRPr lang="en-US" i="1" dirty="0"/>
          </a:p>
        </p:txBody>
      </p:sp>
      <p:sp>
        <p:nvSpPr>
          <p:cNvPr id="4" name="Date Placeholder 3"/>
          <p:cNvSpPr>
            <a:spLocks noGrp="1"/>
          </p:cNvSpPr>
          <p:nvPr>
            <p:ph type="dt" sz="half" idx="10"/>
          </p:nvPr>
        </p:nvSpPr>
        <p:spPr/>
        <p:txBody>
          <a:bodyPr/>
          <a:lstStyle/>
          <a:p>
            <a:r>
              <a:rPr lang="en-US" smtClean="0"/>
              <a:t>2-feb 2023</a:t>
            </a:r>
            <a:endParaRPr lang="en-US"/>
          </a:p>
        </p:txBody>
      </p:sp>
      <p:sp>
        <p:nvSpPr>
          <p:cNvPr id="5" name="Footer Placeholder 4"/>
          <p:cNvSpPr>
            <a:spLocks noGrp="1"/>
          </p:cNvSpPr>
          <p:nvPr>
            <p:ph type="ftr" sz="quarter" idx="11"/>
          </p:nvPr>
        </p:nvSpPr>
        <p:spPr/>
        <p:txBody>
          <a:bodyPr/>
          <a:lstStyle/>
          <a:p>
            <a:r>
              <a:rPr lang="en-US" smtClean="0"/>
              <a:t>fable</a:t>
            </a:r>
            <a:endParaRPr lang="en-US" dirty="0"/>
          </a:p>
        </p:txBody>
      </p:sp>
      <p:sp>
        <p:nvSpPr>
          <p:cNvPr id="6" name="Slide Number Placeholder 5"/>
          <p:cNvSpPr>
            <a:spLocks noGrp="1"/>
          </p:cNvSpPr>
          <p:nvPr>
            <p:ph type="sldNum" sz="quarter" idx="12"/>
          </p:nvPr>
        </p:nvSpPr>
        <p:spPr/>
        <p:txBody>
          <a:bodyPr/>
          <a:lstStyle/>
          <a:p>
            <a:fld id="{F36C87F6-986D-49E6-AF40-1B3A1EE8064D}" type="slidenum">
              <a:rPr lang="en-US" smtClean="0"/>
              <a:t>20</a:t>
            </a:fld>
            <a:endParaRPr lang="en-US"/>
          </a:p>
        </p:txBody>
      </p:sp>
      <p:sp>
        <p:nvSpPr>
          <p:cNvPr id="10" name="TextBox 9"/>
          <p:cNvSpPr txBox="1"/>
          <p:nvPr/>
        </p:nvSpPr>
        <p:spPr>
          <a:xfrm>
            <a:off x="1217615" y="1828800"/>
            <a:ext cx="9753598" cy="2849883"/>
          </a:xfrm>
          <a:prstGeom prst="rect">
            <a:avLst/>
          </a:prstGeom>
          <a:noFill/>
        </p:spPr>
        <p:txBody>
          <a:bodyPr wrap="square" rtlCol="0">
            <a:spAutoFit/>
          </a:bodyPr>
          <a:lstStyle/>
          <a:p>
            <a:pPr algn="ctr">
              <a:lnSpc>
                <a:spcPct val="114000"/>
              </a:lnSpc>
            </a:pPr>
            <a:r>
              <a:rPr lang="en-US" sz="3200" kern="800" spc="100" dirty="0" smtClean="0"/>
              <a:t>“There </a:t>
            </a:r>
            <a:r>
              <a:rPr lang="en-US" sz="3200" kern="800" spc="100" dirty="0"/>
              <a:t>was a frog, always on her phone, who was rude to everyone. But when she needed someone, no one was there for her. She died. Moral: Nothing is so important on your phone that you can be rude to others</a:t>
            </a:r>
            <a:r>
              <a:rPr lang="en-US" sz="3200" kern="800" spc="100" dirty="0" smtClean="0"/>
              <a:t>.”</a:t>
            </a:r>
            <a:endParaRPr lang="en-US" sz="3200" kern="800" spc="100" dirty="0"/>
          </a:p>
        </p:txBody>
      </p:sp>
    </p:spTree>
    <p:extLst>
      <p:ext uri="{BB962C8B-B14F-4D97-AF65-F5344CB8AC3E}">
        <p14:creationId xmlns:p14="http://schemas.microsoft.com/office/powerpoint/2010/main" val="4282142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Next Class</a:t>
            </a:r>
            <a:endParaRPr lang="en-US" dirty="0"/>
          </a:p>
        </p:txBody>
      </p:sp>
      <p:sp>
        <p:nvSpPr>
          <p:cNvPr id="9" name="TextBox 8"/>
          <p:cNvSpPr txBox="1"/>
          <p:nvPr/>
        </p:nvSpPr>
        <p:spPr>
          <a:xfrm>
            <a:off x="2226208" y="2681103"/>
            <a:ext cx="7736412" cy="1495794"/>
          </a:xfrm>
          <a:prstGeom prst="rect">
            <a:avLst/>
          </a:prstGeom>
          <a:noFill/>
        </p:spPr>
        <p:txBody>
          <a:bodyPr wrap="none" rtlCol="0">
            <a:spAutoFit/>
          </a:bodyPr>
          <a:lstStyle/>
          <a:p>
            <a:pPr algn="ctr">
              <a:lnSpc>
                <a:spcPct val="114000"/>
              </a:lnSpc>
            </a:pPr>
            <a:r>
              <a:rPr lang="en-US" sz="4000" kern="800" spc="100" dirty="0" smtClean="0"/>
              <a:t>Fable, anti-fable:</a:t>
            </a:r>
          </a:p>
          <a:p>
            <a:pPr algn="ctr">
              <a:lnSpc>
                <a:spcPct val="114000"/>
              </a:lnSpc>
            </a:pPr>
            <a:r>
              <a:rPr lang="en-US" sz="4000" kern="800" spc="100" dirty="0" smtClean="0"/>
              <a:t>Rhetorical remix and reversal</a:t>
            </a:r>
            <a:endParaRPr lang="en-US" sz="4000" kern="800" spc="100" dirty="0"/>
          </a:p>
        </p:txBody>
      </p:sp>
    </p:spTree>
    <p:extLst>
      <p:ext uri="{BB962C8B-B14F-4D97-AF65-F5344CB8AC3E}">
        <p14:creationId xmlns:p14="http://schemas.microsoft.com/office/powerpoint/2010/main" val="3483261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9588" y="2113256"/>
            <a:ext cx="8409674" cy="2631490"/>
          </a:xfrm>
          <a:prstGeom prst="rect">
            <a:avLst/>
          </a:prstGeom>
          <a:noFill/>
        </p:spPr>
        <p:txBody>
          <a:bodyPr wrap="none" rtlCol="0" anchor="ctr" anchorCtr="0">
            <a:spAutoFit/>
          </a:bodyPr>
          <a:lstStyle/>
          <a:p>
            <a:pPr algn="ctr">
              <a:lnSpc>
                <a:spcPct val="125000"/>
              </a:lnSpc>
              <a:spcAft>
                <a:spcPts val="900"/>
              </a:spcAft>
            </a:pPr>
            <a:r>
              <a:rPr lang="en-US" sz="4800" dirty="0" smtClean="0"/>
              <a:t>What’s the moral?</a:t>
            </a:r>
          </a:p>
          <a:p>
            <a:pPr algn="ctr">
              <a:lnSpc>
                <a:spcPct val="125000"/>
              </a:lnSpc>
              <a:spcAft>
                <a:spcPts val="900"/>
              </a:spcAft>
            </a:pPr>
            <a:r>
              <a:rPr lang="en-US" sz="3600" dirty="0" smtClean="0"/>
              <a:t>Which morals does Kubrick mention?</a:t>
            </a:r>
          </a:p>
          <a:p>
            <a:pPr algn="ctr">
              <a:lnSpc>
                <a:spcPct val="125000"/>
              </a:lnSpc>
              <a:spcAft>
                <a:spcPts val="900"/>
              </a:spcAft>
            </a:pPr>
            <a:r>
              <a:rPr lang="en-US" sz="3600" dirty="0" smtClean="0"/>
              <a:t>What do </a:t>
            </a:r>
            <a:r>
              <a:rPr lang="en-US" sz="3600" i="1" dirty="0" smtClean="0"/>
              <a:t>you</a:t>
            </a:r>
            <a:r>
              <a:rPr lang="en-US" sz="3600" dirty="0" smtClean="0"/>
              <a:t> think?</a:t>
            </a:r>
            <a:endParaRPr lang="en-US" sz="3600" dirty="0"/>
          </a:p>
        </p:txBody>
      </p:sp>
      <p:sp>
        <p:nvSpPr>
          <p:cNvPr id="4" name="TextBox 3">
            <a:hlinkClick r:id="rId3"/>
          </p:cNvPr>
          <p:cNvSpPr txBox="1"/>
          <p:nvPr/>
        </p:nvSpPr>
        <p:spPr>
          <a:xfrm>
            <a:off x="3716197" y="5418614"/>
            <a:ext cx="4756430" cy="424732"/>
          </a:xfrm>
          <a:prstGeom prst="rect">
            <a:avLst/>
          </a:prstGeom>
          <a:noFill/>
        </p:spPr>
        <p:txBody>
          <a:bodyPr wrap="none" rtlCol="0">
            <a:spAutoFit/>
          </a:bodyPr>
          <a:lstStyle/>
          <a:p>
            <a:pPr algn="ctr">
              <a:lnSpc>
                <a:spcPct val="90000"/>
              </a:lnSpc>
            </a:pPr>
            <a:r>
              <a:rPr lang="en-US" sz="2400" dirty="0"/>
              <a:t>https://youtu.be/0YK8eYGplXo</a:t>
            </a:r>
          </a:p>
        </p:txBody>
      </p:sp>
    </p:spTree>
    <p:extLst>
      <p:ext uri="{BB962C8B-B14F-4D97-AF65-F5344CB8AC3E}">
        <p14:creationId xmlns:p14="http://schemas.microsoft.com/office/powerpoint/2010/main" val="1695616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grpSp>
        <p:nvGrpSpPr>
          <p:cNvPr id="15" name="Group 14"/>
          <p:cNvGrpSpPr/>
          <p:nvPr/>
        </p:nvGrpSpPr>
        <p:grpSpPr>
          <a:xfrm>
            <a:off x="390264" y="2962348"/>
            <a:ext cx="2081560" cy="2248265"/>
            <a:chOff x="487345" y="3082416"/>
            <a:chExt cx="2081560" cy="2248265"/>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345" y="3082416"/>
              <a:ext cx="2081560" cy="1814278"/>
            </a:xfrm>
            <a:prstGeom prst="rect">
              <a:avLst/>
            </a:prstGeom>
          </p:spPr>
        </p:pic>
        <p:sp>
          <p:nvSpPr>
            <p:cNvPr id="5" name="TextBox 4"/>
            <p:cNvSpPr txBox="1"/>
            <p:nvPr/>
          </p:nvSpPr>
          <p:spPr>
            <a:xfrm>
              <a:off x="982944" y="4961349"/>
              <a:ext cx="1090362" cy="369332"/>
            </a:xfrm>
            <a:prstGeom prst="rect">
              <a:avLst/>
            </a:prstGeom>
            <a:noFill/>
          </p:spPr>
          <p:txBody>
            <a:bodyPr wrap="none" rtlCol="0">
              <a:spAutoFit/>
            </a:bodyPr>
            <a:lstStyle/>
            <a:p>
              <a:pPr algn="ctr">
                <a:lnSpc>
                  <a:spcPct val="90000"/>
                </a:lnSpc>
              </a:pPr>
              <a:r>
                <a:rPr lang="en-US" sz="2000" dirty="0" smtClean="0">
                  <a:solidFill>
                    <a:schemeClr val="bg1"/>
                  </a:solidFill>
                </a:rPr>
                <a:t>Kubrick</a:t>
              </a:r>
              <a:endParaRPr lang="en-US" sz="2000" dirty="0">
                <a:solidFill>
                  <a:schemeClr val="bg1"/>
                </a:solidFill>
              </a:endParaRPr>
            </a:p>
          </p:txBody>
        </p:sp>
      </p:grpSp>
      <p:grpSp>
        <p:nvGrpSpPr>
          <p:cNvPr id="16" name="Group 15"/>
          <p:cNvGrpSpPr/>
          <p:nvPr/>
        </p:nvGrpSpPr>
        <p:grpSpPr>
          <a:xfrm>
            <a:off x="9961281" y="2724310"/>
            <a:ext cx="1643714" cy="2504775"/>
            <a:chOff x="9901741" y="2825906"/>
            <a:chExt cx="1643714" cy="2504775"/>
          </a:xfrm>
        </p:grpSpPr>
        <p:pic>
          <p:nvPicPr>
            <p:cNvPr id="2050" name="Picture 2" descr="https://upload.wikimedia.org/wikipedia/commons/9/93/David_Wark_Griffith_portrai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1741" y="2825906"/>
              <a:ext cx="1643714" cy="207078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177615" y="4961349"/>
              <a:ext cx="1091966" cy="369332"/>
            </a:xfrm>
            <a:prstGeom prst="rect">
              <a:avLst/>
            </a:prstGeom>
            <a:noFill/>
          </p:spPr>
          <p:txBody>
            <a:bodyPr wrap="none" rtlCol="0">
              <a:spAutoFit/>
            </a:bodyPr>
            <a:lstStyle/>
            <a:p>
              <a:pPr algn="ctr">
                <a:lnSpc>
                  <a:spcPct val="90000"/>
                </a:lnSpc>
              </a:pPr>
              <a:r>
                <a:rPr lang="en-US" sz="2000" dirty="0" smtClean="0">
                  <a:solidFill>
                    <a:schemeClr val="bg1"/>
                  </a:solidFill>
                </a:rPr>
                <a:t>Griffiths</a:t>
              </a:r>
              <a:endParaRPr lang="en-US" sz="2000" dirty="0">
                <a:solidFill>
                  <a:schemeClr val="bg1"/>
                </a:solidFill>
              </a:endParaRPr>
            </a:p>
          </p:txBody>
        </p:sp>
      </p:gr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20683" y="0"/>
            <a:ext cx="6347460" cy="6858000"/>
          </a:xfrm>
          <a:prstGeom prst="rect">
            <a:avLst/>
          </a:prstGeom>
        </p:spPr>
      </p:pic>
      <p:sp>
        <p:nvSpPr>
          <p:cNvPr id="9" name="TextBox 8"/>
          <p:cNvSpPr txBox="1"/>
          <p:nvPr/>
        </p:nvSpPr>
        <p:spPr>
          <a:xfrm>
            <a:off x="9360502" y="6105235"/>
            <a:ext cx="2735845" cy="535531"/>
          </a:xfrm>
          <a:prstGeom prst="rect">
            <a:avLst/>
          </a:prstGeom>
          <a:noFill/>
        </p:spPr>
        <p:txBody>
          <a:bodyPr wrap="square" rtlCol="0">
            <a:spAutoFit/>
          </a:bodyPr>
          <a:lstStyle/>
          <a:p>
            <a:pPr>
              <a:lnSpc>
                <a:spcPct val="90000"/>
              </a:lnSpc>
            </a:pPr>
            <a:r>
              <a:rPr lang="en-US" sz="1600" dirty="0" smtClean="0">
                <a:solidFill>
                  <a:schemeClr val="bg1"/>
                </a:solidFill>
              </a:rPr>
              <a:t>JP </a:t>
            </a:r>
            <a:r>
              <a:rPr lang="en-US" sz="1600" dirty="0" err="1" smtClean="0">
                <a:solidFill>
                  <a:schemeClr val="bg1"/>
                </a:solidFill>
              </a:rPr>
              <a:t>Gowy</a:t>
            </a:r>
            <a:r>
              <a:rPr lang="en-US" sz="1600" dirty="0" smtClean="0">
                <a:solidFill>
                  <a:schemeClr val="bg1"/>
                </a:solidFill>
              </a:rPr>
              <a:t>, “The </a:t>
            </a:r>
            <a:r>
              <a:rPr lang="en-US" sz="1600" dirty="0">
                <a:solidFill>
                  <a:schemeClr val="bg1"/>
                </a:solidFill>
              </a:rPr>
              <a:t>Flight of </a:t>
            </a:r>
            <a:r>
              <a:rPr lang="en-US" sz="1600" dirty="0" smtClean="0">
                <a:solidFill>
                  <a:schemeClr val="bg1"/>
                </a:solidFill>
              </a:rPr>
              <a:t>Icarus” </a:t>
            </a:r>
            <a:r>
              <a:rPr lang="en-US" sz="1600" dirty="0">
                <a:solidFill>
                  <a:schemeClr val="bg1"/>
                </a:solidFill>
              </a:rPr>
              <a:t>(1635–1637)</a:t>
            </a:r>
          </a:p>
        </p:txBody>
      </p:sp>
    </p:spTree>
    <p:extLst>
      <p:ext uri="{BB962C8B-B14F-4D97-AF65-F5344CB8AC3E}">
        <p14:creationId xmlns:p14="http://schemas.microsoft.com/office/powerpoint/2010/main" val="2611399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Daedalus &amp; Icarus?</a:t>
            </a:r>
            <a:endParaRPr lang="en-US" dirty="0"/>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1739" y="1828800"/>
            <a:ext cx="3419475" cy="2562225"/>
          </a:xfrm>
          <a:prstGeom prst="rect">
            <a:avLst/>
          </a:prstGeom>
        </p:spPr>
      </p:pic>
      <p:sp>
        <p:nvSpPr>
          <p:cNvPr id="9" name="Content Placeholder 8"/>
          <p:cNvSpPr>
            <a:spLocks noGrp="1"/>
          </p:cNvSpPr>
          <p:nvPr>
            <p:ph idx="1"/>
          </p:nvPr>
        </p:nvSpPr>
        <p:spPr/>
        <p:txBody>
          <a:bodyPr/>
          <a:lstStyle/>
          <a:p>
            <a:r>
              <a:rPr lang="en-US" dirty="0" smtClean="0"/>
              <a:t>Spin (</a:t>
            </a:r>
            <a:r>
              <a:rPr lang="en-US" i="1" dirty="0" err="1" smtClean="0"/>
              <a:t>khrōma</a:t>
            </a:r>
            <a:r>
              <a:rPr lang="en-US" dirty="0" smtClean="0"/>
              <a:t>)</a:t>
            </a:r>
          </a:p>
          <a:p>
            <a:pPr lvl="1"/>
            <a:r>
              <a:rPr lang="en-US" dirty="0" smtClean="0"/>
              <a:t>Dodges race issue</a:t>
            </a:r>
          </a:p>
          <a:p>
            <a:r>
              <a:rPr lang="en-US" dirty="0" smtClean="0"/>
              <a:t>Analogy</a:t>
            </a:r>
          </a:p>
          <a:p>
            <a:pPr lvl="1"/>
            <a:r>
              <a:rPr lang="en-US" dirty="0" smtClean="0"/>
              <a:t>wing designers : wings : : film directors : films</a:t>
            </a:r>
          </a:p>
          <a:p>
            <a:pPr lvl="1"/>
            <a:r>
              <a:rPr lang="en-US" dirty="0" smtClean="0"/>
              <a:t>Kubrick = new, improved Daedalus-Griffith</a:t>
            </a:r>
            <a:endParaRPr lang="en-US" dirty="0"/>
          </a:p>
        </p:txBody>
      </p:sp>
      <p:sp>
        <p:nvSpPr>
          <p:cNvPr id="17" name="Date Placeholder 16"/>
          <p:cNvSpPr>
            <a:spLocks noGrp="1"/>
          </p:cNvSpPr>
          <p:nvPr>
            <p:ph type="dt" sz="half" idx="10"/>
          </p:nvPr>
        </p:nvSpPr>
        <p:spPr/>
        <p:txBody>
          <a:bodyPr/>
          <a:lstStyle/>
          <a:p>
            <a:r>
              <a:rPr lang="en-US" smtClean="0"/>
              <a:t>7-feb 2023</a:t>
            </a:r>
            <a:endParaRPr lang="en-US"/>
          </a:p>
        </p:txBody>
      </p:sp>
      <p:sp>
        <p:nvSpPr>
          <p:cNvPr id="18" name="Footer Placeholder 17"/>
          <p:cNvSpPr>
            <a:spLocks noGrp="1"/>
          </p:cNvSpPr>
          <p:nvPr>
            <p:ph type="ftr" sz="quarter" idx="11"/>
          </p:nvPr>
        </p:nvSpPr>
        <p:spPr/>
        <p:txBody>
          <a:bodyPr/>
          <a:lstStyle/>
          <a:p>
            <a:r>
              <a:rPr lang="en-US" smtClean="0"/>
              <a:t>fable project 2</a:t>
            </a:r>
            <a:endParaRPr lang="en-US" dirty="0"/>
          </a:p>
        </p:txBody>
      </p:sp>
      <p:sp>
        <p:nvSpPr>
          <p:cNvPr id="19" name="Slide Number Placeholder 18"/>
          <p:cNvSpPr>
            <a:spLocks noGrp="1"/>
          </p:cNvSpPr>
          <p:nvPr>
            <p:ph type="sldNum" sz="quarter" idx="12"/>
          </p:nvPr>
        </p:nvSpPr>
        <p:spPr/>
        <p:txBody>
          <a:bodyPr/>
          <a:lstStyle/>
          <a:p>
            <a:fld id="{F36C87F6-986D-49E6-AF40-1B3A1EE8064D}" type="slidenum">
              <a:rPr lang="en-US" smtClean="0"/>
              <a:t>5</a:t>
            </a:fld>
            <a:endParaRPr lang="en-US"/>
          </a:p>
        </p:txBody>
      </p:sp>
    </p:spTree>
    <p:extLst>
      <p:ext uri="{BB962C8B-B14F-4D97-AF65-F5344CB8AC3E}">
        <p14:creationId xmlns:p14="http://schemas.microsoft.com/office/powerpoint/2010/main" val="2126782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5" name="Content Placeholder 4"/>
          <p:cNvSpPr>
            <a:spLocks noGrp="1"/>
          </p:cNvSpPr>
          <p:nvPr>
            <p:ph sz="half" idx="1"/>
          </p:nvPr>
        </p:nvSpPr>
        <p:spPr/>
        <p:txBody>
          <a:bodyPr>
            <a:normAutofit/>
          </a:bodyPr>
          <a:lstStyle/>
          <a:p>
            <a:pPr lvl="0"/>
            <a:r>
              <a:rPr lang="en-US" dirty="0" smtClean="0"/>
              <a:t>Recap </a:t>
            </a:r>
            <a:r>
              <a:rPr lang="en-US" smtClean="0"/>
              <a:t>and Update</a:t>
            </a:r>
            <a:endParaRPr lang="en-US" dirty="0" smtClean="0"/>
          </a:p>
          <a:p>
            <a:pPr lvl="1"/>
            <a:r>
              <a:rPr lang="en-US" dirty="0" smtClean="0"/>
              <a:t>Philostratus on Sophistic </a:t>
            </a:r>
            <a:r>
              <a:rPr lang="en-US" i="1" dirty="0" smtClean="0"/>
              <a:t>agōn</a:t>
            </a:r>
            <a:endParaRPr lang="en-US" dirty="0" smtClean="0"/>
          </a:p>
          <a:p>
            <a:pPr lvl="0"/>
            <a:r>
              <a:rPr lang="en-US" dirty="0" smtClean="0"/>
              <a:t>Journal Entries</a:t>
            </a:r>
          </a:p>
          <a:p>
            <a:pPr lvl="1"/>
            <a:r>
              <a:rPr lang="en-US" dirty="0" smtClean="0"/>
              <a:t>What to discuss? What’s the point?</a:t>
            </a:r>
          </a:p>
        </p:txBody>
      </p:sp>
      <p:sp>
        <p:nvSpPr>
          <p:cNvPr id="3" name="Content Placeholder 2"/>
          <p:cNvSpPr>
            <a:spLocks noGrp="1"/>
          </p:cNvSpPr>
          <p:nvPr>
            <p:ph sz="half" idx="2"/>
          </p:nvPr>
        </p:nvSpPr>
        <p:spPr/>
        <p:txBody>
          <a:bodyPr/>
          <a:lstStyle/>
          <a:p>
            <a:pPr lvl="0"/>
            <a:r>
              <a:rPr lang="en-US" dirty="0"/>
              <a:t>Introduction to </a:t>
            </a:r>
            <a:r>
              <a:rPr lang="en-US" i="1" dirty="0"/>
              <a:t>Progumnasmata</a:t>
            </a:r>
          </a:p>
          <a:p>
            <a:pPr lvl="1"/>
            <a:r>
              <a:rPr lang="en-US" dirty="0"/>
              <a:t>Theon, Pseudo-Hermogenes</a:t>
            </a:r>
          </a:p>
          <a:p>
            <a:pPr lvl="0"/>
            <a:r>
              <a:rPr lang="en-US" dirty="0"/>
              <a:t>Can You Tweet It? (</a:t>
            </a:r>
            <a:r>
              <a:rPr lang="en-US" i="1" dirty="0"/>
              <a:t>psilos logos</a:t>
            </a:r>
            <a:r>
              <a:rPr lang="en-US" dirty="0"/>
              <a:t>)</a:t>
            </a:r>
          </a:p>
          <a:p>
            <a:pPr lvl="1"/>
            <a:r>
              <a:rPr lang="en-US" dirty="0"/>
              <a:t>“The Frog Who Isn’t Talking to You</a:t>
            </a:r>
            <a:r>
              <a:rPr lang="en-US" dirty="0" smtClean="0"/>
              <a:t>”</a:t>
            </a:r>
            <a:endParaRPr lang="en-US" dirty="0"/>
          </a:p>
        </p:txBody>
      </p:sp>
      <p:sp>
        <p:nvSpPr>
          <p:cNvPr id="8" name="Footer Placeholder 7"/>
          <p:cNvSpPr>
            <a:spLocks noGrp="1"/>
          </p:cNvSpPr>
          <p:nvPr>
            <p:ph type="ftr" sz="quarter" idx="11"/>
          </p:nvPr>
        </p:nvSpPr>
        <p:spPr/>
        <p:txBody>
          <a:bodyPr/>
          <a:lstStyle/>
          <a:p>
            <a:r>
              <a:rPr lang="en-US" smtClean="0"/>
              <a:t>fable</a:t>
            </a:r>
            <a:endParaRPr lang="en-US" dirty="0"/>
          </a:p>
        </p:txBody>
      </p:sp>
      <p:sp>
        <p:nvSpPr>
          <p:cNvPr id="7" name="Date Placeholder 6"/>
          <p:cNvSpPr>
            <a:spLocks noGrp="1"/>
          </p:cNvSpPr>
          <p:nvPr>
            <p:ph type="dt" sz="half" idx="10"/>
          </p:nvPr>
        </p:nvSpPr>
        <p:spPr/>
        <p:txBody>
          <a:bodyPr/>
          <a:lstStyle/>
          <a:p>
            <a:r>
              <a:rPr lang="en-US" smtClean="0"/>
              <a:t>2-feb 2023</a:t>
            </a:r>
            <a:endParaRPr lang="en-US"/>
          </a:p>
        </p:txBody>
      </p:sp>
      <p:sp>
        <p:nvSpPr>
          <p:cNvPr id="9" name="Slide Number Placeholder 8"/>
          <p:cNvSpPr>
            <a:spLocks noGrp="1"/>
          </p:cNvSpPr>
          <p:nvPr>
            <p:ph type="sldNum" sz="quarter" idx="12"/>
          </p:nvPr>
        </p:nvSpPr>
        <p:spPr/>
        <p:txBody>
          <a:bodyPr/>
          <a:lstStyle/>
          <a:p>
            <a:fld id="{F36C87F6-986D-49E6-AF40-1B3A1EE8064D}" type="slidenum">
              <a:rPr lang="en-US" smtClean="0"/>
              <a:t>6</a:t>
            </a:fld>
            <a:endParaRPr lang="en-US"/>
          </a:p>
        </p:txBody>
      </p:sp>
    </p:spTree>
    <p:extLst>
      <p:ext uri="{BB962C8B-B14F-4D97-AF65-F5344CB8AC3E}">
        <p14:creationId xmlns:p14="http://schemas.microsoft.com/office/powerpoint/2010/main" val="293038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 and Update</a:t>
            </a:r>
            <a:endParaRPr lang="en-US" dirty="0"/>
          </a:p>
        </p:txBody>
      </p:sp>
      <p:sp>
        <p:nvSpPr>
          <p:cNvPr id="3" name="Text Placeholder 2"/>
          <p:cNvSpPr>
            <a:spLocks noGrp="1"/>
          </p:cNvSpPr>
          <p:nvPr>
            <p:ph type="body" idx="1"/>
          </p:nvPr>
        </p:nvSpPr>
        <p:spPr/>
        <p:txBody>
          <a:bodyPr>
            <a:normAutofit/>
          </a:bodyPr>
          <a:lstStyle/>
          <a:p>
            <a:r>
              <a:rPr lang="en-US" dirty="0" smtClean="0"/>
              <a:t>Philostratus on Sophistic </a:t>
            </a:r>
            <a:r>
              <a:rPr lang="en-US" i="1" dirty="0" smtClean="0"/>
              <a:t>agōn</a:t>
            </a:r>
            <a:endParaRPr lang="en-US" dirty="0"/>
          </a:p>
        </p:txBody>
      </p:sp>
    </p:spTree>
    <p:extLst>
      <p:ext uri="{BB962C8B-B14F-4D97-AF65-F5344CB8AC3E}">
        <p14:creationId xmlns:p14="http://schemas.microsoft.com/office/powerpoint/2010/main" val="1914052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Rhetorical Envy-Attribution</a:t>
            </a:r>
            <a:endParaRPr lang="en-US" dirty="0"/>
          </a:p>
        </p:txBody>
      </p:sp>
      <p:sp>
        <p:nvSpPr>
          <p:cNvPr id="3" name="TextBox 2"/>
          <p:cNvSpPr txBox="1"/>
          <p:nvPr/>
        </p:nvSpPr>
        <p:spPr>
          <a:xfrm>
            <a:off x="1217614" y="1764144"/>
            <a:ext cx="9753600" cy="4337085"/>
          </a:xfrm>
          <a:prstGeom prst="rect">
            <a:avLst/>
          </a:prstGeom>
          <a:noFill/>
        </p:spPr>
        <p:txBody>
          <a:bodyPr wrap="square" rtlCol="0">
            <a:spAutoFit/>
          </a:bodyPr>
          <a:lstStyle/>
          <a:p>
            <a:pPr algn="ctr">
              <a:lnSpc>
                <a:spcPct val="125000"/>
              </a:lnSpc>
            </a:pPr>
            <a:r>
              <a:rPr lang="en-US" sz="2800" i="1" kern="800" spc="100" dirty="0" smtClean="0"/>
              <a:t>On criticism of </a:t>
            </a:r>
            <a:r>
              <a:rPr lang="en-US" sz="2800" i="1" kern="800" spc="100" dirty="0" err="1" smtClean="0"/>
              <a:t>Scopelian</a:t>
            </a:r>
            <a:r>
              <a:rPr lang="en-US" sz="2800" i="1" kern="800" spc="100" dirty="0" smtClean="0"/>
              <a:t>:</a:t>
            </a:r>
            <a:endParaRPr lang="en-US" sz="3000" i="1" kern="800" spc="100" dirty="0" smtClean="0"/>
          </a:p>
          <a:p>
            <a:pPr algn="ctr">
              <a:lnSpc>
                <a:spcPct val="125000"/>
              </a:lnSpc>
              <a:spcBef>
                <a:spcPts val="800"/>
              </a:spcBef>
            </a:pPr>
            <a:r>
              <a:rPr lang="en-US" sz="3000" kern="800" spc="100" dirty="0"/>
              <a:t>“For they say that he is unworthy of the sophistic circle and call him dithyrambic, intemperate in his style, and thick-witted. Those who say this about him are quibblers and sluggish and are not inspired with extempore eloquence; for man is by nature a creature prone to envy” </a:t>
            </a:r>
            <a:r>
              <a:rPr lang="en-US" sz="3000" kern="800" spc="100" dirty="0" smtClean="0"/>
              <a:t>(p. 73)</a:t>
            </a:r>
            <a:endParaRPr lang="en-US" sz="3000" kern="800" spc="100" dirty="0"/>
          </a:p>
        </p:txBody>
      </p:sp>
    </p:spTree>
    <p:extLst>
      <p:ext uri="{BB962C8B-B14F-4D97-AF65-F5344CB8AC3E}">
        <p14:creationId xmlns:p14="http://schemas.microsoft.com/office/powerpoint/2010/main" val="876427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Constructive </a:t>
            </a:r>
            <a:r>
              <a:rPr lang="en-US" i="1" dirty="0"/>
              <a:t>agōn</a:t>
            </a:r>
            <a:endParaRPr lang="en-US" dirty="0"/>
          </a:p>
        </p:txBody>
      </p:sp>
      <p:sp>
        <p:nvSpPr>
          <p:cNvPr id="3" name="TextBox 2"/>
          <p:cNvSpPr txBox="1"/>
          <p:nvPr/>
        </p:nvSpPr>
        <p:spPr>
          <a:xfrm>
            <a:off x="1217614" y="1764144"/>
            <a:ext cx="9753600" cy="4157548"/>
          </a:xfrm>
          <a:prstGeom prst="rect">
            <a:avLst/>
          </a:prstGeom>
          <a:noFill/>
        </p:spPr>
        <p:txBody>
          <a:bodyPr wrap="square" rtlCol="0">
            <a:spAutoFit/>
          </a:bodyPr>
          <a:lstStyle/>
          <a:p>
            <a:pPr algn="ctr">
              <a:lnSpc>
                <a:spcPct val="125000"/>
              </a:lnSpc>
            </a:pPr>
            <a:r>
              <a:rPr lang="en-US" sz="2800" i="1" kern="800" spc="100" dirty="0" smtClean="0"/>
              <a:t>On </a:t>
            </a:r>
            <a:r>
              <a:rPr lang="en-US" sz="2800" i="1" kern="800" spc="100" dirty="0" err="1" smtClean="0"/>
              <a:t>Scopelian’s</a:t>
            </a:r>
            <a:r>
              <a:rPr lang="en-US" sz="2800" i="1" kern="800" spc="100" dirty="0" smtClean="0"/>
              <a:t> reading and his rivalry with his teacher, Nicetes:</a:t>
            </a:r>
            <a:endParaRPr lang="en-US" sz="3000" i="1" kern="800" spc="100" dirty="0" smtClean="0"/>
          </a:p>
          <a:p>
            <a:pPr algn="ctr">
              <a:lnSpc>
                <a:spcPct val="125000"/>
              </a:lnSpc>
              <a:spcBef>
                <a:spcPts val="800"/>
              </a:spcBef>
            </a:pPr>
            <a:r>
              <a:rPr lang="en-US" sz="3000" kern="800" spc="100" dirty="0" smtClean="0"/>
              <a:t>“He </a:t>
            </a:r>
            <a:r>
              <a:rPr lang="en-US" sz="3000" kern="800" spc="100" dirty="0"/>
              <a:t>devoted himself to all kinds of poetry, but tragedies he devoured in his </a:t>
            </a:r>
            <a:r>
              <a:rPr lang="en-US" sz="3000" kern="800" spc="100" dirty="0" err="1"/>
              <a:t>endeavour</a:t>
            </a:r>
            <a:r>
              <a:rPr lang="en-US" sz="3000" kern="800" spc="100" dirty="0"/>
              <a:t> to rival </a:t>
            </a:r>
            <a:r>
              <a:rPr lang="en-US" sz="3000" kern="800" spc="100" dirty="0" smtClean="0"/>
              <a:t>(</a:t>
            </a:r>
            <a:r>
              <a:rPr lang="en-US" sz="3000" i="1" kern="800" spc="100" dirty="0" err="1" smtClean="0"/>
              <a:t>agōnizomenos</a:t>
            </a:r>
            <a:r>
              <a:rPr lang="en-US" sz="3000" kern="800" spc="100" dirty="0" smtClean="0"/>
              <a:t>, “competing with”) the </a:t>
            </a:r>
            <a:r>
              <a:rPr lang="en-US" sz="3000" kern="800" spc="100" dirty="0"/>
              <a:t>grand style of his teacher; for in this branch Nicetes was greatly </a:t>
            </a:r>
            <a:r>
              <a:rPr lang="en-US" sz="3000" kern="800" spc="100" dirty="0" smtClean="0"/>
              <a:t>admired” (p. 228)</a:t>
            </a:r>
            <a:endParaRPr lang="en-US" sz="3000" kern="800" spc="100" dirty="0"/>
          </a:p>
        </p:txBody>
      </p:sp>
    </p:spTree>
    <p:extLst>
      <p:ext uri="{BB962C8B-B14F-4D97-AF65-F5344CB8AC3E}">
        <p14:creationId xmlns:p14="http://schemas.microsoft.com/office/powerpoint/2010/main" val="3221132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race_for_glory">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lnSpc>
            <a:spcPct val="114000"/>
          </a:lnSpc>
          <a:defRPr sz="4000" kern="800" spc="100" dirty="0"/>
        </a:defPPr>
      </a:lstStyle>
    </a:txDef>
  </a:objectDefaults>
  <a:extraClrSchemeLst/>
  <a:extLst>
    <a:ext uri="{05A4C25C-085E-4340-85A3-A5531E510DB2}">
      <thm15:themeFamily xmlns:thm15="http://schemas.microsoft.com/office/thememl/2012/main" name="race_for_glory" id="{E9298B95-9F30-4278-895A-871506C560F3}" vid="{C46C2CEB-13A0-45F1-8846-C13F77864548}"/>
    </a:ext>
  </a:ext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race_for_glory</Template>
  <TotalTime>958</TotalTime>
  <Words>2097</Words>
  <Application>Microsoft Office PowerPoint</Application>
  <PresentationFormat>Custom</PresentationFormat>
  <Paragraphs>178</Paragraphs>
  <Slides>21</Slides>
  <Notes>21</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0</vt:i4>
      </vt:variant>
      <vt:variant>
        <vt:lpstr>Slide Titles</vt:lpstr>
      </vt:variant>
      <vt:variant>
        <vt:i4>21</vt:i4>
      </vt:variant>
    </vt:vector>
  </HeadingPairs>
  <TitlesOfParts>
    <vt:vector size="24" baseType="lpstr">
      <vt:lpstr>Arial</vt:lpstr>
      <vt:lpstr>Century Gothic</vt:lpstr>
      <vt:lpstr>race_for_glory</vt:lpstr>
      <vt:lpstr>PowerPoint Presentation</vt:lpstr>
      <vt:lpstr>PowerPoint Presentation</vt:lpstr>
      <vt:lpstr>PowerPoint Presentation</vt:lpstr>
      <vt:lpstr>PowerPoint Presentation</vt:lpstr>
      <vt:lpstr>Why Daedalus &amp; Icarus?</vt:lpstr>
      <vt:lpstr>Agenda</vt:lpstr>
      <vt:lpstr>Recap and Update</vt:lpstr>
      <vt:lpstr>Rhetorical Envy-Attribution</vt:lpstr>
      <vt:lpstr>Constructive agōn</vt:lpstr>
      <vt:lpstr>Constructive agōn (cont’d)</vt:lpstr>
      <vt:lpstr>Dysfunctional agōn</vt:lpstr>
      <vt:lpstr>Journal Entries</vt:lpstr>
      <vt:lpstr>Journals: Some Concerns</vt:lpstr>
      <vt:lpstr>Introduction to Progumnasmata</vt:lpstr>
      <vt:lpstr>Two Rhetorical Treatises</vt:lpstr>
      <vt:lpstr>Pseudo-Hermogenes on Fable</vt:lpstr>
      <vt:lpstr>Theon on Elaboration, Contradiction </vt:lpstr>
      <vt:lpstr>Theon: Refutating Fables (not assigned)</vt:lpstr>
      <vt:lpstr>Can You Tweet it? (psilos logos)</vt:lpstr>
      <vt:lpstr>Psilos logos (bare-bones narrative)</vt:lpstr>
      <vt:lpstr>Next Class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Scholtz, Andrew</dc:creator>
  <cp:lastModifiedBy>Scholtz, Andrew</cp:lastModifiedBy>
  <cp:revision>138</cp:revision>
  <cp:lastPrinted>2023-02-02T14:47:17Z</cp:lastPrinted>
  <dcterms:created xsi:type="dcterms:W3CDTF">2018-02-04T19:43:41Z</dcterms:created>
  <dcterms:modified xsi:type="dcterms:W3CDTF">2023-02-21T20:50:45Z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