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handoutMasterIdLst>
    <p:handoutMasterId r:id="rId32"/>
  </p:handoutMasterIdLst>
  <p:sldIdLst>
    <p:sldId id="256" r:id="rId2"/>
    <p:sldId id="281" r:id="rId3"/>
    <p:sldId id="304" r:id="rId4"/>
    <p:sldId id="282" r:id="rId5"/>
    <p:sldId id="297" r:id="rId6"/>
    <p:sldId id="298" r:id="rId7"/>
    <p:sldId id="264" r:id="rId8"/>
    <p:sldId id="259" r:id="rId9"/>
    <p:sldId id="301" r:id="rId10"/>
    <p:sldId id="299" r:id="rId11"/>
    <p:sldId id="302" r:id="rId12"/>
    <p:sldId id="300" r:id="rId13"/>
    <p:sldId id="305" r:id="rId14"/>
    <p:sldId id="272" r:id="rId15"/>
    <p:sldId id="303" r:id="rId16"/>
    <p:sldId id="283" r:id="rId17"/>
    <p:sldId id="284" r:id="rId18"/>
    <p:sldId id="285" r:id="rId19"/>
    <p:sldId id="287" r:id="rId20"/>
    <p:sldId id="288" r:id="rId21"/>
    <p:sldId id="289" r:id="rId22"/>
    <p:sldId id="290" r:id="rId23"/>
    <p:sldId id="276" r:id="rId24"/>
    <p:sldId id="292" r:id="rId25"/>
    <p:sldId id="274" r:id="rId26"/>
    <p:sldId id="293" r:id="rId27"/>
    <p:sldId id="294" r:id="rId28"/>
    <p:sldId id="295" r:id="rId29"/>
    <p:sldId id="291" r:id="rId30"/>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 userDrawn="1">
          <p15:clr>
            <a:srgbClr val="A4A3A4"/>
          </p15:clr>
        </p15:guide>
        <p15:guide id="2" pos="767" userDrawn="1">
          <p15:clr>
            <a:srgbClr val="A4A3A4"/>
          </p15:clr>
        </p15:guide>
        <p15:guide id="3" pos="6911"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361" autoAdjust="0"/>
    <p:restoredTop sz="92910" autoAdjust="0"/>
  </p:normalViewPr>
  <p:slideViewPr>
    <p:cSldViewPr snapToGrid="0">
      <p:cViewPr varScale="1">
        <p:scale>
          <a:sx n="83" d="100"/>
          <a:sy n="83" d="100"/>
        </p:scale>
        <p:origin x="1056" y="72"/>
      </p:cViewPr>
      <p:guideLst>
        <p:guide orient="horz" pos="1152"/>
        <p:guide pos="767"/>
        <p:guide pos="6911"/>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4" d="100"/>
          <a:sy n="84" d="100"/>
        </p:scale>
        <p:origin x="3792"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28FCA9C-FF92-4024-BDEC-A6D3B663DC09}" type="datetimeFigureOut">
              <a:rPr lang="en-US"/>
              <a:t>2/23/2023</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72AB877-E7B1-4681-847E-D0918612832B}" type="datetimeFigureOut">
              <a:rPr lang="en-US"/>
              <a:t>2/23/2023</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a:t>
            </a:fld>
            <a:endParaRPr lang="en-US"/>
          </a:p>
        </p:txBody>
      </p:sp>
    </p:spTree>
    <p:extLst>
      <p:ext uri="{BB962C8B-B14F-4D97-AF65-F5344CB8AC3E}">
        <p14:creationId xmlns:p14="http://schemas.microsoft.com/office/powerpoint/2010/main" val="1805348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3588" y="696913"/>
            <a:ext cx="2944812" cy="16573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20</a:t>
            </a:fld>
            <a:endParaRPr lang="en-US"/>
          </a:p>
        </p:txBody>
      </p:sp>
    </p:spTree>
    <p:extLst>
      <p:ext uri="{BB962C8B-B14F-4D97-AF65-F5344CB8AC3E}">
        <p14:creationId xmlns:p14="http://schemas.microsoft.com/office/powerpoint/2010/main" val="1008580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3588" y="696913"/>
            <a:ext cx="2944812" cy="16573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21</a:t>
            </a:fld>
            <a:endParaRPr lang="en-US"/>
          </a:p>
        </p:txBody>
      </p:sp>
    </p:spTree>
    <p:extLst>
      <p:ext uri="{BB962C8B-B14F-4D97-AF65-F5344CB8AC3E}">
        <p14:creationId xmlns:p14="http://schemas.microsoft.com/office/powerpoint/2010/main" val="2937940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971925" y="8829675"/>
            <a:ext cx="3038475" cy="465138"/>
          </a:xfrm>
        </p:spPr>
        <p:txBody>
          <a:bodyPr/>
          <a:lstStyle/>
          <a:p>
            <a:fld id="{69C971FF-EF28-4195-A575-329446EFAA55}" type="slidenum">
              <a:rPr lang="en-US" smtClean="0"/>
              <a:t>22</a:t>
            </a:fld>
            <a:endParaRPr lang="en-US"/>
          </a:p>
        </p:txBody>
      </p:sp>
      <p:sp>
        <p:nvSpPr>
          <p:cNvPr id="5" name="Slide Image Placeholder 4"/>
          <p:cNvSpPr>
            <a:spLocks noGrp="1" noRot="1" noChangeAspect="1"/>
          </p:cNvSpPr>
          <p:nvPr>
            <p:ph type="sldImg"/>
          </p:nvPr>
        </p:nvSpPr>
        <p:spPr>
          <a:xfrm>
            <a:off x="2033588" y="696913"/>
            <a:ext cx="2944812" cy="1657350"/>
          </a:xfrm>
        </p:spPr>
      </p:sp>
      <p:sp>
        <p:nvSpPr>
          <p:cNvPr id="6" name="Notes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58658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brill’s </a:t>
            </a:r>
            <a:r>
              <a:rPr lang="en-US" sz="1200" b="0" i="0" kern="1200" dirty="0" smtClean="0">
                <a:solidFill>
                  <a:schemeClr val="tx1">
                    <a:lumMod val="50000"/>
                  </a:schemeClr>
                </a:solidFill>
                <a:effectLst/>
                <a:latin typeface="+mn-lt"/>
                <a:ea typeface="+mn-ea"/>
                <a:cs typeface="+mn-cs"/>
              </a:rPr>
              <a:t>[II 40] </a:t>
            </a:r>
            <a:r>
              <a:rPr lang="en-US" sz="1200" b="0" i="0" kern="1200" dirty="0" err="1" smtClean="0">
                <a:solidFill>
                  <a:schemeClr val="tx1">
                    <a:lumMod val="50000"/>
                  </a:schemeClr>
                </a:solidFill>
                <a:effectLst/>
                <a:latin typeface="+mn-lt"/>
                <a:ea typeface="+mn-ea"/>
                <a:cs typeface="+mn-cs"/>
              </a:rPr>
              <a:t>Ti</a:t>
            </a:r>
            <a:r>
              <a:rPr lang="en-US" sz="1200" b="0" i="0" kern="1200" dirty="0" smtClean="0">
                <a:solidFill>
                  <a:schemeClr val="tx1">
                    <a:lumMod val="50000"/>
                  </a:schemeClr>
                </a:solidFill>
                <a:effectLst/>
                <a:latin typeface="+mn-lt"/>
                <a:ea typeface="+mn-ea"/>
                <a:cs typeface="+mn-cs"/>
              </a:rPr>
              <a:t>. I. </a:t>
            </a:r>
            <a:r>
              <a:rPr lang="en-US" sz="1200" b="0" i="0" kern="1200" dirty="0" err="1" smtClean="0">
                <a:solidFill>
                  <a:schemeClr val="tx1">
                    <a:lumMod val="50000"/>
                  </a:schemeClr>
                </a:solidFill>
                <a:effectLst/>
                <a:latin typeface="+mn-lt"/>
                <a:ea typeface="+mn-ea"/>
                <a:cs typeface="+mn-cs"/>
              </a:rPr>
              <a:t>Celsus</a:t>
            </a:r>
            <a:r>
              <a:rPr lang="en-US" sz="1200" b="0" i="0" kern="1200" dirty="0" smtClean="0">
                <a:solidFill>
                  <a:schemeClr val="tx1">
                    <a:lumMod val="50000"/>
                  </a:schemeClr>
                </a:solidFill>
                <a:effectLst/>
                <a:latin typeface="+mn-lt"/>
                <a:ea typeface="+mn-ea"/>
                <a:cs typeface="+mn-cs"/>
              </a:rPr>
              <a:t> </a:t>
            </a:r>
            <a:r>
              <a:rPr lang="en-US" sz="1200" b="0" i="0" kern="1200" dirty="0" err="1" smtClean="0">
                <a:solidFill>
                  <a:schemeClr val="tx1">
                    <a:lumMod val="50000"/>
                  </a:schemeClr>
                </a:solidFill>
                <a:effectLst/>
                <a:latin typeface="+mn-lt"/>
                <a:ea typeface="+mn-ea"/>
                <a:cs typeface="+mn-cs"/>
              </a:rPr>
              <a:t>Polemaeanus</a:t>
            </a:r>
            <a:r>
              <a:rPr lang="en-US" sz="1200" b="0" i="0" kern="1200" dirty="0" smtClean="0">
                <a:solidFill>
                  <a:schemeClr val="tx1">
                    <a:lumMod val="50000"/>
                  </a:schemeClr>
                </a:solidFill>
                <a:effectLst/>
                <a:latin typeface="+mn-lt"/>
                <a:ea typeface="+mn-ea"/>
                <a:cs typeface="+mn-cs"/>
              </a:rPr>
              <a:t> From </a:t>
            </a:r>
            <a:r>
              <a:rPr lang="en-US" sz="1200" b="0" i="0" kern="1200" dirty="0" err="1" smtClean="0">
                <a:solidFill>
                  <a:schemeClr val="tx1">
                    <a:lumMod val="50000"/>
                  </a:schemeClr>
                </a:solidFill>
                <a:effectLst/>
                <a:latin typeface="+mn-lt"/>
                <a:ea typeface="+mn-ea"/>
                <a:cs typeface="+mn-cs"/>
              </a:rPr>
              <a:t>Sardeis</a:t>
            </a:r>
            <a:r>
              <a:rPr lang="en-US" sz="1200" b="0" i="0" kern="1200" dirty="0" smtClean="0">
                <a:solidFill>
                  <a:schemeClr val="tx1">
                    <a:lumMod val="50000"/>
                  </a:schemeClr>
                </a:solidFill>
                <a:effectLst/>
                <a:latin typeface="+mn-lt"/>
                <a:ea typeface="+mn-ea"/>
                <a:cs typeface="+mn-cs"/>
              </a:rPr>
              <a:t>, official end of 1st cent. AD</a:t>
            </a:r>
          </a:p>
          <a:p>
            <a:pPr lvl="1"/>
            <a:r>
              <a:rPr lang="en-US" sz="1200" b="0" i="0" kern="1200" dirty="0" smtClean="0">
                <a:solidFill>
                  <a:schemeClr val="tx1">
                    <a:lumMod val="50000"/>
                  </a:schemeClr>
                </a:solidFill>
                <a:effectLst/>
                <a:latin typeface="+mn-lt"/>
                <a:ea typeface="+mn-ea"/>
                <a:cs typeface="+mn-cs"/>
              </a:rPr>
              <a:t>From </a:t>
            </a:r>
            <a:r>
              <a:rPr lang="en-US" sz="1200" b="0" i="0" kern="1200" dirty="0" err="1" smtClean="0">
                <a:solidFill>
                  <a:schemeClr val="tx1">
                    <a:lumMod val="50000"/>
                  </a:schemeClr>
                </a:solidFill>
                <a:effectLst/>
                <a:latin typeface="+mn-lt"/>
                <a:ea typeface="+mn-ea"/>
                <a:cs typeface="+mn-cs"/>
              </a:rPr>
              <a:t>Sardeis</a:t>
            </a:r>
            <a:r>
              <a:rPr lang="en-US" sz="1200" b="0" i="0" kern="1200" dirty="0" smtClean="0">
                <a:solidFill>
                  <a:schemeClr val="tx1">
                    <a:lumMod val="50000"/>
                  </a:schemeClr>
                </a:solidFill>
                <a:effectLst/>
                <a:latin typeface="+mn-lt"/>
                <a:ea typeface="+mn-ea"/>
                <a:cs typeface="+mn-cs"/>
              </a:rPr>
              <a:t>; later strong connections with Ephesus. He supported Vespasian in AD 69 as tribune of the </a:t>
            </a:r>
            <a:r>
              <a:rPr lang="en-US" sz="1200" b="0" i="1" kern="1200" dirty="0" err="1" smtClean="0">
                <a:solidFill>
                  <a:schemeClr val="tx1">
                    <a:lumMod val="50000"/>
                  </a:schemeClr>
                </a:solidFill>
                <a:effectLst/>
                <a:latin typeface="+mn-lt"/>
                <a:ea typeface="+mn-ea"/>
                <a:cs typeface="+mn-cs"/>
              </a:rPr>
              <a:t>legio</a:t>
            </a:r>
            <a:r>
              <a:rPr lang="en-US" sz="1200" b="0" i="1" kern="1200" dirty="0" smtClean="0">
                <a:solidFill>
                  <a:schemeClr val="tx1">
                    <a:lumMod val="50000"/>
                  </a:schemeClr>
                </a:solidFill>
                <a:effectLst/>
                <a:latin typeface="+mn-lt"/>
                <a:ea typeface="+mn-ea"/>
                <a:cs typeface="+mn-cs"/>
              </a:rPr>
              <a:t> III Cyrenaica</a:t>
            </a:r>
            <a:r>
              <a:rPr lang="en-US" sz="1200" b="0" i="0" kern="1200" dirty="0" smtClean="0">
                <a:solidFill>
                  <a:schemeClr val="tx1">
                    <a:lumMod val="50000"/>
                  </a:schemeClr>
                </a:solidFill>
                <a:effectLst/>
                <a:latin typeface="+mn-lt"/>
                <a:ea typeface="+mn-ea"/>
                <a:cs typeface="+mn-cs"/>
              </a:rPr>
              <a:t>. Entered the Senate; </a:t>
            </a:r>
            <a:r>
              <a:rPr lang="en-US" sz="1200" b="0" i="1" kern="1200" dirty="0" smtClean="0">
                <a:solidFill>
                  <a:schemeClr val="tx1">
                    <a:lumMod val="50000"/>
                  </a:schemeClr>
                </a:solidFill>
                <a:effectLst/>
                <a:latin typeface="+mn-lt"/>
                <a:ea typeface="+mn-ea"/>
                <a:cs typeface="+mn-cs"/>
              </a:rPr>
              <a:t>legatus </a:t>
            </a:r>
            <a:r>
              <a:rPr lang="en-US" sz="1200" b="0" i="1" kern="1200" dirty="0" err="1" smtClean="0">
                <a:solidFill>
                  <a:schemeClr val="tx1">
                    <a:lumMod val="50000"/>
                  </a:schemeClr>
                </a:solidFill>
                <a:effectLst/>
                <a:latin typeface="+mn-lt"/>
                <a:ea typeface="+mn-ea"/>
                <a:cs typeface="+mn-cs"/>
              </a:rPr>
              <a:t>iuridicus</a:t>
            </a:r>
            <a:r>
              <a:rPr lang="en-US" sz="1200" b="0" i="0" kern="1200" dirty="0" smtClean="0">
                <a:solidFill>
                  <a:schemeClr val="tx1">
                    <a:lumMod val="50000"/>
                  </a:schemeClr>
                </a:solidFill>
                <a:effectLst/>
                <a:latin typeface="+mn-lt"/>
                <a:ea typeface="+mn-ea"/>
                <a:cs typeface="+mn-cs"/>
              </a:rPr>
              <a:t> in Galatia-Cappadocia 79/80; after occupying several praetorian offices under Domitian </a:t>
            </a:r>
            <a:r>
              <a:rPr lang="en-US" sz="1200" b="0" i="1" kern="1200" dirty="0" smtClean="0">
                <a:solidFill>
                  <a:schemeClr val="tx1">
                    <a:lumMod val="50000"/>
                  </a:schemeClr>
                </a:solidFill>
                <a:effectLst/>
                <a:latin typeface="+mn-lt"/>
                <a:ea typeface="+mn-ea"/>
                <a:cs typeface="+mn-cs"/>
              </a:rPr>
              <a:t>cos. </a:t>
            </a:r>
            <a:r>
              <a:rPr lang="en-US" sz="1200" b="0" i="1" kern="1200" dirty="0" err="1" smtClean="0">
                <a:solidFill>
                  <a:schemeClr val="tx1">
                    <a:lumMod val="50000"/>
                  </a:schemeClr>
                </a:solidFill>
                <a:effectLst/>
                <a:latin typeface="+mn-lt"/>
                <a:ea typeface="+mn-ea"/>
                <a:cs typeface="+mn-cs"/>
              </a:rPr>
              <a:t>suff.</a:t>
            </a:r>
            <a:r>
              <a:rPr lang="en-US" sz="1200" b="0" i="0" kern="1200" dirty="0" smtClean="0">
                <a:solidFill>
                  <a:schemeClr val="tx1">
                    <a:lumMod val="50000"/>
                  </a:schemeClr>
                </a:solidFill>
                <a:effectLst/>
                <a:latin typeface="+mn-lt"/>
                <a:ea typeface="+mn-ea"/>
                <a:cs typeface="+mn-cs"/>
              </a:rPr>
              <a:t> in 92; </a:t>
            </a:r>
            <a:r>
              <a:rPr lang="en-US" sz="1200" b="0" i="1" kern="1200" dirty="0" smtClean="0">
                <a:solidFill>
                  <a:schemeClr val="tx1">
                    <a:lumMod val="50000"/>
                  </a:schemeClr>
                </a:solidFill>
                <a:effectLst/>
                <a:latin typeface="+mn-lt"/>
                <a:ea typeface="+mn-ea"/>
                <a:cs typeface="+mn-cs"/>
              </a:rPr>
              <a:t>curator </a:t>
            </a:r>
            <a:r>
              <a:rPr lang="en-US" sz="1200" b="0" i="1" kern="1200" dirty="0" err="1" smtClean="0">
                <a:solidFill>
                  <a:schemeClr val="tx1">
                    <a:lumMod val="50000"/>
                  </a:schemeClr>
                </a:solidFill>
                <a:effectLst/>
                <a:latin typeface="+mn-lt"/>
                <a:ea typeface="+mn-ea"/>
                <a:cs typeface="+mn-cs"/>
              </a:rPr>
              <a:t>aedium</a:t>
            </a:r>
            <a:r>
              <a:rPr lang="en-US" sz="1200" b="0" i="1" kern="1200" dirty="0" smtClean="0">
                <a:solidFill>
                  <a:schemeClr val="tx1">
                    <a:lumMod val="50000"/>
                  </a:schemeClr>
                </a:solidFill>
                <a:effectLst/>
                <a:latin typeface="+mn-lt"/>
                <a:ea typeface="+mn-ea"/>
                <a:cs typeface="+mn-cs"/>
              </a:rPr>
              <a:t> </a:t>
            </a:r>
            <a:r>
              <a:rPr lang="en-US" sz="1200" b="0" i="1" kern="1200" dirty="0" err="1" smtClean="0">
                <a:solidFill>
                  <a:schemeClr val="tx1">
                    <a:lumMod val="50000"/>
                  </a:schemeClr>
                </a:solidFill>
                <a:effectLst/>
                <a:latin typeface="+mn-lt"/>
                <a:ea typeface="+mn-ea"/>
                <a:cs typeface="+mn-cs"/>
              </a:rPr>
              <a:t>sacrarum</a:t>
            </a:r>
            <a:r>
              <a:rPr lang="en-US" sz="1200" b="0" i="0" kern="1200" dirty="0" smtClean="0">
                <a:solidFill>
                  <a:schemeClr val="tx1">
                    <a:lumMod val="50000"/>
                  </a:schemeClr>
                </a:solidFill>
                <a:effectLst/>
                <a:latin typeface="+mn-lt"/>
                <a:ea typeface="+mn-ea"/>
                <a:cs typeface="+mn-cs"/>
              </a:rPr>
              <a:t>; proconsul of Asia </a:t>
            </a:r>
            <a:r>
              <a:rPr lang="en-US" sz="1200" b="0" i="1" kern="1200" dirty="0" smtClean="0">
                <a:solidFill>
                  <a:schemeClr val="tx1">
                    <a:lumMod val="50000"/>
                  </a:schemeClr>
                </a:solidFill>
                <a:effectLst/>
                <a:latin typeface="+mn-lt"/>
                <a:ea typeface="+mn-ea"/>
                <a:cs typeface="+mn-cs"/>
              </a:rPr>
              <a:t>c</a:t>
            </a:r>
            <a:r>
              <a:rPr lang="en-US" sz="1200" b="0" i="0" kern="1200" dirty="0" smtClean="0">
                <a:solidFill>
                  <a:schemeClr val="tx1">
                    <a:lumMod val="50000"/>
                  </a:schemeClr>
                </a:solidFill>
                <a:effectLst/>
                <a:latin typeface="+mn-lt"/>
                <a:ea typeface="+mn-ea"/>
                <a:cs typeface="+mn-cs"/>
              </a:rPr>
              <a:t>. 105/6. On his death interred in a sarcophagus in the library in Ephesus, which had been erected by his son I. [II 17]. He and his </a:t>
            </a:r>
            <a:r>
              <a:rPr lang="en-US" sz="1200" b="0" i="1" kern="1200" dirty="0" err="1" smtClean="0">
                <a:solidFill>
                  <a:schemeClr val="tx1">
                    <a:lumMod val="50000"/>
                  </a:schemeClr>
                </a:solidFill>
                <a:effectLst/>
                <a:latin typeface="+mn-lt"/>
                <a:ea typeface="+mn-ea"/>
                <a:cs typeface="+mn-cs"/>
              </a:rPr>
              <a:t>virtutes</a:t>
            </a:r>
            <a:r>
              <a:rPr lang="en-US" sz="1200" b="0" i="0" kern="1200" dirty="0" smtClean="0">
                <a:solidFill>
                  <a:schemeClr val="tx1">
                    <a:lumMod val="50000"/>
                  </a:schemeClr>
                </a:solidFill>
                <a:effectLst/>
                <a:latin typeface="+mn-lt"/>
                <a:ea typeface="+mn-ea"/>
                <a:cs typeface="+mn-cs"/>
              </a:rPr>
              <a:t> are represented in images, including two equestrian statues. </a:t>
            </a:r>
            <a:r>
              <a:rPr lang="en-US" sz="1200" b="0" i="0" kern="1200" dirty="0" err="1" smtClean="0">
                <a:solidFill>
                  <a:schemeClr val="tx1">
                    <a:lumMod val="50000"/>
                  </a:schemeClr>
                </a:solidFill>
                <a:effectLst/>
                <a:latin typeface="+mn-lt"/>
                <a:ea typeface="+mn-ea"/>
                <a:cs typeface="+mn-cs"/>
              </a:rPr>
              <a:t>IEph</a:t>
            </a:r>
            <a:r>
              <a:rPr lang="en-US" sz="1200" b="0" i="0" kern="1200" dirty="0" smtClean="0">
                <a:solidFill>
                  <a:schemeClr val="tx1">
                    <a:lumMod val="50000"/>
                  </a:schemeClr>
                </a:solidFill>
                <a:effectLst/>
                <a:latin typeface="+mn-lt"/>
                <a:ea typeface="+mn-ea"/>
                <a:cs typeface="+mn-cs"/>
              </a:rPr>
              <a:t> VII 2, 5101-14; </a:t>
            </a:r>
            <a:r>
              <a:rPr lang="en-US" sz="1200" b="0" i="0" kern="1200" dirty="0" err="1" smtClean="0">
                <a:solidFill>
                  <a:schemeClr val="tx1">
                    <a:lumMod val="50000"/>
                  </a:schemeClr>
                </a:solidFill>
                <a:effectLst/>
                <a:latin typeface="+mn-lt"/>
                <a:ea typeface="+mn-ea"/>
                <a:cs typeface="+mn-cs"/>
              </a:rPr>
              <a:t>Halfmann</a:t>
            </a:r>
            <a:r>
              <a:rPr lang="en-US" sz="1200" b="0" i="0" kern="1200" dirty="0" smtClean="0">
                <a:solidFill>
                  <a:schemeClr val="tx1">
                    <a:lumMod val="50000"/>
                  </a:schemeClr>
                </a:solidFill>
                <a:effectLst/>
                <a:latin typeface="+mn-lt"/>
                <a:ea typeface="+mn-ea"/>
                <a:cs typeface="+mn-cs"/>
              </a:rPr>
              <a:t>, 111f.; PIR</a:t>
            </a:r>
            <a:r>
              <a:rPr lang="en-US" sz="1200" b="0" i="0" kern="1200" baseline="30000" dirty="0" smtClean="0">
                <a:solidFill>
                  <a:schemeClr val="tx1">
                    <a:lumMod val="50000"/>
                  </a:schemeClr>
                </a:solidFill>
                <a:effectLst/>
                <a:latin typeface="+mn-lt"/>
                <a:ea typeface="+mn-ea"/>
                <a:cs typeface="+mn-cs"/>
              </a:rPr>
              <a:t>2</a:t>
            </a:r>
            <a:r>
              <a:rPr lang="en-US" sz="1200" b="0" i="0" kern="1200" dirty="0" smtClean="0">
                <a:solidFill>
                  <a:schemeClr val="tx1">
                    <a:lumMod val="50000"/>
                  </a:schemeClr>
                </a:solidFill>
                <a:effectLst/>
                <a:latin typeface="+mn-lt"/>
                <a:ea typeface="+mn-ea"/>
                <a:cs typeface="+mn-cs"/>
              </a:rPr>
              <a:t> J 260.</a:t>
            </a:r>
          </a:p>
        </p:txBody>
      </p:sp>
      <p:sp>
        <p:nvSpPr>
          <p:cNvPr id="4" name="Slide Number Placeholder 3"/>
          <p:cNvSpPr>
            <a:spLocks noGrp="1"/>
          </p:cNvSpPr>
          <p:nvPr>
            <p:ph type="sldNum" sz="quarter" idx="10"/>
          </p:nvPr>
        </p:nvSpPr>
        <p:spPr/>
        <p:txBody>
          <a:bodyPr/>
          <a:lstStyle/>
          <a:p>
            <a:fld id="{69C971FF-EF28-4195-A575-329446EFAA55}" type="slidenum">
              <a:rPr lang="en-US" smtClean="0"/>
              <a:t>25</a:t>
            </a:fld>
            <a:endParaRPr lang="en-US"/>
          </a:p>
        </p:txBody>
      </p:sp>
    </p:spTree>
    <p:extLst>
      <p:ext uri="{BB962C8B-B14F-4D97-AF65-F5344CB8AC3E}">
        <p14:creationId xmlns:p14="http://schemas.microsoft.com/office/powerpoint/2010/main" val="2459379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4788" y="685800"/>
            <a:ext cx="4060825" cy="2286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26</a:t>
            </a:fld>
            <a:endParaRPr lang="en-US"/>
          </a:p>
        </p:txBody>
      </p:sp>
    </p:spTree>
    <p:extLst>
      <p:ext uri="{BB962C8B-B14F-4D97-AF65-F5344CB8AC3E}">
        <p14:creationId xmlns:p14="http://schemas.microsoft.com/office/powerpoint/2010/main" val="1002677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sophia, arete, episteme, ennoia</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27</a:t>
            </a:fld>
            <a:endParaRPr lang="en-US"/>
          </a:p>
        </p:txBody>
      </p:sp>
    </p:spTree>
    <p:extLst>
      <p:ext uri="{BB962C8B-B14F-4D97-AF65-F5344CB8AC3E}">
        <p14:creationId xmlns:p14="http://schemas.microsoft.com/office/powerpoint/2010/main" val="2108481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28</a:t>
            </a:fld>
            <a:endParaRPr lang="en-US"/>
          </a:p>
        </p:txBody>
      </p:sp>
    </p:spTree>
    <p:extLst>
      <p:ext uri="{BB962C8B-B14F-4D97-AF65-F5344CB8AC3E}">
        <p14:creationId xmlns:p14="http://schemas.microsoft.com/office/powerpoint/2010/main" val="3954966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3588" y="696913"/>
            <a:ext cx="2944812" cy="16573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29</a:t>
            </a:fld>
            <a:endParaRPr lang="en-US"/>
          </a:p>
        </p:txBody>
      </p:sp>
    </p:spTree>
    <p:extLst>
      <p:ext uri="{BB962C8B-B14F-4D97-AF65-F5344CB8AC3E}">
        <p14:creationId xmlns:p14="http://schemas.microsoft.com/office/powerpoint/2010/main" val="1539350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lumMod val="50000"/>
                  </a:schemeClr>
                </a:solidFill>
                <a:effectLst/>
                <a:latin typeface="+mn-lt"/>
                <a:ea typeface="+mn-ea"/>
                <a:cs typeface="+mn-cs"/>
              </a:rPr>
              <a:t>What kind of cultural capital did euergetism buy? How might </a:t>
            </a:r>
            <a:r>
              <a:rPr lang="en-US" sz="1200" b="0" i="0" kern="1200" dirty="0" err="1" smtClean="0">
                <a:solidFill>
                  <a:schemeClr val="tx1">
                    <a:lumMod val="50000"/>
                  </a:schemeClr>
                </a:solidFill>
                <a:effectLst/>
                <a:latin typeface="+mn-lt"/>
                <a:ea typeface="+mn-ea"/>
                <a:cs typeface="+mn-cs"/>
              </a:rPr>
              <a:t>euergatism</a:t>
            </a:r>
            <a:r>
              <a:rPr lang="en-US" sz="1200" b="0" i="0" kern="1200" dirty="0" smtClean="0">
                <a:solidFill>
                  <a:schemeClr val="tx1">
                    <a:lumMod val="50000"/>
                  </a:schemeClr>
                </a:solidFill>
                <a:effectLst/>
                <a:latin typeface="+mn-lt"/>
                <a:ea typeface="+mn-ea"/>
                <a:cs typeface="+mn-cs"/>
              </a:rPr>
              <a:t> as philanthropy have activated ideologies of </a:t>
            </a:r>
            <a:r>
              <a:rPr lang="en-US" sz="1200" b="0" i="1" kern="1200" dirty="0" smtClean="0">
                <a:solidFill>
                  <a:schemeClr val="tx1">
                    <a:lumMod val="50000"/>
                  </a:schemeClr>
                </a:solidFill>
                <a:effectLst/>
                <a:latin typeface="+mn-lt"/>
                <a:ea typeface="+mn-ea"/>
                <a:cs typeface="+mn-cs"/>
              </a:rPr>
              <a:t>agōn?</a:t>
            </a:r>
            <a:r>
              <a:rPr lang="en-US" sz="1200" b="0" i="0" kern="1200" dirty="0" smtClean="0">
                <a:solidFill>
                  <a:schemeClr val="tx1">
                    <a:lumMod val="50000"/>
                  </a:schemeClr>
                </a:solidFill>
                <a:effectLst/>
                <a:latin typeface="+mn-lt"/>
                <a:ea typeface="+mn-ea"/>
                <a:cs typeface="+mn-cs"/>
              </a:rPr>
              <a:t> What were those ideologies, judging from the evidence of these and other readings? Does the ambiguity surrounding liturgy and </a:t>
            </a:r>
            <a:r>
              <a:rPr lang="en-US" sz="1200" b="0" i="0" kern="1200" dirty="0" err="1" smtClean="0">
                <a:solidFill>
                  <a:schemeClr val="tx1">
                    <a:lumMod val="50000"/>
                  </a:schemeClr>
                </a:solidFill>
                <a:effectLst/>
                <a:latin typeface="+mn-lt"/>
                <a:ea typeface="+mn-ea"/>
                <a:cs typeface="+mn-cs"/>
              </a:rPr>
              <a:t>euergatism</a:t>
            </a:r>
            <a:r>
              <a:rPr lang="en-US" sz="1200" b="0" i="0" kern="1200" dirty="0" smtClean="0">
                <a:solidFill>
                  <a:schemeClr val="tx1">
                    <a:lumMod val="50000"/>
                  </a:schemeClr>
                </a:solidFill>
                <a:effectLst/>
                <a:latin typeface="+mn-lt"/>
                <a:ea typeface="+mn-ea"/>
                <a:cs typeface="+mn-cs"/>
              </a:rPr>
              <a:t> in the Roman East, ca. 100 CE on, complicate matters? How will gender have figured in?</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4</a:t>
            </a:fld>
            <a:endParaRPr lang="en-US"/>
          </a:p>
        </p:txBody>
      </p:sp>
    </p:spTree>
    <p:extLst>
      <p:ext uri="{BB962C8B-B14F-4D97-AF65-F5344CB8AC3E}">
        <p14:creationId xmlns:p14="http://schemas.microsoft.com/office/powerpoint/2010/main" val="3605416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are these the same?</a:t>
            </a:r>
          </a:p>
          <a:p>
            <a:r>
              <a:rPr lang="en-US" dirty="0" smtClean="0"/>
              <a:t>how are they differe3nt?</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62919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Philostratus:</a:t>
            </a:r>
          </a:p>
          <a:p>
            <a:pPr lvl="1"/>
            <a:r>
              <a:rPr lang="en-US" dirty="0" smtClean="0"/>
              <a:t>“his same Atticus [Herodes' father] was also distinguished for his lordly spirit. As an instance, at a time when Herodes [the son] was governor of the free cities in Asia, he observed that Troy* was ill-supplied with baths, and that the inhabitants drew muddy water from their wells, and had to dig cisterns to catch rain water. Accordingly he wrote to the Emperor Hadrian to ask him not to allow an ancient city, conveniently near the sea, to perish from drought, but to give them three million drachmae to procure a water-supply, since he had already bestowed on mere villages many times that sum. The Emperor approved of the advice in the letter as in accordance with his own disposition, and appointed Herodes himself to take charge of the water-supply. But when the outlay had reached the sum of seven million drachmae, and the officials who governed Asia kept writing to the Emperor that it was a scandal that the tribute received from five hundred cities should be spent on the fountain of one city, the Emperor expressed his disapproval of this to Atticus [Herodes' dad], whereupon Atticus replied in the most lordly fashion in the world: "Do not, Ο Emperor, allow yourself to be irritated on account of so trifling a sum. For the amount spent in excess of the three millions I hereby present to my son, and my son will present it to the town." (p. 143)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lumMod val="50000"/>
                  </a:schemeClr>
                </a:solidFill>
                <a:latin typeface="+mn-lt"/>
                <a:ea typeface="+mn-ea"/>
                <a:cs typeface="+mn-cs"/>
              </a:rPr>
              <a:t>Kuhn 2012</a:t>
            </a:r>
            <a:endParaRPr lang="en-US" dirty="0" smtClean="0"/>
          </a:p>
          <a:p>
            <a:pPr lvl="1"/>
            <a:r>
              <a:rPr lang="en-US" dirty="0" smtClean="0"/>
              <a:t>“His large-scale projects in Alexandria Troas involved the building of an aqueduct, a nymphaeum and an impressive bath-gymnasium complex. However, because of his notorious </a:t>
            </a:r>
            <a:r>
              <a:rPr lang="en-US" i="1" dirty="0" smtClean="0"/>
              <a:t>philotimia</a:t>
            </a:r>
            <a:r>
              <a:rPr lang="en-US" dirty="0" smtClean="0"/>
              <a:t> and lavish attitude, Herodes exceeded the approved budget considerably. When complaints about the waste of tributes for this one colony came to Hadrian’s ears from the procurators of Asia, Herodes’ father Atti</a:t>
            </a:r>
            <a:r>
              <a:rPr lang="en-US" sz="1200" b="0" i="0" u="none" strike="noStrike" kern="1200" baseline="0" dirty="0" smtClean="0">
                <a:solidFill>
                  <a:schemeClr val="tx1">
                    <a:lumMod val="50000"/>
                  </a:schemeClr>
                </a:solidFill>
                <a:latin typeface="+mn-lt"/>
                <a:ea typeface="+mn-ea"/>
                <a:cs typeface="+mn-cs"/>
              </a:rPr>
              <a:t>cus intervened on behalf of his son and simply topped up the budget from his own pockets....”</a:t>
            </a:r>
          </a:p>
          <a:p>
            <a:pPr lvl="1"/>
            <a:r>
              <a:rPr lang="en-US" sz="1200" b="0" i="0" u="none" strike="noStrike" kern="1200" baseline="0" dirty="0" smtClean="0">
                <a:solidFill>
                  <a:schemeClr val="tx1">
                    <a:lumMod val="50000"/>
                  </a:schemeClr>
                </a:solidFill>
                <a:latin typeface="+mn-lt"/>
                <a:ea typeface="+mn-ea"/>
                <a:cs typeface="+mn-cs"/>
              </a:rPr>
              <a:t>“... his magnanimity in Alexandria Troas, where he acted in the capacity of both an imperial agent and a private benefactor, was undoubtedly primarily aimed at advertising and increasing his family’s public esteem, which now extended beyond Greece into Asia Minor”</a:t>
            </a:r>
          </a:p>
          <a:p>
            <a:pPr lvl="1"/>
            <a:r>
              <a:rPr lang="en-US" sz="1200" b="0" i="0" u="none" strike="noStrike" kern="1200" baseline="0" dirty="0" smtClean="0">
                <a:solidFill>
                  <a:schemeClr val="tx1">
                    <a:lumMod val="50000"/>
                  </a:schemeClr>
                </a:solidFill>
                <a:latin typeface="+mn-lt"/>
                <a:ea typeface="+mn-ea"/>
                <a:cs typeface="+mn-cs"/>
              </a:rPr>
              <a:t>“... a project of such scale inevitably outshone the local eminence of the colony’s own elite families – above all, that of the </a:t>
            </a:r>
            <a:r>
              <a:rPr lang="en-US" sz="1200" b="0" i="0" u="none" strike="noStrike" kern="1200" baseline="0" dirty="0" err="1" smtClean="0">
                <a:solidFill>
                  <a:schemeClr val="tx1">
                    <a:lumMod val="50000"/>
                  </a:schemeClr>
                </a:solidFill>
                <a:latin typeface="+mn-lt"/>
                <a:ea typeface="+mn-ea"/>
                <a:cs typeface="+mn-cs"/>
              </a:rPr>
              <a:t>Quintilii</a:t>
            </a:r>
            <a:r>
              <a:rPr lang="en-US" sz="1200" b="0" i="0" u="none" strike="noStrike" kern="1200" baseline="0" dirty="0" smtClean="0">
                <a:solidFill>
                  <a:schemeClr val="tx1">
                    <a:lumMod val="50000"/>
                  </a:schemeClr>
                </a:solidFill>
                <a:latin typeface="+mn-lt"/>
                <a:ea typeface="+mn-ea"/>
                <a:cs typeface="+mn-cs"/>
              </a:rPr>
              <a:t>.”</a:t>
            </a:r>
          </a:p>
        </p:txBody>
      </p:sp>
      <p:sp>
        <p:nvSpPr>
          <p:cNvPr id="4" name="Slide Number Placeholder 3"/>
          <p:cNvSpPr>
            <a:spLocks noGrp="1"/>
          </p:cNvSpPr>
          <p:nvPr>
            <p:ph type="sldNum" sz="quarter" idx="10"/>
          </p:nvPr>
        </p:nvSpPr>
        <p:spPr/>
        <p:txBody>
          <a:bodyPr/>
          <a:lstStyle/>
          <a:p>
            <a:fld id="{69C971FF-EF28-4195-A575-329446EFAA55}" type="slidenum">
              <a:rPr lang="en-US" smtClean="0"/>
              <a:t>10</a:t>
            </a:fld>
            <a:endParaRPr lang="en-US"/>
          </a:p>
        </p:txBody>
      </p:sp>
    </p:spTree>
    <p:extLst>
      <p:ext uri="{BB962C8B-B14F-4D97-AF65-F5344CB8AC3E}">
        <p14:creationId xmlns:p14="http://schemas.microsoft.com/office/powerpoint/2010/main" val="441616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McManus “</a:t>
            </a:r>
            <a:r>
              <a:rPr lang="it-IT" dirty="0" smtClean="0"/>
              <a:t>"Plancia Magna, Aurelia Paulina, and </a:t>
            </a:r>
            <a:r>
              <a:rPr lang="it-IT" dirty="0" err="1" smtClean="0"/>
              <a:t>Regilla</a:t>
            </a:r>
            <a:r>
              <a:rPr lang="it-IT" dirty="0" smtClean="0"/>
              <a:t>: </a:t>
            </a:r>
            <a:r>
              <a:rPr lang="it-IT" dirty="0" err="1" smtClean="0"/>
              <a:t>Civic</a:t>
            </a:r>
            <a:r>
              <a:rPr lang="it-IT" dirty="0" smtClean="0"/>
              <a:t> </a:t>
            </a:r>
            <a:r>
              <a:rPr lang="it-IT" dirty="0" err="1" smtClean="0"/>
              <a:t>Donors</a:t>
            </a:r>
            <a:r>
              <a:rPr lang="it-IT" dirty="0" smtClean="0"/>
              <a:t>“</a:t>
            </a:r>
            <a:r>
              <a:rPr lang="en-US" dirty="0" smtClean="0"/>
              <a:t> page:</a:t>
            </a:r>
          </a:p>
          <a:p>
            <a:pPr lvl="1"/>
            <a:r>
              <a:rPr lang="en-US" dirty="0" smtClean="0"/>
              <a:t>“</a:t>
            </a:r>
            <a:r>
              <a:rPr lang="en-US" dirty="0" err="1" smtClean="0"/>
              <a:t>Plancia</a:t>
            </a:r>
            <a:r>
              <a:rPr lang="en-US" dirty="0" smtClean="0"/>
              <a:t> Magna was a Roman citizen, a member of the </a:t>
            </a:r>
            <a:r>
              <a:rPr lang="en-US" dirty="0" err="1" smtClean="0"/>
              <a:t>Plancii</a:t>
            </a:r>
            <a:r>
              <a:rPr lang="en-US" dirty="0" smtClean="0"/>
              <a:t> from Latium in central Italy who had emigrated to </a:t>
            </a:r>
            <a:r>
              <a:rPr lang="en-US" dirty="0" err="1" smtClean="0"/>
              <a:t>Perge</a:t>
            </a:r>
            <a:r>
              <a:rPr lang="en-US" dirty="0" smtClean="0"/>
              <a:t> sometime during the late Republic. The family had risen to prominence and great wealth over several generations to become members of the elite in </a:t>
            </a:r>
            <a:r>
              <a:rPr lang="en-US" dirty="0" err="1" smtClean="0"/>
              <a:t>Perge</a:t>
            </a:r>
            <a:r>
              <a:rPr lang="en-US" dirty="0" smtClean="0"/>
              <a:t>. </a:t>
            </a:r>
            <a:r>
              <a:rPr lang="en-US" dirty="0" err="1" smtClean="0"/>
              <a:t>Plancia's</a:t>
            </a:r>
            <a:r>
              <a:rPr lang="en-US" dirty="0" smtClean="0"/>
              <a:t> father, Marcus </a:t>
            </a:r>
            <a:r>
              <a:rPr lang="en-US" dirty="0" err="1" smtClean="0"/>
              <a:t>Plancius</a:t>
            </a:r>
            <a:r>
              <a:rPr lang="en-US" dirty="0" smtClean="0"/>
              <a:t> Varus, became a member of the Senate in Rome and rose to the position of praetor; he served as proconsular governor of the province of Bithynia (see map) during the reign of Vespasian.”</a:t>
            </a:r>
          </a:p>
          <a:p>
            <a:pPr lvl="1"/>
            <a:r>
              <a:rPr lang="en-US" dirty="0" smtClean="0"/>
              <a:t>as chief priestess Artemis </a:t>
            </a:r>
            <a:r>
              <a:rPr lang="en-US" dirty="0" err="1" smtClean="0"/>
              <a:t>Pergaia</a:t>
            </a:r>
            <a:r>
              <a:rPr lang="en-US" dirty="0" smtClean="0"/>
              <a:t>, person to deal with.</a:t>
            </a:r>
          </a:p>
          <a:p>
            <a:pPr lvl="1"/>
            <a:r>
              <a:rPr lang="en-US" dirty="0" smtClean="0"/>
              <a:t>“she bears the title </a:t>
            </a:r>
            <a:r>
              <a:rPr lang="en-US" dirty="0" err="1" smtClean="0"/>
              <a:t>demiourgos</a:t>
            </a:r>
            <a:r>
              <a:rPr lang="en-US" dirty="0" smtClean="0"/>
              <a:t> (“one who works for the demos, the people”), which indicates that she was an annual eponymous magistrate whose name was used in dating (a very high honor for a woman)”</a:t>
            </a:r>
          </a:p>
          <a:p>
            <a:pPr lvl="1"/>
            <a:r>
              <a:rPr lang="en-US" dirty="0" smtClean="0"/>
              <a:t>“two inscriptions indicate that she was also a priestess of the imperial cult, and in the extant statue she wears a diadem adorned with small busts of emperors, symbol of that office (see this priest's crown with seven imperial busts and trailing ribbons, depicted on a bronze Cilician coin of Elagabalus).”</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12</a:t>
            </a:fld>
            <a:endParaRPr lang="en-US"/>
          </a:p>
        </p:txBody>
      </p:sp>
    </p:spTree>
    <p:extLst>
      <p:ext uri="{BB962C8B-B14F-4D97-AF65-F5344CB8AC3E}">
        <p14:creationId xmlns:p14="http://schemas.microsoft.com/office/powerpoint/2010/main" val="1102914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3588" y="696913"/>
            <a:ext cx="2944812" cy="16573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16</a:t>
            </a:fld>
            <a:endParaRPr lang="en-US"/>
          </a:p>
        </p:txBody>
      </p:sp>
    </p:spTree>
    <p:extLst>
      <p:ext uri="{BB962C8B-B14F-4D97-AF65-F5344CB8AC3E}">
        <p14:creationId xmlns:p14="http://schemas.microsoft.com/office/powerpoint/2010/main" val="3608678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3588" y="696913"/>
            <a:ext cx="2944812" cy="16573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17</a:t>
            </a:fld>
            <a:endParaRPr lang="en-US"/>
          </a:p>
        </p:txBody>
      </p:sp>
    </p:spTree>
    <p:extLst>
      <p:ext uri="{BB962C8B-B14F-4D97-AF65-F5344CB8AC3E}">
        <p14:creationId xmlns:p14="http://schemas.microsoft.com/office/powerpoint/2010/main" val="798686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3588" y="696913"/>
            <a:ext cx="2944812" cy="16573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18</a:t>
            </a:fld>
            <a:endParaRPr lang="en-US"/>
          </a:p>
        </p:txBody>
      </p:sp>
    </p:spTree>
    <p:extLst>
      <p:ext uri="{BB962C8B-B14F-4D97-AF65-F5344CB8AC3E}">
        <p14:creationId xmlns:p14="http://schemas.microsoft.com/office/powerpoint/2010/main" val="4235726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3588" y="696913"/>
            <a:ext cx="2944812" cy="16573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19</a:t>
            </a:fld>
            <a:endParaRPr lang="en-US"/>
          </a:p>
        </p:txBody>
      </p:sp>
    </p:spTree>
    <p:extLst>
      <p:ext uri="{BB962C8B-B14F-4D97-AF65-F5344CB8AC3E}">
        <p14:creationId xmlns:p14="http://schemas.microsoft.com/office/powerpoint/2010/main" val="11524951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smtClean="0"/>
              <a:t>Athletics and agōn</a:t>
            </a:r>
            <a:endParaRPr dirty="0"/>
          </a:p>
        </p:txBody>
      </p:sp>
      <p:sp>
        <p:nvSpPr>
          <p:cNvPr id="4" name="Date Placeholder 3"/>
          <p:cNvSpPr>
            <a:spLocks noGrp="1"/>
          </p:cNvSpPr>
          <p:nvPr>
            <p:ph type="dt" sz="half" idx="10"/>
          </p:nvPr>
        </p:nvSpPr>
        <p:spPr/>
        <p:txBody>
          <a:bodyPr/>
          <a:lstStyle/>
          <a:p>
            <a:r>
              <a:rPr lang="en-US" smtClean="0"/>
              <a:t>14-feb 2018</a:t>
            </a:r>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smtClean="0"/>
              <a:t>Athletics and agōn</a:t>
            </a:r>
            <a:endParaRPr dirty="0"/>
          </a:p>
        </p:txBody>
      </p:sp>
      <p:sp>
        <p:nvSpPr>
          <p:cNvPr id="4" name="Date Placeholder 3"/>
          <p:cNvSpPr>
            <a:spLocks noGrp="1"/>
          </p:cNvSpPr>
          <p:nvPr>
            <p:ph type="dt" sz="half" idx="10"/>
          </p:nvPr>
        </p:nvSpPr>
        <p:spPr/>
        <p:txBody>
          <a:bodyPr/>
          <a:lstStyle/>
          <a:p>
            <a:r>
              <a:rPr lang="en-US" smtClean="0"/>
              <a:t>14-feb 2018</a:t>
            </a:r>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alpha val="11000"/>
            </a:srgbClr>
          </a:solidFill>
        </p:spPr>
        <p:txBody>
          <a:bodyPr/>
          <a:lstStyle/>
          <a:p>
            <a:r>
              <a:rPr lang="en-US" smtClean="0"/>
              <a:t>Click to edit Master title style</a:t>
            </a:r>
            <a:endParaRPr/>
          </a:p>
        </p:txBody>
      </p:sp>
      <p:sp>
        <p:nvSpPr>
          <p:cNvPr id="3" name="Content Placeholder 2"/>
          <p:cNvSpPr>
            <a:spLocks noGrp="1"/>
          </p:cNvSpPr>
          <p:nvPr>
            <p:ph idx="1" hasCustomPrompt="1"/>
          </p:nvPr>
        </p:nvSpPr>
        <p:spPr/>
        <p:txBody>
          <a:bodyPr/>
          <a:lstStyle>
            <a:lvl1pPr>
              <a:lnSpc>
                <a:spcPct val="114000"/>
              </a:lnSpc>
              <a:defRPr/>
            </a:lvl1pPr>
            <a:lvl2pPr>
              <a:lnSpc>
                <a:spcPct val="114000"/>
              </a:lnSpc>
              <a:defRPr sz="2800"/>
            </a:lvl2pPr>
            <a:lvl3pPr>
              <a:lnSpc>
                <a:spcPct val="114000"/>
              </a:lnSpc>
              <a:defRPr sz="2400"/>
            </a:lvl3pPr>
            <a:lvl4pPr>
              <a:lnSpc>
                <a:spcPct val="114000"/>
              </a:lnSpc>
              <a:defRPr sz="2000"/>
            </a:lvl4pPr>
            <a:lvl5pPr>
              <a:lnSpc>
                <a:spcPct val="114000"/>
              </a:lnSpc>
              <a:defRPr sz="2000"/>
            </a:lvl5pPr>
            <a:lvl6pPr>
              <a:defRPr/>
            </a:lvl6pPr>
            <a:lvl7pPr>
              <a:defRPr baseline="0"/>
            </a:lvl7pPr>
            <a:lvl8pPr>
              <a:defRPr baseline="0"/>
            </a:lvl8pPr>
            <a:lvl9pPr>
              <a:defRPr baseline="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5" name="Footer Placeholder 4"/>
          <p:cNvSpPr>
            <a:spLocks noGrp="1"/>
          </p:cNvSpPr>
          <p:nvPr>
            <p:ph type="ftr" sz="quarter" idx="11"/>
          </p:nvPr>
        </p:nvSpPr>
        <p:spPr/>
        <p:txBody>
          <a:bodyPr/>
          <a:lstStyle/>
          <a:p>
            <a:r>
              <a:rPr lang="en-US" smtClean="0"/>
              <a:t>Athletics and agōn</a:t>
            </a:r>
            <a:endParaRPr dirty="0"/>
          </a:p>
        </p:txBody>
      </p:sp>
      <p:sp>
        <p:nvSpPr>
          <p:cNvPr id="4" name="Date Placeholder 3"/>
          <p:cNvSpPr>
            <a:spLocks noGrp="1"/>
          </p:cNvSpPr>
          <p:nvPr>
            <p:ph type="dt" sz="half" idx="10"/>
          </p:nvPr>
        </p:nvSpPr>
        <p:spPr/>
        <p:txBody>
          <a:bodyPr/>
          <a:lstStyle/>
          <a:p>
            <a:r>
              <a:rPr lang="en-US" smtClean="0"/>
              <a:t>14-feb 2018</a:t>
            </a:r>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2091267"/>
            <a:ext cx="9753600" cy="1354665"/>
          </a:xfrm>
        </p:spPr>
        <p:txBody>
          <a:bodyPr bIns="137160" anchor="b">
            <a:normAutofit/>
          </a:bodyPr>
          <a:lstStyle>
            <a:lvl1pPr algn="l">
              <a:defRPr sz="44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1213150" y="3742277"/>
            <a:ext cx="9758063" cy="1142999"/>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r>
              <a:rPr lang="en-US" smtClean="0"/>
              <a:t>Athletics and agōn</a:t>
            </a:r>
            <a:endParaRPr dirty="0"/>
          </a:p>
        </p:txBody>
      </p:sp>
      <p:sp>
        <p:nvSpPr>
          <p:cNvPr id="5" name="Date Placeholder 4"/>
          <p:cNvSpPr>
            <a:spLocks noGrp="1"/>
          </p:cNvSpPr>
          <p:nvPr>
            <p:ph type="dt" sz="half" idx="10"/>
          </p:nvPr>
        </p:nvSpPr>
        <p:spPr/>
        <p:txBody>
          <a:bodyPr/>
          <a:lstStyle/>
          <a:p>
            <a:r>
              <a:rPr lang="en-US" smtClean="0"/>
              <a:t>14-feb 2018</a:t>
            </a:r>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cxnSp>
        <p:nvCxnSpPr>
          <p:cNvPr id="8" name="Straight Connector 7"/>
          <p:cNvCxnSpPr/>
          <p:nvPr userDrawn="1"/>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1761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6205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r>
              <a:rPr lang="en-US" smtClean="0"/>
              <a:t>Athletics and agōn</a:t>
            </a:r>
            <a:endParaRPr dirty="0"/>
          </a:p>
        </p:txBody>
      </p:sp>
      <p:sp>
        <p:nvSpPr>
          <p:cNvPr id="7" name="Date Placeholder 6"/>
          <p:cNvSpPr>
            <a:spLocks noGrp="1"/>
          </p:cNvSpPr>
          <p:nvPr>
            <p:ph type="dt" sz="half" idx="10"/>
          </p:nvPr>
        </p:nvSpPr>
        <p:spPr/>
        <p:txBody>
          <a:bodyPr/>
          <a:lstStyle/>
          <a:p>
            <a:r>
              <a:rPr lang="en-US" smtClean="0"/>
              <a:t>14-feb 2018</a:t>
            </a:r>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lgn="ctr">
              <a:defRPr/>
            </a:lvl1pPr>
          </a:lstStyle>
          <a:p>
            <a:r>
              <a:rPr lang="en-US" smtClean="0"/>
              <a:t>Click to edit Master title style</a:t>
            </a:r>
            <a:endParaRPr dirty="0"/>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Athletics and agōn</a:t>
            </a:r>
            <a:endParaRPr dirty="0"/>
          </a:p>
        </p:txBody>
      </p:sp>
      <p:sp>
        <p:nvSpPr>
          <p:cNvPr id="5" name="Date Placeholder 4"/>
          <p:cNvSpPr>
            <a:spLocks noGrp="1"/>
          </p:cNvSpPr>
          <p:nvPr>
            <p:ph type="dt" sz="half" idx="10"/>
          </p:nvPr>
        </p:nvSpPr>
        <p:spPr/>
        <p:txBody>
          <a:bodyPr/>
          <a:lstStyle/>
          <a:p>
            <a:r>
              <a:rPr lang="en-US" smtClean="0"/>
              <a:t>14-feb 2018</a:t>
            </a:r>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Athletics and agōn</a:t>
            </a:r>
            <a:endParaRPr dirty="0"/>
          </a:p>
        </p:txBody>
      </p:sp>
      <p:sp>
        <p:nvSpPr>
          <p:cNvPr id="5" name="Date Placeholder 4"/>
          <p:cNvSpPr>
            <a:spLocks noGrp="1"/>
          </p:cNvSpPr>
          <p:nvPr>
            <p:ph type="dt" sz="half" idx="10"/>
          </p:nvPr>
        </p:nvSpPr>
        <p:spPr/>
        <p:txBody>
          <a:bodyPr/>
          <a:lstStyle/>
          <a:p>
            <a:r>
              <a:rPr lang="en-US" smtClean="0"/>
              <a:t>14-feb 2018</a:t>
            </a:r>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a:solidFill>
            <a:srgbClr val="00B0F0">
              <a:alpha val="11000"/>
            </a:srgbClr>
          </a:solidFill>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none" baseline="0">
                <a:solidFill>
                  <a:schemeClr val="tx1"/>
                </a:solidFill>
              </a:defRPr>
            </a:lvl1pPr>
          </a:lstStyle>
          <a:p>
            <a:r>
              <a:rPr lang="en-US" smtClean="0"/>
              <a:t>Athletics and agōn</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r>
              <a:rPr lang="en-US" smtClean="0"/>
              <a:t>14-feb 2018</a:t>
            </a:r>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114000"/>
        </a:lnSpc>
        <a:spcBef>
          <a:spcPts val="1800"/>
        </a:spcBef>
        <a:buClr>
          <a:schemeClr val="tx1"/>
        </a:buClr>
        <a:buSzPct val="80000"/>
        <a:buFont typeface="Arial" pitchFamily="34" charset="0"/>
        <a:buChar char="•"/>
        <a:defRPr sz="3200" kern="1200">
          <a:solidFill>
            <a:schemeClr val="tx1"/>
          </a:solidFill>
          <a:latin typeface="+mn-lt"/>
          <a:ea typeface="+mn-ea"/>
          <a:cs typeface="+mn-cs"/>
        </a:defRPr>
      </a:lvl1pPr>
      <a:lvl2pPr marL="502920" indent="-228600" algn="l" defTabSz="914400" rtl="0" eaLnBrk="1" latinLnBrk="0" hangingPunct="1">
        <a:lnSpc>
          <a:spcPct val="114000"/>
        </a:lnSpc>
        <a:spcBef>
          <a:spcPts val="1200"/>
        </a:spcBef>
        <a:buClr>
          <a:schemeClr val="tx1"/>
        </a:buClr>
        <a:buSzPct val="80000"/>
        <a:buFont typeface="Arial" pitchFamily="34" charset="0"/>
        <a:buChar char="•"/>
        <a:defRPr sz="2800" kern="1200">
          <a:solidFill>
            <a:schemeClr val="tx1"/>
          </a:solidFill>
          <a:latin typeface="+mn-lt"/>
          <a:ea typeface="+mn-ea"/>
          <a:cs typeface="+mn-cs"/>
        </a:defRPr>
      </a:lvl2pPr>
      <a:lvl3pPr marL="731520" indent="-228600" algn="l" defTabSz="914400" rtl="0" eaLnBrk="1" latinLnBrk="0" hangingPunct="1">
        <a:lnSpc>
          <a:spcPct val="114000"/>
        </a:lnSpc>
        <a:spcBef>
          <a:spcPts val="800"/>
        </a:spcBef>
        <a:buClr>
          <a:schemeClr val="tx1"/>
        </a:buClr>
        <a:buSzPct val="80000"/>
        <a:buFont typeface="Arial" pitchFamily="34" charset="0"/>
        <a:buChar char="•"/>
        <a:defRPr sz="2400" kern="1200">
          <a:solidFill>
            <a:schemeClr val="tx1"/>
          </a:solidFill>
          <a:latin typeface="+mn-lt"/>
          <a:ea typeface="+mn-ea"/>
          <a:cs typeface="+mn-cs"/>
        </a:defRPr>
      </a:lvl3pPr>
      <a:lvl4pPr marL="9601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4pPr>
      <a:lvl5pPr marL="11887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70077" y="371761"/>
            <a:ext cx="7680951" cy="1039512"/>
            <a:chOff x="4262437" y="307109"/>
            <a:chExt cx="7680951" cy="1039512"/>
          </a:xfrm>
        </p:grpSpPr>
        <p:sp>
          <p:nvSpPr>
            <p:cNvPr id="2" name="Rectangle 1"/>
            <p:cNvSpPr/>
            <p:nvPr/>
          </p:nvSpPr>
          <p:spPr>
            <a:xfrm>
              <a:off x="4262437" y="307109"/>
              <a:ext cx="7680951" cy="1039512"/>
            </a:xfrm>
            <a:prstGeom prst="rect">
              <a:avLst/>
            </a:prstGeom>
            <a:solidFill>
              <a:schemeClr val="bg1">
                <a:alpha val="5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sz="2400" dirty="0"/>
            </a:p>
          </p:txBody>
        </p:sp>
        <p:sp>
          <p:nvSpPr>
            <p:cNvPr id="3" name="Title 1"/>
            <p:cNvSpPr txBox="1">
              <a:spLocks/>
            </p:cNvSpPr>
            <p:nvPr/>
          </p:nvSpPr>
          <p:spPr>
            <a:xfrm>
              <a:off x="4353332" y="392900"/>
              <a:ext cx="7499160" cy="867930"/>
            </a:xfrm>
            <a:prstGeom prst="rect">
              <a:avLst/>
            </a:prstGeom>
            <a:solidFill>
              <a:srgbClr val="00B0F0">
                <a:alpha val="81000"/>
              </a:srgbClr>
            </a:solidFill>
          </p:spPr>
          <p:txBody>
            <a:bodyPr wrap="square" anchor="ctr" anchorCtr="0">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algn="r"/>
              <a:r>
                <a:rPr lang="en-US" sz="2800" b="1" spc="500" dirty="0">
                  <a:solidFill>
                    <a:schemeClr val="bg1"/>
                  </a:solidFill>
                </a:rPr>
                <a:t>Citizen-Sponsored Public Works in the Roman East</a:t>
              </a:r>
            </a:p>
          </p:txBody>
        </p:sp>
      </p:grpSp>
    </p:spTree>
    <p:extLst>
      <p:ext uri="{BB962C8B-B14F-4D97-AF65-F5344CB8AC3E}">
        <p14:creationId xmlns:p14="http://schemas.microsoft.com/office/powerpoint/2010/main" val="70877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4448" y="568442"/>
            <a:ext cx="10039928" cy="5721118"/>
          </a:xfrm>
          <a:prstGeom prst="rect">
            <a:avLst/>
          </a:prstGeom>
          <a:noFill/>
        </p:spPr>
        <p:txBody>
          <a:bodyPr wrap="square" rtlCol="0" anchor="ctr" anchorCtr="0">
            <a:spAutoFit/>
          </a:bodyPr>
          <a:lstStyle/>
          <a:p>
            <a:pPr algn="ctr">
              <a:lnSpc>
                <a:spcPct val="114000"/>
              </a:lnSpc>
            </a:pPr>
            <a:r>
              <a:rPr lang="en-US" sz="3600" kern="800" spc="100" dirty="0" smtClean="0">
                <a:solidFill>
                  <a:schemeClr val="dk1"/>
                </a:solidFill>
              </a:rPr>
              <a:t>“… when </a:t>
            </a:r>
            <a:r>
              <a:rPr lang="en-US" sz="3600" kern="800" spc="100" dirty="0">
                <a:solidFill>
                  <a:schemeClr val="dk1"/>
                </a:solidFill>
              </a:rPr>
              <a:t>Herodes was governor of the free cities in Asia, … he wrote to the Emperor Hadrian … to give </a:t>
            </a:r>
            <a:r>
              <a:rPr lang="en-US" sz="3600" kern="800" spc="100" dirty="0" smtClean="0">
                <a:solidFill>
                  <a:schemeClr val="dk1"/>
                </a:solidFill>
              </a:rPr>
              <a:t>[Alexandria </a:t>
            </a:r>
            <a:r>
              <a:rPr lang="en-US" sz="3600" kern="800" spc="100" dirty="0">
                <a:solidFill>
                  <a:schemeClr val="dk1"/>
                </a:solidFill>
              </a:rPr>
              <a:t>Troas] three million drachmae to procure a water-supply…. But when the outlay had reached the sum of seven million drachmae, … the officials who governed Asia kept writing to the Emperor that it was a scandal</a:t>
            </a:r>
            <a:r>
              <a:rPr lang="en-US" sz="3600" kern="800" spc="100" dirty="0" smtClean="0">
                <a:solidFill>
                  <a:schemeClr val="dk1"/>
                </a:solidFill>
              </a:rPr>
              <a:t>.” </a:t>
            </a:r>
            <a:r>
              <a:rPr lang="en-US" sz="2800" kern="800" spc="100" dirty="0" smtClean="0">
                <a:solidFill>
                  <a:schemeClr val="dk1"/>
                </a:solidFill>
              </a:rPr>
              <a:t>(Philostratus </a:t>
            </a:r>
            <a:r>
              <a:rPr lang="en-US" sz="2800" i="1" kern="800" spc="100" dirty="0" smtClean="0">
                <a:solidFill>
                  <a:schemeClr val="dk1"/>
                </a:solidFill>
              </a:rPr>
              <a:t>Lives</a:t>
            </a:r>
            <a:r>
              <a:rPr lang="en-US" sz="2800" kern="800" spc="100" dirty="0" smtClean="0">
                <a:solidFill>
                  <a:schemeClr val="dk1"/>
                </a:solidFill>
              </a:rPr>
              <a:t> p. 143)</a:t>
            </a:r>
            <a:endParaRPr lang="en-US" sz="3600" kern="800" spc="100" dirty="0">
              <a:solidFill>
                <a:schemeClr val="dk1"/>
              </a:solidFill>
            </a:endParaRPr>
          </a:p>
        </p:txBody>
      </p:sp>
    </p:spTree>
    <p:extLst>
      <p:ext uri="{BB962C8B-B14F-4D97-AF65-F5344CB8AC3E}">
        <p14:creationId xmlns:p14="http://schemas.microsoft.com/office/powerpoint/2010/main" val="93123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212" y="143257"/>
            <a:ext cx="10058400" cy="6571487"/>
          </a:xfrm>
          <a:prstGeom prst="rect">
            <a:avLst/>
          </a:prstGeom>
        </p:spPr>
      </p:pic>
      <p:sp>
        <p:nvSpPr>
          <p:cNvPr id="4" name="Oval 3"/>
          <p:cNvSpPr/>
          <p:nvPr/>
        </p:nvSpPr>
        <p:spPr>
          <a:xfrm>
            <a:off x="2115127" y="1440872"/>
            <a:ext cx="877455" cy="471055"/>
          </a:xfrm>
          <a:prstGeom prst="ellipse">
            <a:avLst/>
          </a:prstGeom>
          <a:noFill/>
          <a:ln w="25400">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TextBox 4"/>
          <p:cNvSpPr txBox="1"/>
          <p:nvPr/>
        </p:nvSpPr>
        <p:spPr>
          <a:xfrm>
            <a:off x="2272146" y="923636"/>
            <a:ext cx="2635658" cy="424732"/>
          </a:xfrm>
          <a:prstGeom prst="rect">
            <a:avLst/>
          </a:prstGeom>
          <a:solidFill>
            <a:schemeClr val="bg1">
              <a:alpha val="50000"/>
            </a:schemeClr>
          </a:solidFill>
        </p:spPr>
        <p:txBody>
          <a:bodyPr wrap="none" rtlCol="0">
            <a:spAutoFit/>
          </a:bodyPr>
          <a:lstStyle/>
          <a:p>
            <a:pPr>
              <a:lnSpc>
                <a:spcPct val="90000"/>
              </a:lnSpc>
            </a:pPr>
            <a:r>
              <a:rPr lang="en-US" sz="2400" dirty="0" smtClean="0">
                <a:solidFill>
                  <a:schemeClr val="bg2"/>
                </a:solidFill>
              </a:rPr>
              <a:t>Alexandria Troas</a:t>
            </a:r>
            <a:endParaRPr lang="en-US" sz="2400" dirty="0">
              <a:solidFill>
                <a:schemeClr val="bg2"/>
              </a:solidFill>
            </a:endParaRPr>
          </a:p>
        </p:txBody>
      </p:sp>
      <p:sp>
        <p:nvSpPr>
          <p:cNvPr id="6" name="Oval 5"/>
          <p:cNvSpPr/>
          <p:nvPr/>
        </p:nvSpPr>
        <p:spPr>
          <a:xfrm>
            <a:off x="4193309" y="3733870"/>
            <a:ext cx="877455" cy="471055"/>
          </a:xfrm>
          <a:prstGeom prst="ellipse">
            <a:avLst/>
          </a:prstGeom>
          <a:noFill/>
          <a:ln w="254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 name="TextBox 6"/>
          <p:cNvSpPr txBox="1"/>
          <p:nvPr/>
        </p:nvSpPr>
        <p:spPr>
          <a:xfrm>
            <a:off x="4350328" y="2921071"/>
            <a:ext cx="1067921" cy="424732"/>
          </a:xfrm>
          <a:prstGeom prst="rect">
            <a:avLst/>
          </a:prstGeom>
          <a:solidFill>
            <a:schemeClr val="bg1">
              <a:alpha val="77000"/>
            </a:schemeClr>
          </a:solidFill>
        </p:spPr>
        <p:txBody>
          <a:bodyPr wrap="none" rtlCol="0">
            <a:spAutoFit/>
          </a:bodyPr>
          <a:lstStyle/>
          <a:p>
            <a:pPr>
              <a:lnSpc>
                <a:spcPct val="90000"/>
              </a:lnSpc>
            </a:pPr>
            <a:r>
              <a:rPr lang="en-US" sz="2400" dirty="0" err="1" smtClean="0">
                <a:solidFill>
                  <a:srgbClr val="FF0000"/>
                </a:solidFill>
              </a:rPr>
              <a:t>Perge</a:t>
            </a:r>
            <a:endParaRPr lang="en-US" sz="2400" dirty="0">
              <a:solidFill>
                <a:srgbClr val="FF0000"/>
              </a:solidFill>
            </a:endParaRPr>
          </a:p>
        </p:txBody>
      </p:sp>
    </p:spTree>
    <p:extLst>
      <p:ext uri="{BB962C8B-B14F-4D97-AF65-F5344CB8AC3E}">
        <p14:creationId xmlns:p14="http://schemas.microsoft.com/office/powerpoint/2010/main" val="167021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Plancia</a:t>
            </a:r>
            <a:r>
              <a:rPr lang="en-US" dirty="0" smtClean="0"/>
              <a:t> </a:t>
            </a:r>
            <a:r>
              <a:rPr lang="en-US" dirty="0" smtClean="0"/>
              <a:t>Magna </a:t>
            </a:r>
            <a:r>
              <a:rPr lang="en-US" sz="3600" dirty="0" smtClean="0"/>
              <a:t>(active </a:t>
            </a:r>
            <a:r>
              <a:rPr lang="en-US" sz="3600" dirty="0"/>
              <a:t>117-138 CE)</a:t>
            </a:r>
            <a:endParaRPr lang="en-US" dirty="0"/>
          </a:p>
        </p:txBody>
      </p:sp>
      <p:sp>
        <p:nvSpPr>
          <p:cNvPr id="5" name="Content Placeholder 4"/>
          <p:cNvSpPr>
            <a:spLocks noGrp="1"/>
          </p:cNvSpPr>
          <p:nvPr>
            <p:ph idx="1"/>
          </p:nvPr>
        </p:nvSpPr>
        <p:spPr>
          <a:xfrm>
            <a:off x="1217614" y="1828800"/>
            <a:ext cx="6924304" cy="5029200"/>
          </a:xfrm>
        </p:spPr>
        <p:txBody>
          <a:bodyPr>
            <a:normAutofit/>
          </a:bodyPr>
          <a:lstStyle/>
          <a:p>
            <a:r>
              <a:rPr lang="en-US" dirty="0" smtClean="0"/>
              <a:t>Fragmentary </a:t>
            </a:r>
            <a:r>
              <a:rPr lang="en-US" dirty="0" smtClean="0"/>
              <a:t>inscription:</a:t>
            </a:r>
          </a:p>
          <a:p>
            <a:pPr marL="274320" lvl="1" indent="0">
              <a:buNone/>
            </a:pPr>
            <a:r>
              <a:rPr lang="en-US" sz="2400" spc="300" dirty="0" smtClean="0"/>
              <a:t>“</a:t>
            </a:r>
            <a:r>
              <a:rPr lang="en-US" sz="2400" spc="300" dirty="0" err="1" smtClean="0"/>
              <a:t>Plancia</a:t>
            </a:r>
            <a:r>
              <a:rPr lang="en-US" sz="2400" spc="300" dirty="0" smtClean="0"/>
              <a:t> Magna, daughter of </a:t>
            </a:r>
            <a:r>
              <a:rPr lang="en-US" sz="2400" spc="300" dirty="0" err="1" smtClean="0"/>
              <a:t>Plancius</a:t>
            </a:r>
            <a:r>
              <a:rPr lang="en-US" sz="2400" spc="300" dirty="0" smtClean="0"/>
              <a:t> Varus and of the city, official in charge of building (</a:t>
            </a:r>
            <a:r>
              <a:rPr lang="en-US" sz="2400" i="1" spc="300" dirty="0" err="1" smtClean="0"/>
              <a:t>dēmiourgos</a:t>
            </a:r>
            <a:r>
              <a:rPr lang="en-US" sz="2400" spc="300" dirty="0" smtClean="0"/>
              <a:t>) and of the gymnasium (</a:t>
            </a:r>
            <a:r>
              <a:rPr lang="en-US" sz="2400" i="1" spc="300" dirty="0" err="1" smtClean="0"/>
              <a:t>gumnasiarkhos</a:t>
            </a:r>
            <a:r>
              <a:rPr lang="en-US" sz="2400" spc="300" dirty="0" smtClean="0"/>
              <a:t>)</a:t>
            </a:r>
          </a:p>
          <a:p>
            <a:pPr marL="274320" lvl="1" indent="0">
              <a:buNone/>
            </a:pPr>
            <a:r>
              <a:rPr lang="en-US" sz="2400" spc="300" dirty="0" smtClean="0"/>
              <a:t>· </a:t>
            </a:r>
            <a:r>
              <a:rPr lang="en-US" sz="2400" spc="300" dirty="0"/>
              <a:t>· </a:t>
            </a:r>
            <a:r>
              <a:rPr lang="en-US" sz="2400" spc="300" dirty="0" smtClean="0"/>
              <a:t>·</a:t>
            </a:r>
            <a:br>
              <a:rPr lang="en-US" sz="2400" spc="300" dirty="0" smtClean="0"/>
            </a:br>
            <a:r>
              <a:rPr lang="en-US" sz="2400" spc="300" dirty="0" smtClean="0"/>
              <a:t>on </a:t>
            </a:r>
            <a:r>
              <a:rPr lang="en-US" sz="2400" spc="300" dirty="0"/>
              <a:t>account </a:t>
            </a:r>
            <a:r>
              <a:rPr lang="en-US" sz="2400" spc="300" dirty="0" smtClean="0"/>
              <a:t>of philanthropy shown toward the province”</a:t>
            </a:r>
            <a:endParaRPr lang="en-US" sz="2400" spc="300" dirty="0"/>
          </a:p>
        </p:txBody>
      </p:sp>
      <p:grpSp>
        <p:nvGrpSpPr>
          <p:cNvPr id="4" name="Group 3"/>
          <p:cNvGrpSpPr/>
          <p:nvPr/>
        </p:nvGrpSpPr>
        <p:grpSpPr>
          <a:xfrm>
            <a:off x="8084476" y="1600200"/>
            <a:ext cx="2723899" cy="4812432"/>
            <a:chOff x="7180449" y="1828800"/>
            <a:chExt cx="2723899" cy="4812432"/>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449" y="1828800"/>
              <a:ext cx="2723898" cy="4027118"/>
            </a:xfrm>
            <a:prstGeom prst="rect">
              <a:avLst/>
            </a:prstGeom>
          </p:spPr>
        </p:pic>
        <p:sp>
          <p:nvSpPr>
            <p:cNvPr id="6" name="TextBox 5"/>
            <p:cNvSpPr txBox="1"/>
            <p:nvPr/>
          </p:nvSpPr>
          <p:spPr>
            <a:xfrm>
              <a:off x="7180450" y="5884102"/>
              <a:ext cx="2723898" cy="757130"/>
            </a:xfrm>
            <a:prstGeom prst="rect">
              <a:avLst/>
            </a:prstGeom>
            <a:noFill/>
          </p:spPr>
          <p:txBody>
            <a:bodyPr wrap="square" rtlCol="0">
              <a:spAutoFit/>
            </a:bodyPr>
            <a:lstStyle/>
            <a:p>
              <a:pPr algn="ctr">
                <a:lnSpc>
                  <a:spcPct val="90000"/>
                </a:lnSpc>
              </a:pPr>
              <a:r>
                <a:rPr lang="en-US" sz="1600" dirty="0" err="1" smtClean="0"/>
                <a:t>Plancia</a:t>
              </a:r>
              <a:r>
                <a:rPr lang="en-US" sz="1600" dirty="0" smtClean="0"/>
                <a:t> Magna, with crown adorned with emperors heads</a:t>
              </a:r>
              <a:endParaRPr lang="en-US" sz="1600" dirty="0"/>
            </a:p>
          </p:txBody>
        </p:sp>
      </p:grpSp>
    </p:spTree>
    <p:extLst>
      <p:ext uri="{BB962C8B-B14F-4D97-AF65-F5344CB8AC3E}">
        <p14:creationId xmlns:p14="http://schemas.microsoft.com/office/powerpoint/2010/main" val="40987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Aurelia Paulina </a:t>
            </a:r>
            <a:r>
              <a:rPr lang="en-US" sz="3600" dirty="0" smtClean="0"/>
              <a:t>(active ca. 200 CE)</a:t>
            </a:r>
            <a:endParaRPr lang="en-US" sz="3600" dirty="0"/>
          </a:p>
        </p:txBody>
      </p:sp>
      <p:sp>
        <p:nvSpPr>
          <p:cNvPr id="3" name="Content Placeholder 2"/>
          <p:cNvSpPr>
            <a:spLocks noGrp="1"/>
          </p:cNvSpPr>
          <p:nvPr>
            <p:ph idx="1"/>
          </p:nvPr>
        </p:nvSpPr>
        <p:spPr/>
        <p:txBody>
          <a:bodyPr>
            <a:normAutofit fontScale="85000" lnSpcReduction="20000"/>
          </a:bodyPr>
          <a:lstStyle/>
          <a:p>
            <a:r>
              <a:rPr lang="en-US" dirty="0" smtClean="0"/>
              <a:t>Syrian</a:t>
            </a:r>
          </a:p>
          <a:p>
            <a:r>
              <a:rPr lang="en-US" dirty="0"/>
              <a:t>Citizen</a:t>
            </a:r>
          </a:p>
          <a:p>
            <a:r>
              <a:rPr lang="en-US" dirty="0" smtClean="0"/>
              <a:t>Priestess (Artemis, Imperial cult)</a:t>
            </a:r>
          </a:p>
          <a:p>
            <a:r>
              <a:rPr lang="en-US" dirty="0" smtClean="0"/>
              <a:t>Impressive fountain</a:t>
            </a:r>
          </a:p>
          <a:p>
            <a:pPr lvl="1"/>
            <a:r>
              <a:rPr lang="en-US" i="1" dirty="0" err="1" smtClean="0"/>
              <a:t>Scaenae</a:t>
            </a:r>
            <a:r>
              <a:rPr lang="en-US" i="1" dirty="0" smtClean="0"/>
              <a:t> frons</a:t>
            </a:r>
          </a:p>
          <a:p>
            <a:pPr lvl="1"/>
            <a:r>
              <a:rPr lang="en-US" dirty="0" smtClean="0"/>
              <a:t>Statues of</a:t>
            </a:r>
          </a:p>
          <a:p>
            <a:pPr lvl="2"/>
            <a:r>
              <a:rPr lang="en-US" dirty="0" smtClean="0"/>
              <a:t>Julia </a:t>
            </a:r>
            <a:r>
              <a:rPr lang="en-US" dirty="0" err="1" smtClean="0"/>
              <a:t>Domna</a:t>
            </a:r>
            <a:endParaRPr lang="en-US" dirty="0" smtClean="0"/>
          </a:p>
          <a:p>
            <a:pPr lvl="2"/>
            <a:r>
              <a:rPr lang="en-US" dirty="0" smtClean="0"/>
              <a:t>Caracalla, etc.</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5189" y="1828800"/>
            <a:ext cx="1323975" cy="3810000"/>
          </a:xfrm>
          <a:prstGeom prst="rect">
            <a:avLst/>
          </a:prstGeom>
        </p:spPr>
      </p:pic>
      <p:sp>
        <p:nvSpPr>
          <p:cNvPr id="7" name="TextBox 6"/>
          <p:cNvSpPr txBox="1"/>
          <p:nvPr/>
        </p:nvSpPr>
        <p:spPr>
          <a:xfrm>
            <a:off x="6755227" y="5643418"/>
            <a:ext cx="2723898" cy="535531"/>
          </a:xfrm>
          <a:prstGeom prst="rect">
            <a:avLst/>
          </a:prstGeom>
          <a:noFill/>
        </p:spPr>
        <p:txBody>
          <a:bodyPr wrap="square" rtlCol="0">
            <a:spAutoFit/>
          </a:bodyPr>
          <a:lstStyle/>
          <a:p>
            <a:pPr algn="ctr">
              <a:lnSpc>
                <a:spcPct val="90000"/>
              </a:lnSpc>
            </a:pPr>
            <a:r>
              <a:rPr lang="en-US" sz="1600" dirty="0" smtClean="0"/>
              <a:t>Aurelia Paulina, with Syrian necklace</a:t>
            </a:r>
            <a:endParaRPr lang="en-US" sz="1600" dirty="0"/>
          </a:p>
        </p:txBody>
      </p:sp>
    </p:spTree>
    <p:extLst>
      <p:ext uri="{BB962C8B-B14F-4D97-AF65-F5344CB8AC3E}">
        <p14:creationId xmlns:p14="http://schemas.microsoft.com/office/powerpoint/2010/main" val="311691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Eternal Fame</a:t>
            </a:r>
            <a:endParaRPr lang="en-US" dirty="0"/>
          </a:p>
        </p:txBody>
      </p:sp>
      <p:sp>
        <p:nvSpPr>
          <p:cNvPr id="3" name="Text Placeholder 2"/>
          <p:cNvSpPr>
            <a:spLocks noGrp="1"/>
          </p:cNvSpPr>
          <p:nvPr>
            <p:ph type="body" idx="1"/>
          </p:nvPr>
        </p:nvSpPr>
        <p:spPr/>
        <p:txBody>
          <a:bodyPr/>
          <a:lstStyle/>
          <a:p>
            <a:r>
              <a:rPr lang="en-US" dirty="0" smtClean="0"/>
              <a:t>The Library of </a:t>
            </a:r>
            <a:r>
              <a:rPr lang="en-US" dirty="0" err="1" smtClean="0"/>
              <a:t>Celsus</a:t>
            </a:r>
            <a:endParaRPr lang="en-US" dirty="0"/>
          </a:p>
        </p:txBody>
      </p:sp>
    </p:spTree>
    <p:extLst>
      <p:ext uri="{BB962C8B-B14F-4D97-AF65-F5344CB8AC3E}">
        <p14:creationId xmlns:p14="http://schemas.microsoft.com/office/powerpoint/2010/main" val="1628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212" y="143257"/>
            <a:ext cx="10058400" cy="6571487"/>
          </a:xfrm>
          <a:prstGeom prst="rect">
            <a:avLst/>
          </a:prstGeom>
        </p:spPr>
      </p:pic>
      <p:sp>
        <p:nvSpPr>
          <p:cNvPr id="4" name="Oval 3"/>
          <p:cNvSpPr/>
          <p:nvPr/>
        </p:nvSpPr>
        <p:spPr>
          <a:xfrm>
            <a:off x="2115127" y="1440872"/>
            <a:ext cx="877455" cy="471055"/>
          </a:xfrm>
          <a:prstGeom prst="ellipse">
            <a:avLst/>
          </a:prstGeom>
          <a:noFill/>
          <a:ln w="25400">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TextBox 4"/>
          <p:cNvSpPr txBox="1"/>
          <p:nvPr/>
        </p:nvSpPr>
        <p:spPr>
          <a:xfrm>
            <a:off x="2272146" y="923636"/>
            <a:ext cx="2635658" cy="424732"/>
          </a:xfrm>
          <a:prstGeom prst="rect">
            <a:avLst/>
          </a:prstGeom>
          <a:solidFill>
            <a:schemeClr val="bg1">
              <a:alpha val="75000"/>
            </a:schemeClr>
          </a:solidFill>
        </p:spPr>
        <p:txBody>
          <a:bodyPr wrap="none" rtlCol="0">
            <a:spAutoFit/>
          </a:bodyPr>
          <a:lstStyle/>
          <a:p>
            <a:pPr>
              <a:lnSpc>
                <a:spcPct val="90000"/>
              </a:lnSpc>
            </a:pPr>
            <a:r>
              <a:rPr lang="en-US" sz="2400" dirty="0" smtClean="0">
                <a:solidFill>
                  <a:schemeClr val="bg2"/>
                </a:solidFill>
              </a:rPr>
              <a:t>Alexandria Troas</a:t>
            </a:r>
            <a:endParaRPr lang="en-US" sz="2400" dirty="0">
              <a:solidFill>
                <a:schemeClr val="bg2"/>
              </a:solidFill>
            </a:endParaRPr>
          </a:p>
        </p:txBody>
      </p:sp>
      <p:sp>
        <p:nvSpPr>
          <p:cNvPr id="6" name="Oval 5"/>
          <p:cNvSpPr/>
          <p:nvPr/>
        </p:nvSpPr>
        <p:spPr>
          <a:xfrm>
            <a:off x="4193309" y="3733870"/>
            <a:ext cx="877455" cy="471055"/>
          </a:xfrm>
          <a:prstGeom prst="ellipse">
            <a:avLst/>
          </a:prstGeom>
          <a:noFill/>
          <a:ln w="254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8" name="Oval 7"/>
          <p:cNvSpPr/>
          <p:nvPr/>
        </p:nvSpPr>
        <p:spPr>
          <a:xfrm>
            <a:off x="2475346" y="2865652"/>
            <a:ext cx="877455" cy="471055"/>
          </a:xfrm>
          <a:prstGeom prst="ellipse">
            <a:avLst/>
          </a:prstGeom>
          <a:noFill/>
          <a:ln w="25400">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9" name="TextBox 8"/>
          <p:cNvSpPr txBox="1"/>
          <p:nvPr/>
        </p:nvSpPr>
        <p:spPr>
          <a:xfrm>
            <a:off x="2632365" y="2348416"/>
            <a:ext cx="1375698" cy="424732"/>
          </a:xfrm>
          <a:prstGeom prst="rect">
            <a:avLst/>
          </a:prstGeom>
          <a:solidFill>
            <a:schemeClr val="bg1">
              <a:alpha val="75000"/>
            </a:schemeClr>
          </a:solidFill>
        </p:spPr>
        <p:txBody>
          <a:bodyPr wrap="none" rtlCol="0">
            <a:spAutoFit/>
          </a:bodyPr>
          <a:lstStyle/>
          <a:p>
            <a:pPr>
              <a:lnSpc>
                <a:spcPct val="90000"/>
              </a:lnSpc>
            </a:pPr>
            <a:r>
              <a:rPr lang="en-US" sz="2400" dirty="0" smtClean="0">
                <a:solidFill>
                  <a:schemeClr val="bg2"/>
                </a:solidFill>
              </a:rPr>
              <a:t>Ephesus</a:t>
            </a:r>
            <a:endParaRPr lang="en-US" sz="2400" dirty="0">
              <a:solidFill>
                <a:schemeClr val="bg2"/>
              </a:solidFill>
            </a:endParaRPr>
          </a:p>
        </p:txBody>
      </p:sp>
      <p:sp>
        <p:nvSpPr>
          <p:cNvPr id="10" name="TextBox 9"/>
          <p:cNvSpPr txBox="1"/>
          <p:nvPr/>
        </p:nvSpPr>
        <p:spPr>
          <a:xfrm>
            <a:off x="4350328" y="2921071"/>
            <a:ext cx="1067921" cy="424732"/>
          </a:xfrm>
          <a:prstGeom prst="rect">
            <a:avLst/>
          </a:prstGeom>
          <a:solidFill>
            <a:schemeClr val="bg1">
              <a:alpha val="77000"/>
            </a:schemeClr>
          </a:solidFill>
        </p:spPr>
        <p:txBody>
          <a:bodyPr wrap="none" rtlCol="0">
            <a:spAutoFit/>
          </a:bodyPr>
          <a:lstStyle/>
          <a:p>
            <a:pPr>
              <a:lnSpc>
                <a:spcPct val="90000"/>
              </a:lnSpc>
            </a:pPr>
            <a:r>
              <a:rPr lang="en-US" sz="2400" dirty="0" err="1" smtClean="0">
                <a:solidFill>
                  <a:srgbClr val="FF0000"/>
                </a:solidFill>
              </a:rPr>
              <a:t>Perge</a:t>
            </a:r>
            <a:endParaRPr lang="en-US" sz="2400" dirty="0">
              <a:solidFill>
                <a:srgbClr val="FF0000"/>
              </a:solidFill>
            </a:endParaRPr>
          </a:p>
        </p:txBody>
      </p:sp>
    </p:spTree>
    <p:extLst>
      <p:ext uri="{BB962C8B-B14F-4D97-AF65-F5344CB8AC3E}">
        <p14:creationId xmlns:p14="http://schemas.microsoft.com/office/powerpoint/2010/main" val="306510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Ephesus</a:t>
            </a:r>
            <a:endParaRPr lang="en-US" dirty="0"/>
          </a:p>
        </p:txBody>
      </p:sp>
      <p:sp>
        <p:nvSpPr>
          <p:cNvPr id="5" name="Content Placeholder 4"/>
          <p:cNvSpPr>
            <a:spLocks noGrp="1"/>
          </p:cNvSpPr>
          <p:nvPr>
            <p:ph idx="1"/>
          </p:nvPr>
        </p:nvSpPr>
        <p:spPr>
          <a:xfrm>
            <a:off x="1217613" y="1828800"/>
            <a:ext cx="9753599" cy="4343400"/>
          </a:xfrm>
        </p:spPr>
        <p:txBody>
          <a:bodyPr/>
          <a:lstStyle/>
          <a:p>
            <a:r>
              <a:rPr lang="en-US" dirty="0" smtClean="0"/>
              <a:t>Ionian foundation 1086/5 </a:t>
            </a:r>
            <a:r>
              <a:rPr lang="en-US" cap="all" dirty="0" smtClean="0"/>
              <a:t>bce</a:t>
            </a:r>
            <a:r>
              <a:rPr lang="en-US" dirty="0" smtClean="0"/>
              <a:t> (</a:t>
            </a:r>
            <a:r>
              <a:rPr lang="en-US" dirty="0" err="1" smtClean="0"/>
              <a:t>trad</a:t>
            </a:r>
            <a:r>
              <a:rPr lang="en-US" dirty="0" smtClean="0"/>
              <a:t>.)</a:t>
            </a:r>
          </a:p>
          <a:p>
            <a:r>
              <a:rPr lang="en-US" dirty="0" err="1" smtClean="0"/>
              <a:t>Artemision</a:t>
            </a:r>
            <a:r>
              <a:rPr lang="en-US" dirty="0" smtClean="0"/>
              <a:t>, 7</a:t>
            </a:r>
            <a:r>
              <a:rPr lang="en-US" baseline="30000" dirty="0" smtClean="0"/>
              <a:t>th</a:t>
            </a:r>
            <a:r>
              <a:rPr lang="en-US" dirty="0" smtClean="0"/>
              <a:t> Wonder of the World</a:t>
            </a:r>
          </a:p>
          <a:p>
            <a:r>
              <a:rPr lang="en-US" dirty="0" smtClean="0"/>
              <a:t>Leading city, Roman Asia</a:t>
            </a:r>
            <a:endParaRPr lang="en-US" dirty="0"/>
          </a:p>
        </p:txBody>
      </p:sp>
    </p:spTree>
    <p:extLst>
      <p:ext uri="{BB962C8B-B14F-4D97-AF65-F5344CB8AC3E}">
        <p14:creationId xmlns:p14="http://schemas.microsoft.com/office/powerpoint/2010/main" val="42461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4" name="Group 3"/>
          <p:cNvGrpSpPr/>
          <p:nvPr/>
        </p:nvGrpSpPr>
        <p:grpSpPr>
          <a:xfrm>
            <a:off x="569912" y="676274"/>
            <a:ext cx="8572500" cy="5505451"/>
            <a:chOff x="1808163" y="676274"/>
            <a:chExt cx="8572500" cy="5505451"/>
          </a:xfrm>
        </p:grpSpPr>
        <p:pic>
          <p:nvPicPr>
            <p:cNvPr id="3074" name="Picture 2" descr="Ephesus from the 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163" y="676274"/>
              <a:ext cx="8572500" cy="550545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a:spLocks noChangeAspect="1"/>
            </p:cNvSpPr>
            <p:nvPr/>
          </p:nvSpPr>
          <p:spPr>
            <a:xfrm>
              <a:off x="6935638" y="3562707"/>
              <a:ext cx="671099" cy="620449"/>
            </a:xfrm>
            <a:prstGeom prst="ellipse">
              <a:avLst/>
            </a:prstGeom>
            <a:noFill/>
            <a:ln w="381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 name="TextBox 1"/>
            <p:cNvSpPr txBox="1"/>
            <p:nvPr/>
          </p:nvSpPr>
          <p:spPr>
            <a:xfrm>
              <a:off x="7606737" y="4072295"/>
              <a:ext cx="1090363" cy="535531"/>
            </a:xfrm>
            <a:prstGeom prst="rect">
              <a:avLst/>
            </a:prstGeom>
            <a:solidFill>
              <a:schemeClr val="bg1">
                <a:alpha val="82000"/>
              </a:schemeClr>
            </a:solidFill>
          </p:spPr>
          <p:txBody>
            <a:bodyPr wrap="none" rtlCol="0">
              <a:spAutoFit/>
            </a:bodyPr>
            <a:lstStyle/>
            <a:p>
              <a:pPr>
                <a:lnSpc>
                  <a:spcPct val="90000"/>
                </a:lnSpc>
              </a:pPr>
              <a:r>
                <a:rPr lang="en-US" sz="1600" dirty="0" smtClean="0">
                  <a:solidFill>
                    <a:srgbClr val="FF0000"/>
                  </a:solidFill>
                </a:rPr>
                <a:t>Library of</a:t>
              </a:r>
              <a:br>
                <a:rPr lang="en-US" sz="1600" dirty="0" smtClean="0">
                  <a:solidFill>
                    <a:srgbClr val="FF0000"/>
                  </a:solidFill>
                </a:rPr>
              </a:br>
              <a:r>
                <a:rPr lang="en-US" sz="1600" dirty="0" err="1" smtClean="0">
                  <a:solidFill>
                    <a:srgbClr val="FF0000"/>
                  </a:solidFill>
                </a:rPr>
                <a:t>Celsus</a:t>
              </a:r>
              <a:endParaRPr lang="en-US" sz="1600" dirty="0">
                <a:solidFill>
                  <a:srgbClr val="FF0000"/>
                </a:solidFill>
              </a:endParaRPr>
            </a:p>
          </p:txBody>
        </p:sp>
        <p:sp>
          <p:nvSpPr>
            <p:cNvPr id="5" name="Oval 4"/>
            <p:cNvSpPr>
              <a:spLocks noChangeAspect="1"/>
            </p:cNvSpPr>
            <p:nvPr/>
          </p:nvSpPr>
          <p:spPr>
            <a:xfrm>
              <a:off x="2294627" y="2517588"/>
              <a:ext cx="671099" cy="620449"/>
            </a:xfrm>
            <a:prstGeom prst="ellipse">
              <a:avLst/>
            </a:prstGeom>
            <a:noFill/>
            <a:ln w="381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 name="TextBox 5"/>
            <p:cNvSpPr txBox="1"/>
            <p:nvPr/>
          </p:nvSpPr>
          <p:spPr>
            <a:xfrm>
              <a:off x="2965726" y="3027176"/>
              <a:ext cx="1217000" cy="313932"/>
            </a:xfrm>
            <a:prstGeom prst="rect">
              <a:avLst/>
            </a:prstGeom>
            <a:solidFill>
              <a:schemeClr val="bg1">
                <a:alpha val="82000"/>
              </a:schemeClr>
            </a:solidFill>
          </p:spPr>
          <p:txBody>
            <a:bodyPr wrap="none" rtlCol="0">
              <a:spAutoFit/>
            </a:bodyPr>
            <a:lstStyle/>
            <a:p>
              <a:pPr>
                <a:lnSpc>
                  <a:spcPct val="90000"/>
                </a:lnSpc>
              </a:pPr>
              <a:r>
                <a:rPr lang="en-US" sz="1600" dirty="0" err="1" smtClean="0">
                  <a:solidFill>
                    <a:srgbClr val="FF0000"/>
                  </a:solidFill>
                </a:rPr>
                <a:t>Artemision</a:t>
              </a:r>
              <a:endParaRPr lang="en-US" sz="1600" dirty="0">
                <a:solidFill>
                  <a:srgbClr val="FF0000"/>
                </a:solidFill>
              </a:endParaRPr>
            </a:p>
          </p:txBody>
        </p:sp>
      </p:grpSp>
      <p:sp>
        <p:nvSpPr>
          <p:cNvPr id="8" name="TextBox 7"/>
          <p:cNvSpPr txBox="1"/>
          <p:nvPr/>
        </p:nvSpPr>
        <p:spPr>
          <a:xfrm>
            <a:off x="9294812" y="5812393"/>
            <a:ext cx="2141933" cy="369332"/>
          </a:xfrm>
          <a:prstGeom prst="rect">
            <a:avLst/>
          </a:prstGeom>
          <a:noFill/>
        </p:spPr>
        <p:txBody>
          <a:bodyPr wrap="none" rtlCol="0">
            <a:spAutoFit/>
          </a:bodyPr>
          <a:lstStyle/>
          <a:p>
            <a:pPr>
              <a:lnSpc>
                <a:spcPct val="90000"/>
              </a:lnSpc>
            </a:pPr>
            <a:r>
              <a:rPr lang="en-US" sz="2000" dirty="0" smtClean="0">
                <a:solidFill>
                  <a:schemeClr val="bg1"/>
                </a:solidFill>
              </a:rPr>
              <a:t>Roman Ephesus</a:t>
            </a:r>
            <a:endParaRPr lang="en-US" sz="2000" dirty="0">
              <a:solidFill>
                <a:schemeClr val="bg1"/>
              </a:solidFill>
            </a:endParaRPr>
          </a:p>
        </p:txBody>
      </p:sp>
    </p:spTree>
    <p:extLst>
      <p:ext uri="{BB962C8B-B14F-4D97-AF65-F5344CB8AC3E}">
        <p14:creationId xmlns:p14="http://schemas.microsoft.com/office/powerpoint/2010/main" val="35498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212" y="533400"/>
            <a:ext cx="10058400" cy="5791200"/>
          </a:xfrm>
          <a:prstGeom prst="rect">
            <a:avLst/>
          </a:prstGeom>
        </p:spPr>
      </p:pic>
      <p:sp>
        <p:nvSpPr>
          <p:cNvPr id="4" name="Oval 3"/>
          <p:cNvSpPr>
            <a:spLocks noChangeAspect="1"/>
          </p:cNvSpPr>
          <p:nvPr/>
        </p:nvSpPr>
        <p:spPr>
          <a:xfrm>
            <a:off x="4948918" y="4196037"/>
            <a:ext cx="1703612" cy="1575036"/>
          </a:xfrm>
          <a:prstGeom prst="ellipse">
            <a:avLst/>
          </a:prstGeom>
          <a:noFill/>
          <a:ln w="254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a:p>
        </p:txBody>
      </p:sp>
      <p:cxnSp>
        <p:nvCxnSpPr>
          <p:cNvPr id="5" name="Straight Arrow Connector 4"/>
          <p:cNvCxnSpPr/>
          <p:nvPr/>
        </p:nvCxnSpPr>
        <p:spPr>
          <a:xfrm flipH="1">
            <a:off x="276045" y="1742536"/>
            <a:ext cx="2493034" cy="42269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79412" y="1293362"/>
            <a:ext cx="2393604" cy="369332"/>
          </a:xfrm>
          <a:prstGeom prst="rect">
            <a:avLst/>
          </a:prstGeom>
          <a:noFill/>
        </p:spPr>
        <p:txBody>
          <a:bodyPr wrap="none" rtlCol="0">
            <a:spAutoFit/>
          </a:bodyPr>
          <a:lstStyle/>
          <a:p>
            <a:pPr>
              <a:lnSpc>
                <a:spcPct val="90000"/>
              </a:lnSpc>
            </a:pPr>
            <a:r>
              <a:rPr lang="en-US" sz="2000" dirty="0" smtClean="0">
                <a:solidFill>
                  <a:srgbClr val="FF0000"/>
                </a:solidFill>
              </a:rPr>
              <a:t>Temple of Artemis</a:t>
            </a:r>
            <a:endParaRPr lang="en-US" sz="2000" dirty="0">
              <a:solidFill>
                <a:srgbClr val="FF0000"/>
              </a:solidFill>
            </a:endParaRPr>
          </a:p>
        </p:txBody>
      </p:sp>
      <p:cxnSp>
        <p:nvCxnSpPr>
          <p:cNvPr id="7" name="Straight Arrow Connector 6"/>
          <p:cNvCxnSpPr/>
          <p:nvPr/>
        </p:nvCxnSpPr>
        <p:spPr>
          <a:xfrm flipH="1" flipV="1">
            <a:off x="7542212" y="3657601"/>
            <a:ext cx="685800" cy="16907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99412" y="5424518"/>
            <a:ext cx="1927131" cy="369332"/>
          </a:xfrm>
          <a:prstGeom prst="rect">
            <a:avLst/>
          </a:prstGeom>
          <a:noFill/>
        </p:spPr>
        <p:txBody>
          <a:bodyPr wrap="none" rtlCol="0">
            <a:spAutoFit/>
          </a:bodyPr>
          <a:lstStyle/>
          <a:p>
            <a:pPr>
              <a:lnSpc>
                <a:spcPct val="90000"/>
              </a:lnSpc>
            </a:pPr>
            <a:r>
              <a:rPr lang="en-US" sz="2000" dirty="0" smtClean="0">
                <a:solidFill>
                  <a:srgbClr val="FF0000"/>
                </a:solidFill>
              </a:rPr>
              <a:t>Curetes Street</a:t>
            </a:r>
            <a:endParaRPr lang="en-US" sz="2000" dirty="0">
              <a:solidFill>
                <a:srgbClr val="FF0000"/>
              </a:solidFill>
            </a:endParaRPr>
          </a:p>
        </p:txBody>
      </p:sp>
      <p:cxnSp>
        <p:nvCxnSpPr>
          <p:cNvPr id="13" name="Straight Arrow Connector 12"/>
          <p:cNvCxnSpPr/>
          <p:nvPr/>
        </p:nvCxnSpPr>
        <p:spPr>
          <a:xfrm flipH="1" flipV="1">
            <a:off x="4113212" y="838200"/>
            <a:ext cx="1524000" cy="38100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41186" y="625834"/>
            <a:ext cx="862736" cy="369332"/>
          </a:xfrm>
          <a:prstGeom prst="rect">
            <a:avLst/>
          </a:prstGeom>
          <a:noFill/>
        </p:spPr>
        <p:txBody>
          <a:bodyPr wrap="none" rtlCol="0">
            <a:spAutoFit/>
          </a:bodyPr>
          <a:lstStyle/>
          <a:p>
            <a:pPr algn="r">
              <a:lnSpc>
                <a:spcPct val="90000"/>
              </a:lnSpc>
            </a:pPr>
            <a:r>
              <a:rPr lang="en-US" sz="2000" dirty="0" smtClean="0">
                <a:solidFill>
                  <a:srgbClr val="FF0000"/>
                </a:solidFill>
              </a:rPr>
              <a:t>North</a:t>
            </a:r>
            <a:endParaRPr lang="en-US" sz="2000" dirty="0">
              <a:solidFill>
                <a:srgbClr val="FF0000"/>
              </a:solidFill>
            </a:endParaRPr>
          </a:p>
        </p:txBody>
      </p:sp>
    </p:spTree>
    <p:extLst>
      <p:ext uri="{BB962C8B-B14F-4D97-AF65-F5344CB8AC3E}">
        <p14:creationId xmlns:p14="http://schemas.microsoft.com/office/powerpoint/2010/main" val="213689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098" name="Picture 2" descr="Virtual reconstruction of the Curetes str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2" y="1143000"/>
            <a:ext cx="8572500" cy="54197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5212" y="533400"/>
            <a:ext cx="2704619" cy="2704619"/>
          </a:xfrm>
          <a:prstGeom prst="rect">
            <a:avLst/>
          </a:prstGeom>
          <a:ln w="76200">
            <a:solidFill>
              <a:schemeClr val="bg1"/>
            </a:solidFill>
          </a:ln>
        </p:spPr>
      </p:pic>
      <p:sp>
        <p:nvSpPr>
          <p:cNvPr id="5" name="TextBox 4"/>
          <p:cNvSpPr txBox="1"/>
          <p:nvPr/>
        </p:nvSpPr>
        <p:spPr>
          <a:xfrm>
            <a:off x="8973328" y="5916395"/>
            <a:ext cx="3122613" cy="646331"/>
          </a:xfrm>
          <a:prstGeom prst="rect">
            <a:avLst/>
          </a:prstGeom>
          <a:noFill/>
        </p:spPr>
        <p:txBody>
          <a:bodyPr wrap="square" rtlCol="0">
            <a:spAutoFit/>
          </a:bodyPr>
          <a:lstStyle/>
          <a:p>
            <a:pPr>
              <a:lnSpc>
                <a:spcPct val="90000"/>
              </a:lnSpc>
            </a:pPr>
            <a:r>
              <a:rPr lang="en-US" sz="2000" dirty="0" smtClean="0">
                <a:solidFill>
                  <a:schemeClr val="bg1"/>
                </a:solidFill>
              </a:rPr>
              <a:t>Curetes Street, Imperial period</a:t>
            </a:r>
            <a:endParaRPr lang="en-US" sz="2000" dirty="0">
              <a:solidFill>
                <a:schemeClr val="bg1"/>
              </a:solidFill>
            </a:endParaRPr>
          </a:p>
        </p:txBody>
      </p:sp>
    </p:spTree>
    <p:extLst>
      <p:ext uri="{BB962C8B-B14F-4D97-AF65-F5344CB8AC3E}">
        <p14:creationId xmlns:p14="http://schemas.microsoft.com/office/powerpoint/2010/main" val="317770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70000" lnSpcReduction="20000"/>
          </a:bodyPr>
          <a:lstStyle/>
          <a:p>
            <a:pPr lvl="0"/>
            <a:r>
              <a:rPr lang="en-US" dirty="0" smtClean="0"/>
              <a:t>Discussion</a:t>
            </a:r>
          </a:p>
          <a:p>
            <a:pPr lvl="1"/>
            <a:r>
              <a:rPr lang="en-US" dirty="0" smtClean="0"/>
              <a:t>Why might privately sponsored public works have caused “harm”?</a:t>
            </a:r>
          </a:p>
          <a:p>
            <a:pPr lvl="0"/>
            <a:r>
              <a:rPr lang="en-US" dirty="0" smtClean="0"/>
              <a:t>Citizen-Sponsored Public Works</a:t>
            </a:r>
          </a:p>
          <a:p>
            <a:pPr lvl="1"/>
            <a:r>
              <a:rPr lang="en-US" dirty="0" smtClean="0"/>
              <a:t>Types and Purpose</a:t>
            </a:r>
          </a:p>
          <a:p>
            <a:pPr lvl="0"/>
            <a:r>
              <a:rPr lang="en-US" dirty="0" smtClean="0"/>
              <a:t>Euergatism</a:t>
            </a:r>
          </a:p>
          <a:p>
            <a:pPr lvl="1"/>
            <a:r>
              <a:rPr lang="en-US" dirty="0" smtClean="0"/>
              <a:t>Case </a:t>
            </a:r>
            <a:r>
              <a:rPr lang="en-US" dirty="0"/>
              <a:t>Studies  (Philostratus </a:t>
            </a:r>
            <a:r>
              <a:rPr lang="en-US" i="1" dirty="0"/>
              <a:t>Lives</a:t>
            </a:r>
            <a:r>
              <a:rPr lang="en-US" dirty="0"/>
              <a:t>, McManus “[Women] Civic Donors”)</a:t>
            </a:r>
            <a:endParaRPr lang="en-US" dirty="0" smtClean="0"/>
          </a:p>
          <a:p>
            <a:pPr lvl="0"/>
            <a:r>
              <a:rPr lang="en-US" dirty="0" smtClean="0"/>
              <a:t>Eternal Fame</a:t>
            </a:r>
          </a:p>
          <a:p>
            <a:pPr lvl="1"/>
            <a:r>
              <a:rPr lang="en-US" dirty="0" smtClean="0"/>
              <a:t>The Library of </a:t>
            </a:r>
            <a:r>
              <a:rPr lang="en-US" dirty="0" err="1" smtClean="0"/>
              <a:t>Celsus</a:t>
            </a:r>
            <a:endParaRPr lang="en-US" dirty="0"/>
          </a:p>
        </p:txBody>
      </p:sp>
    </p:spTree>
    <p:extLst>
      <p:ext uri="{BB962C8B-B14F-4D97-AF65-F5344CB8AC3E}">
        <p14:creationId xmlns:p14="http://schemas.microsoft.com/office/powerpoint/2010/main" val="397234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122" name="Picture 2" descr="Nympheum Traianus Ephesus virtual reconstr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716" y="309113"/>
            <a:ext cx="7564172" cy="63202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7225" y="309112"/>
            <a:ext cx="2967487" cy="2967487"/>
          </a:xfrm>
          <a:prstGeom prst="rect">
            <a:avLst/>
          </a:prstGeom>
          <a:ln w="76200">
            <a:solidFill>
              <a:schemeClr val="bg1"/>
            </a:solidFill>
          </a:ln>
        </p:spPr>
      </p:pic>
      <p:sp>
        <p:nvSpPr>
          <p:cNvPr id="4" name="TextBox 3"/>
          <p:cNvSpPr txBox="1"/>
          <p:nvPr/>
        </p:nvSpPr>
        <p:spPr>
          <a:xfrm>
            <a:off x="7999412" y="5983069"/>
            <a:ext cx="3855300" cy="646331"/>
          </a:xfrm>
          <a:prstGeom prst="rect">
            <a:avLst/>
          </a:prstGeom>
          <a:noFill/>
        </p:spPr>
        <p:txBody>
          <a:bodyPr wrap="square" rtlCol="0">
            <a:spAutoFit/>
          </a:bodyPr>
          <a:lstStyle/>
          <a:p>
            <a:pPr>
              <a:lnSpc>
                <a:spcPct val="90000"/>
              </a:lnSpc>
            </a:pPr>
            <a:r>
              <a:rPr lang="en-US" sz="2000" dirty="0" smtClean="0">
                <a:solidFill>
                  <a:schemeClr val="bg1"/>
                </a:solidFill>
              </a:rPr>
              <a:t>Fountain (nymphaeum) of Trajan</a:t>
            </a:r>
            <a:endParaRPr lang="en-US" sz="2000" dirty="0">
              <a:solidFill>
                <a:schemeClr val="bg1"/>
              </a:solidFill>
            </a:endParaRPr>
          </a:p>
        </p:txBody>
      </p:sp>
    </p:spTree>
    <p:extLst>
      <p:ext uri="{BB962C8B-B14F-4D97-AF65-F5344CB8AC3E}">
        <p14:creationId xmlns:p14="http://schemas.microsoft.com/office/powerpoint/2010/main" val="181348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3" name="Group 2"/>
          <p:cNvGrpSpPr/>
          <p:nvPr/>
        </p:nvGrpSpPr>
        <p:grpSpPr>
          <a:xfrm>
            <a:off x="1487244" y="384711"/>
            <a:ext cx="9226254" cy="6101081"/>
            <a:chOff x="2284412" y="228600"/>
            <a:chExt cx="9226254" cy="6101081"/>
          </a:xfrm>
        </p:grpSpPr>
        <p:pic>
          <p:nvPicPr>
            <p:cNvPr id="6146" name="Picture 2" descr="Hadrian temple in Eph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12" y="381000"/>
              <a:ext cx="7195984" cy="59486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2812" y="228600"/>
              <a:ext cx="2977854" cy="2977854"/>
            </a:xfrm>
            <a:prstGeom prst="rect">
              <a:avLst/>
            </a:prstGeom>
            <a:ln w="76200">
              <a:solidFill>
                <a:schemeClr val="bg1"/>
              </a:solidFill>
            </a:ln>
            <a:effectLst>
              <a:outerShdw blurRad="266700" dist="177800" dir="2700000" algn="tl" rotWithShape="0">
                <a:prstClr val="black"/>
              </a:outerShdw>
            </a:effectLst>
          </p:spPr>
        </p:pic>
      </p:grpSp>
      <p:sp>
        <p:nvSpPr>
          <p:cNvPr id="5" name="TextBox 4"/>
          <p:cNvSpPr txBox="1"/>
          <p:nvPr/>
        </p:nvSpPr>
        <p:spPr>
          <a:xfrm>
            <a:off x="8761412" y="6116460"/>
            <a:ext cx="2468946" cy="369332"/>
          </a:xfrm>
          <a:prstGeom prst="rect">
            <a:avLst/>
          </a:prstGeom>
          <a:noFill/>
        </p:spPr>
        <p:txBody>
          <a:bodyPr wrap="none" rtlCol="0">
            <a:spAutoFit/>
          </a:bodyPr>
          <a:lstStyle/>
          <a:p>
            <a:pPr>
              <a:lnSpc>
                <a:spcPct val="90000"/>
              </a:lnSpc>
            </a:pPr>
            <a:r>
              <a:rPr lang="en-US" sz="2000" dirty="0" smtClean="0">
                <a:solidFill>
                  <a:schemeClr val="bg1"/>
                </a:solidFill>
              </a:rPr>
              <a:t>Temple of Hadrian</a:t>
            </a:r>
            <a:endParaRPr lang="en-US" sz="2000" dirty="0">
              <a:solidFill>
                <a:schemeClr val="bg1"/>
              </a:solidFill>
            </a:endParaRPr>
          </a:p>
        </p:txBody>
      </p:sp>
    </p:spTree>
    <p:extLst>
      <p:ext uri="{BB962C8B-B14F-4D97-AF65-F5344CB8AC3E}">
        <p14:creationId xmlns:p14="http://schemas.microsoft.com/office/powerpoint/2010/main" val="107481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4" name="TextBox 3"/>
          <p:cNvSpPr txBox="1"/>
          <p:nvPr/>
        </p:nvSpPr>
        <p:spPr>
          <a:xfrm>
            <a:off x="7085012" y="381000"/>
            <a:ext cx="4464684" cy="757130"/>
          </a:xfrm>
          <a:prstGeom prst="rect">
            <a:avLst/>
          </a:prstGeom>
          <a:noFill/>
        </p:spPr>
        <p:txBody>
          <a:bodyPr wrap="none" rtlCol="0">
            <a:spAutoFit/>
          </a:bodyPr>
          <a:lstStyle/>
          <a:p>
            <a:pPr>
              <a:lnSpc>
                <a:spcPct val="90000"/>
              </a:lnSpc>
            </a:pPr>
            <a:r>
              <a:rPr lang="en-US" sz="2400" dirty="0" smtClean="0">
                <a:solidFill>
                  <a:schemeClr val="bg1"/>
                </a:solidFill>
              </a:rPr>
              <a:t>Library of </a:t>
            </a:r>
            <a:r>
              <a:rPr lang="en-US" sz="2400" dirty="0" err="1" smtClean="0">
                <a:solidFill>
                  <a:schemeClr val="bg1"/>
                </a:solidFill>
              </a:rPr>
              <a:t>Celsus</a:t>
            </a:r>
            <a:r>
              <a:rPr lang="en-US" sz="2400" dirty="0" smtClean="0">
                <a:solidFill>
                  <a:schemeClr val="bg1"/>
                </a:solidFill>
              </a:rPr>
              <a:t>. Completed</a:t>
            </a:r>
            <a:br>
              <a:rPr lang="en-US" sz="2400" dirty="0" smtClean="0">
                <a:solidFill>
                  <a:schemeClr val="bg1"/>
                </a:solidFill>
              </a:rPr>
            </a:br>
            <a:r>
              <a:rPr lang="en-US" sz="2400" dirty="0" smtClean="0">
                <a:solidFill>
                  <a:schemeClr val="bg1"/>
                </a:solidFill>
              </a:rPr>
              <a:t>1</a:t>
            </a:r>
            <a:r>
              <a:rPr lang="en-US" sz="2400" baseline="30000" dirty="0" smtClean="0">
                <a:solidFill>
                  <a:schemeClr val="bg1"/>
                </a:solidFill>
              </a:rPr>
              <a:t>st</a:t>
            </a:r>
            <a:r>
              <a:rPr lang="en-US" sz="2400" dirty="0" smtClean="0">
                <a:solidFill>
                  <a:schemeClr val="bg1"/>
                </a:solidFill>
              </a:rPr>
              <a:t> half 2</a:t>
            </a:r>
            <a:r>
              <a:rPr lang="en-US" sz="2400" baseline="30000" dirty="0" smtClean="0">
                <a:solidFill>
                  <a:schemeClr val="bg1"/>
                </a:solidFill>
              </a:rPr>
              <a:t>nd</a:t>
            </a:r>
            <a:r>
              <a:rPr lang="en-US" sz="2400" dirty="0" smtClean="0">
                <a:solidFill>
                  <a:schemeClr val="bg1"/>
                </a:solidFill>
              </a:rPr>
              <a:t> cent. CE</a:t>
            </a:r>
            <a:endParaRPr lang="en-US" sz="2400" dirty="0">
              <a:solidFill>
                <a:schemeClr val="bg1"/>
              </a:solidFill>
            </a:endParaRPr>
          </a:p>
        </p:txBody>
      </p:sp>
    </p:spTree>
    <p:extLst>
      <p:ext uri="{BB962C8B-B14F-4D97-AF65-F5344CB8AC3E}">
        <p14:creationId xmlns:p14="http://schemas.microsoft.com/office/powerpoint/2010/main" val="245872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098" name="Picture 2" descr="http://virtualreconstruction.com/wp/wp-content/uploads/2016/09/celsus_library_2_virtual_reconstru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963" y="200025"/>
            <a:ext cx="9144000" cy="64579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448800" y="203202"/>
            <a:ext cx="2530764" cy="1089529"/>
          </a:xfrm>
          <a:prstGeom prst="rect">
            <a:avLst/>
          </a:prstGeom>
          <a:noFill/>
        </p:spPr>
        <p:txBody>
          <a:bodyPr wrap="square" rtlCol="0">
            <a:spAutoFit/>
          </a:bodyPr>
          <a:lstStyle/>
          <a:p>
            <a:pPr>
              <a:lnSpc>
                <a:spcPct val="90000"/>
              </a:lnSpc>
            </a:pPr>
            <a:r>
              <a:rPr lang="en-US" sz="2400" dirty="0" smtClean="0">
                <a:solidFill>
                  <a:schemeClr val="bg1"/>
                </a:solidFill>
              </a:rPr>
              <a:t>2016 virtual reconstruction, </a:t>
            </a:r>
            <a:r>
              <a:rPr lang="en-US" sz="2400" dirty="0" err="1" smtClean="0">
                <a:solidFill>
                  <a:schemeClr val="bg1"/>
                </a:solidFill>
              </a:rPr>
              <a:t>Ádám</a:t>
            </a:r>
            <a:r>
              <a:rPr lang="en-US" sz="2400" dirty="0" smtClean="0">
                <a:solidFill>
                  <a:schemeClr val="bg1"/>
                </a:solidFill>
              </a:rPr>
              <a:t> </a:t>
            </a:r>
            <a:r>
              <a:rPr lang="en-US" sz="2400" dirty="0" err="1" smtClean="0">
                <a:solidFill>
                  <a:schemeClr val="bg1"/>
                </a:solidFill>
              </a:rPr>
              <a:t>Németh</a:t>
            </a:r>
            <a:endParaRPr lang="en-US" sz="2400" dirty="0">
              <a:solidFill>
                <a:schemeClr val="bg1"/>
              </a:solidFill>
            </a:endParaRPr>
          </a:p>
        </p:txBody>
      </p:sp>
    </p:spTree>
    <p:extLst>
      <p:ext uri="{BB962C8B-B14F-4D97-AF65-F5344CB8AC3E}">
        <p14:creationId xmlns:p14="http://schemas.microsoft.com/office/powerpoint/2010/main" val="146766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26" name="Picture 2" descr="https://virtualreconstruction.com/wp/wp-content/uploads/2018/07/celsus_library_3_virtual_reconstru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86" y="201467"/>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448800" y="203202"/>
            <a:ext cx="2530764" cy="1754326"/>
          </a:xfrm>
          <a:prstGeom prst="rect">
            <a:avLst/>
          </a:prstGeom>
          <a:noFill/>
        </p:spPr>
        <p:txBody>
          <a:bodyPr wrap="square" rtlCol="0">
            <a:spAutoFit/>
          </a:bodyPr>
          <a:lstStyle/>
          <a:p>
            <a:pPr>
              <a:lnSpc>
                <a:spcPct val="90000"/>
              </a:lnSpc>
            </a:pPr>
            <a:r>
              <a:rPr lang="en-US" sz="2400" dirty="0" smtClean="0">
                <a:solidFill>
                  <a:schemeClr val="bg1"/>
                </a:solidFill>
              </a:rPr>
              <a:t>2018 virtual reconstruction, </a:t>
            </a:r>
            <a:r>
              <a:rPr lang="en-US" sz="2400" dirty="0" err="1" smtClean="0">
                <a:solidFill>
                  <a:schemeClr val="bg1"/>
                </a:solidFill>
              </a:rPr>
              <a:t>Ádám</a:t>
            </a:r>
            <a:r>
              <a:rPr lang="en-US" sz="2400" dirty="0" smtClean="0">
                <a:solidFill>
                  <a:schemeClr val="bg1"/>
                </a:solidFill>
              </a:rPr>
              <a:t> </a:t>
            </a:r>
            <a:r>
              <a:rPr lang="en-US" sz="2400" dirty="0" err="1" smtClean="0">
                <a:solidFill>
                  <a:schemeClr val="bg1"/>
                </a:solidFill>
              </a:rPr>
              <a:t>Németh</a:t>
            </a:r>
            <a:r>
              <a:rPr lang="en-US" sz="2400" dirty="0" smtClean="0">
                <a:solidFill>
                  <a:schemeClr val="bg1"/>
                </a:solidFill>
              </a:rPr>
              <a:t> (new color scheme)</a:t>
            </a:r>
            <a:endParaRPr lang="en-US" sz="2400" dirty="0">
              <a:solidFill>
                <a:schemeClr val="bg1"/>
              </a:solidFill>
            </a:endParaRPr>
          </a:p>
        </p:txBody>
      </p:sp>
    </p:spTree>
    <p:extLst>
      <p:ext uri="{BB962C8B-B14F-4D97-AF65-F5344CB8AC3E}">
        <p14:creationId xmlns:p14="http://schemas.microsoft.com/office/powerpoint/2010/main" val="349777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a:xfrm>
            <a:off x="1217614" y="1828800"/>
            <a:ext cx="5737368" cy="4343400"/>
          </a:xfrm>
        </p:spPr>
        <p:txBody>
          <a:bodyPr>
            <a:normAutofit fontScale="92500" lnSpcReduction="10000"/>
          </a:bodyPr>
          <a:lstStyle/>
          <a:p>
            <a:r>
              <a:rPr lang="en-US" dirty="0" smtClean="0"/>
              <a:t>Honoring</a:t>
            </a:r>
          </a:p>
          <a:p>
            <a:pPr lvl="1"/>
            <a:r>
              <a:rPr lang="en-US" dirty="0"/>
              <a:t>Tiberius Iulius </a:t>
            </a:r>
            <a:r>
              <a:rPr lang="en-US" dirty="0" err="1"/>
              <a:t>Celsus</a:t>
            </a:r>
            <a:r>
              <a:rPr lang="en-US" dirty="0"/>
              <a:t> </a:t>
            </a:r>
            <a:r>
              <a:rPr lang="en-US" dirty="0" err="1" smtClean="0"/>
              <a:t>Polemaeanus</a:t>
            </a:r>
            <a:r>
              <a:rPr lang="en-US" dirty="0"/>
              <a:t>, general, senator, consul, and governor of Asia </a:t>
            </a:r>
            <a:r>
              <a:rPr lang="en-US" dirty="0" smtClean="0"/>
              <a:t>(died before 114 CE)</a:t>
            </a:r>
          </a:p>
          <a:p>
            <a:r>
              <a:rPr lang="en-US" dirty="0" smtClean="0"/>
              <a:t>Commissioned by</a:t>
            </a:r>
          </a:p>
          <a:p>
            <a:pPr lvl="1"/>
            <a:r>
              <a:rPr lang="en-US" dirty="0" smtClean="0"/>
              <a:t>Son Tiberius </a:t>
            </a:r>
            <a:r>
              <a:rPr lang="en-US" dirty="0"/>
              <a:t>Julius </a:t>
            </a:r>
            <a:r>
              <a:rPr lang="en-US" dirty="0" smtClean="0"/>
              <a:t>Aquila, senator</a:t>
            </a:r>
            <a:r>
              <a:rPr lang="en-US" dirty="0"/>
              <a:t>, </a:t>
            </a:r>
            <a:r>
              <a:rPr lang="en-US" dirty="0" smtClean="0"/>
              <a:t>consul </a:t>
            </a:r>
            <a:r>
              <a:rPr lang="en-US" dirty="0"/>
              <a:t>AD 110</a:t>
            </a:r>
            <a:endParaRPr lang="en-US" dirty="0" smtClean="0"/>
          </a:p>
          <a:p>
            <a:pPr lvl="1"/>
            <a:endParaRPr lang="en-US" dirty="0"/>
          </a:p>
        </p:txBody>
      </p:sp>
      <p:grpSp>
        <p:nvGrpSpPr>
          <p:cNvPr id="4" name="Group 3"/>
          <p:cNvGrpSpPr/>
          <p:nvPr/>
        </p:nvGrpSpPr>
        <p:grpSpPr>
          <a:xfrm>
            <a:off x="6954982" y="2059709"/>
            <a:ext cx="3240378" cy="3548175"/>
            <a:chOff x="7730836" y="1828800"/>
            <a:chExt cx="3240378" cy="354817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836" y="1828800"/>
              <a:ext cx="3240378" cy="3162609"/>
            </a:xfrm>
            <a:prstGeom prst="rect">
              <a:avLst/>
            </a:prstGeom>
          </p:spPr>
        </p:pic>
        <p:sp>
          <p:nvSpPr>
            <p:cNvPr id="6" name="TextBox 5"/>
            <p:cNvSpPr txBox="1"/>
            <p:nvPr/>
          </p:nvSpPr>
          <p:spPr>
            <a:xfrm>
              <a:off x="8268036" y="5007643"/>
              <a:ext cx="2165978" cy="369332"/>
            </a:xfrm>
            <a:prstGeom prst="rect">
              <a:avLst/>
            </a:prstGeom>
            <a:noFill/>
          </p:spPr>
          <p:txBody>
            <a:bodyPr wrap="none" rtlCol="0">
              <a:spAutoFit/>
            </a:bodyPr>
            <a:lstStyle/>
            <a:p>
              <a:pPr algn="ctr">
                <a:lnSpc>
                  <a:spcPct val="90000"/>
                </a:lnSpc>
              </a:pPr>
              <a:r>
                <a:rPr lang="en-US" sz="2000" dirty="0" smtClean="0"/>
                <a:t>Library of </a:t>
              </a:r>
              <a:r>
                <a:rPr lang="en-US" sz="2000" dirty="0" err="1" smtClean="0"/>
                <a:t>Celsus</a:t>
              </a:r>
              <a:endParaRPr lang="en-US" sz="2000" dirty="0"/>
            </a:p>
          </p:txBody>
        </p:sp>
      </p:grpSp>
    </p:spTree>
    <p:extLst>
      <p:ext uri="{BB962C8B-B14F-4D97-AF65-F5344CB8AC3E}">
        <p14:creationId xmlns:p14="http://schemas.microsoft.com/office/powerpoint/2010/main" val="235646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virtualreconstruction.com/wp/wp-content/uploads/2016/09/celsus_library_virtual_reconstru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271399"/>
            <a:ext cx="9144000" cy="645795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1217612" y="3992298"/>
            <a:ext cx="755707" cy="74618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85419" y="3549643"/>
            <a:ext cx="965329" cy="369332"/>
          </a:xfrm>
          <a:prstGeom prst="rect">
            <a:avLst/>
          </a:prstGeom>
          <a:noFill/>
        </p:spPr>
        <p:txBody>
          <a:bodyPr wrap="none" rtlCol="0">
            <a:spAutoFit/>
          </a:bodyPr>
          <a:lstStyle/>
          <a:p>
            <a:pPr algn="ctr">
              <a:lnSpc>
                <a:spcPct val="90000"/>
              </a:lnSpc>
            </a:pPr>
            <a:r>
              <a:rPr lang="en-US" sz="2000" dirty="0" err="1" smtClean="0">
                <a:solidFill>
                  <a:srgbClr val="FF0000"/>
                </a:solidFill>
              </a:rPr>
              <a:t>Celsus</a:t>
            </a:r>
            <a:endParaRPr lang="en-US" sz="2000" dirty="0">
              <a:solidFill>
                <a:srgbClr val="FF0000"/>
              </a:solidFill>
            </a:endParaRPr>
          </a:p>
        </p:txBody>
      </p:sp>
      <p:cxnSp>
        <p:nvCxnSpPr>
          <p:cNvPr id="9" name="Straight Arrow Connector 8"/>
          <p:cNvCxnSpPr/>
          <p:nvPr/>
        </p:nvCxnSpPr>
        <p:spPr>
          <a:xfrm flipH="1">
            <a:off x="10222026" y="3904430"/>
            <a:ext cx="474429" cy="67015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777640" y="3535098"/>
            <a:ext cx="2286203" cy="369332"/>
          </a:xfrm>
          <a:prstGeom prst="rect">
            <a:avLst/>
          </a:prstGeom>
          <a:noFill/>
        </p:spPr>
        <p:txBody>
          <a:bodyPr wrap="square" rtlCol="0">
            <a:spAutoFit/>
          </a:bodyPr>
          <a:lstStyle/>
          <a:p>
            <a:pPr algn="ctr">
              <a:lnSpc>
                <a:spcPct val="90000"/>
              </a:lnSpc>
            </a:pPr>
            <a:r>
              <a:rPr lang="en-US" sz="2000" dirty="0" err="1" smtClean="0">
                <a:solidFill>
                  <a:srgbClr val="FF0000"/>
                </a:solidFill>
              </a:rPr>
              <a:t>Celsus</a:t>
            </a:r>
            <a:endParaRPr lang="en-US" sz="2000" dirty="0">
              <a:solidFill>
                <a:srgbClr val="FF0000"/>
              </a:solidFill>
            </a:endParaRPr>
          </a:p>
        </p:txBody>
      </p:sp>
      <p:cxnSp>
        <p:nvCxnSpPr>
          <p:cNvPr id="14" name="Straight Arrow Connector 13"/>
          <p:cNvCxnSpPr/>
          <p:nvPr/>
        </p:nvCxnSpPr>
        <p:spPr>
          <a:xfrm flipH="1">
            <a:off x="10463843" y="5181826"/>
            <a:ext cx="560715" cy="49693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311491" y="4738483"/>
            <a:ext cx="1412566" cy="369332"/>
          </a:xfrm>
          <a:prstGeom prst="rect">
            <a:avLst/>
          </a:prstGeom>
          <a:noFill/>
        </p:spPr>
        <p:txBody>
          <a:bodyPr wrap="square" rtlCol="0">
            <a:spAutoFit/>
          </a:bodyPr>
          <a:lstStyle/>
          <a:p>
            <a:pPr algn="ctr">
              <a:lnSpc>
                <a:spcPct val="90000"/>
              </a:lnSpc>
            </a:pPr>
            <a:r>
              <a:rPr lang="en-US" sz="2000" dirty="0" smtClean="0">
                <a:solidFill>
                  <a:srgbClr val="FF0000"/>
                </a:solidFill>
              </a:rPr>
              <a:t>Latin bio</a:t>
            </a:r>
            <a:endParaRPr lang="en-US" sz="2000" dirty="0">
              <a:solidFill>
                <a:srgbClr val="FF0000"/>
              </a:solidFill>
            </a:endParaRPr>
          </a:p>
        </p:txBody>
      </p:sp>
      <p:cxnSp>
        <p:nvCxnSpPr>
          <p:cNvPr id="20" name="Straight Arrow Connector 19"/>
          <p:cNvCxnSpPr/>
          <p:nvPr/>
        </p:nvCxnSpPr>
        <p:spPr>
          <a:xfrm>
            <a:off x="1050581" y="5181826"/>
            <a:ext cx="597064" cy="49693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7513" y="4738483"/>
            <a:ext cx="1412566" cy="369332"/>
          </a:xfrm>
          <a:prstGeom prst="rect">
            <a:avLst/>
          </a:prstGeom>
          <a:noFill/>
        </p:spPr>
        <p:txBody>
          <a:bodyPr wrap="square" rtlCol="0">
            <a:spAutoFit/>
          </a:bodyPr>
          <a:lstStyle/>
          <a:p>
            <a:pPr algn="ctr">
              <a:lnSpc>
                <a:spcPct val="90000"/>
              </a:lnSpc>
            </a:pPr>
            <a:r>
              <a:rPr lang="en-US" sz="2000" dirty="0" smtClean="0">
                <a:solidFill>
                  <a:srgbClr val="FF0000"/>
                </a:solidFill>
              </a:rPr>
              <a:t>Greek bio</a:t>
            </a:r>
            <a:endParaRPr lang="en-US" sz="2000" dirty="0">
              <a:solidFill>
                <a:srgbClr val="FF0000"/>
              </a:solidFill>
            </a:endParaRPr>
          </a:p>
        </p:txBody>
      </p:sp>
      <p:sp>
        <p:nvSpPr>
          <p:cNvPr id="23" name="TextBox 22"/>
          <p:cNvSpPr txBox="1"/>
          <p:nvPr/>
        </p:nvSpPr>
        <p:spPr>
          <a:xfrm>
            <a:off x="76522" y="1251576"/>
            <a:ext cx="2175487" cy="840230"/>
          </a:xfrm>
          <a:prstGeom prst="rect">
            <a:avLst/>
          </a:prstGeom>
          <a:noFill/>
        </p:spPr>
        <p:txBody>
          <a:bodyPr wrap="square" rtlCol="0">
            <a:spAutoFit/>
          </a:bodyPr>
          <a:lstStyle/>
          <a:p>
            <a:pPr algn="ctr">
              <a:lnSpc>
                <a:spcPct val="90000"/>
              </a:lnSpc>
            </a:pPr>
            <a:r>
              <a:rPr lang="en-US" dirty="0" smtClean="0">
                <a:solidFill>
                  <a:srgbClr val="FF0000"/>
                </a:solidFill>
              </a:rPr>
              <a:t>(Probably) male figures: </a:t>
            </a:r>
            <a:r>
              <a:rPr lang="en-US" dirty="0" err="1" smtClean="0">
                <a:solidFill>
                  <a:srgbClr val="FF0000"/>
                </a:solidFill>
              </a:rPr>
              <a:t>Celsus</a:t>
            </a:r>
            <a:r>
              <a:rPr lang="en-US" dirty="0" smtClean="0">
                <a:solidFill>
                  <a:srgbClr val="FF0000"/>
                </a:solidFill>
              </a:rPr>
              <a:t> in Greek dress</a:t>
            </a:r>
          </a:p>
        </p:txBody>
      </p:sp>
      <p:sp>
        <p:nvSpPr>
          <p:cNvPr id="25" name="TextBox 24"/>
          <p:cNvSpPr txBox="1"/>
          <p:nvPr/>
        </p:nvSpPr>
        <p:spPr>
          <a:xfrm>
            <a:off x="9548570" y="1329546"/>
            <a:ext cx="2175487" cy="840230"/>
          </a:xfrm>
          <a:prstGeom prst="rect">
            <a:avLst/>
          </a:prstGeom>
          <a:noFill/>
        </p:spPr>
        <p:txBody>
          <a:bodyPr wrap="square" rtlCol="0">
            <a:spAutoFit/>
          </a:bodyPr>
          <a:lstStyle/>
          <a:p>
            <a:pPr algn="ctr">
              <a:lnSpc>
                <a:spcPct val="90000"/>
              </a:lnSpc>
            </a:pPr>
            <a:r>
              <a:rPr lang="en-US" dirty="0" smtClean="0">
                <a:solidFill>
                  <a:srgbClr val="FF0000"/>
                </a:solidFill>
              </a:rPr>
              <a:t>(Probably) male figures: </a:t>
            </a:r>
            <a:r>
              <a:rPr lang="en-US" dirty="0" err="1" smtClean="0">
                <a:solidFill>
                  <a:srgbClr val="FF0000"/>
                </a:solidFill>
              </a:rPr>
              <a:t>Celsus</a:t>
            </a:r>
            <a:r>
              <a:rPr lang="en-US" dirty="0" smtClean="0">
                <a:solidFill>
                  <a:srgbClr val="FF0000"/>
                </a:solidFill>
              </a:rPr>
              <a:t> in Roman dress</a:t>
            </a:r>
          </a:p>
        </p:txBody>
      </p:sp>
      <p:cxnSp>
        <p:nvCxnSpPr>
          <p:cNvPr id="26" name="Straight Arrow Connector 25"/>
          <p:cNvCxnSpPr/>
          <p:nvPr/>
        </p:nvCxnSpPr>
        <p:spPr>
          <a:xfrm>
            <a:off x="1973319" y="2110937"/>
            <a:ext cx="638355" cy="13965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9627080" y="2180764"/>
            <a:ext cx="756880" cy="13864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2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virtualreconstruction.com/wp/wp-content/uploads/2016/09/celsus_library_virtual_reconstru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278145"/>
            <a:ext cx="9144000" cy="64579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9460" y="1433733"/>
            <a:ext cx="2302233" cy="1200329"/>
          </a:xfrm>
          <a:prstGeom prst="rect">
            <a:avLst/>
          </a:prstGeom>
          <a:noFill/>
          <a:ln>
            <a:solidFill>
              <a:srgbClr val="FF0000"/>
            </a:solidFill>
          </a:ln>
        </p:spPr>
        <p:txBody>
          <a:bodyPr wrap="square" rtlCol="0">
            <a:spAutoFit/>
          </a:bodyPr>
          <a:lstStyle/>
          <a:p>
            <a:pPr algn="ctr">
              <a:lnSpc>
                <a:spcPct val="90000"/>
              </a:lnSpc>
            </a:pPr>
            <a:r>
              <a:rPr lang="en-US" sz="2000" dirty="0" smtClean="0">
                <a:solidFill>
                  <a:srgbClr val="FF0000"/>
                </a:solidFill>
              </a:rPr>
              <a:t>Labeled personifications,</a:t>
            </a:r>
            <a:br>
              <a:rPr lang="en-US" sz="2000" dirty="0" smtClean="0">
                <a:solidFill>
                  <a:srgbClr val="FF0000"/>
                </a:solidFill>
              </a:rPr>
            </a:br>
            <a:r>
              <a:rPr lang="en-US" sz="2000" dirty="0" smtClean="0">
                <a:solidFill>
                  <a:srgbClr val="FF0000"/>
                </a:solidFill>
              </a:rPr>
              <a:t>Greek virtues (</a:t>
            </a:r>
            <a:r>
              <a:rPr lang="en-US" sz="2000" dirty="0" err="1" smtClean="0">
                <a:solidFill>
                  <a:srgbClr val="FF0000"/>
                </a:solidFill>
              </a:rPr>
              <a:t>Celsus</a:t>
            </a:r>
            <a:r>
              <a:rPr lang="en-US" sz="2000" dirty="0" smtClean="0">
                <a:solidFill>
                  <a:srgbClr val="FF0000"/>
                </a:solidFill>
              </a:rPr>
              <a:t>’)</a:t>
            </a:r>
          </a:p>
        </p:txBody>
      </p:sp>
      <p:sp>
        <p:nvSpPr>
          <p:cNvPr id="5" name="TextBox 4"/>
          <p:cNvSpPr txBox="1"/>
          <p:nvPr/>
        </p:nvSpPr>
        <p:spPr>
          <a:xfrm>
            <a:off x="409348" y="3908782"/>
            <a:ext cx="1781257" cy="341632"/>
          </a:xfrm>
          <a:prstGeom prst="rect">
            <a:avLst/>
          </a:prstGeom>
          <a:noFill/>
        </p:spPr>
        <p:txBody>
          <a:bodyPr wrap="none" rtlCol="0">
            <a:spAutoFit/>
          </a:bodyPr>
          <a:lstStyle/>
          <a:p>
            <a:pPr algn="ctr">
              <a:lnSpc>
                <a:spcPct val="90000"/>
              </a:lnSpc>
            </a:pPr>
            <a:r>
              <a:rPr lang="en-US" dirty="0" smtClean="0">
                <a:solidFill>
                  <a:srgbClr val="FF0000"/>
                </a:solidFill>
              </a:rPr>
              <a:t>Wisdom, Valor</a:t>
            </a:r>
          </a:p>
        </p:txBody>
      </p:sp>
      <p:cxnSp>
        <p:nvCxnSpPr>
          <p:cNvPr id="7" name="Straight Arrow Connector 6"/>
          <p:cNvCxnSpPr>
            <a:stCxn id="5" idx="2"/>
          </p:cNvCxnSpPr>
          <p:nvPr/>
        </p:nvCxnSpPr>
        <p:spPr>
          <a:xfrm>
            <a:off x="1299977" y="4250414"/>
            <a:ext cx="1220844" cy="28312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607671" y="3767222"/>
            <a:ext cx="2441694" cy="590931"/>
          </a:xfrm>
          <a:prstGeom prst="rect">
            <a:avLst/>
          </a:prstGeom>
          <a:noFill/>
        </p:spPr>
        <p:txBody>
          <a:bodyPr wrap="square" rtlCol="0">
            <a:spAutoFit/>
          </a:bodyPr>
          <a:lstStyle/>
          <a:p>
            <a:pPr algn="ctr">
              <a:lnSpc>
                <a:spcPct val="90000"/>
              </a:lnSpc>
            </a:pPr>
            <a:r>
              <a:rPr lang="en-US" dirty="0" smtClean="0">
                <a:solidFill>
                  <a:srgbClr val="FF0000"/>
                </a:solidFill>
              </a:rPr>
              <a:t>Knowledge, Intelligence</a:t>
            </a:r>
          </a:p>
        </p:txBody>
      </p:sp>
      <p:cxnSp>
        <p:nvCxnSpPr>
          <p:cNvPr id="17" name="Straight Arrow Connector 16"/>
          <p:cNvCxnSpPr>
            <a:stCxn id="16" idx="2"/>
          </p:cNvCxnSpPr>
          <p:nvPr/>
        </p:nvCxnSpPr>
        <p:spPr>
          <a:xfrm flipH="1">
            <a:off x="9706708" y="4358153"/>
            <a:ext cx="1121810" cy="25597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a:spLocks noChangeAspect="1"/>
          </p:cNvSpPr>
          <p:nvPr/>
        </p:nvSpPr>
        <p:spPr>
          <a:xfrm>
            <a:off x="2924908" y="4614130"/>
            <a:ext cx="914400" cy="914400"/>
          </a:xfrm>
          <a:prstGeom prst="ellipse">
            <a:avLst/>
          </a:prstGeom>
          <a:noFill/>
          <a:ln w="508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2" name="Oval 21"/>
          <p:cNvSpPr>
            <a:spLocks noChangeAspect="1"/>
          </p:cNvSpPr>
          <p:nvPr/>
        </p:nvSpPr>
        <p:spPr>
          <a:xfrm>
            <a:off x="4636726" y="4614130"/>
            <a:ext cx="914400" cy="914400"/>
          </a:xfrm>
          <a:prstGeom prst="ellipse">
            <a:avLst/>
          </a:prstGeom>
          <a:noFill/>
          <a:ln w="508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5" name="Oval 24"/>
          <p:cNvSpPr>
            <a:spLocks noChangeAspect="1"/>
          </p:cNvSpPr>
          <p:nvPr/>
        </p:nvSpPr>
        <p:spPr>
          <a:xfrm>
            <a:off x="6476878" y="4614130"/>
            <a:ext cx="914400" cy="914400"/>
          </a:xfrm>
          <a:prstGeom prst="ellipse">
            <a:avLst/>
          </a:prstGeom>
          <a:noFill/>
          <a:ln w="508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0" name="Oval 29"/>
          <p:cNvSpPr>
            <a:spLocks noChangeAspect="1"/>
          </p:cNvSpPr>
          <p:nvPr/>
        </p:nvSpPr>
        <p:spPr>
          <a:xfrm>
            <a:off x="8203101" y="4614130"/>
            <a:ext cx="914400" cy="914400"/>
          </a:xfrm>
          <a:prstGeom prst="ellipse">
            <a:avLst/>
          </a:prstGeom>
          <a:noFill/>
          <a:ln w="508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1386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Celsus</a:t>
            </a:r>
            <a:r>
              <a:rPr lang="en-US" dirty="0" smtClean="0"/>
              <a:t>’ Valor/Excellence/Virtue”</a:t>
            </a:r>
            <a:endParaRPr lang="en-US" dirty="0"/>
          </a:p>
        </p:txBody>
      </p:sp>
      <p:pic>
        <p:nvPicPr>
          <p:cNvPr id="1026" name="Picture 2" descr="Arete of Cel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60" y="2043861"/>
            <a:ext cx="1976108" cy="39522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08593" y="6236899"/>
            <a:ext cx="1771639" cy="369332"/>
          </a:xfrm>
          <a:prstGeom prst="rect">
            <a:avLst/>
          </a:prstGeom>
          <a:noFill/>
        </p:spPr>
        <p:txBody>
          <a:bodyPr wrap="none" rtlCol="0">
            <a:spAutoFit/>
          </a:bodyPr>
          <a:lstStyle/>
          <a:p>
            <a:pPr algn="ctr">
              <a:lnSpc>
                <a:spcPct val="90000"/>
              </a:lnSpc>
            </a:pPr>
            <a:r>
              <a:rPr lang="en-US" sz="2000" i="1" dirty="0" smtClean="0"/>
              <a:t>aretē </a:t>
            </a:r>
            <a:r>
              <a:rPr lang="en-US" sz="2000" i="1" dirty="0" err="1" smtClean="0"/>
              <a:t>Kelsou</a:t>
            </a:r>
            <a:endParaRPr lang="en-US" sz="2000" i="1" dirty="0" smtClean="0"/>
          </a:p>
        </p:txBody>
      </p:sp>
    </p:spTree>
    <p:extLst>
      <p:ext uri="{BB962C8B-B14F-4D97-AF65-F5344CB8AC3E}">
        <p14:creationId xmlns:p14="http://schemas.microsoft.com/office/powerpoint/2010/main" val="404701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1453" t="7708" r="23006" b="4784"/>
          <a:stretch/>
        </p:blipFill>
        <p:spPr>
          <a:xfrm>
            <a:off x="74612" y="1524000"/>
            <a:ext cx="5285401" cy="4684218"/>
          </a:xfrm>
          <a:prstGeom prst="rect">
            <a:avLst/>
          </a:prstGeom>
        </p:spPr>
      </p:pic>
      <p:sp>
        <p:nvSpPr>
          <p:cNvPr id="4" name="TextBox 3"/>
          <p:cNvSpPr txBox="1"/>
          <p:nvPr/>
        </p:nvSpPr>
        <p:spPr>
          <a:xfrm>
            <a:off x="3218561" y="467426"/>
            <a:ext cx="2984202" cy="587905"/>
          </a:xfrm>
          <a:prstGeom prst="rect">
            <a:avLst/>
          </a:prstGeom>
          <a:noFill/>
        </p:spPr>
        <p:txBody>
          <a:bodyPr wrap="square" rtlCol="0">
            <a:spAutoFit/>
          </a:bodyPr>
          <a:lstStyle/>
          <a:p>
            <a:pPr algn="ctr">
              <a:lnSpc>
                <a:spcPct val="90000"/>
              </a:lnSpc>
            </a:pPr>
            <a:r>
              <a:rPr lang="en-US" dirty="0" smtClean="0">
                <a:solidFill>
                  <a:srgbClr val="FF0000"/>
                </a:solidFill>
              </a:rPr>
              <a:t>Statue (Athena? Apollo? Emperor?)</a:t>
            </a:r>
          </a:p>
        </p:txBody>
      </p:sp>
      <p:sp>
        <p:nvSpPr>
          <p:cNvPr id="6" name="TextBox 5"/>
          <p:cNvSpPr txBox="1"/>
          <p:nvPr/>
        </p:nvSpPr>
        <p:spPr>
          <a:xfrm>
            <a:off x="501593" y="292258"/>
            <a:ext cx="2291919" cy="867930"/>
          </a:xfrm>
          <a:prstGeom prst="rect">
            <a:avLst/>
          </a:prstGeom>
          <a:noFill/>
          <a:ln>
            <a:solidFill>
              <a:srgbClr val="FF0000"/>
            </a:solidFill>
          </a:ln>
        </p:spPr>
        <p:txBody>
          <a:bodyPr wrap="square" rtlCol="0">
            <a:spAutoFit/>
          </a:bodyPr>
          <a:lstStyle/>
          <a:p>
            <a:pPr>
              <a:lnSpc>
                <a:spcPct val="90000"/>
              </a:lnSpc>
            </a:pPr>
            <a:r>
              <a:rPr lang="en-US" sz="2800" dirty="0" smtClean="0">
                <a:solidFill>
                  <a:srgbClr val="FF0000"/>
                </a:solidFill>
              </a:rPr>
              <a:t>Library, interior plan</a:t>
            </a:r>
          </a:p>
        </p:txBody>
      </p:sp>
      <p:cxnSp>
        <p:nvCxnSpPr>
          <p:cNvPr id="9" name="Straight Arrow Connector 8"/>
          <p:cNvCxnSpPr/>
          <p:nvPr/>
        </p:nvCxnSpPr>
        <p:spPr>
          <a:xfrm flipH="1">
            <a:off x="2498364" y="1160188"/>
            <a:ext cx="1081448" cy="97341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ttps://books.openedition.org/ifeagd/docannexe/image/2447/img-7-small7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812" y="533400"/>
            <a:ext cx="5388644" cy="439559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a:off x="5360013" y="1121305"/>
            <a:ext cx="2111124" cy="230769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363834" y="5638800"/>
            <a:ext cx="1863011" cy="341632"/>
          </a:xfrm>
          <a:prstGeom prst="rect">
            <a:avLst/>
          </a:prstGeom>
          <a:noFill/>
        </p:spPr>
        <p:txBody>
          <a:bodyPr wrap="none" rtlCol="0">
            <a:spAutoFit/>
          </a:bodyPr>
          <a:lstStyle/>
          <a:p>
            <a:pPr algn="ctr">
              <a:lnSpc>
                <a:spcPct val="90000"/>
              </a:lnSpc>
            </a:pPr>
            <a:r>
              <a:rPr lang="en-US" dirty="0" smtClean="0">
                <a:solidFill>
                  <a:srgbClr val="FF0000"/>
                </a:solidFill>
              </a:rPr>
              <a:t>Tomb of </a:t>
            </a:r>
            <a:r>
              <a:rPr lang="en-US" dirty="0" err="1" smtClean="0">
                <a:solidFill>
                  <a:srgbClr val="FF0000"/>
                </a:solidFill>
              </a:rPr>
              <a:t>Celsus</a:t>
            </a:r>
            <a:endParaRPr lang="en-US" dirty="0" smtClean="0">
              <a:solidFill>
                <a:srgbClr val="FF0000"/>
              </a:solidFill>
            </a:endParaRPr>
          </a:p>
        </p:txBody>
      </p:sp>
      <p:cxnSp>
        <p:nvCxnSpPr>
          <p:cNvPr id="19" name="Straight Arrow Connector 18"/>
          <p:cNvCxnSpPr/>
          <p:nvPr/>
        </p:nvCxnSpPr>
        <p:spPr>
          <a:xfrm flipV="1">
            <a:off x="7237412" y="4928995"/>
            <a:ext cx="57927" cy="63360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https://www.ancientpages.com/wp-content/uploads/2018/11/sarcophephesus1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6212" y="5105400"/>
            <a:ext cx="1808135" cy="152400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a:off x="8259738" y="5879404"/>
            <a:ext cx="57670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18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Text Placeholder 2"/>
          <p:cNvSpPr>
            <a:spLocks noGrp="1"/>
          </p:cNvSpPr>
          <p:nvPr>
            <p:ph type="body" idx="1"/>
          </p:nvPr>
        </p:nvSpPr>
        <p:spPr/>
        <p:txBody>
          <a:bodyPr>
            <a:normAutofit lnSpcReduction="10000"/>
          </a:bodyPr>
          <a:lstStyle/>
          <a:p>
            <a:r>
              <a:rPr lang="en-US" dirty="0"/>
              <a:t>Why might privately sponsored public works have caused “harm”?</a:t>
            </a:r>
          </a:p>
        </p:txBody>
      </p:sp>
    </p:spTree>
    <p:extLst>
      <p:ext uri="{BB962C8B-B14F-4D97-AF65-F5344CB8AC3E}">
        <p14:creationId xmlns:p14="http://schemas.microsoft.com/office/powerpoint/2010/main" val="424724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2716" y="233446"/>
            <a:ext cx="11643392" cy="6391111"/>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pPr algn="ctr">
              <a:lnSpc>
                <a:spcPct val="114000"/>
              </a:lnSpc>
            </a:pPr>
            <a:r>
              <a:rPr lang="en-US" sz="3600" kern="800" spc="100" dirty="0"/>
              <a:t>“... </a:t>
            </a:r>
            <a:r>
              <a:rPr lang="en-US" sz="3600" kern="800" spc="100" dirty="0" smtClean="0"/>
              <a:t>I </a:t>
            </a:r>
            <a:r>
              <a:rPr lang="en-US" sz="3600" kern="800" spc="100" dirty="0"/>
              <a:t>pray to the immortals that my children, my city and my country will always celebrate these festivals, </a:t>
            </a:r>
            <a:r>
              <a:rPr lang="en-US" sz="3600" kern="800" spc="100" dirty="0" smtClean="0"/>
              <a:t>unharmed.... </a:t>
            </a:r>
            <a:r>
              <a:rPr lang="en-US" sz="3600" kern="800" spc="100" dirty="0"/>
              <a:t>Many have put up fair prizes for cities, after they were dead, but, in his own life, no mortal man. I alone dared do </a:t>
            </a:r>
            <a:r>
              <a:rPr lang="en-US" sz="3600" kern="800" spc="100" dirty="0" smtClean="0"/>
              <a:t>this.... </a:t>
            </a:r>
            <a:r>
              <a:rPr lang="en-US" sz="3600" kern="800" spc="100" dirty="0"/>
              <a:t>So, abating your criticism, all those who have dread Envy, look upon my statue with emulous </a:t>
            </a:r>
            <a:r>
              <a:rPr lang="en-US" sz="3600" kern="800" spc="100" dirty="0" smtClean="0"/>
              <a:t>eyes”</a:t>
            </a:r>
            <a:br>
              <a:rPr lang="en-US" sz="3600" kern="800" spc="100" dirty="0" smtClean="0"/>
            </a:br>
            <a:r>
              <a:rPr lang="en-US" sz="2400" kern="800" dirty="0" smtClean="0"/>
              <a:t>(</a:t>
            </a:r>
            <a:r>
              <a:rPr lang="en-US" sz="2400" kern="800" dirty="0" err="1" smtClean="0"/>
              <a:t>Euarestos</a:t>
            </a:r>
            <a:r>
              <a:rPr lang="en-US" sz="2400" kern="800" dirty="0" smtClean="0"/>
              <a:t> inscription, from van </a:t>
            </a:r>
            <a:r>
              <a:rPr lang="en-US" sz="2400" kern="800" dirty="0" err="1" smtClean="0"/>
              <a:t>Nijf</a:t>
            </a:r>
            <a:r>
              <a:rPr lang="en-US" sz="2400" kern="800" dirty="0" smtClean="0"/>
              <a:t> 2004)</a:t>
            </a:r>
            <a:endParaRPr lang="en-US" sz="3200" kern="800" dirty="0"/>
          </a:p>
        </p:txBody>
      </p:sp>
    </p:spTree>
    <p:extLst>
      <p:ext uri="{BB962C8B-B14F-4D97-AF65-F5344CB8AC3E}">
        <p14:creationId xmlns:p14="http://schemas.microsoft.com/office/powerpoint/2010/main" val="260945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Citizen-Sponsored Public Works</a:t>
            </a:r>
            <a:endParaRPr lang="en-US" dirty="0"/>
          </a:p>
        </p:txBody>
      </p:sp>
      <p:sp>
        <p:nvSpPr>
          <p:cNvPr id="3" name="Text Placeholder 2"/>
          <p:cNvSpPr>
            <a:spLocks noGrp="1"/>
          </p:cNvSpPr>
          <p:nvPr>
            <p:ph type="body" idx="1"/>
          </p:nvPr>
        </p:nvSpPr>
        <p:spPr/>
        <p:txBody>
          <a:bodyPr/>
          <a:lstStyle/>
          <a:p>
            <a:r>
              <a:rPr lang="en-US" dirty="0" smtClean="0"/>
              <a:t>Types and Purpose</a:t>
            </a:r>
            <a:endParaRPr lang="en-US" dirty="0"/>
          </a:p>
        </p:txBody>
      </p:sp>
    </p:spTree>
    <p:extLst>
      <p:ext uri="{BB962C8B-B14F-4D97-AF65-F5344CB8AC3E}">
        <p14:creationId xmlns:p14="http://schemas.microsoft.com/office/powerpoint/2010/main" val="323768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Purpose </a:t>
            </a:r>
            <a:r>
              <a:rPr lang="en-US" sz="3600" dirty="0" smtClean="0"/>
              <a:t>(studied for today)</a:t>
            </a:r>
            <a:endParaRPr lang="en-US" dirty="0"/>
          </a:p>
        </p:txBody>
      </p:sp>
      <p:sp>
        <p:nvSpPr>
          <p:cNvPr id="3" name="Content Placeholder 2"/>
          <p:cNvSpPr>
            <a:spLocks noGrp="1"/>
          </p:cNvSpPr>
          <p:nvPr>
            <p:ph idx="1"/>
          </p:nvPr>
        </p:nvSpPr>
        <p:spPr/>
        <p:txBody>
          <a:bodyPr/>
          <a:lstStyle/>
          <a:p>
            <a:r>
              <a:rPr lang="en-US" dirty="0" smtClean="0"/>
              <a:t>Euergetism</a:t>
            </a:r>
          </a:p>
          <a:p>
            <a:r>
              <a:rPr lang="en-US" dirty="0" smtClean="0"/>
              <a:t>Liturgy</a:t>
            </a:r>
          </a:p>
          <a:p>
            <a:r>
              <a:rPr lang="en-US" dirty="0" smtClean="0"/>
              <a:t>Funerary Monument</a:t>
            </a:r>
            <a:endParaRPr lang="en-US" dirty="0"/>
          </a:p>
        </p:txBody>
      </p:sp>
      <p:grpSp>
        <p:nvGrpSpPr>
          <p:cNvPr id="6" name="Group 5"/>
          <p:cNvGrpSpPr/>
          <p:nvPr/>
        </p:nvGrpSpPr>
        <p:grpSpPr>
          <a:xfrm>
            <a:off x="6954982" y="2059709"/>
            <a:ext cx="3240378" cy="3520475"/>
            <a:chOff x="7730836" y="1828800"/>
            <a:chExt cx="3240378" cy="3520475"/>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836" y="1828800"/>
              <a:ext cx="3240378" cy="3162609"/>
            </a:xfrm>
            <a:prstGeom prst="rect">
              <a:avLst/>
            </a:prstGeom>
          </p:spPr>
        </p:pic>
        <p:sp>
          <p:nvSpPr>
            <p:cNvPr id="5" name="TextBox 4"/>
            <p:cNvSpPr txBox="1"/>
            <p:nvPr/>
          </p:nvSpPr>
          <p:spPr>
            <a:xfrm>
              <a:off x="8365819" y="5007643"/>
              <a:ext cx="1970411" cy="341632"/>
            </a:xfrm>
            <a:prstGeom prst="rect">
              <a:avLst/>
            </a:prstGeom>
            <a:noFill/>
          </p:spPr>
          <p:txBody>
            <a:bodyPr wrap="none" rtlCol="0">
              <a:spAutoFit/>
            </a:bodyPr>
            <a:lstStyle/>
            <a:p>
              <a:pPr algn="ctr">
                <a:lnSpc>
                  <a:spcPct val="90000"/>
                </a:lnSpc>
              </a:pPr>
              <a:r>
                <a:rPr lang="en-US" dirty="0" smtClean="0"/>
                <a:t>Library of </a:t>
              </a:r>
              <a:r>
                <a:rPr lang="en-US" dirty="0" err="1" smtClean="0"/>
                <a:t>Celsus</a:t>
              </a:r>
              <a:endParaRPr lang="en-US" dirty="0"/>
            </a:p>
          </p:txBody>
        </p:sp>
      </p:grpSp>
    </p:spTree>
    <p:extLst>
      <p:ext uri="{BB962C8B-B14F-4D97-AF65-F5344CB8AC3E}">
        <p14:creationId xmlns:p14="http://schemas.microsoft.com/office/powerpoint/2010/main" val="23970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Euergatism</a:t>
            </a:r>
            <a:endParaRPr lang="en-US" dirty="0"/>
          </a:p>
        </p:txBody>
      </p:sp>
      <p:sp>
        <p:nvSpPr>
          <p:cNvPr id="3" name="Text Placeholder 2"/>
          <p:cNvSpPr>
            <a:spLocks noGrp="1"/>
          </p:cNvSpPr>
          <p:nvPr>
            <p:ph type="body" idx="1"/>
          </p:nvPr>
        </p:nvSpPr>
        <p:spPr/>
        <p:txBody>
          <a:bodyPr>
            <a:normAutofit lnSpcReduction="10000"/>
          </a:bodyPr>
          <a:lstStyle/>
          <a:p>
            <a:r>
              <a:rPr lang="en-US" dirty="0" smtClean="0"/>
              <a:t>Case </a:t>
            </a:r>
            <a:r>
              <a:rPr lang="en-US" dirty="0" smtClean="0"/>
              <a:t>Studies (Philostratus </a:t>
            </a:r>
            <a:r>
              <a:rPr lang="en-US" i="1" dirty="0" smtClean="0"/>
              <a:t>Lives</a:t>
            </a:r>
            <a:r>
              <a:rPr lang="en-US" dirty="0" smtClean="0"/>
              <a:t>, McManus “[Women] Civic Donors”)</a:t>
            </a:r>
            <a:endParaRPr lang="en-US" dirty="0"/>
          </a:p>
        </p:txBody>
      </p:sp>
    </p:spTree>
    <p:extLst>
      <p:ext uri="{BB962C8B-B14F-4D97-AF65-F5344CB8AC3E}">
        <p14:creationId xmlns:p14="http://schemas.microsoft.com/office/powerpoint/2010/main" val="39524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Herodes </a:t>
            </a:r>
            <a:r>
              <a:rPr lang="en-US" dirty="0" smtClean="0"/>
              <a:t>Atticus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Panathenaic stadium, Athens</a:t>
            </a:r>
          </a:p>
          <a:p>
            <a:r>
              <a:rPr lang="en-US" dirty="0" smtClean="0"/>
              <a:t>Stadium, Delphi</a:t>
            </a:r>
          </a:p>
          <a:p>
            <a:r>
              <a:rPr lang="en-US" dirty="0" smtClean="0"/>
              <a:t>Odeion, Athens</a:t>
            </a:r>
          </a:p>
          <a:p>
            <a:r>
              <a:rPr lang="en-US" dirty="0" smtClean="0"/>
              <a:t>Reconstruction </a:t>
            </a:r>
            <a:r>
              <a:rPr lang="en-US" dirty="0"/>
              <a:t>of </a:t>
            </a:r>
            <a:r>
              <a:rPr lang="en-US" dirty="0" err="1" smtClean="0"/>
              <a:t>Odeum</a:t>
            </a:r>
            <a:r>
              <a:rPr lang="en-US" dirty="0" smtClean="0"/>
              <a:t> </a:t>
            </a:r>
            <a:r>
              <a:rPr lang="en-US" dirty="0"/>
              <a:t>in </a:t>
            </a:r>
            <a:r>
              <a:rPr lang="en-US" dirty="0" smtClean="0"/>
              <a:t>Corinth</a:t>
            </a:r>
          </a:p>
          <a:p>
            <a:r>
              <a:rPr lang="en-US" dirty="0" smtClean="0"/>
              <a:t>Statues (Isthmus, Olympia)</a:t>
            </a:r>
          </a:p>
          <a:p>
            <a:r>
              <a:rPr lang="en-US" dirty="0" smtClean="0"/>
              <a:t>Support </a:t>
            </a:r>
            <a:r>
              <a:rPr lang="en-US" dirty="0"/>
              <a:t>for </a:t>
            </a:r>
            <a:r>
              <a:rPr lang="en-US" dirty="0" smtClean="0"/>
              <a:t>towns</a:t>
            </a:r>
          </a:p>
          <a:p>
            <a:r>
              <a:rPr lang="en-US" dirty="0" smtClean="0"/>
              <a:t>Aqueduct </a:t>
            </a:r>
            <a:r>
              <a:rPr lang="en-US" dirty="0"/>
              <a:t>for </a:t>
            </a:r>
            <a:r>
              <a:rPr lang="en-US" dirty="0" err="1"/>
              <a:t>Canusium</a:t>
            </a:r>
            <a:r>
              <a:rPr lang="en-US" dirty="0"/>
              <a:t> </a:t>
            </a:r>
            <a:r>
              <a:rPr lang="en-US" dirty="0" smtClean="0"/>
              <a:t>(Italy)</a:t>
            </a:r>
          </a:p>
          <a:p>
            <a:r>
              <a:rPr lang="en-US" dirty="0" smtClean="0"/>
              <a:t>Aqueduct, baths: </a:t>
            </a:r>
            <a:r>
              <a:rPr lang="en-US" dirty="0"/>
              <a:t>Alexandria </a:t>
            </a:r>
            <a:r>
              <a:rPr lang="en-US" dirty="0" smtClean="0"/>
              <a:t>Troas</a:t>
            </a:r>
            <a:endParaRPr lang="en-US" dirty="0"/>
          </a:p>
        </p:txBody>
      </p:sp>
      <p:pic>
        <p:nvPicPr>
          <p:cNvPr id="7" name="Picture 2" descr="Herodes Atticus, marble bust by an unknown artist; in the Louvre, Par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386" y="2000250"/>
            <a:ext cx="2679573" cy="343535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051560" y="5435600"/>
            <a:ext cx="5577840" cy="995680"/>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6711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212" y="60059"/>
            <a:ext cx="10058400" cy="6571487"/>
          </a:xfrm>
          <a:prstGeom prst="rect">
            <a:avLst/>
          </a:prstGeom>
        </p:spPr>
      </p:pic>
      <p:sp>
        <p:nvSpPr>
          <p:cNvPr id="7" name="Oval 6"/>
          <p:cNvSpPr/>
          <p:nvPr/>
        </p:nvSpPr>
        <p:spPr>
          <a:xfrm>
            <a:off x="2115127" y="1440872"/>
            <a:ext cx="877455" cy="471055"/>
          </a:xfrm>
          <a:prstGeom prst="ellipse">
            <a:avLst/>
          </a:prstGeom>
          <a:noFill/>
          <a:ln w="254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8" name="TextBox 7"/>
          <p:cNvSpPr txBox="1"/>
          <p:nvPr/>
        </p:nvSpPr>
        <p:spPr>
          <a:xfrm>
            <a:off x="2272146" y="923636"/>
            <a:ext cx="2635658" cy="424732"/>
          </a:xfrm>
          <a:prstGeom prst="rect">
            <a:avLst/>
          </a:prstGeom>
          <a:solidFill>
            <a:schemeClr val="bg1">
              <a:alpha val="75000"/>
            </a:schemeClr>
          </a:solidFill>
        </p:spPr>
        <p:txBody>
          <a:bodyPr wrap="none" rtlCol="0">
            <a:spAutoFit/>
          </a:bodyPr>
          <a:lstStyle/>
          <a:p>
            <a:pPr>
              <a:lnSpc>
                <a:spcPct val="90000"/>
              </a:lnSpc>
            </a:pPr>
            <a:r>
              <a:rPr lang="en-US" sz="2400" dirty="0" smtClean="0">
                <a:solidFill>
                  <a:srgbClr val="FF0000"/>
                </a:solidFill>
              </a:rPr>
              <a:t>Alexandria Troas</a:t>
            </a:r>
            <a:endParaRPr lang="en-US" sz="2400" dirty="0">
              <a:solidFill>
                <a:srgbClr val="FF0000"/>
              </a:solidFill>
            </a:endParaRPr>
          </a:p>
        </p:txBody>
      </p:sp>
      <p:sp>
        <p:nvSpPr>
          <p:cNvPr id="9" name="Oval 8"/>
          <p:cNvSpPr/>
          <p:nvPr/>
        </p:nvSpPr>
        <p:spPr>
          <a:xfrm>
            <a:off x="4193309" y="3733870"/>
            <a:ext cx="877455" cy="471055"/>
          </a:xfrm>
          <a:prstGeom prst="ellipse">
            <a:avLst/>
          </a:prstGeom>
          <a:noFill/>
          <a:ln w="25400">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schemeClr val="bg2"/>
              </a:solidFill>
            </a:endParaRPr>
          </a:p>
        </p:txBody>
      </p:sp>
      <p:sp>
        <p:nvSpPr>
          <p:cNvPr id="10" name="Oval 9"/>
          <p:cNvSpPr/>
          <p:nvPr/>
        </p:nvSpPr>
        <p:spPr>
          <a:xfrm>
            <a:off x="2475346" y="2782454"/>
            <a:ext cx="877455" cy="471055"/>
          </a:xfrm>
          <a:prstGeom prst="ellipse">
            <a:avLst/>
          </a:prstGeom>
          <a:noFill/>
          <a:ln w="25400">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schemeClr val="bg2"/>
              </a:solidFill>
            </a:endParaRPr>
          </a:p>
        </p:txBody>
      </p:sp>
      <p:sp>
        <p:nvSpPr>
          <p:cNvPr id="11" name="TextBox 10"/>
          <p:cNvSpPr txBox="1"/>
          <p:nvPr/>
        </p:nvSpPr>
        <p:spPr>
          <a:xfrm>
            <a:off x="2632365" y="2348416"/>
            <a:ext cx="1375698" cy="424732"/>
          </a:xfrm>
          <a:prstGeom prst="rect">
            <a:avLst/>
          </a:prstGeom>
          <a:solidFill>
            <a:schemeClr val="bg1">
              <a:alpha val="75000"/>
            </a:schemeClr>
          </a:solidFill>
        </p:spPr>
        <p:txBody>
          <a:bodyPr wrap="none" rtlCol="0">
            <a:spAutoFit/>
          </a:bodyPr>
          <a:lstStyle/>
          <a:p>
            <a:pPr>
              <a:lnSpc>
                <a:spcPct val="90000"/>
              </a:lnSpc>
            </a:pPr>
            <a:r>
              <a:rPr lang="en-US" sz="2400" dirty="0" smtClean="0">
                <a:solidFill>
                  <a:schemeClr val="bg2"/>
                </a:solidFill>
              </a:rPr>
              <a:t>Ephesus</a:t>
            </a:r>
            <a:endParaRPr lang="en-US" sz="2400" dirty="0">
              <a:solidFill>
                <a:schemeClr val="bg2"/>
              </a:solidFill>
            </a:endParaRPr>
          </a:p>
        </p:txBody>
      </p:sp>
      <p:sp>
        <p:nvSpPr>
          <p:cNvPr id="12" name="TextBox 11"/>
          <p:cNvSpPr txBox="1"/>
          <p:nvPr/>
        </p:nvSpPr>
        <p:spPr>
          <a:xfrm>
            <a:off x="4350328" y="2921071"/>
            <a:ext cx="1067921" cy="424732"/>
          </a:xfrm>
          <a:prstGeom prst="rect">
            <a:avLst/>
          </a:prstGeom>
          <a:solidFill>
            <a:schemeClr val="bg1">
              <a:alpha val="77000"/>
            </a:schemeClr>
          </a:solidFill>
        </p:spPr>
        <p:txBody>
          <a:bodyPr wrap="none" rtlCol="0">
            <a:spAutoFit/>
          </a:bodyPr>
          <a:lstStyle/>
          <a:p>
            <a:pPr>
              <a:lnSpc>
                <a:spcPct val="90000"/>
              </a:lnSpc>
            </a:pPr>
            <a:r>
              <a:rPr lang="en-US" sz="2400" dirty="0" err="1" smtClean="0">
                <a:solidFill>
                  <a:schemeClr val="bg2"/>
                </a:solidFill>
              </a:rPr>
              <a:t>Perge</a:t>
            </a:r>
            <a:endParaRPr lang="en-US" sz="2400" dirty="0">
              <a:solidFill>
                <a:schemeClr val="bg2"/>
              </a:solidFill>
            </a:endParaRPr>
          </a:p>
        </p:txBody>
      </p:sp>
    </p:spTree>
    <p:extLst>
      <p:ext uri="{BB962C8B-B14F-4D97-AF65-F5344CB8AC3E}">
        <p14:creationId xmlns:p14="http://schemas.microsoft.com/office/powerpoint/2010/main" val="392903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World Presentation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08_aristides_5_and_6_and_fable_cont.pptx" id="{6878EA0D-3BD4-4CA2-B51C-FAA38077DDC8}" vid="{747AF97B-9E2F-4E91-A4A7-5C4661122DC5}"/>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race_for_glory</Template>
  <TotalTime>804</TotalTime>
  <Words>1475</Words>
  <Application>Microsoft Office PowerPoint</Application>
  <PresentationFormat>Custom</PresentationFormat>
  <Paragraphs>127</Paragraphs>
  <Slides>29</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Century Gothic</vt:lpstr>
      <vt:lpstr>World Presentation 16x9</vt:lpstr>
      <vt:lpstr>PowerPoint Presentation</vt:lpstr>
      <vt:lpstr>Agenda</vt:lpstr>
      <vt:lpstr>Discussion</vt:lpstr>
      <vt:lpstr>PowerPoint Presentation</vt:lpstr>
      <vt:lpstr>Citizen-Sponsored Public Works</vt:lpstr>
      <vt:lpstr>Types, Purpose (studied for today)</vt:lpstr>
      <vt:lpstr>Euergatism</vt:lpstr>
      <vt:lpstr>Herodes Atticus</vt:lpstr>
      <vt:lpstr>PowerPoint Presentation</vt:lpstr>
      <vt:lpstr>PowerPoint Presentation</vt:lpstr>
      <vt:lpstr>PowerPoint Presentation</vt:lpstr>
      <vt:lpstr>Plancia Magna (active 117-138 CE)</vt:lpstr>
      <vt:lpstr>Aurelia Paulina (active ca. 200 CE)</vt:lpstr>
      <vt:lpstr>Eternal Fame</vt:lpstr>
      <vt:lpstr>PowerPoint Presentation</vt:lpstr>
      <vt:lpstr>Ephesus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vt:lpstr>
      <vt:lpstr>PowerPoint Presentation</vt:lpstr>
      <vt:lpstr>PowerPoint Presentation</vt:lpstr>
      <vt:lpstr>“Celsus’ Valor/Excellence/Virtue”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Scholtz, Andrew</dc:creator>
  <cp:lastModifiedBy>Scholtz, Andrew</cp:lastModifiedBy>
  <cp:revision>118</cp:revision>
  <cp:lastPrinted>2018-02-15T18:02:44Z</cp:lastPrinted>
  <dcterms:created xsi:type="dcterms:W3CDTF">2018-02-15T01:20:35Z</dcterms:created>
  <dcterms:modified xsi:type="dcterms:W3CDTF">2023-02-23T13:54:59Z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