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4"/>
  </p:notesMasterIdLst>
  <p:handoutMasterIdLst>
    <p:handoutMasterId r:id="rId15"/>
  </p:handoutMasterIdLst>
  <p:sldIdLst>
    <p:sldId id="256" r:id="rId2"/>
    <p:sldId id="278" r:id="rId3"/>
    <p:sldId id="284" r:id="rId4"/>
    <p:sldId id="281" r:id="rId5"/>
    <p:sldId id="282" r:id="rId6"/>
    <p:sldId id="283" r:id="rId7"/>
    <p:sldId id="260" r:id="rId8"/>
    <p:sldId id="261" r:id="rId9"/>
    <p:sldId id="262" r:id="rId10"/>
    <p:sldId id="263" r:id="rId11"/>
    <p:sldId id="265" r:id="rId12"/>
    <p:sldId id="269" r:id="rId13"/>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695" autoAdjust="0"/>
    <p:restoredTop sz="96433" autoAdjust="0"/>
  </p:normalViewPr>
  <p:slideViewPr>
    <p:cSldViewPr showGuides="1">
      <p:cViewPr varScale="1">
        <p:scale>
          <a:sx n="113" d="100"/>
          <a:sy n="113" d="100"/>
        </p:scale>
        <p:origin x="2256" y="96"/>
      </p:cViewPr>
      <p:guideLst>
        <p:guide orient="horz" pos="2160"/>
        <p:guide pos="2880"/>
      </p:guideLst>
    </p:cSldViewPr>
  </p:slideViewPr>
  <p:outlineViewPr>
    <p:cViewPr>
      <p:scale>
        <a:sx n="33" d="100"/>
        <a:sy n="33" d="100"/>
      </p:scale>
      <p:origin x="0" y="-82260"/>
    </p:cViewPr>
  </p:outlineViewPr>
  <p:notesTextViewPr>
    <p:cViewPr>
      <p:scale>
        <a:sx n="100" d="100"/>
        <a:sy n="100" d="100"/>
      </p:scale>
      <p:origin x="0" y="0"/>
    </p:cViewPr>
  </p:notesTextViewPr>
  <p:sorterViewPr>
    <p:cViewPr>
      <p:scale>
        <a:sx n="87" d="100"/>
        <a:sy n="87" d="100"/>
      </p:scale>
      <p:origin x="0" y="0"/>
    </p:cViewPr>
  </p:sorterViewPr>
  <p:notesViewPr>
    <p:cSldViewPr showGuides="1">
      <p:cViewPr varScale="1">
        <p:scale>
          <a:sx n="52" d="100"/>
          <a:sy n="52" d="100"/>
        </p:scale>
        <p:origin x="-18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smtClean="0"/>
              <a:t>persuasion anc. greece</a:t>
            </a:r>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smtClean="0"/>
              <a:t>notes</a:t>
            </a:r>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064892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r>
              <a:rPr lang="en-US" smtClean="0"/>
              <a:t>persuasion anc. greece</a:t>
            </a:r>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r>
              <a:rPr lang="en-US" smtClean="0"/>
              <a:t>notes</a:t>
            </a:r>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10916946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fld id="{C5D0BF5B-0359-4CE7-A32D-28BED27B9A43}" type="datetime1">
              <a:rPr lang="en-US" smtClean="0">
                <a:latin typeface="Times New Roman" pitchFamily="18" charset="0"/>
                <a:cs typeface="Arial" charset="0"/>
              </a:rPr>
              <a:pPr/>
              <a:t>5/9/2017</a:t>
            </a:fld>
            <a:endParaRPr lang="en-US" smtClean="0">
              <a:latin typeface="Times New Roman" pitchFamily="18" charset="0"/>
              <a:cs typeface="Arial" charset="0"/>
            </a:endParaRPr>
          </a:p>
        </p:txBody>
      </p:sp>
      <p:sp>
        <p:nvSpPr>
          <p:cNvPr id="20482" name="Rectangle 7"/>
          <p:cNvSpPr>
            <a:spLocks noGrp="1" noChangeArrowheads="1"/>
          </p:cNvSpPr>
          <p:nvPr>
            <p:ph type="sldNum" sz="quarter" idx="5"/>
          </p:nvPr>
        </p:nvSpPr>
        <p:spPr>
          <a:noFill/>
        </p:spPr>
        <p:txBody>
          <a:bodyPr/>
          <a:lstStyle/>
          <a:p>
            <a:fld id="{E0C1FF60-493C-428D-B433-A2F202C5A27D}" type="slidenum">
              <a:rPr lang="en-US" smtClean="0">
                <a:latin typeface="Times New Roman" pitchFamily="18" charset="0"/>
                <a:cs typeface="Arial" charset="0"/>
              </a:rPr>
              <a:pPr/>
              <a:t>1</a:t>
            </a:fld>
            <a:endParaRPr lang="en-US" smtClean="0">
              <a:latin typeface="Times New Roman" pitchFamily="18" charset="0"/>
              <a:cs typeface="Arial" charset="0"/>
            </a:endParaRPr>
          </a:p>
        </p:txBody>
      </p:sp>
      <p:sp>
        <p:nvSpPr>
          <p:cNvPr id="20483" name="Rectangle 2"/>
          <p:cNvSpPr>
            <a:spLocks noGrp="1" noRot="1" noChangeAspect="1" noChangeArrowheads="1" noTextEdit="1"/>
          </p:cNvSpPr>
          <p:nvPr>
            <p:ph type="sldImg"/>
          </p:nvPr>
        </p:nvSpPr>
        <p:spPr>
          <a:xfrm>
            <a:off x="2301875" y="622300"/>
            <a:ext cx="2406650" cy="1804988"/>
          </a:xfrm>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2166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1F584B2-D551-4BE0-8B0F-562035EB5872}" type="datetime1">
              <a:rPr lang="en-US"/>
              <a:pPr/>
              <a:t>5/9/2017</a:t>
            </a:fld>
            <a:endParaRPr lang="en-US"/>
          </a:p>
        </p:txBody>
      </p:sp>
      <p:sp>
        <p:nvSpPr>
          <p:cNvPr id="7" name="Rectangle 7"/>
          <p:cNvSpPr>
            <a:spLocks noGrp="1" noChangeArrowheads="1"/>
          </p:cNvSpPr>
          <p:nvPr>
            <p:ph type="sldNum" sz="quarter" idx="5"/>
          </p:nvPr>
        </p:nvSpPr>
        <p:spPr>
          <a:ln/>
        </p:spPr>
        <p:txBody>
          <a:bodyPr/>
          <a:lstStyle/>
          <a:p>
            <a:fld id="{5351770D-BA83-4035-8430-7FC6761AA033}" type="slidenum">
              <a:rPr lang="en-US"/>
              <a:pPr/>
              <a:t>10</a:t>
            </a:fld>
            <a:endParaRPr lang="en-US"/>
          </a:p>
        </p:txBody>
      </p:sp>
      <p:sp>
        <p:nvSpPr>
          <p:cNvPr id="204802" name="Rectangle 2"/>
          <p:cNvSpPr>
            <a:spLocks noGrp="1" noRot="1" noChangeAspect="1" noChangeArrowheads="1" noTextEdit="1"/>
          </p:cNvSpPr>
          <p:nvPr>
            <p:ph type="sldImg"/>
          </p:nvPr>
        </p:nvSpPr>
        <p:spPr>
          <a:xfrm>
            <a:off x="2301875" y="622300"/>
            <a:ext cx="2406650" cy="1804988"/>
          </a:xfrm>
          <a:ln/>
        </p:spPr>
      </p:sp>
      <p:sp>
        <p:nvSpPr>
          <p:cNvPr id="204803" name="Rectangle 3"/>
          <p:cNvSpPr>
            <a:spLocks noGrp="1" noChangeArrowheads="1"/>
          </p:cNvSpPr>
          <p:nvPr>
            <p:ph type="body" idx="1"/>
          </p:nvPr>
        </p:nvSpPr>
        <p:spPr/>
        <p:txBody>
          <a:bodyPr/>
          <a:lstStyle/>
          <a:p>
            <a:pPr eaLnBrk="1" hangingPunct="1"/>
            <a:r>
              <a:rPr lang="en-US" u="sng" dirty="0" smtClean="0"/>
              <a:t>Part 2: </a:t>
            </a:r>
            <a:r>
              <a:rPr lang="en-US" i="1" u="sng" dirty="0" err="1" smtClean="0"/>
              <a:t>didaxis</a:t>
            </a:r>
            <a:endParaRPr lang="en-US" i="1" u="sng" dirty="0" smtClean="0"/>
          </a:p>
          <a:p>
            <a:pPr eaLnBrk="1" hangingPunct="1"/>
            <a:r>
              <a:rPr lang="en-US" sz="900" dirty="0"/>
              <a:t>(instruction)</a:t>
            </a:r>
          </a:p>
          <a:p>
            <a:pPr eaLnBrk="1" hangingPunct="1"/>
            <a:r>
              <a:rPr lang="en-US" dirty="0" smtClean="0"/>
              <a:t>myth of the cicadas</a:t>
            </a:r>
          </a:p>
          <a:p>
            <a:pPr eaLnBrk="1" hangingPunct="1"/>
            <a:r>
              <a:rPr lang="en-US" dirty="0" smtClean="0"/>
              <a:t>systematization</a:t>
            </a:r>
          </a:p>
          <a:p>
            <a:pPr lvl="2" eaLnBrk="1" hangingPunct="1"/>
            <a:r>
              <a:rPr lang="en-US" dirty="0" smtClean="0"/>
              <a:t>rhetoric like meds. again, a response to </a:t>
            </a:r>
            <a:r>
              <a:rPr lang="en-US" dirty="0" err="1" smtClean="0"/>
              <a:t>sophs</a:t>
            </a:r>
            <a:r>
              <a:rPr lang="en-US" dirty="0" smtClean="0"/>
              <a:t>. (270b)</a:t>
            </a:r>
          </a:p>
          <a:p>
            <a:pPr lvl="1" eaLnBrk="1" hangingPunct="1"/>
            <a:r>
              <a:rPr lang="en-US" dirty="0" smtClean="0"/>
              <a:t>definition, dialectic</a:t>
            </a:r>
          </a:p>
          <a:p>
            <a:pPr eaLnBrk="1" hangingPunct="1"/>
            <a:r>
              <a:rPr lang="en-US" dirty="0" smtClean="0"/>
              <a:t>writing versus speaking</a:t>
            </a:r>
          </a:p>
          <a:p>
            <a:pPr lvl="1" eaLnBrk="1" hangingPunct="1"/>
            <a:r>
              <a:rPr lang="en-US" dirty="0" smtClean="0"/>
              <a:t>myth of Thoth</a:t>
            </a:r>
          </a:p>
          <a:p>
            <a:pPr lvl="1" eaLnBrk="1" hangingPunct="1"/>
            <a:r>
              <a:rPr lang="en-US" dirty="0" smtClean="0"/>
              <a:t>writing inferior because the mere static image of discourse. writing can only be a pastime. conversation - dialectic - the true occupation of the philosopher.</a:t>
            </a:r>
          </a:p>
        </p:txBody>
      </p:sp>
    </p:spTree>
    <p:extLst>
      <p:ext uri="{BB962C8B-B14F-4D97-AF65-F5344CB8AC3E}">
        <p14:creationId xmlns:p14="http://schemas.microsoft.com/office/powerpoint/2010/main" val="269712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It isn’t stated in myth of cicadas that orators expected to be philosophers as well, but that seems to be the implication. Thus the necessary prerequisite for rhetoric would seem to be </a:t>
            </a:r>
            <a:r>
              <a:rPr lang="en-US" i="1" dirty="0" smtClean="0"/>
              <a:t>dialectic</a:t>
            </a:r>
            <a:r>
              <a:rPr lang="en-US" dirty="0" smtClean="0"/>
              <a:t>, the art of systematizing knowledge.</a:t>
            </a:r>
          </a:p>
          <a:p>
            <a:pPr lvl="1" eaLnBrk="1" hangingPunct="1"/>
            <a:r>
              <a:rPr lang="en-US" dirty="0" smtClean="0"/>
              <a:t>dialectic is essential to determine the difference between</a:t>
            </a:r>
          </a:p>
          <a:p>
            <a:pPr lvl="2" eaLnBrk="1" hangingPunct="1"/>
            <a:r>
              <a:rPr lang="en-US" dirty="0" smtClean="0"/>
              <a:t>the non-debatable (axiomatic premises, shared “truths”)</a:t>
            </a:r>
          </a:p>
          <a:p>
            <a:pPr lvl="2" eaLnBrk="1" hangingPunct="1"/>
            <a:r>
              <a:rPr lang="en-US" dirty="0" smtClean="0"/>
              <a:t>the </a:t>
            </a:r>
            <a:r>
              <a:rPr lang="en-US" dirty="0" err="1" smtClean="0"/>
              <a:t>debateable</a:t>
            </a:r>
            <a:endParaRPr lang="en-US" dirty="0" smtClean="0"/>
          </a:p>
          <a:p>
            <a:pPr lvl="1" eaLnBrk="1" hangingPunct="1"/>
            <a:r>
              <a:rPr lang="en-US" dirty="0" smtClean="0"/>
              <a:t>. . . and establish share definitions</a:t>
            </a:r>
          </a:p>
          <a:p>
            <a:pPr lvl="1" eaLnBrk="1" hangingPunct="1"/>
            <a:r>
              <a:rPr lang="en-US" dirty="0" smtClean="0"/>
              <a:t>ultimately, dialectic is superior to rhetoric, as it requires a dynamic interchange between perspectives, so that propositions can receive a proper testing (elenchus).</a:t>
            </a:r>
          </a:p>
          <a:p>
            <a:pPr eaLnBrk="1" hangingPunct="1">
              <a:defRPr/>
            </a:pPr>
            <a:r>
              <a:rPr lang="en-US" dirty="0" smtClean="0"/>
              <a:t>yet “mere knowledge of the truth will not give you the art of persuasion” (260d). this an attempt to lay the groundwork for a better, i.e., more beneficially efficacious, rhetoric. think of </a:t>
            </a:r>
            <a:r>
              <a:rPr lang="en-US" dirty="0" err="1" smtClean="0"/>
              <a:t>socratic</a:t>
            </a:r>
            <a:r>
              <a:rPr lang="en-US" dirty="0" smtClean="0"/>
              <a:t> rhetoric as </a:t>
            </a:r>
            <a:r>
              <a:rPr lang="en-US" i="1" dirty="0" smtClean="0"/>
              <a:t>the higher seduction.</a:t>
            </a:r>
          </a:p>
          <a:p>
            <a:pPr eaLnBrk="1" hangingPunct="1">
              <a:defRPr/>
            </a:pPr>
            <a:r>
              <a:rPr lang="en-US" dirty="0" err="1" smtClean="0"/>
              <a:t>socrates</a:t>
            </a:r>
            <a:r>
              <a:rPr lang="en-US" dirty="0" smtClean="0"/>
              <a:t> account of </a:t>
            </a:r>
            <a:r>
              <a:rPr lang="en-US" dirty="0" err="1" smtClean="0"/>
              <a:t>socratic</a:t>
            </a:r>
            <a:r>
              <a:rPr lang="en-US" dirty="0" smtClean="0"/>
              <a:t> rhetoric makes a number of key concessions to sophists:</a:t>
            </a:r>
          </a:p>
          <a:p>
            <a:pPr lvl="1" eaLnBrk="1" hangingPunct="1">
              <a:defRPr/>
            </a:pPr>
            <a:r>
              <a:rPr lang="en-US" dirty="0" smtClean="0"/>
              <a:t>that rhetoric deals in doxa</a:t>
            </a:r>
          </a:p>
          <a:p>
            <a:pPr lvl="1" eaLnBrk="1" hangingPunct="1">
              <a:defRPr/>
            </a:pPr>
            <a:r>
              <a:rPr lang="en-US" dirty="0" smtClean="0"/>
              <a:t>that it is like an </a:t>
            </a:r>
            <a:r>
              <a:rPr lang="en-US" dirty="0" err="1" smtClean="0"/>
              <a:t>enchnatment</a:t>
            </a:r>
            <a:r>
              <a:rPr lang="en-US" dirty="0" smtClean="0"/>
              <a:t> applied to the minds (“souls”) of others</a:t>
            </a:r>
          </a:p>
          <a:p>
            <a:pPr eaLnBrk="1" hangingPunct="1">
              <a:defRPr/>
            </a:pPr>
            <a:r>
              <a:rPr lang="en-US" dirty="0" smtClean="0"/>
              <a:t>but he parts company as to need to base persuasion on wide-ranging technical knowledge. </a:t>
            </a:r>
          </a:p>
          <a:p>
            <a:pPr eaLnBrk="1" hangingPunct="1">
              <a:defRPr/>
            </a:pPr>
            <a:r>
              <a:rPr lang="en-US" dirty="0" smtClean="0"/>
              <a:t>the real </a:t>
            </a:r>
            <a:r>
              <a:rPr lang="en-US" i="1" dirty="0" smtClean="0"/>
              <a:t>knowledge</a:t>
            </a:r>
            <a:r>
              <a:rPr lang="en-US" dirty="0" smtClean="0"/>
              <a:t> that practitioner must master.</a:t>
            </a:r>
          </a:p>
          <a:p>
            <a:pPr eaLnBrk="1" hangingPunct="1">
              <a:defRPr/>
            </a:pPr>
            <a:r>
              <a:rPr lang="en-US" dirty="0" smtClean="0"/>
              <a:t>ELEMENTS &amp; RULES OF SYSTEMATIZED OR “SOCRATIC” RHETORIC:</a:t>
            </a:r>
          </a:p>
          <a:p>
            <a:pPr lvl="0" eaLnBrk="1" hangingPunct="1">
              <a:defRPr/>
            </a:pPr>
            <a:r>
              <a:rPr lang="en-US" dirty="0" smtClean="0"/>
              <a:t>ARRANGEMENT:</a:t>
            </a:r>
          </a:p>
          <a:p>
            <a:pPr lvl="1" eaLnBrk="1" hangingPunct="1">
              <a:defRPr/>
            </a:pPr>
            <a:r>
              <a:rPr lang="en-US" dirty="0" smtClean="0"/>
              <a:t>(proem, etc.). </a:t>
            </a:r>
            <a:r>
              <a:rPr lang="en-US" dirty="0" err="1" smtClean="0"/>
              <a:t>argumentational</a:t>
            </a:r>
            <a:r>
              <a:rPr lang="en-US" dirty="0" smtClean="0"/>
              <a:t> modes (e.g., probability). topoi.</a:t>
            </a:r>
          </a:p>
          <a:p>
            <a:pPr eaLnBrk="1" hangingPunct="1">
              <a:defRPr/>
            </a:pPr>
            <a:r>
              <a:rPr lang="en-US" dirty="0" smtClean="0"/>
              <a:t>RHETORICAL RULES:</a:t>
            </a:r>
          </a:p>
          <a:p>
            <a:pPr marL="227411" indent="-227411">
              <a:buFont typeface="+mj-lt"/>
              <a:buAutoNum type="arabicPeriod"/>
              <a:defRPr/>
            </a:pPr>
            <a:r>
              <a:rPr lang="en-US" dirty="0" smtClean="0"/>
              <a:t>know your subject matter.</a:t>
            </a:r>
          </a:p>
          <a:p>
            <a:pPr lvl="1" eaLnBrk="1" hangingPunct="1">
              <a:defRPr/>
            </a:pPr>
            <a:r>
              <a:rPr lang="en-US" dirty="0" smtClean="0"/>
              <a:t>likeness to truth will produce more persuasive deception. so knowledge of subject matter essential.</a:t>
            </a:r>
          </a:p>
          <a:p>
            <a:pPr marL="227411" indent="-227411">
              <a:buFont typeface="+mj-lt"/>
              <a:buAutoNum type="arabicPeriod"/>
              <a:defRPr/>
            </a:pPr>
            <a:r>
              <a:rPr lang="en-US" dirty="0" smtClean="0"/>
              <a:t>define topic area - be on same page as audience. be sure you’re clear where the divide lies between the mutually accepted and the to-be-persuaded. nature of love debatable; its def. not. speech 3 a </a:t>
            </a:r>
            <a:r>
              <a:rPr lang="en-US" dirty="0" err="1" smtClean="0"/>
              <a:t>paignion</a:t>
            </a:r>
            <a:r>
              <a:rPr lang="en-US" dirty="0" smtClean="0"/>
              <a:t>, but still illustrates clear definition of terms and </a:t>
            </a:r>
            <a:r>
              <a:rPr lang="en-US" dirty="0" err="1" smtClean="0"/>
              <a:t>dialektike</a:t>
            </a:r>
            <a:r>
              <a:rPr lang="en-US" dirty="0" smtClean="0"/>
              <a:t>.</a:t>
            </a:r>
          </a:p>
          <a:p>
            <a:pPr marL="227411" indent="-227411">
              <a:buFont typeface="+mj-lt"/>
              <a:buAutoNum type="arabicPeriod"/>
              <a:defRPr/>
            </a:pPr>
            <a:r>
              <a:rPr lang="en-US" dirty="0" smtClean="0"/>
              <a:t>know your audience – </a:t>
            </a:r>
            <a:r>
              <a:rPr lang="en-US" i="1" dirty="0" smtClean="0"/>
              <a:t>audience psychology</a:t>
            </a:r>
            <a:r>
              <a:rPr lang="en-US" dirty="0" smtClean="0"/>
              <a:t>.</a:t>
            </a:r>
          </a:p>
        </p:txBody>
      </p:sp>
      <p:sp>
        <p:nvSpPr>
          <p:cNvPr id="31747" name="Date Placeholder 3"/>
          <p:cNvSpPr>
            <a:spLocks noGrp="1"/>
          </p:cNvSpPr>
          <p:nvPr>
            <p:ph type="dt" sz="quarter" idx="1"/>
          </p:nvPr>
        </p:nvSpPr>
        <p:spPr>
          <a:noFill/>
        </p:spPr>
        <p:txBody>
          <a:bodyPr/>
          <a:lstStyle/>
          <a:p>
            <a:endParaRPr lang="en-US" smtClean="0">
              <a:latin typeface="Times New Roman" pitchFamily="18" charset="0"/>
              <a:cs typeface="Arial" charset="0"/>
            </a:endParaRPr>
          </a:p>
        </p:txBody>
      </p:sp>
      <p:sp>
        <p:nvSpPr>
          <p:cNvPr id="31748" name="Slide Number Placeholder 4"/>
          <p:cNvSpPr>
            <a:spLocks noGrp="1"/>
          </p:cNvSpPr>
          <p:nvPr>
            <p:ph type="sldNum" sz="quarter" idx="5"/>
          </p:nvPr>
        </p:nvSpPr>
        <p:spPr>
          <a:noFill/>
        </p:spPr>
        <p:txBody>
          <a:bodyPr/>
          <a:lstStyle/>
          <a:p>
            <a:fld id="{4383C63F-3EB8-48A0-AE33-B638D20F708E}" type="slidenum">
              <a:rPr lang="en-US" smtClean="0">
                <a:latin typeface="Times New Roman" pitchFamily="18" charset="0"/>
                <a:cs typeface="Arial" charset="0"/>
              </a:rPr>
              <a:pPr/>
              <a:t>11</a:t>
            </a:fld>
            <a:endParaRPr lang="en-US" smtClean="0">
              <a:latin typeface="Times New Roman" pitchFamily="18" charset="0"/>
              <a:cs typeface="Arial" charset="0"/>
            </a:endParaRPr>
          </a:p>
        </p:txBody>
      </p:sp>
    </p:spTree>
    <p:extLst>
      <p:ext uri="{BB962C8B-B14F-4D97-AF65-F5344CB8AC3E}">
        <p14:creationId xmlns:p14="http://schemas.microsoft.com/office/powerpoint/2010/main" val="177087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pPr defTabSz="909645">
              <a:defRPr/>
            </a:pPr>
            <a:endParaRPr lang="en-US" dirty="0" smtClean="0"/>
          </a:p>
          <a:p>
            <a:pPr defTabSz="909645">
              <a:defRPr/>
            </a:pPr>
            <a:r>
              <a:rPr lang="en-US" dirty="0" smtClean="0"/>
              <a:t>CRICKETS AIM TO STEER AWAY FROM SPEECH ADDICTION AS IF AWAY FROM SEXUAL EROS AS MERE SATISFACTION OF A VULGAR DESIRE FOR ENTERTAINMENT. (That highlighted in Phaedrus’ reference to pleasure in mere satisfaction of bodily appetites.) Hence the Myth of the Cicadas. Privileges philosophical discourse – </a:t>
            </a:r>
            <a:r>
              <a:rPr lang="en-US" i="1" dirty="0" smtClean="0"/>
              <a:t>dialectic</a:t>
            </a:r>
            <a:r>
              <a:rPr lang="en-US" dirty="0" smtClean="0"/>
              <a:t> – over rhetoric. how? the cicadas contain the souls of humans of long ago who, ravished eros</a:t>
            </a:r>
            <a:r>
              <a:rPr lang="en-US" baseline="0" dirty="0" smtClean="0"/>
              <a:t> – insatiable </a:t>
            </a:r>
            <a:r>
              <a:rPr lang="en-US" baseline="0" dirty="0" err="1" smtClean="0"/>
              <a:t>dsesire</a:t>
            </a:r>
            <a:r>
              <a:rPr lang="en-US" baseline="0" dirty="0" smtClean="0"/>
              <a:t> – for the music of the goddesses of song, expired from self-neglect. now their souls reincarnated in the bodies of the cicadas police us humans to determine whether we waste our speech on trivial pursuits or use to </a:t>
            </a:r>
            <a:r>
              <a:rPr lang="en-US" baseline="0" dirty="0" err="1" smtClean="0"/>
              <a:t>to</a:t>
            </a:r>
            <a:r>
              <a:rPr lang="en-US" baseline="0" dirty="0" smtClean="0"/>
              <a:t> achieve higher knowledge.</a:t>
            </a:r>
          </a:p>
          <a:p>
            <a:pPr defTabSz="909645">
              <a:defRPr/>
            </a:pPr>
            <a:r>
              <a:rPr lang="en-US" baseline="0" dirty="0" smtClean="0"/>
              <a:t>what </a:t>
            </a:r>
            <a:r>
              <a:rPr lang="en-US" baseline="0" dirty="0" err="1" smtClean="0"/>
              <a:t>socrates</a:t>
            </a:r>
            <a:r>
              <a:rPr lang="en-US" baseline="0" dirty="0" smtClean="0"/>
              <a:t> evidently seeks is to cure </a:t>
            </a:r>
            <a:r>
              <a:rPr lang="en-US" baseline="0" dirty="0" err="1" smtClean="0"/>
              <a:t>phaedrus</a:t>
            </a:r>
            <a:r>
              <a:rPr lang="en-US" baseline="0" dirty="0" smtClean="0"/>
              <a:t> of his addition to – his eros for – </a:t>
            </a:r>
            <a:r>
              <a:rPr lang="en-US" i="1" baseline="0" dirty="0" smtClean="0"/>
              <a:t>rhetoric</a:t>
            </a:r>
            <a:r>
              <a:rPr lang="en-US" baseline="0" dirty="0" smtClean="0"/>
              <a:t>. but why? even if rhetoric for its own sake serves little purpose, is there nothing that rhetoric is good for? and if rhetoric does in fact serve some purpose, is that a legitimate or a sketchier sort of purpose?</a:t>
            </a:r>
          </a:p>
          <a:p>
            <a:pPr defTabSz="909645">
              <a:defRPr/>
            </a:pPr>
            <a:r>
              <a:rPr lang="en-US" baseline="0" dirty="0" smtClean="0"/>
              <a:t>so my own purpose in starting out with </a:t>
            </a:r>
            <a:r>
              <a:rPr lang="en-US" baseline="0" dirty="0" err="1" smtClean="0"/>
              <a:t>plato’s</a:t>
            </a:r>
            <a:r>
              <a:rPr lang="en-US" baseline="0" dirty="0" smtClean="0"/>
              <a:t> </a:t>
            </a:r>
            <a:r>
              <a:rPr lang="en-US" baseline="0" dirty="0" err="1" smtClean="0"/>
              <a:t>phaedrus</a:t>
            </a:r>
            <a:r>
              <a:rPr lang="en-US" baseline="0" dirty="0" smtClean="0"/>
              <a:t> is to introduce key problems and issues addressed by this course:</a:t>
            </a:r>
          </a:p>
          <a:p>
            <a:pPr marL="454823" lvl="1" defTabSz="909645">
              <a:defRPr/>
            </a:pPr>
            <a:r>
              <a:rPr lang="en-US" baseline="0" dirty="0" smtClean="0"/>
              <a:t>the connection, one sensed by </a:t>
            </a:r>
            <a:r>
              <a:rPr lang="en-US" baseline="0" dirty="0" err="1" smtClean="0"/>
              <a:t>greeks</a:t>
            </a:r>
            <a:r>
              <a:rPr lang="en-US" baseline="0" dirty="0" smtClean="0"/>
              <a:t> themselves, between the growth of democracy and the emergence of the art of verbal persuasion.</a:t>
            </a:r>
          </a:p>
          <a:p>
            <a:pPr marL="454823" lvl="1" defTabSz="909645">
              <a:defRPr/>
            </a:pPr>
            <a:r>
              <a:rPr lang="en-US" baseline="0" dirty="0" smtClean="0"/>
              <a:t>how persuasion – political persuasion in particular – happens, and its basis in social interaction.</a:t>
            </a:r>
          </a:p>
          <a:p>
            <a:pPr marL="454823" lvl="1" defTabSz="909645">
              <a:defRPr/>
            </a:pPr>
            <a:r>
              <a:rPr lang="en-US" baseline="0" dirty="0" smtClean="0"/>
              <a:t>persuasion as an asset to, indeed, a defining feature of, democracy, but also as a danger to itself and to the system that it was supposed to support.</a:t>
            </a:r>
          </a:p>
          <a:p>
            <a:pPr eaLnBrk="1" hangingPunct="1"/>
            <a:r>
              <a:rPr lang="en-US" dirty="0" smtClean="0"/>
              <a:t>while there exist forms of discourse higher than monological speechifying, those (dialectic, philosophy) won’t fly in any number of real-life situations, in court, in politics, etc., an appealing – i.e., quasi-sexy – sort of persuasiveness cannot but be deployed. that requires, according to </a:t>
            </a:r>
            <a:r>
              <a:rPr lang="en-US" dirty="0" err="1" smtClean="0"/>
              <a:t>plato’s</a:t>
            </a:r>
            <a:r>
              <a:rPr lang="en-US" dirty="0" smtClean="0"/>
              <a:t> </a:t>
            </a:r>
            <a:r>
              <a:rPr lang="en-US" dirty="0" err="1" smtClean="0"/>
              <a:t>socrates</a:t>
            </a:r>
            <a:r>
              <a:rPr lang="en-US" dirty="0" smtClean="0"/>
              <a:t>, talent, knowledge, and technical skill. human beings aren’t so stupid that their instincts for reading appearances – the faculty of doxa – can easily be bamboozled. in fact, knowledge is necessary to spin minimally, and thus convincingly. but the speaker cannot at the same time simply ignore human predications, biases, eros. hence no surprise that </a:t>
            </a:r>
            <a:r>
              <a:rPr lang="en-US" dirty="0" err="1" smtClean="0"/>
              <a:t>socrates</a:t>
            </a:r>
            <a:r>
              <a:rPr lang="en-US" dirty="0" smtClean="0"/>
              <a:t> identifies </a:t>
            </a:r>
            <a:r>
              <a:rPr lang="en-US" dirty="0" err="1" smtClean="0"/>
              <a:t>pericles</a:t>
            </a:r>
            <a:r>
              <a:rPr lang="en-US" dirty="0" smtClean="0"/>
              <a:t> the erudite and psychologically astute </a:t>
            </a:r>
            <a:r>
              <a:rPr lang="en-US" dirty="0" err="1" smtClean="0"/>
              <a:t>pericles</a:t>
            </a:r>
            <a:r>
              <a:rPr lang="en-US" dirty="0" smtClean="0"/>
              <a:t> as the consummate orator. as you’ll remember, in the FO written for him by </a:t>
            </a:r>
            <a:r>
              <a:rPr lang="en-US" dirty="0" err="1" smtClean="0"/>
              <a:t>thuc</a:t>
            </a:r>
            <a:r>
              <a:rPr lang="en-US" dirty="0" smtClean="0"/>
              <a:t>, he makes selfless sacrifice seem like the ultimate self-indulgence. is he deceiving his public? maybe. but whether you or </a:t>
            </a:r>
            <a:r>
              <a:rPr lang="en-US" dirty="0" err="1" smtClean="0"/>
              <a:t>i</a:t>
            </a:r>
            <a:r>
              <a:rPr lang="en-US" dirty="0" smtClean="0"/>
              <a:t> believe it fit and noble for </a:t>
            </a:r>
            <a:r>
              <a:rPr lang="en-US" dirty="0" err="1" smtClean="0"/>
              <a:t>peri’s</a:t>
            </a:r>
            <a:r>
              <a:rPr lang="en-US" dirty="0" smtClean="0"/>
              <a:t> </a:t>
            </a:r>
            <a:r>
              <a:rPr lang="en-US" dirty="0" err="1" smtClean="0"/>
              <a:t>athenians</a:t>
            </a:r>
            <a:r>
              <a:rPr lang="en-US" dirty="0" smtClean="0"/>
              <a:t> to have fought and died, the orator </a:t>
            </a:r>
            <a:r>
              <a:rPr lang="en-US" dirty="0" err="1" smtClean="0"/>
              <a:t>himselof</a:t>
            </a:r>
            <a:r>
              <a:rPr lang="en-US" dirty="0" smtClean="0"/>
              <a:t> clearly did.</a:t>
            </a:r>
          </a:p>
          <a:p>
            <a:pPr eaLnBrk="1" hangingPunct="1"/>
            <a:r>
              <a:rPr lang="en-US" dirty="0" smtClean="0"/>
              <a:t>so </a:t>
            </a:r>
            <a:r>
              <a:rPr lang="en-US" dirty="0" err="1" smtClean="0"/>
              <a:t>i</a:t>
            </a:r>
            <a:r>
              <a:rPr lang="en-US" dirty="0" smtClean="0"/>
              <a:t> really want you to consider whether “that old black magic” that we call </a:t>
            </a:r>
            <a:r>
              <a:rPr lang="en-US" i="1" dirty="0" smtClean="0"/>
              <a:t>peitho</a:t>
            </a:r>
            <a:r>
              <a:rPr lang="en-US" dirty="0" smtClean="0"/>
              <a:t> is quite as wicked a thing as some may take it to be. the romans defined the orator as “a good person skilled at speaking.” now, </a:t>
            </a:r>
            <a:r>
              <a:rPr lang="en-US" dirty="0" err="1" smtClean="0"/>
              <a:t>i</a:t>
            </a:r>
            <a:r>
              <a:rPr lang="en-US" dirty="0" smtClean="0"/>
              <a:t> don’t know if they were right, but the mere fact that they could even think that perhaps suggests that we should give rhetoric a chance, too.</a:t>
            </a:r>
          </a:p>
        </p:txBody>
      </p:sp>
      <p:sp>
        <p:nvSpPr>
          <p:cNvPr id="44035" name="Date Placeholder 3"/>
          <p:cNvSpPr>
            <a:spLocks noGrp="1"/>
          </p:cNvSpPr>
          <p:nvPr>
            <p:ph type="dt" sz="quarter" idx="1"/>
          </p:nvPr>
        </p:nvSpPr>
        <p:spPr>
          <a:noFill/>
        </p:spPr>
        <p:txBody>
          <a:bodyPr/>
          <a:lstStyle/>
          <a:p>
            <a:endParaRPr lang="en-US" smtClean="0">
              <a:latin typeface="Times New Roman" pitchFamily="18" charset="0"/>
              <a:cs typeface="Arial" charset="0"/>
            </a:endParaRPr>
          </a:p>
        </p:txBody>
      </p:sp>
      <p:sp>
        <p:nvSpPr>
          <p:cNvPr id="44036" name="Slide Number Placeholder 4"/>
          <p:cNvSpPr>
            <a:spLocks noGrp="1"/>
          </p:cNvSpPr>
          <p:nvPr>
            <p:ph type="sldNum" sz="quarter" idx="5"/>
          </p:nvPr>
        </p:nvSpPr>
        <p:spPr>
          <a:noFill/>
        </p:spPr>
        <p:txBody>
          <a:bodyPr/>
          <a:lstStyle/>
          <a:p>
            <a:fld id="{DF367225-F6A7-48A8-A7C2-52E54A1DDEF1}" type="slidenum">
              <a:rPr lang="en-US" smtClean="0">
                <a:latin typeface="Times New Roman" pitchFamily="18" charset="0"/>
                <a:cs typeface="Arial" charset="0"/>
              </a:rPr>
              <a:pPr/>
              <a:t>12</a:t>
            </a:fld>
            <a:endParaRPr lang="en-US" smtClean="0">
              <a:latin typeface="Times New Roman" pitchFamily="18" charset="0"/>
              <a:cs typeface="Arial" charset="0"/>
            </a:endParaRPr>
          </a:p>
        </p:txBody>
      </p:sp>
    </p:spTree>
    <p:extLst>
      <p:ext uri="{BB962C8B-B14F-4D97-AF65-F5344CB8AC3E}">
        <p14:creationId xmlns:p14="http://schemas.microsoft.com/office/powerpoint/2010/main" val="110029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341754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279728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do we have here?</a:t>
            </a:r>
          </a:p>
          <a:p>
            <a:r>
              <a:rPr lang="en-US" baseline="0" dirty="0" smtClean="0"/>
              <a:t>[students explain that this is a representation of </a:t>
            </a:r>
            <a:r>
              <a:rPr lang="en-US" baseline="0" dirty="0" err="1" smtClean="0"/>
              <a:t>plato’s</a:t>
            </a:r>
            <a:r>
              <a:rPr lang="en-US" baseline="0" dirty="0" smtClean="0"/>
              <a:t> myth of the soul as chariot. explain soul, </a:t>
            </a:r>
          </a:p>
          <a:p>
            <a:r>
              <a:rPr lang="en-US" baseline="0" dirty="0" smtClean="0"/>
              <a:t>how does Socrates define rhetoric in the Phaedrus?</a:t>
            </a:r>
          </a:p>
          <a:p>
            <a:r>
              <a:rPr lang="en-US" baseline="0" dirty="0" smtClean="0"/>
              <a:t>[next slide]</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4380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78335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Soc's</a:t>
            </a:r>
            <a:r>
              <a:rPr lang="en-US" dirty="0" smtClean="0"/>
              <a:t> scheme, though, what/whom is leadership for: the totality (the city) or just that unruly horse? Is  rhetoric </a:t>
            </a:r>
            <a:r>
              <a:rPr lang="en-US" dirty="0" err="1" smtClean="0"/>
              <a:t>rhetoric</a:t>
            </a:r>
            <a:r>
              <a:rPr lang="en-US" dirty="0" smtClean="0"/>
              <a:t> as a </a:t>
            </a:r>
            <a:r>
              <a:rPr lang="en-US" dirty="0" err="1" smtClean="0"/>
              <a:t>tekhne</a:t>
            </a:r>
            <a:r>
              <a:rPr lang="en-US" dirty="0" smtClean="0"/>
              <a:t> if only that greedy, lustful horse is being served? Is democracy </a:t>
            </a:r>
            <a:r>
              <a:rPr lang="en-US" dirty="0" err="1" smtClean="0"/>
              <a:t>democracy</a:t>
            </a:r>
            <a:r>
              <a:rPr lang="en-US" dirty="0" smtClean="0"/>
              <a:t> if it serves only interest groups, not the totality?</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41274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eaLnBrk="1" hangingPunct="1"/>
            <a:endParaRPr lang="en-US" smtClean="0"/>
          </a:p>
        </p:txBody>
      </p:sp>
      <p:sp>
        <p:nvSpPr>
          <p:cNvPr id="27651" name="Date Placeholder 3"/>
          <p:cNvSpPr>
            <a:spLocks noGrp="1"/>
          </p:cNvSpPr>
          <p:nvPr>
            <p:ph type="dt" sz="quarter" idx="1"/>
          </p:nvPr>
        </p:nvSpPr>
        <p:spPr>
          <a:noFill/>
        </p:spPr>
        <p:txBody>
          <a:bodyPr/>
          <a:lstStyle/>
          <a:p>
            <a:endParaRPr lang="en-US" smtClean="0">
              <a:latin typeface="Times New Roman" pitchFamily="18" charset="0"/>
              <a:cs typeface="Arial" charset="0"/>
            </a:endParaRPr>
          </a:p>
        </p:txBody>
      </p:sp>
      <p:sp>
        <p:nvSpPr>
          <p:cNvPr id="27652" name="Slide Number Placeholder 4"/>
          <p:cNvSpPr>
            <a:spLocks noGrp="1"/>
          </p:cNvSpPr>
          <p:nvPr>
            <p:ph type="sldNum" sz="quarter" idx="5"/>
          </p:nvPr>
        </p:nvSpPr>
        <p:spPr>
          <a:noFill/>
        </p:spPr>
        <p:txBody>
          <a:bodyPr/>
          <a:lstStyle/>
          <a:p>
            <a:fld id="{5AF014CC-C021-4ADD-8D52-40715B39FAA7}" type="slidenum">
              <a:rPr lang="en-US" smtClean="0">
                <a:latin typeface="Times New Roman" pitchFamily="18" charset="0"/>
                <a:cs typeface="Arial" charset="0"/>
              </a:rPr>
              <a:pPr/>
              <a:t>7</a:t>
            </a:fld>
            <a:endParaRPr lang="en-US" smtClean="0">
              <a:latin typeface="Times New Roman" pitchFamily="18" charset="0"/>
              <a:cs typeface="Arial" charset="0"/>
            </a:endParaRPr>
          </a:p>
        </p:txBody>
      </p:sp>
    </p:spTree>
    <p:extLst>
      <p:ext uri="{BB962C8B-B14F-4D97-AF65-F5344CB8AC3E}">
        <p14:creationId xmlns:p14="http://schemas.microsoft.com/office/powerpoint/2010/main" val="3609883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Course focus</a:t>
            </a:r>
          </a:p>
          <a:p>
            <a:pPr lvl="1"/>
            <a:r>
              <a:rPr lang="en-US" dirty="0" smtClean="0"/>
              <a:t>Persuasion, its role and attitudes toward it</a:t>
            </a:r>
            <a:r>
              <a:rPr lang="en-US" baseline="0" dirty="0" smtClean="0"/>
              <a:t> ancient (archaic, classical </a:t>
            </a:r>
            <a:r>
              <a:rPr lang="en-US" baseline="0" dirty="0" err="1" smtClean="0"/>
              <a:t>greece</a:t>
            </a:r>
            <a:r>
              <a:rPr lang="en-US" baseline="0" dirty="0" smtClean="0"/>
              <a:t>) </a:t>
            </a:r>
            <a:r>
              <a:rPr lang="en-US" baseline="0" dirty="0" err="1" smtClean="0"/>
              <a:t>ca</a:t>
            </a:r>
            <a:r>
              <a:rPr lang="en-US" baseline="0" dirty="0" smtClean="0"/>
              <a:t> 750-300 bce</a:t>
            </a:r>
            <a:endParaRPr lang="en-US" dirty="0" smtClean="0"/>
          </a:p>
          <a:p>
            <a:pPr lvl="2"/>
            <a:r>
              <a:rPr lang="en-US" dirty="0" smtClean="0"/>
              <a:t>especially, emergence of speech-based democracy in ancient </a:t>
            </a:r>
            <a:r>
              <a:rPr lang="en-US" dirty="0" err="1" smtClean="0"/>
              <a:t>athens</a:t>
            </a:r>
            <a:r>
              <a:rPr lang="en-US" dirty="0" smtClean="0"/>
              <a:t>, 500-300</a:t>
            </a:r>
            <a:endParaRPr lang="en-US" baseline="0" dirty="0" smtClean="0"/>
          </a:p>
          <a:p>
            <a:pPr lvl="2"/>
            <a:r>
              <a:rPr lang="en-US" i="1" baseline="0" dirty="0" smtClean="0"/>
              <a:t>see time line&gt;&gt;</a:t>
            </a:r>
            <a:endParaRPr lang="en-US" i="1" dirty="0" smtClean="0"/>
          </a:p>
          <a:p>
            <a:pPr lvl="1"/>
            <a:r>
              <a:rPr lang="en-US" dirty="0" smtClean="0"/>
              <a:t>Thinking, writing, speaking</a:t>
            </a:r>
          </a:p>
          <a:p>
            <a:pPr lvl="2"/>
            <a:r>
              <a:rPr lang="en-US" i="1" dirty="0" smtClean="0"/>
              <a:t>critical</a:t>
            </a:r>
            <a:r>
              <a:rPr lang="en-US" i="0" dirty="0" smtClean="0"/>
              <a:t> thinking</a:t>
            </a:r>
            <a:endParaRPr lang="en-US" dirty="0" smtClean="0"/>
          </a:p>
          <a:p>
            <a:pPr lvl="2"/>
            <a:r>
              <a:rPr lang="en-US" dirty="0" smtClean="0"/>
              <a:t>expository essay</a:t>
            </a:r>
          </a:p>
          <a:p>
            <a:pPr lvl="2"/>
            <a:r>
              <a:rPr lang="en-US" dirty="0" smtClean="0"/>
              <a:t>oral presenting (and use of </a:t>
            </a:r>
            <a:r>
              <a:rPr lang="en-US" dirty="0" err="1" smtClean="0"/>
              <a:t>powerpoint</a:t>
            </a:r>
            <a:r>
              <a:rPr lang="en-US" dirty="0" smtClean="0"/>
              <a:t>)</a:t>
            </a:r>
          </a:p>
          <a:p>
            <a:r>
              <a:rPr lang="en-US" dirty="0" smtClean="0"/>
              <a:t>Intro phase</a:t>
            </a:r>
          </a:p>
          <a:p>
            <a:pPr lvl="1"/>
            <a:r>
              <a:rPr lang="en-US" dirty="0" smtClean="0"/>
              <a:t>Basic issues</a:t>
            </a:r>
          </a:p>
          <a:p>
            <a:pPr lvl="2"/>
            <a:r>
              <a:rPr lang="en-US" dirty="0" smtClean="0"/>
              <a:t>the role of persuasion and speech in political process, especially </a:t>
            </a:r>
            <a:r>
              <a:rPr lang="en-US" i="1" dirty="0" smtClean="0"/>
              <a:t>democratic</a:t>
            </a:r>
            <a:r>
              <a:rPr lang="en-US" i="0" dirty="0" smtClean="0"/>
              <a:t> process</a:t>
            </a:r>
            <a:endParaRPr lang="en-US" dirty="0" smtClean="0"/>
          </a:p>
          <a:p>
            <a:pPr lvl="3"/>
            <a:r>
              <a:rPr lang="en-US" dirty="0" smtClean="0"/>
              <a:t>in ancient </a:t>
            </a:r>
            <a:r>
              <a:rPr lang="en-US" dirty="0" err="1" smtClean="0"/>
              <a:t>greece</a:t>
            </a:r>
            <a:r>
              <a:rPr lang="en-US" dirty="0" smtClean="0"/>
              <a:t> as</a:t>
            </a:r>
            <a:r>
              <a:rPr lang="en-US" baseline="0" dirty="0" smtClean="0"/>
              <a:t> a lab for…</a:t>
            </a:r>
          </a:p>
          <a:p>
            <a:pPr lvl="3"/>
            <a:r>
              <a:rPr lang="en-US" baseline="0" dirty="0" smtClean="0"/>
              <a:t>human society more generally</a:t>
            </a:r>
          </a:p>
          <a:p>
            <a:pPr lvl="2"/>
            <a:r>
              <a:rPr lang="en-US" baseline="0" dirty="0" smtClean="0"/>
              <a:t>… how speech and communication – idea and information sharing – play a key role</a:t>
            </a:r>
          </a:p>
          <a:p>
            <a:pPr lvl="2"/>
            <a:r>
              <a:rPr lang="en-US" baseline="0" dirty="0" smtClean="0"/>
              <a:t>how they potentially can </a:t>
            </a:r>
            <a:r>
              <a:rPr lang="en-US" i="1" baseline="0" dirty="0" smtClean="0"/>
              <a:t>undermine</a:t>
            </a:r>
            <a:r>
              <a:rPr lang="en-US" i="0" baseline="0" dirty="0" smtClean="0"/>
              <a:t> the process</a:t>
            </a:r>
            <a:endParaRPr lang="en-US" dirty="0" smtClean="0"/>
          </a:p>
          <a:p>
            <a:pPr lvl="1"/>
            <a:r>
              <a:rPr lang="en-US" dirty="0" smtClean="0"/>
              <a:t>Critical approaches</a:t>
            </a:r>
          </a:p>
          <a:p>
            <a:pPr lvl="2"/>
            <a:r>
              <a:rPr lang="en-US" dirty="0" smtClean="0"/>
              <a:t>we’re not just reading/looking at things and talking about them. we’re doing so using “lenses,” readings </a:t>
            </a:r>
            <a:r>
              <a:rPr lang="en-US" dirty="0"/>
              <a:t> </a:t>
            </a:r>
            <a:r>
              <a:rPr lang="en-US" dirty="0" smtClean="0"/>
              <a:t>(4-Oct, 23-Oct)  in modern theory</a:t>
            </a:r>
            <a:r>
              <a:rPr lang="en-US" baseline="0" dirty="0" smtClean="0"/>
              <a:t> that, when you look at the primary source material through it, tends to place a certain structure on it, and to lead to certain kinds of explanations of it.</a:t>
            </a:r>
          </a:p>
          <a:p>
            <a:pPr lvl="3"/>
            <a:r>
              <a:rPr lang="en-US" dirty="0"/>
              <a:t>Consider </a:t>
            </a:r>
            <a:r>
              <a:rPr lang="en-US" dirty="0" err="1"/>
              <a:t>Ober's</a:t>
            </a:r>
            <a:r>
              <a:rPr lang="en-US" dirty="0"/>
              <a:t> mass-elite model: public speech as a way for leaders and led to define roles and bridge the gap between them to make democracy work (</a:t>
            </a:r>
            <a:r>
              <a:rPr lang="en-US" i="1" dirty="0"/>
              <a:t>Mass and Elite</a:t>
            </a:r>
            <a:r>
              <a:rPr lang="en-US" dirty="0"/>
              <a:t>, Princeton 1989). what does that help us see when we read, say, </a:t>
            </a:r>
            <a:r>
              <a:rPr lang="en-US" dirty="0" err="1"/>
              <a:t>thucydides</a:t>
            </a:r>
            <a:r>
              <a:rPr lang="en-US" dirty="0"/>
              <a:t>? does the </a:t>
            </a:r>
            <a:r>
              <a:rPr lang="en-US" dirty="0" err="1"/>
              <a:t>thuc</a:t>
            </a:r>
            <a:r>
              <a:rPr lang="en-US" dirty="0"/>
              <a:t> reading provide validation for </a:t>
            </a:r>
            <a:r>
              <a:rPr lang="en-US" dirty="0" err="1"/>
              <a:t>ober’s</a:t>
            </a:r>
            <a:r>
              <a:rPr lang="en-US" dirty="0"/>
              <a:t> theory?</a:t>
            </a:r>
            <a:endParaRPr lang="en-US" dirty="0" smtClean="0"/>
          </a:p>
          <a:p>
            <a:pPr lvl="1"/>
            <a:r>
              <a:rPr lang="en-US" dirty="0" smtClean="0"/>
              <a:t>Instructor-class introductions</a:t>
            </a:r>
          </a:p>
          <a:p>
            <a:pPr lvl="2">
              <a:buFont typeface="Wingdings" pitchFamily="2" charset="2"/>
              <a:buChar char="Ø"/>
            </a:pPr>
            <a:r>
              <a:rPr lang="en-US" i="1" dirty="0" smtClean="0"/>
              <a:t>first exercise...</a:t>
            </a:r>
            <a:r>
              <a:rPr lang="en-US" dirty="0" smtClean="0"/>
              <a:t> (</a:t>
            </a:r>
            <a:r>
              <a:rPr lang="en-US" dirty="0" err="1" smtClean="0"/>
              <a:t>phaedrus</a:t>
            </a:r>
            <a:r>
              <a:rPr lang="en-US" dirty="0" smtClean="0"/>
              <a:t> essay-</a:t>
            </a:r>
            <a:r>
              <a:rPr lang="en-US" dirty="0" err="1" smtClean="0"/>
              <a:t>ppt</a:t>
            </a:r>
            <a:r>
              <a:rPr lang="en-US" dirty="0" smtClean="0"/>
              <a:t>)</a:t>
            </a:r>
            <a:endParaRPr lang="en-US" i="1"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256335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1F584B2-D551-4BE0-8B0F-562035EB5872}" type="datetime1">
              <a:rPr lang="en-US"/>
              <a:pPr/>
              <a:t>5/9/2017</a:t>
            </a:fld>
            <a:endParaRPr lang="en-US"/>
          </a:p>
        </p:txBody>
      </p:sp>
      <p:sp>
        <p:nvSpPr>
          <p:cNvPr id="7" name="Rectangle 7"/>
          <p:cNvSpPr>
            <a:spLocks noGrp="1" noChangeArrowheads="1"/>
          </p:cNvSpPr>
          <p:nvPr>
            <p:ph type="sldNum" sz="quarter" idx="5"/>
          </p:nvPr>
        </p:nvSpPr>
        <p:spPr>
          <a:ln/>
        </p:spPr>
        <p:txBody>
          <a:bodyPr/>
          <a:lstStyle/>
          <a:p>
            <a:fld id="{5351770D-BA83-4035-8430-7FC6761AA033}" type="slidenum">
              <a:rPr lang="en-US"/>
              <a:pPr/>
              <a:t>9</a:t>
            </a:fld>
            <a:endParaRPr lang="en-US"/>
          </a:p>
        </p:txBody>
      </p:sp>
      <p:sp>
        <p:nvSpPr>
          <p:cNvPr id="204802" name="Rectangle 2"/>
          <p:cNvSpPr>
            <a:spLocks noGrp="1" noRot="1" noChangeAspect="1" noChangeArrowheads="1" noTextEdit="1"/>
          </p:cNvSpPr>
          <p:nvPr>
            <p:ph type="sldImg"/>
          </p:nvPr>
        </p:nvSpPr>
        <p:spPr>
          <a:xfrm>
            <a:off x="2301875" y="622300"/>
            <a:ext cx="2406650" cy="1804988"/>
          </a:xfrm>
          <a:ln/>
        </p:spPr>
      </p:sp>
      <p:sp>
        <p:nvSpPr>
          <p:cNvPr id="204803" name="Rectangle 3"/>
          <p:cNvSpPr>
            <a:spLocks noGrp="1" noChangeArrowheads="1"/>
          </p:cNvSpPr>
          <p:nvPr>
            <p:ph type="body" idx="1"/>
          </p:nvPr>
        </p:nvSpPr>
        <p:spPr/>
        <p:txBody>
          <a:bodyPr/>
          <a:lstStyle/>
          <a:p>
            <a:r>
              <a:rPr lang="en-US" dirty="0" smtClean="0"/>
              <a:t>explores</a:t>
            </a:r>
            <a:r>
              <a:rPr lang="en-US" baseline="0" dirty="0" smtClean="0"/>
              <a:t> rhetoric through three examples of rhetoric, which become basis for a preliminary </a:t>
            </a:r>
            <a:r>
              <a:rPr lang="en-US" i="1" baseline="0" dirty="0" smtClean="0"/>
              <a:t>theory</a:t>
            </a:r>
            <a:r>
              <a:rPr lang="en-US" i="0" baseline="0" dirty="0" smtClean="0"/>
              <a:t> of rhetoric as psychological influence exercised through human speech.</a:t>
            </a:r>
          </a:p>
          <a:p>
            <a:pPr lvl="1"/>
            <a:r>
              <a:rPr lang="en-US" i="0" baseline="0" dirty="0" smtClean="0"/>
              <a:t>the speeches are </a:t>
            </a:r>
            <a:r>
              <a:rPr lang="en-US" i="1" baseline="0" dirty="0" smtClean="0"/>
              <a:t>love</a:t>
            </a:r>
            <a:r>
              <a:rPr lang="en-US" i="0" baseline="0" dirty="0" smtClean="0"/>
              <a:t> speeches, but they really represent </a:t>
            </a:r>
            <a:r>
              <a:rPr lang="en-US" i="1" baseline="0" dirty="0" smtClean="0"/>
              <a:t>courtroom</a:t>
            </a:r>
            <a:r>
              <a:rPr lang="en-US" i="0" baseline="0" dirty="0" smtClean="0"/>
              <a:t> and </a:t>
            </a:r>
            <a:r>
              <a:rPr lang="en-US" i="1" baseline="0" dirty="0" smtClean="0"/>
              <a:t>political</a:t>
            </a:r>
            <a:r>
              <a:rPr lang="en-US" i="0" baseline="0" dirty="0" smtClean="0"/>
              <a:t> speeches, the two main areas of </a:t>
            </a:r>
            <a:r>
              <a:rPr lang="en-US" i="0" baseline="0" dirty="0" err="1" smtClean="0"/>
              <a:t>thhe</a:t>
            </a:r>
            <a:r>
              <a:rPr lang="en-US" i="0" baseline="0" dirty="0" smtClean="0"/>
              <a:t> practice of ancient rhetoric.</a:t>
            </a:r>
          </a:p>
          <a:p>
            <a:pPr lvl="2"/>
            <a:r>
              <a:rPr lang="en-US" i="0" baseline="0" dirty="0" smtClean="0"/>
              <a:t>as political speeches: they seek to influence the </a:t>
            </a:r>
            <a:r>
              <a:rPr lang="en-US" i="0" baseline="0" dirty="0" err="1" smtClean="0"/>
              <a:t>decidion</a:t>
            </a:r>
            <a:r>
              <a:rPr lang="en-US" i="0" baseline="0" dirty="0" smtClean="0"/>
              <a:t> of someone to do something or not to do it</a:t>
            </a:r>
          </a:p>
          <a:p>
            <a:pPr lvl="2"/>
            <a:r>
              <a:rPr lang="en-US" i="0" baseline="0" dirty="0" smtClean="0"/>
              <a:t>as courtroom speeches, they in effect put </a:t>
            </a:r>
            <a:r>
              <a:rPr lang="en-US" i="1" baseline="0" dirty="0" smtClean="0"/>
              <a:t>eros</a:t>
            </a:r>
            <a:r>
              <a:rPr lang="en-US" i="0" baseline="0" dirty="0" smtClean="0"/>
              <a:t> - but also logos - on trial.</a:t>
            </a:r>
            <a:endParaRPr lang="en-US" dirty="0" smtClean="0"/>
          </a:p>
          <a:p>
            <a:r>
              <a:rPr lang="en-US" dirty="0" smtClean="0"/>
              <a:t>Seduction (prelude)</a:t>
            </a:r>
          </a:p>
          <a:p>
            <a:pPr lvl="1"/>
            <a:r>
              <a:rPr lang="en-US" i="1" dirty="0" smtClean="0"/>
              <a:t>eros</a:t>
            </a:r>
            <a:r>
              <a:rPr lang="en-US" dirty="0" smtClean="0"/>
              <a:t> for </a:t>
            </a:r>
            <a:r>
              <a:rPr lang="en-US" i="1" dirty="0" smtClean="0"/>
              <a:t>logos.</a:t>
            </a:r>
            <a:r>
              <a:rPr lang="en-US" i="0" dirty="0" smtClean="0"/>
              <a:t> </a:t>
            </a:r>
            <a:r>
              <a:rPr lang="en-US" i="0" dirty="0" err="1" smtClean="0"/>
              <a:t>socrates’</a:t>
            </a:r>
            <a:r>
              <a:rPr lang="en-US" i="0" dirty="0" smtClean="0"/>
              <a:t> ostensible purpose will be to cure </a:t>
            </a:r>
            <a:r>
              <a:rPr lang="en-US" i="0" dirty="0" err="1" smtClean="0"/>
              <a:t>phaedrus</a:t>
            </a:r>
            <a:r>
              <a:rPr lang="en-US" i="0" dirty="0" smtClean="0"/>
              <a:t> of his </a:t>
            </a:r>
            <a:r>
              <a:rPr lang="en-US" i="1" dirty="0" smtClean="0"/>
              <a:t>eros</a:t>
            </a:r>
            <a:r>
              <a:rPr lang="en-US" i="0" dirty="0" smtClean="0"/>
              <a:t> for rhetoric</a:t>
            </a:r>
            <a:endParaRPr lang="en-US" i="1" dirty="0" smtClean="0"/>
          </a:p>
          <a:p>
            <a:r>
              <a:rPr lang="en-US" dirty="0" smtClean="0"/>
              <a:t>Speeches: Go with </a:t>
            </a:r>
            <a:r>
              <a:rPr lang="en-US" i="1" dirty="0" smtClean="0"/>
              <a:t>erastes?</a:t>
            </a:r>
            <a:endParaRPr lang="en-US" i="0" dirty="0" smtClean="0"/>
          </a:p>
          <a:p>
            <a:pPr lvl="1"/>
            <a:r>
              <a:rPr lang="en-US" i="0" dirty="0" smtClean="0"/>
              <a:t>&gt;&gt; the point</a:t>
            </a:r>
            <a:r>
              <a:rPr lang="en-US" i="0" baseline="0" dirty="0" smtClean="0"/>
              <a:t> here is to illustrate the potential </a:t>
            </a:r>
            <a:r>
              <a:rPr lang="en-US" i="1" baseline="0" dirty="0" smtClean="0"/>
              <a:t>and the limits</a:t>
            </a:r>
            <a:r>
              <a:rPr lang="en-US" i="0" baseline="0" dirty="0" smtClean="0"/>
              <a:t> of monological, rhetorical discourse. all three speeches are monological rhetoric and thus inferior to dialectic. all three seek to argue a counter-intuitive point, to make the seemingly weaker argument stronger. all three are in a sense </a:t>
            </a:r>
            <a:r>
              <a:rPr lang="en-US" i="1" baseline="0" dirty="0" smtClean="0"/>
              <a:t>sophistic</a:t>
            </a:r>
            <a:r>
              <a:rPr lang="en-US" i="0" baseline="0" dirty="0" smtClean="0"/>
              <a:t>.</a:t>
            </a:r>
            <a:endParaRPr lang="en-US" i="1" dirty="0" smtClean="0"/>
          </a:p>
          <a:p>
            <a:pPr lvl="1"/>
            <a:r>
              <a:rPr lang="en-US" dirty="0" smtClean="0"/>
              <a:t>Lysias</a:t>
            </a:r>
          </a:p>
          <a:p>
            <a:pPr marL="1190751" lvl="2" indent="-454823">
              <a:buSzPct val="100000"/>
              <a:buFont typeface="+mj-lt"/>
              <a:buAutoNum type="arabicPeriod"/>
            </a:pPr>
            <a:r>
              <a:rPr lang="en-US" dirty="0" smtClean="0"/>
              <a:t>No. (a formally messy attempt to spin “friends with benefits” as more prudent than consorting with lovers)</a:t>
            </a:r>
          </a:p>
          <a:p>
            <a:pPr lvl="1"/>
            <a:r>
              <a:rPr lang="en-US" dirty="0" smtClean="0"/>
              <a:t>Socrates</a:t>
            </a:r>
          </a:p>
          <a:p>
            <a:pPr marL="1190751" lvl="2" indent="-454823">
              <a:buSzPct val="100000"/>
              <a:buFont typeface="+mj-lt"/>
              <a:buAutoNum type="arabicPeriod" startAt="2"/>
            </a:pPr>
            <a:r>
              <a:rPr lang="en-US" dirty="0" smtClean="0"/>
              <a:t>No. (a formally more systematic version of preceding.)</a:t>
            </a:r>
          </a:p>
          <a:p>
            <a:pPr marL="1190751" lvl="2" indent="-454823">
              <a:buSzPct val="100000"/>
              <a:buFont typeface="+mj-lt"/>
              <a:buAutoNum type="arabicPeriod" startAt="2"/>
            </a:pPr>
            <a:r>
              <a:rPr lang="en-US" dirty="0" smtClean="0"/>
              <a:t>Yes but… (yet more systematic still, it presents the more acceptable thesis morally, but still buts up against</a:t>
            </a:r>
            <a:r>
              <a:rPr lang="en-US" baseline="0" dirty="0" smtClean="0"/>
              <a:t> common opinion: that love as madness is carries serious drawbacks)</a:t>
            </a:r>
            <a:endParaRPr lang="en-US" dirty="0" smtClean="0"/>
          </a:p>
        </p:txBody>
      </p:sp>
    </p:spTree>
    <p:extLst>
      <p:ext uri="{BB962C8B-B14F-4D97-AF65-F5344CB8AC3E}">
        <p14:creationId xmlns:p14="http://schemas.microsoft.com/office/powerpoint/2010/main" val="3531075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1311"/>
            <a:ext cx="7772400" cy="1470025"/>
          </a:xfrm>
          <a:noFill/>
        </p:spPr>
        <p:txBody>
          <a:bodyPr>
            <a:noAutofit/>
          </a:bodyPr>
          <a:lstStyle>
            <a:lvl1pPr algn="ctr">
              <a:defRPr sz="4800" b="0">
                <a:solidFill>
                  <a:schemeClr val="bg1"/>
                </a:solidFill>
                <a:effectLst>
                  <a:outerShdw blurRad="38100" dist="381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47086"/>
            <a:ext cx="6400800" cy="1752600"/>
          </a:xfrm>
        </p:spPr>
        <p:txBody>
          <a:bodyPr>
            <a:normAutofit/>
          </a:bodyPr>
          <a:lstStyle>
            <a:lvl1pPr marL="0" indent="0" algn="ctr">
              <a:buNone/>
              <a:defRPr sz="3600" b="0">
                <a:solidFill>
                  <a:srgbClr val="000099"/>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9-May 2017</a:t>
            </a:r>
            <a:endParaRPr lang="en-US"/>
          </a:p>
        </p:txBody>
      </p:sp>
      <p:sp>
        <p:nvSpPr>
          <p:cNvPr id="6" name="Footer Placeholder 5"/>
          <p:cNvSpPr>
            <a:spLocks noGrp="1"/>
          </p:cNvSpPr>
          <p:nvPr>
            <p:ph type="ftr" sz="quarter" idx="11"/>
          </p:nvPr>
        </p:nvSpPr>
        <p:spPr/>
        <p:txBody>
          <a:bodyPr/>
          <a:lstStyle/>
          <a:p>
            <a:r>
              <a:rPr lang="en-US" smtClean="0"/>
              <a:t>Plato Phaedrus 2</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9-May 2017</a:t>
            </a:r>
            <a:endParaRPr lang="en-US"/>
          </a:p>
        </p:txBody>
      </p:sp>
      <p:sp>
        <p:nvSpPr>
          <p:cNvPr id="5" name="Footer Placeholder 4"/>
          <p:cNvSpPr>
            <a:spLocks noGrp="1"/>
          </p:cNvSpPr>
          <p:nvPr>
            <p:ph type="ftr" sz="quarter" idx="11"/>
          </p:nvPr>
        </p:nvSpPr>
        <p:spPr/>
        <p:txBody>
          <a:bodyPr/>
          <a:lstStyle/>
          <a:p>
            <a:r>
              <a:rPr lang="en-US" smtClean="0"/>
              <a:t>Plato Phaedrus 2</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9-May 2017</a:t>
            </a:r>
            <a:endParaRPr lang="en-US"/>
          </a:p>
        </p:txBody>
      </p:sp>
      <p:sp>
        <p:nvSpPr>
          <p:cNvPr id="5" name="Footer Placeholder 4"/>
          <p:cNvSpPr>
            <a:spLocks noGrp="1"/>
          </p:cNvSpPr>
          <p:nvPr>
            <p:ph type="ftr" sz="quarter" idx="11"/>
          </p:nvPr>
        </p:nvSpPr>
        <p:spPr/>
        <p:txBody>
          <a:bodyPr/>
          <a:lstStyle/>
          <a:p>
            <a:r>
              <a:rPr lang="en-US" smtClean="0"/>
              <a:t>Plato Phaedrus 2</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9-May 2017</a:t>
            </a:r>
            <a:endParaRPr lang="en-US"/>
          </a:p>
        </p:txBody>
      </p:sp>
      <p:sp>
        <p:nvSpPr>
          <p:cNvPr id="5" name="Footer Placeholder 4"/>
          <p:cNvSpPr>
            <a:spLocks noGrp="1"/>
          </p:cNvSpPr>
          <p:nvPr>
            <p:ph type="ftr" sz="quarter" idx="11"/>
          </p:nvPr>
        </p:nvSpPr>
        <p:spPr/>
        <p:txBody>
          <a:bodyPr/>
          <a:lstStyle/>
          <a:p>
            <a:r>
              <a:rPr lang="en-US" smtClean="0"/>
              <a:t>Plato Phaedrus 2</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449" y="2046650"/>
            <a:ext cx="7772400" cy="1362075"/>
          </a:xfrm>
        </p:spPr>
        <p:txBody>
          <a:bodyPr anchor="b" anchorCtr="0"/>
          <a:lstStyle>
            <a:lvl1pPr algn="l">
              <a:defRPr sz="4000" b="1" cap="none" baseline="0">
                <a:solidFill>
                  <a:srgbClr val="00009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9449" y="3681413"/>
            <a:ext cx="7772400" cy="1500187"/>
          </a:xfrm>
        </p:spPr>
        <p:txBody>
          <a:bodyPr anchor="t" anchorCtr="0">
            <a:normAutofit/>
          </a:bodyPr>
          <a:lstStyle>
            <a:lvl1pPr marL="0" indent="0">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9-May 2017</a:t>
            </a:r>
            <a:endParaRPr lang="en-US"/>
          </a:p>
        </p:txBody>
      </p:sp>
      <p:sp>
        <p:nvSpPr>
          <p:cNvPr id="6" name="Footer Placeholder 5"/>
          <p:cNvSpPr>
            <a:spLocks noGrp="1"/>
          </p:cNvSpPr>
          <p:nvPr>
            <p:ph type="ftr" sz="quarter" idx="11"/>
          </p:nvPr>
        </p:nvSpPr>
        <p:spPr/>
        <p:txBody>
          <a:bodyPr/>
          <a:lstStyle/>
          <a:p>
            <a:r>
              <a:rPr lang="en-US" smtClean="0"/>
              <a:t>Plato Phaedrus 2</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10" name="Straight Connector 9"/>
          <p:cNvCxnSpPr/>
          <p:nvPr userDrawn="1"/>
        </p:nvCxnSpPr>
        <p:spPr>
          <a:xfrm rot="5400000">
            <a:off x="24384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571500" y="1871135"/>
            <a:ext cx="8001000" cy="3268119"/>
            <a:chOff x="571500" y="2030505"/>
            <a:chExt cx="8001000" cy="3200400"/>
          </a:xfrm>
        </p:grpSpPr>
        <p:cxnSp>
          <p:nvCxnSpPr>
            <p:cNvPr id="10" name="Straight Connector 9"/>
            <p:cNvCxnSpPr/>
            <p:nvPr userDrawn="1"/>
          </p:nvCxnSpPr>
          <p:spPr>
            <a:xfrm>
              <a:off x="571500" y="2182905"/>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95600" y="3630705"/>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4572"/>
            <a:ext cx="4040188" cy="592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43694"/>
            <a:ext cx="4040188" cy="4082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34572"/>
            <a:ext cx="4041775" cy="592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43694"/>
            <a:ext cx="4041775" cy="40824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9-May 2017</a:t>
            </a:r>
            <a:endParaRPr lang="en-US"/>
          </a:p>
        </p:txBody>
      </p:sp>
      <p:sp>
        <p:nvSpPr>
          <p:cNvPr id="8" name="Footer Placeholder 7"/>
          <p:cNvSpPr>
            <a:spLocks noGrp="1"/>
          </p:cNvSpPr>
          <p:nvPr>
            <p:ph type="ftr" sz="quarter" idx="11"/>
          </p:nvPr>
        </p:nvSpPr>
        <p:spPr/>
        <p:txBody>
          <a:bodyPr/>
          <a:lstStyle/>
          <a:p>
            <a:r>
              <a:rPr lang="en-US" smtClean="0"/>
              <a:t>Plato Phaedrus 2</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9-May 2017</a:t>
            </a:r>
            <a:endParaRPr lang="en-US"/>
          </a:p>
        </p:txBody>
      </p:sp>
      <p:sp>
        <p:nvSpPr>
          <p:cNvPr id="6" name="Footer Placeholder 5"/>
          <p:cNvSpPr>
            <a:spLocks noGrp="1"/>
          </p:cNvSpPr>
          <p:nvPr>
            <p:ph type="ftr" sz="quarter" idx="11"/>
          </p:nvPr>
        </p:nvSpPr>
        <p:spPr/>
        <p:txBody>
          <a:bodyPr/>
          <a:lstStyle/>
          <a:p>
            <a:r>
              <a:rPr lang="en-US" smtClean="0"/>
              <a:t>Plato Phaedrus 2</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36576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9-May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Plato Phaedrus 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8" name="Rectangle 7"/>
          <p:cNvSpPr/>
          <p:nvPr/>
        </p:nvSpPr>
        <p:spPr>
          <a:xfrm>
            <a:off x="0" y="1492695"/>
            <a:ext cx="914400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400" b="1" kern="1200" baseline="0">
          <a:solidFill>
            <a:srgbClr val="000099"/>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Picture 7" descr="Smokey Light"/>
          <p:cNvPicPr>
            <a:picLocks noChangeAspect="1" noChangeArrowheads="1"/>
          </p:cNvPicPr>
          <p:nvPr/>
        </p:nvPicPr>
        <p:blipFill>
          <a:blip r:embed="rId5" cstate="print"/>
          <a:srcRect/>
          <a:stretch>
            <a:fillRect/>
          </a:stretch>
        </p:blipFill>
        <p:spPr bwMode="auto">
          <a:xfrm>
            <a:off x="0" y="-3175"/>
            <a:ext cx="9144000" cy="6861175"/>
          </a:xfrm>
          <a:prstGeom prst="rect">
            <a:avLst/>
          </a:prstGeom>
          <a:noFill/>
          <a:ln w="9525">
            <a:noFill/>
            <a:miter lim="800000"/>
            <a:headEnd/>
            <a:tailEnd/>
          </a:ln>
        </p:spPr>
      </p:pic>
      <p:sp>
        <p:nvSpPr>
          <p:cNvPr id="182275" name="Rectangle 3"/>
          <p:cNvSpPr>
            <a:spLocks noGrp="1" noChangeArrowheads="1"/>
          </p:cNvSpPr>
          <p:nvPr>
            <p:ph type="ctrTitle"/>
          </p:nvPr>
        </p:nvSpPr>
        <p:spPr>
          <a:xfrm>
            <a:off x="1071563" y="920750"/>
            <a:ext cx="6980237" cy="1754188"/>
          </a:xfrm>
          <a:solidFill>
            <a:schemeClr val="accent1">
              <a:lumMod val="40000"/>
              <a:lumOff val="60000"/>
              <a:alpha val="67000"/>
            </a:schemeClr>
          </a:solidFill>
        </p:spPr>
        <p:txBody>
          <a:bodyPr wrap="none">
            <a:spAutoFit/>
          </a:bodyPr>
          <a:lstStyle/>
          <a:p>
            <a:pPr fontAlgn="auto">
              <a:spcAft>
                <a:spcPts val="0"/>
              </a:spcAft>
              <a:defRPr/>
            </a:pPr>
            <a:r>
              <a:rPr lang="en-US" sz="6000" dirty="0"/>
              <a:t>Plato’s </a:t>
            </a:r>
            <a:r>
              <a:rPr lang="en-US" sz="6000" i="1" dirty="0" smtClean="0"/>
              <a:t>Phaedrus</a:t>
            </a:r>
            <a:r>
              <a:rPr lang="en-US" sz="6000" dirty="0" smtClean="0"/>
              <a:t> 2</a:t>
            </a:r>
            <a:r>
              <a:rPr lang="en-US" sz="6000" dirty="0"/>
              <a:t/>
            </a:r>
            <a:br>
              <a:rPr lang="en-US" sz="6000" dirty="0"/>
            </a:br>
            <a:r>
              <a:rPr lang="en-US" dirty="0"/>
              <a:t>“The Birth of Rhetoric”</a:t>
            </a:r>
            <a:endParaRPr lang="en-US" sz="6000" dirty="0"/>
          </a:p>
        </p:txBody>
      </p:sp>
      <p:pic>
        <p:nvPicPr>
          <p:cNvPr id="5" name="78 - CICALE.mp3">
            <a:hlinkClick r:id="" action="ppaction://media"/>
          </p:cNvPr>
          <p:cNvPicPr>
            <a:picLocks noChangeAspect="1"/>
          </p:cNvPicPr>
          <p:nvPr>
            <a:audioFile r:link="rId1"/>
            <p:extLst>
              <p:ext uri="{DAA4B4D4-6D71-4841-9C94-3DE7FCFB9230}">
                <p14:media xmlns:p14="http://schemas.microsoft.com/office/powerpoint/2010/main" r:embed="rId2">
                  <p14:trim st="6919.64" end="7517.6339"/>
                </p14:media>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335726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Analysis: Plato’s </a:t>
            </a:r>
            <a:r>
              <a:rPr lang="en-US" i="1" dirty="0" smtClean="0"/>
              <a:t>Phaedrus</a:t>
            </a:r>
            <a:r>
              <a:rPr lang="en-US" dirty="0" smtClean="0"/>
              <a:t> </a:t>
            </a:r>
            <a:r>
              <a:rPr lang="en-US" sz="3200" dirty="0" smtClean="0"/>
              <a:t>(cont’d)</a:t>
            </a:r>
            <a:endParaRPr lang="en-US" i="1" dirty="0"/>
          </a:p>
        </p:txBody>
      </p:sp>
      <p:sp>
        <p:nvSpPr>
          <p:cNvPr id="25" name="Text Placeholder 24"/>
          <p:cNvSpPr>
            <a:spLocks noGrp="1"/>
          </p:cNvSpPr>
          <p:nvPr>
            <p:ph type="body" idx="1"/>
          </p:nvPr>
        </p:nvSpPr>
        <p:spPr/>
        <p:txBody>
          <a:bodyPr/>
          <a:lstStyle/>
          <a:p>
            <a:r>
              <a:rPr lang="en-US" dirty="0" smtClean="0">
                <a:solidFill>
                  <a:schemeClr val="bg1">
                    <a:lumMod val="75000"/>
                  </a:schemeClr>
                </a:solidFill>
              </a:rPr>
              <a:t>Part 1: </a:t>
            </a:r>
            <a:r>
              <a:rPr lang="en-US" i="1" dirty="0" smtClean="0">
                <a:solidFill>
                  <a:schemeClr val="bg1">
                    <a:lumMod val="75000"/>
                  </a:schemeClr>
                </a:solidFill>
              </a:rPr>
              <a:t>epideixis</a:t>
            </a:r>
            <a:r>
              <a:rPr lang="en-US" dirty="0" smtClean="0">
                <a:solidFill>
                  <a:schemeClr val="bg1">
                    <a:lumMod val="75000"/>
                  </a:schemeClr>
                </a:solidFill>
              </a:rPr>
              <a:t> </a:t>
            </a:r>
          </a:p>
        </p:txBody>
      </p:sp>
      <p:sp>
        <p:nvSpPr>
          <p:cNvPr id="185347" name="Rectangle 3"/>
          <p:cNvSpPr>
            <a:spLocks noGrp="1" noChangeArrowheads="1"/>
          </p:cNvSpPr>
          <p:nvPr>
            <p:ph sz="half" idx="2"/>
          </p:nvPr>
        </p:nvSpPr>
        <p:spPr/>
        <p:txBody>
          <a:bodyPr/>
          <a:lstStyle/>
          <a:p>
            <a:r>
              <a:rPr lang="en-US" dirty="0">
                <a:solidFill>
                  <a:schemeClr val="bg1">
                    <a:lumMod val="75000"/>
                  </a:schemeClr>
                </a:solidFill>
              </a:rPr>
              <a:t>Prelude</a:t>
            </a:r>
          </a:p>
          <a:p>
            <a:r>
              <a:rPr lang="en-US" i="1" dirty="0" err="1">
                <a:solidFill>
                  <a:schemeClr val="bg1">
                    <a:lumMod val="75000"/>
                  </a:schemeClr>
                </a:solidFill>
              </a:rPr>
              <a:t>erōtikoi</a:t>
            </a:r>
            <a:r>
              <a:rPr lang="en-US" i="1" dirty="0">
                <a:solidFill>
                  <a:schemeClr val="bg1">
                    <a:lumMod val="75000"/>
                  </a:schemeClr>
                </a:solidFill>
              </a:rPr>
              <a:t> logoi</a:t>
            </a:r>
            <a:r>
              <a:rPr lang="en-US" dirty="0">
                <a:solidFill>
                  <a:schemeClr val="bg1">
                    <a:lumMod val="75000"/>
                  </a:schemeClr>
                </a:solidFill>
              </a:rPr>
              <a:t/>
            </a:r>
            <a:br>
              <a:rPr lang="en-US" dirty="0">
                <a:solidFill>
                  <a:schemeClr val="bg1">
                    <a:lumMod val="75000"/>
                  </a:schemeClr>
                </a:solidFill>
              </a:rPr>
            </a:br>
            <a:r>
              <a:rPr lang="en-US" sz="2000" dirty="0">
                <a:solidFill>
                  <a:schemeClr val="bg1">
                    <a:lumMod val="75000"/>
                  </a:schemeClr>
                </a:solidFill>
              </a:rPr>
              <a:t>(“love speeches”)</a:t>
            </a:r>
            <a:endParaRPr lang="en-US" dirty="0">
              <a:solidFill>
                <a:schemeClr val="bg1">
                  <a:lumMod val="75000"/>
                </a:schemeClr>
              </a:solidFill>
            </a:endParaRPr>
          </a:p>
          <a:p>
            <a:r>
              <a:rPr lang="en-US" dirty="0">
                <a:solidFill>
                  <a:schemeClr val="bg1">
                    <a:lumMod val="75000"/>
                  </a:schemeClr>
                </a:solidFill>
              </a:rPr>
              <a:t>Lysias’</a:t>
            </a:r>
          </a:p>
          <a:p>
            <a:pPr marL="796925" lvl="1" indent="-457200">
              <a:buSzPct val="100000"/>
              <a:buFont typeface="Century Gothic" pitchFamily="34" charset="0"/>
              <a:buAutoNum type="arabicPeriod"/>
            </a:pPr>
            <a:r>
              <a:rPr lang="en-US" dirty="0">
                <a:solidFill>
                  <a:schemeClr val="bg1">
                    <a:lumMod val="75000"/>
                  </a:schemeClr>
                </a:solidFill>
              </a:rPr>
              <a:t>anti-</a:t>
            </a:r>
            <a:r>
              <a:rPr lang="en-US" i="1" dirty="0">
                <a:solidFill>
                  <a:schemeClr val="bg1">
                    <a:lumMod val="75000"/>
                  </a:schemeClr>
                </a:solidFill>
              </a:rPr>
              <a:t>erōs</a:t>
            </a:r>
            <a:endParaRPr lang="en-US" dirty="0">
              <a:solidFill>
                <a:schemeClr val="bg1">
                  <a:lumMod val="75000"/>
                </a:schemeClr>
              </a:solidFill>
            </a:endParaRPr>
          </a:p>
          <a:p>
            <a:r>
              <a:rPr lang="en-US" dirty="0">
                <a:solidFill>
                  <a:schemeClr val="bg1">
                    <a:lumMod val="75000"/>
                  </a:schemeClr>
                </a:solidFill>
              </a:rPr>
              <a:t>Socrates’</a:t>
            </a:r>
          </a:p>
          <a:p>
            <a:pPr marL="796925" lvl="1" indent="-457200">
              <a:buSzPct val="100000"/>
              <a:buFont typeface="Century Gothic" pitchFamily="34" charset="0"/>
              <a:buAutoNum type="arabicPeriod" startAt="2"/>
            </a:pPr>
            <a:r>
              <a:rPr lang="en-US" dirty="0">
                <a:solidFill>
                  <a:schemeClr val="bg1">
                    <a:lumMod val="75000"/>
                  </a:schemeClr>
                </a:solidFill>
              </a:rPr>
              <a:t>Lysianic </a:t>
            </a:r>
            <a:r>
              <a:rPr lang="el-GR" dirty="0">
                <a:solidFill>
                  <a:schemeClr val="bg1">
                    <a:lumMod val="75000"/>
                  </a:schemeClr>
                </a:solidFill>
              </a:rPr>
              <a:t>re</a:t>
            </a:r>
            <a:r>
              <a:rPr lang="en-US" dirty="0">
                <a:solidFill>
                  <a:schemeClr val="bg1">
                    <a:lumMod val="75000"/>
                  </a:schemeClr>
                </a:solidFill>
              </a:rPr>
              <a:t>-</a:t>
            </a:r>
            <a:r>
              <a:rPr lang="el-GR" dirty="0">
                <a:solidFill>
                  <a:schemeClr val="bg1">
                    <a:lumMod val="75000"/>
                  </a:schemeClr>
                </a:solidFill>
              </a:rPr>
              <a:t>do</a:t>
            </a:r>
            <a:endParaRPr lang="en-US" dirty="0">
              <a:solidFill>
                <a:schemeClr val="bg1">
                  <a:lumMod val="75000"/>
                </a:schemeClr>
              </a:solidFill>
            </a:endParaRPr>
          </a:p>
          <a:p>
            <a:pPr marL="796925" lvl="1" indent="-457200">
              <a:buSzPct val="100000"/>
              <a:buFont typeface="Century Gothic" pitchFamily="34" charset="0"/>
              <a:buAutoNum type="arabicPeriod" startAt="2"/>
            </a:pPr>
            <a:r>
              <a:rPr lang="en-US" dirty="0">
                <a:solidFill>
                  <a:schemeClr val="bg1">
                    <a:lumMod val="75000"/>
                  </a:schemeClr>
                </a:solidFill>
              </a:rPr>
              <a:t>Socratic recantation</a:t>
            </a:r>
          </a:p>
        </p:txBody>
      </p:sp>
      <p:sp>
        <p:nvSpPr>
          <p:cNvPr id="26" name="Text Placeholder 25"/>
          <p:cNvSpPr>
            <a:spLocks noGrp="1"/>
          </p:cNvSpPr>
          <p:nvPr>
            <p:ph type="body" sz="quarter" idx="3"/>
          </p:nvPr>
        </p:nvSpPr>
        <p:spPr/>
        <p:txBody>
          <a:bodyPr/>
          <a:lstStyle/>
          <a:p>
            <a:r>
              <a:rPr lang="en-US" dirty="0" smtClean="0"/>
              <a:t>Part 2: </a:t>
            </a:r>
            <a:r>
              <a:rPr lang="en-US" i="1" dirty="0" err="1" smtClean="0"/>
              <a:t>didaxis</a:t>
            </a:r>
            <a:endParaRPr lang="en-US" i="1" dirty="0"/>
          </a:p>
        </p:txBody>
      </p:sp>
      <p:sp>
        <p:nvSpPr>
          <p:cNvPr id="185348" name="Rectangle 4"/>
          <p:cNvSpPr>
            <a:spLocks noGrp="1" noChangeArrowheads="1"/>
          </p:cNvSpPr>
          <p:nvPr>
            <p:ph sz="quarter" idx="4"/>
          </p:nvPr>
        </p:nvSpPr>
        <p:spPr/>
        <p:txBody>
          <a:bodyPr>
            <a:normAutofit/>
          </a:bodyPr>
          <a:lstStyle/>
          <a:p>
            <a:r>
              <a:rPr lang="en-US" dirty="0" smtClean="0"/>
              <a:t>Cicadas (interlude)</a:t>
            </a:r>
          </a:p>
          <a:p>
            <a:r>
              <a:rPr lang="en-US" dirty="0" smtClean="0"/>
              <a:t>Systematization</a:t>
            </a:r>
            <a:endParaRPr lang="en-US" dirty="0" smtClean="0"/>
          </a:p>
          <a:p>
            <a:pPr lvl="1"/>
            <a:r>
              <a:rPr lang="en-US" dirty="0" smtClean="0"/>
              <a:t>Definition of rhetoric</a:t>
            </a:r>
            <a:endParaRPr lang="en-US" dirty="0" smtClean="0"/>
          </a:p>
          <a:p>
            <a:pPr lvl="1"/>
            <a:r>
              <a:rPr lang="en-US" dirty="0" smtClean="0"/>
              <a:t>Psychology of rhetoric</a:t>
            </a:r>
            <a:endParaRPr lang="en-US" dirty="0" smtClean="0"/>
          </a:p>
          <a:p>
            <a:pPr lvl="1"/>
            <a:r>
              <a:rPr lang="en-US" dirty="0" smtClean="0"/>
              <a:t>Elements of rhetoric</a:t>
            </a:r>
            <a:endParaRPr lang="en-US" dirty="0" smtClean="0"/>
          </a:p>
          <a:p>
            <a:r>
              <a:rPr lang="en-US" dirty="0" smtClean="0"/>
              <a:t>Superiority of…</a:t>
            </a:r>
            <a:endParaRPr lang="en-US" dirty="0"/>
          </a:p>
          <a:p>
            <a:pPr lvl="1"/>
            <a:r>
              <a:rPr lang="en-US" dirty="0"/>
              <a:t>Speaking to writing</a:t>
            </a:r>
          </a:p>
          <a:p>
            <a:pPr lvl="1"/>
            <a:r>
              <a:rPr lang="en-US" dirty="0"/>
              <a:t>Dialectic to rhetoric</a:t>
            </a:r>
          </a:p>
          <a:p>
            <a:pPr lvl="1"/>
            <a:r>
              <a:rPr lang="en-US" dirty="0"/>
              <a:t>Philosophy to sophistic</a:t>
            </a:r>
          </a:p>
        </p:txBody>
      </p:sp>
      <p:sp>
        <p:nvSpPr>
          <p:cNvPr id="2" name="Date Placeholder 1"/>
          <p:cNvSpPr>
            <a:spLocks noGrp="1"/>
          </p:cNvSpPr>
          <p:nvPr>
            <p:ph type="dt" sz="half" idx="10"/>
          </p:nvPr>
        </p:nvSpPr>
        <p:spPr/>
        <p:txBody>
          <a:bodyPr/>
          <a:lstStyle/>
          <a:p>
            <a:r>
              <a:rPr lang="en-US" smtClean="0"/>
              <a:t>9-May 2017</a:t>
            </a:r>
            <a:endParaRPr lang="en-US"/>
          </a:p>
        </p:txBody>
      </p:sp>
      <p:sp>
        <p:nvSpPr>
          <p:cNvPr id="3" name="Footer Placeholder 2"/>
          <p:cNvSpPr>
            <a:spLocks noGrp="1"/>
          </p:cNvSpPr>
          <p:nvPr>
            <p:ph type="ftr" sz="quarter" idx="11"/>
          </p:nvPr>
        </p:nvSpPr>
        <p:spPr/>
        <p:txBody>
          <a:bodyPr/>
          <a:lstStyle/>
          <a:p>
            <a:r>
              <a:rPr lang="en-US" smtClean="0"/>
              <a:t>Plato Phaedrus 2</a:t>
            </a:r>
            <a:endParaRPr lang="en-US"/>
          </a:p>
        </p:txBody>
      </p:sp>
      <p:sp>
        <p:nvSpPr>
          <p:cNvPr id="4" name="Slide Number Placeholder 3"/>
          <p:cNvSpPr>
            <a:spLocks noGrp="1"/>
          </p:cNvSpPr>
          <p:nvPr>
            <p:ph type="sldNum" sz="quarter" idx="12"/>
          </p:nvPr>
        </p:nvSpPr>
        <p:spPr/>
        <p:txBody>
          <a:bodyPr/>
          <a:lstStyle/>
          <a:p>
            <a:fld id="{B1A7D873-BDEC-4D0E-826C-A647DDEC7662}" type="slidenum">
              <a:rPr lang="en-US" smtClean="0"/>
              <a:pPr/>
              <a:t>10</a:t>
            </a:fld>
            <a:endParaRPr lang="en-US"/>
          </a:p>
        </p:txBody>
      </p:sp>
    </p:spTree>
    <p:extLst>
      <p:ext uri="{BB962C8B-B14F-4D97-AF65-F5344CB8AC3E}">
        <p14:creationId xmlns:p14="http://schemas.microsoft.com/office/powerpoint/2010/main" val="211551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i="1" smtClean="0"/>
              <a:t>Phaedrus</a:t>
            </a:r>
            <a:r>
              <a:rPr lang="en-US" smtClean="0"/>
              <a:t>: Dialectic v. Rhetoric</a:t>
            </a:r>
            <a:endParaRPr lang="en-US" dirty="0"/>
          </a:p>
        </p:txBody>
      </p:sp>
      <p:sp>
        <p:nvSpPr>
          <p:cNvPr id="3" name="Text Placeholder 2"/>
          <p:cNvSpPr>
            <a:spLocks noGrp="1"/>
          </p:cNvSpPr>
          <p:nvPr>
            <p:ph type="body" idx="1"/>
          </p:nvPr>
        </p:nvSpPr>
        <p:spPr/>
        <p:txBody>
          <a:bodyPr/>
          <a:lstStyle/>
          <a:p>
            <a:r>
              <a:rPr lang="en-US" smtClean="0"/>
              <a:t>Dialectic</a:t>
            </a:r>
            <a:endParaRPr lang="en-US" smtClean="0"/>
          </a:p>
        </p:txBody>
      </p:sp>
      <p:pic>
        <p:nvPicPr>
          <p:cNvPr id="10" name="Content Placeholder 9" descr="Untitled-1.png">
            <a:hlinkClick r:id="" action="ppaction://noaction"/>
          </p:cNvPr>
          <p:cNvPicPr>
            <a:picLocks noGrp="1" noChangeAspect="1"/>
          </p:cNvPicPr>
          <p:nvPr>
            <p:ph sz="half" idx="2"/>
          </p:nvPr>
        </p:nvPicPr>
        <p:blipFill>
          <a:blip r:embed="rId3" cstate="print"/>
          <a:srcRect/>
          <a:stretch>
            <a:fillRect/>
          </a:stretch>
        </p:blipFill>
        <p:spPr>
          <a:xfrm>
            <a:off x="581586" y="2217760"/>
            <a:ext cx="3059206" cy="1668440"/>
          </a:xfrm>
        </p:spPr>
      </p:pic>
      <p:sp>
        <p:nvSpPr>
          <p:cNvPr id="5" name="Text Placeholder 4"/>
          <p:cNvSpPr>
            <a:spLocks noGrp="1"/>
          </p:cNvSpPr>
          <p:nvPr>
            <p:ph type="body" sz="quarter" idx="3"/>
          </p:nvPr>
        </p:nvSpPr>
        <p:spPr/>
        <p:txBody>
          <a:bodyPr/>
          <a:lstStyle/>
          <a:p>
            <a:r>
              <a:rPr lang="en-US" smtClean="0"/>
              <a:t>Rhetoric</a:t>
            </a:r>
            <a:endParaRPr lang="en-US" smtClean="0"/>
          </a:p>
        </p:txBody>
      </p:sp>
      <p:sp>
        <p:nvSpPr>
          <p:cNvPr id="6" name="Content Placeholder 5"/>
          <p:cNvSpPr>
            <a:spLocks noGrp="1"/>
          </p:cNvSpPr>
          <p:nvPr>
            <p:ph sz="quarter" idx="4"/>
          </p:nvPr>
        </p:nvSpPr>
        <p:spPr/>
        <p:txBody>
          <a:bodyPr>
            <a:normAutofit lnSpcReduction="10000"/>
          </a:bodyPr>
          <a:lstStyle/>
          <a:p>
            <a:r>
              <a:rPr lang="en-US" smtClean="0"/>
              <a:t>Focus</a:t>
            </a:r>
          </a:p>
          <a:p>
            <a:pPr lvl="1"/>
            <a:r>
              <a:rPr lang="en-US" smtClean="0"/>
              <a:t>Opinion-</a:t>
            </a:r>
            <a:r>
              <a:rPr lang="en-US" i="1" smtClean="0"/>
              <a:t>doxa</a:t>
            </a:r>
            <a:endParaRPr lang="en-US" smtClean="0"/>
          </a:p>
          <a:p>
            <a:r>
              <a:rPr lang="en-US" smtClean="0"/>
              <a:t>Means</a:t>
            </a:r>
          </a:p>
          <a:p>
            <a:pPr lvl="1"/>
            <a:r>
              <a:rPr lang="en-US" smtClean="0"/>
              <a:t>“Enchanting the mind (</a:t>
            </a:r>
            <a:r>
              <a:rPr lang="en-US" i="1" smtClean="0"/>
              <a:t>psukhagōgia</a:t>
            </a:r>
            <a:r>
              <a:rPr lang="en-US" smtClean="0"/>
              <a:t>) by arguments (</a:t>
            </a:r>
            <a:r>
              <a:rPr lang="en-US" i="1" smtClean="0"/>
              <a:t>logoi</a:t>
            </a:r>
            <a:r>
              <a:rPr lang="en-US" smtClean="0"/>
              <a:t>)”</a:t>
            </a:r>
          </a:p>
          <a:p>
            <a:r>
              <a:rPr lang="en-US" smtClean="0"/>
              <a:t>Requirements</a:t>
            </a:r>
          </a:p>
          <a:p>
            <a:pPr lvl="1"/>
            <a:r>
              <a:rPr lang="en-US" smtClean="0"/>
              <a:t>Mastery of topic</a:t>
            </a:r>
          </a:p>
          <a:p>
            <a:pPr lvl="1"/>
            <a:r>
              <a:rPr lang="en-US" smtClean="0"/>
              <a:t>Mastery of psychology</a:t>
            </a:r>
          </a:p>
          <a:p>
            <a:pPr lvl="1"/>
            <a:r>
              <a:rPr lang="en-US" smtClean="0"/>
              <a:t>Mastery of presentation</a:t>
            </a:r>
          </a:p>
          <a:p>
            <a:pPr lvl="1"/>
            <a:r>
              <a:rPr lang="en-US" smtClean="0"/>
              <a:t>Mastery of philosophy</a:t>
            </a:r>
            <a:endParaRPr lang="en-US" dirty="0" smtClean="0"/>
          </a:p>
        </p:txBody>
      </p:sp>
      <p:pic>
        <p:nvPicPr>
          <p:cNvPr id="1026" name="Picture 2" descr="http://www.yeahwrite.org/wp-content/uploads/2013/09/conversati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78" y="4114800"/>
            <a:ext cx="3092822"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9-May 2017</a:t>
            </a:r>
            <a:endParaRPr lang="en-US"/>
          </a:p>
        </p:txBody>
      </p:sp>
      <p:sp>
        <p:nvSpPr>
          <p:cNvPr id="7" name="Footer Placeholder 6"/>
          <p:cNvSpPr>
            <a:spLocks noGrp="1"/>
          </p:cNvSpPr>
          <p:nvPr>
            <p:ph type="ftr" sz="quarter" idx="11"/>
          </p:nvPr>
        </p:nvSpPr>
        <p:spPr/>
        <p:txBody>
          <a:bodyPr/>
          <a:lstStyle/>
          <a:p>
            <a:r>
              <a:rPr lang="en-US" smtClean="0"/>
              <a:t>Plato Phaedrus 2</a:t>
            </a:r>
            <a:endParaRPr lang="en-US"/>
          </a:p>
        </p:txBody>
      </p:sp>
      <p:sp>
        <p:nvSpPr>
          <p:cNvPr id="8" name="Slide Number Placeholder 7"/>
          <p:cNvSpPr>
            <a:spLocks noGrp="1"/>
          </p:cNvSpPr>
          <p:nvPr>
            <p:ph type="sldNum" sz="quarter" idx="12"/>
          </p:nvPr>
        </p:nvSpPr>
        <p:spPr/>
        <p:txBody>
          <a:bodyPr/>
          <a:lstStyle/>
          <a:p>
            <a:fld id="{B1A7D873-BDEC-4D0E-826C-A647DDEC7662}" type="slidenum">
              <a:rPr lang="en-US" smtClean="0"/>
              <a:pPr/>
              <a:t>11</a:t>
            </a:fld>
            <a:endParaRPr lang="en-US"/>
          </a:p>
        </p:txBody>
      </p:sp>
    </p:spTree>
    <p:extLst>
      <p:ext uri="{BB962C8B-B14F-4D97-AF65-F5344CB8AC3E}">
        <p14:creationId xmlns:p14="http://schemas.microsoft.com/office/powerpoint/2010/main" val="230432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dissolve">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dissolve">
                                      <p:cBhvr>
                                        <p:cTn id="35" dur="500"/>
                                        <p:tgtEl>
                                          <p:spTgt spid="6">
                                            <p:txEl>
                                              <p:pRg st="2" end="2"/>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dissolv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dissolve">
                                      <p:cBhvr>
                                        <p:cTn id="43" dur="500"/>
                                        <p:tgtEl>
                                          <p:spTgt spid="6">
                                            <p:txEl>
                                              <p:pRg st="4" end="4"/>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dissolve">
                                      <p:cBhvr>
                                        <p:cTn id="46" dur="500"/>
                                        <p:tgtEl>
                                          <p:spTgt spid="6">
                                            <p:txEl>
                                              <p:pRg st="5" end="5"/>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dissolve">
                                      <p:cBhvr>
                                        <p:cTn id="49" dur="500"/>
                                        <p:tgtEl>
                                          <p:spTgt spid="6">
                                            <p:txEl>
                                              <p:pRg st="6" end="6"/>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dissolve">
                                      <p:cBhvr>
                                        <p:cTn id="52" dur="500"/>
                                        <p:tgtEl>
                                          <p:spTgt spid="6">
                                            <p:txEl>
                                              <p:pRg st="7" end="7"/>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Effect transition="in" filter="dissolve">
                                      <p:cBhvr>
                                        <p:cTn id="55"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ddmcdn.com/gif/cicada-s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25536" y="381000"/>
            <a:ext cx="2313663" cy="17526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Wrap-Up</a:t>
            </a:r>
            <a:endParaRPr lang="en-US" dirty="0"/>
          </a:p>
        </p:txBody>
      </p:sp>
      <p:sp>
        <p:nvSpPr>
          <p:cNvPr id="8" name="Text Placeholder 7"/>
          <p:cNvSpPr>
            <a:spLocks noGrp="1"/>
          </p:cNvSpPr>
          <p:nvPr>
            <p:ph type="body" idx="1"/>
          </p:nvPr>
        </p:nvSpPr>
        <p:spPr/>
        <p:txBody>
          <a:bodyPr/>
          <a:lstStyle/>
          <a:p>
            <a:r>
              <a:rPr lang="en-US" dirty="0"/>
              <a:t>What the Cicadas </a:t>
            </a:r>
            <a:r>
              <a:rPr lang="en-US" dirty="0" smtClean="0"/>
              <a:t>Are Saying</a:t>
            </a:r>
            <a:r>
              <a:rPr lang="en-US" dirty="0"/>
              <a:t>…</a:t>
            </a:r>
          </a:p>
        </p:txBody>
      </p:sp>
    </p:spTree>
    <p:extLst>
      <p:ext uri="{BB962C8B-B14F-4D97-AF65-F5344CB8AC3E}">
        <p14:creationId xmlns:p14="http://schemas.microsoft.com/office/powerpoint/2010/main" val="166885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Discussion</a:t>
            </a:r>
          </a:p>
          <a:p>
            <a:pPr lvl="1"/>
            <a:r>
              <a:rPr lang="en-US" dirty="0" smtClean="0"/>
              <a:t>Rhetoric and Soul</a:t>
            </a:r>
          </a:p>
          <a:p>
            <a:pPr lvl="0" fontAlgn="auto">
              <a:spcAft>
                <a:spcPts val="0"/>
              </a:spcAft>
              <a:defRPr/>
            </a:pPr>
            <a:r>
              <a:rPr lang="en-US" dirty="0" smtClean="0"/>
              <a:t>Recap and Update</a:t>
            </a:r>
          </a:p>
          <a:p>
            <a:pPr lvl="1" fontAlgn="auto">
              <a:spcAft>
                <a:spcPts val="0"/>
              </a:spcAft>
              <a:buFont typeface="Arial" pitchFamily="34" charset="0"/>
              <a:buNone/>
              <a:defRPr/>
            </a:pPr>
            <a:r>
              <a:rPr lang="en-US" dirty="0" smtClean="0"/>
              <a:t>Bigger Picture, Plato’s </a:t>
            </a:r>
            <a:r>
              <a:rPr lang="en-US" i="1" dirty="0" smtClean="0"/>
              <a:t>Phaedrus</a:t>
            </a:r>
          </a:p>
          <a:p>
            <a:pPr lvl="0"/>
            <a:r>
              <a:rPr lang="en-US" dirty="0" smtClean="0"/>
              <a:t>Wrap-Up</a:t>
            </a:r>
          </a:p>
          <a:p>
            <a:pPr lvl="1"/>
            <a:r>
              <a:rPr lang="en-US" dirty="0" smtClean="0"/>
              <a:t>What the Cicadas Are Saying…</a:t>
            </a:r>
            <a:endParaRPr lang="en-US" dirty="0"/>
          </a:p>
        </p:txBody>
      </p:sp>
      <p:sp>
        <p:nvSpPr>
          <p:cNvPr id="4" name="Date Placeholder 3"/>
          <p:cNvSpPr>
            <a:spLocks noGrp="1"/>
          </p:cNvSpPr>
          <p:nvPr>
            <p:ph type="dt" sz="half" idx="10"/>
          </p:nvPr>
        </p:nvSpPr>
        <p:spPr/>
        <p:txBody>
          <a:bodyPr/>
          <a:lstStyle/>
          <a:p>
            <a:r>
              <a:rPr lang="en-US" smtClean="0"/>
              <a:t>9-May 2017</a:t>
            </a:r>
            <a:endParaRPr lang="en-US"/>
          </a:p>
        </p:txBody>
      </p:sp>
      <p:sp>
        <p:nvSpPr>
          <p:cNvPr id="5" name="Footer Placeholder 4"/>
          <p:cNvSpPr>
            <a:spLocks noGrp="1"/>
          </p:cNvSpPr>
          <p:nvPr>
            <p:ph type="ftr" sz="quarter" idx="11"/>
          </p:nvPr>
        </p:nvSpPr>
        <p:spPr/>
        <p:txBody>
          <a:bodyPr/>
          <a:lstStyle/>
          <a:p>
            <a:r>
              <a:rPr lang="en-US" smtClean="0"/>
              <a:t>Plato Phaedrus 2</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2</a:t>
            </a:fld>
            <a:endParaRPr lang="en-US"/>
          </a:p>
        </p:txBody>
      </p:sp>
    </p:spTree>
    <p:extLst>
      <p:ext uri="{BB962C8B-B14F-4D97-AF65-F5344CB8AC3E}">
        <p14:creationId xmlns:p14="http://schemas.microsoft.com/office/powerpoint/2010/main" val="159456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Text Placeholder 2"/>
          <p:cNvSpPr>
            <a:spLocks noGrp="1"/>
          </p:cNvSpPr>
          <p:nvPr>
            <p:ph type="body" idx="1"/>
          </p:nvPr>
        </p:nvSpPr>
        <p:spPr/>
        <p:txBody>
          <a:bodyPr/>
          <a:lstStyle/>
          <a:p>
            <a:r>
              <a:rPr lang="en-US" dirty="0" smtClean="0"/>
              <a:t>Rhetoric and Soul</a:t>
            </a:r>
            <a:endParaRPr lang="en-US" dirty="0"/>
          </a:p>
        </p:txBody>
      </p:sp>
    </p:spTree>
    <p:extLst>
      <p:ext uri="{BB962C8B-B14F-4D97-AF65-F5344CB8AC3E}">
        <p14:creationId xmlns:p14="http://schemas.microsoft.com/office/powerpoint/2010/main" val="38691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italianrenaissanceresources.com/wp-content/uploads/sites/2/2013/03/RP_1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257300"/>
            <a:ext cx="5715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Forward or Next 2">
            <a:hlinkClick r:id="rId4" action="ppaction://hlinksldjump" highlightClick="1"/>
          </p:cNvPr>
          <p:cNvSpPr/>
          <p:nvPr/>
        </p:nvSpPr>
        <p:spPr>
          <a:xfrm>
            <a:off x="8001000" y="228600"/>
            <a:ext cx="762000"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51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990600" y="1443841"/>
            <a:ext cx="7162800" cy="3970318"/>
          </a:xfrm>
          <a:prstGeom prst="rect">
            <a:avLst/>
          </a:prstGeom>
          <a:noFill/>
        </p:spPr>
        <p:txBody>
          <a:bodyPr wrap="square" rtlCol="0" anchor="ctr" anchorCtr="0">
            <a:spAutoFit/>
          </a:bodyPr>
          <a:lstStyle/>
          <a:p>
            <a:r>
              <a:rPr lang="en-US" sz="2800" dirty="0">
                <a:latin typeface="+mn-lt"/>
              </a:rPr>
              <a:t>Is not rhetoric, taken generally, a universal art of enchanting the mind [</a:t>
            </a:r>
            <a:r>
              <a:rPr lang="en-US" sz="2800" i="1" dirty="0" err="1">
                <a:latin typeface="+mn-lt"/>
              </a:rPr>
              <a:t>tekhne</a:t>
            </a:r>
            <a:r>
              <a:rPr lang="en-US" sz="2800" i="1" dirty="0">
                <a:latin typeface="+mn-lt"/>
              </a:rPr>
              <a:t> </a:t>
            </a:r>
            <a:r>
              <a:rPr lang="en-US" sz="2800" i="1" dirty="0" err="1">
                <a:latin typeface="+mn-lt"/>
              </a:rPr>
              <a:t>psukhagogia</a:t>
            </a:r>
            <a:r>
              <a:rPr lang="en-US" sz="2800" dirty="0">
                <a:latin typeface="+mn-lt"/>
              </a:rPr>
              <a:t>, "psychagogic art"] by arguments [</a:t>
            </a:r>
            <a:r>
              <a:rPr lang="en-US" sz="2800" i="1" dirty="0">
                <a:latin typeface="+mn-lt"/>
              </a:rPr>
              <a:t>logoi</a:t>
            </a:r>
            <a:r>
              <a:rPr lang="en-US" sz="2800" dirty="0">
                <a:latin typeface="+mn-lt"/>
              </a:rPr>
              <a:t>]; which is practiced not only in courts and public assemblies, but in private houses also, having to do with all matters, great as well as small, </a:t>
            </a:r>
            <a:r>
              <a:rPr lang="en-US" sz="2800" dirty="0" smtClean="0">
                <a:latin typeface="+mn-lt"/>
              </a:rPr>
              <a:t>good </a:t>
            </a:r>
            <a:r>
              <a:rPr lang="en-US" sz="2800" dirty="0">
                <a:latin typeface="+mn-lt"/>
              </a:rPr>
              <a:t>and bad alike, and is in all equally right, and equally to be esteemed </a:t>
            </a:r>
            <a:r>
              <a:rPr lang="en-US" sz="2800" dirty="0" smtClean="0">
                <a:latin typeface="+mn-lt"/>
              </a:rPr>
              <a:t>— </a:t>
            </a:r>
            <a:r>
              <a:rPr lang="en-US" sz="2800" dirty="0">
                <a:latin typeface="+mn-lt"/>
              </a:rPr>
              <a:t>that is what you have heard</a:t>
            </a:r>
            <a:r>
              <a:rPr lang="en-US" sz="2800" dirty="0" smtClean="0">
                <a:latin typeface="+mn-lt"/>
              </a:rPr>
              <a:t>?” (Socrates in Plato </a:t>
            </a:r>
            <a:r>
              <a:rPr lang="en-US" sz="2800" i="1" dirty="0" smtClean="0">
                <a:latin typeface="+mn-lt"/>
              </a:rPr>
              <a:t>Phaedrus</a:t>
            </a:r>
            <a:r>
              <a:rPr lang="en-US" sz="2800" dirty="0" smtClean="0">
                <a:latin typeface="+mn-lt"/>
              </a:rPr>
              <a:t> 261a–b)</a:t>
            </a:r>
          </a:p>
        </p:txBody>
      </p:sp>
      <p:sp>
        <p:nvSpPr>
          <p:cNvPr id="3" name="Action Button: Return 2">
            <a:hlinkClick r:id="" action="ppaction://hlinkshowjump?jump=lastslideviewed" highlightClick="1"/>
          </p:cNvPr>
          <p:cNvSpPr/>
          <p:nvPr/>
        </p:nvSpPr>
        <p:spPr>
          <a:xfrm>
            <a:off x="8001000" y="228600"/>
            <a:ext cx="7620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0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i="1" dirty="0" smtClean="0"/>
              <a:t>Dēmos</a:t>
            </a:r>
            <a:r>
              <a:rPr lang="en-US" dirty="0" smtClean="0"/>
              <a:t> as “Soul”</a:t>
            </a:r>
            <a:endParaRPr lang="en-US" dirty="0"/>
          </a:p>
        </p:txBody>
      </p:sp>
      <p:sp>
        <p:nvSpPr>
          <p:cNvPr id="7" name="TextBox 6"/>
          <p:cNvSpPr txBox="1"/>
          <p:nvPr/>
        </p:nvSpPr>
        <p:spPr>
          <a:xfrm>
            <a:off x="1066800" y="2057400"/>
            <a:ext cx="6934200" cy="3970318"/>
          </a:xfrm>
          <a:prstGeom prst="rect">
            <a:avLst/>
          </a:prstGeom>
          <a:noFill/>
        </p:spPr>
        <p:txBody>
          <a:bodyPr wrap="square" rtlCol="0">
            <a:spAutoFit/>
          </a:bodyPr>
          <a:lstStyle/>
          <a:p>
            <a:r>
              <a:rPr lang="en-US" sz="2800" dirty="0" smtClean="0">
                <a:latin typeface="+mn-lt"/>
              </a:rPr>
              <a:t>Journal Prompt: “How ... might </a:t>
            </a:r>
            <a:r>
              <a:rPr lang="en-US" sz="2800" dirty="0">
                <a:latin typeface="+mn-lt"/>
              </a:rPr>
              <a:t>Socrates' discussion of rhetoric, which Socrates' defines as </a:t>
            </a:r>
            <a:r>
              <a:rPr lang="en-US" sz="2800" dirty="0" smtClean="0">
                <a:latin typeface="+mn-lt"/>
              </a:rPr>
              <a:t>‘soul guidance/enchantment,’ </a:t>
            </a:r>
            <a:r>
              <a:rPr lang="en-US" sz="2800" dirty="0">
                <a:latin typeface="+mn-lt"/>
              </a:rPr>
              <a:t>relate to that? Is soul guidance like demos-guidance, is it democracy? Is the unruly horse's resistance to guidance like democracy —</a:t>
            </a:r>
            <a:r>
              <a:rPr lang="en-US" sz="2800" dirty="0" smtClean="0">
                <a:latin typeface="+mn-lt"/>
              </a:rPr>
              <a:t> </a:t>
            </a:r>
            <a:r>
              <a:rPr lang="en-US" sz="2800" dirty="0">
                <a:latin typeface="+mn-lt"/>
              </a:rPr>
              <a:t>is the unruly horse a </a:t>
            </a:r>
            <a:r>
              <a:rPr lang="en-US" sz="2800" i="1" dirty="0" smtClean="0">
                <a:latin typeface="+mn-lt"/>
              </a:rPr>
              <a:t>dēmos</a:t>
            </a:r>
            <a:r>
              <a:rPr lang="en-US" sz="2800" i="1" dirty="0">
                <a:latin typeface="+mn-lt"/>
              </a:rPr>
              <a:t>?</a:t>
            </a:r>
            <a:r>
              <a:rPr lang="en-US" sz="2800" dirty="0">
                <a:latin typeface="+mn-lt"/>
              </a:rPr>
              <a:t> Will the ones guiding the horses really be looking out for his </a:t>
            </a:r>
            <a:r>
              <a:rPr lang="en-US" sz="2800" dirty="0" smtClean="0">
                <a:latin typeface="+mn-lt"/>
              </a:rPr>
              <a:t>‘beloved,’ </a:t>
            </a:r>
            <a:r>
              <a:rPr lang="en-US" sz="2800" dirty="0">
                <a:latin typeface="+mn-lt"/>
              </a:rPr>
              <a:t>the </a:t>
            </a:r>
            <a:r>
              <a:rPr lang="en-US" sz="2800" i="1" dirty="0">
                <a:latin typeface="+mn-lt"/>
              </a:rPr>
              <a:t>dēmos</a:t>
            </a:r>
            <a:r>
              <a:rPr lang="en-US" sz="2800" dirty="0">
                <a:latin typeface="+mn-lt"/>
              </a:rPr>
              <a:t>, or themselves</a:t>
            </a:r>
            <a:r>
              <a:rPr lang="en-US" sz="2800" dirty="0" smtClean="0">
                <a:latin typeface="+mn-lt"/>
              </a:rPr>
              <a:t>?”</a:t>
            </a:r>
          </a:p>
        </p:txBody>
      </p:sp>
    </p:spTree>
    <p:extLst>
      <p:ext uri="{BB962C8B-B14F-4D97-AF65-F5344CB8AC3E}">
        <p14:creationId xmlns:p14="http://schemas.microsoft.com/office/powerpoint/2010/main" val="116362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fontAlgn="auto">
              <a:spcAft>
                <a:spcPts val="0"/>
              </a:spcAft>
              <a:defRPr/>
            </a:pPr>
            <a:r>
              <a:rPr lang="en-US" dirty="0" smtClean="0"/>
              <a:t>Recap and Update</a:t>
            </a:r>
            <a:endParaRPr lang="en-US" dirty="0"/>
          </a:p>
        </p:txBody>
      </p:sp>
      <p:sp>
        <p:nvSpPr>
          <p:cNvPr id="8" name="Subtitle 7"/>
          <p:cNvSpPr>
            <a:spLocks noGrp="1"/>
          </p:cNvSpPr>
          <p:nvPr>
            <p:ph type="body" idx="1"/>
          </p:nvPr>
        </p:nvSpPr>
        <p:spPr/>
        <p:txBody>
          <a:bodyPr rtlCol="0"/>
          <a:lstStyle/>
          <a:p>
            <a:pPr fontAlgn="auto">
              <a:spcAft>
                <a:spcPts val="0"/>
              </a:spcAft>
              <a:buFont typeface="Arial" pitchFamily="34" charset="0"/>
              <a:buNone/>
              <a:defRPr/>
            </a:pPr>
            <a:r>
              <a:rPr lang="en-US" dirty="0" smtClean="0"/>
              <a:t>Bigger Picture, Plato’s </a:t>
            </a:r>
            <a:r>
              <a:rPr lang="en-US" i="1" dirty="0" smtClean="0"/>
              <a:t>Phaedrus</a:t>
            </a:r>
            <a:endParaRPr lang="en-US" i="1" dirty="0"/>
          </a:p>
        </p:txBody>
      </p:sp>
    </p:spTree>
    <p:extLst>
      <p:ext uri="{BB962C8B-B14F-4D97-AF65-F5344CB8AC3E}">
        <p14:creationId xmlns:p14="http://schemas.microsoft.com/office/powerpoint/2010/main" val="155936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a:t>
            </a:r>
            <a:r>
              <a:rPr lang="en-US" dirty="0" smtClean="0"/>
              <a:t>Focus</a:t>
            </a:r>
            <a:endParaRPr lang="en-US" dirty="0"/>
          </a:p>
        </p:txBody>
      </p:sp>
      <p:sp>
        <p:nvSpPr>
          <p:cNvPr id="5" name="Content Placeholder 4"/>
          <p:cNvSpPr>
            <a:spLocks noGrp="1"/>
          </p:cNvSpPr>
          <p:nvPr>
            <p:ph idx="1"/>
          </p:nvPr>
        </p:nvSpPr>
        <p:spPr/>
        <p:txBody>
          <a:bodyPr/>
          <a:lstStyle/>
          <a:p>
            <a:r>
              <a:rPr lang="en-US" dirty="0"/>
              <a:t>Persuasion, democracy</a:t>
            </a:r>
          </a:p>
          <a:p>
            <a:pPr lvl="1"/>
            <a:r>
              <a:rPr lang="en-US" dirty="0"/>
              <a:t>Archaic-classical Greece</a:t>
            </a:r>
          </a:p>
          <a:p>
            <a:pPr lvl="1"/>
            <a:r>
              <a:rPr lang="en-US" dirty="0"/>
              <a:t>Classical Athenian democracy</a:t>
            </a:r>
          </a:p>
          <a:p>
            <a:r>
              <a:rPr lang="en-US" dirty="0" smtClean="0"/>
              <a:t>Thinking, writing, speaking</a:t>
            </a:r>
          </a:p>
        </p:txBody>
      </p:sp>
      <p:sp>
        <p:nvSpPr>
          <p:cNvPr id="2" name="Date Placeholder 1"/>
          <p:cNvSpPr>
            <a:spLocks noGrp="1"/>
          </p:cNvSpPr>
          <p:nvPr>
            <p:ph type="dt" sz="half" idx="10"/>
          </p:nvPr>
        </p:nvSpPr>
        <p:spPr/>
        <p:txBody>
          <a:bodyPr/>
          <a:lstStyle/>
          <a:p>
            <a:r>
              <a:rPr lang="en-US" smtClean="0"/>
              <a:t>9-May 2017</a:t>
            </a:r>
            <a:endParaRPr lang="en-US"/>
          </a:p>
        </p:txBody>
      </p:sp>
      <p:sp>
        <p:nvSpPr>
          <p:cNvPr id="3" name="Footer Placeholder 2"/>
          <p:cNvSpPr>
            <a:spLocks noGrp="1"/>
          </p:cNvSpPr>
          <p:nvPr>
            <p:ph type="ftr" sz="quarter" idx="11"/>
          </p:nvPr>
        </p:nvSpPr>
        <p:spPr/>
        <p:txBody>
          <a:bodyPr/>
          <a:lstStyle/>
          <a:p>
            <a:r>
              <a:rPr lang="en-US" smtClean="0"/>
              <a:t>Plato Phaedrus 2</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8</a:t>
            </a:fld>
            <a:endParaRPr lang="en-US"/>
          </a:p>
        </p:txBody>
      </p:sp>
    </p:spTree>
    <p:extLst>
      <p:ext uri="{BB962C8B-B14F-4D97-AF65-F5344CB8AC3E}">
        <p14:creationId xmlns:p14="http://schemas.microsoft.com/office/powerpoint/2010/main" val="363775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smtClean="0"/>
              <a:t>Analysis: Plato’s </a:t>
            </a:r>
            <a:r>
              <a:rPr lang="en-US" i="1" dirty="0" smtClean="0"/>
              <a:t>Phaedrus</a:t>
            </a:r>
            <a:endParaRPr lang="en-US" i="1" dirty="0"/>
          </a:p>
        </p:txBody>
      </p:sp>
      <p:sp>
        <p:nvSpPr>
          <p:cNvPr id="25" name="Text Placeholder 24"/>
          <p:cNvSpPr>
            <a:spLocks noGrp="1"/>
          </p:cNvSpPr>
          <p:nvPr>
            <p:ph type="body" idx="1"/>
          </p:nvPr>
        </p:nvSpPr>
        <p:spPr/>
        <p:txBody>
          <a:bodyPr/>
          <a:lstStyle/>
          <a:p>
            <a:r>
              <a:rPr lang="en-US" dirty="0" smtClean="0"/>
              <a:t>Part 1: </a:t>
            </a:r>
            <a:r>
              <a:rPr lang="en-US" i="1" dirty="0" smtClean="0"/>
              <a:t>epideixis</a:t>
            </a:r>
            <a:r>
              <a:rPr lang="en-US" dirty="0" smtClean="0"/>
              <a:t> </a:t>
            </a:r>
          </a:p>
        </p:txBody>
      </p:sp>
      <p:sp>
        <p:nvSpPr>
          <p:cNvPr id="185347" name="Rectangle 3"/>
          <p:cNvSpPr>
            <a:spLocks noGrp="1" noChangeArrowheads="1"/>
          </p:cNvSpPr>
          <p:nvPr>
            <p:ph sz="half" idx="2"/>
          </p:nvPr>
        </p:nvSpPr>
        <p:spPr/>
        <p:txBody>
          <a:bodyPr/>
          <a:lstStyle/>
          <a:p>
            <a:r>
              <a:rPr lang="en-US" dirty="0"/>
              <a:t>Prelude</a:t>
            </a:r>
          </a:p>
          <a:p>
            <a:r>
              <a:rPr lang="en-US" i="1" dirty="0" err="1"/>
              <a:t>erōtikoi</a:t>
            </a:r>
            <a:r>
              <a:rPr lang="en-US" i="1" dirty="0"/>
              <a:t> logoi</a:t>
            </a:r>
            <a:r>
              <a:rPr lang="en-US" dirty="0"/>
              <a:t/>
            </a:r>
            <a:br>
              <a:rPr lang="en-US" dirty="0"/>
            </a:br>
            <a:r>
              <a:rPr lang="en-US" sz="2000" dirty="0"/>
              <a:t>(“love speeches”)</a:t>
            </a:r>
            <a:endParaRPr lang="en-US" dirty="0"/>
          </a:p>
          <a:p>
            <a:r>
              <a:rPr lang="en-US" dirty="0"/>
              <a:t>Lysias’</a:t>
            </a:r>
          </a:p>
          <a:p>
            <a:pPr marL="796925" lvl="1" indent="-457200">
              <a:buSzPct val="100000"/>
              <a:buFont typeface="Century Gothic" pitchFamily="34" charset="0"/>
              <a:buAutoNum type="arabicPeriod"/>
            </a:pPr>
            <a:r>
              <a:rPr lang="en-US" dirty="0"/>
              <a:t>anti-</a:t>
            </a:r>
            <a:r>
              <a:rPr lang="en-US" i="1" dirty="0"/>
              <a:t>erōs</a:t>
            </a:r>
            <a:endParaRPr lang="en-US" dirty="0"/>
          </a:p>
          <a:p>
            <a:r>
              <a:rPr lang="en-US" dirty="0"/>
              <a:t>Socrates’</a:t>
            </a:r>
          </a:p>
          <a:p>
            <a:pPr marL="796925" lvl="1" indent="-457200">
              <a:buSzPct val="100000"/>
              <a:buFont typeface="Century Gothic" pitchFamily="34" charset="0"/>
              <a:buAutoNum type="arabicPeriod" startAt="2"/>
            </a:pPr>
            <a:r>
              <a:rPr lang="en-US" dirty="0"/>
              <a:t>Lysianic </a:t>
            </a:r>
            <a:r>
              <a:rPr lang="el-GR" dirty="0"/>
              <a:t>re</a:t>
            </a:r>
            <a:r>
              <a:rPr lang="en-US" dirty="0"/>
              <a:t>-</a:t>
            </a:r>
            <a:r>
              <a:rPr lang="el-GR" dirty="0"/>
              <a:t>do</a:t>
            </a:r>
            <a:endParaRPr lang="en-US" dirty="0"/>
          </a:p>
          <a:p>
            <a:pPr marL="796925" lvl="1" indent="-457200">
              <a:buSzPct val="100000"/>
              <a:buFont typeface="Century Gothic" pitchFamily="34" charset="0"/>
              <a:buAutoNum type="arabicPeriod" startAt="2"/>
            </a:pPr>
            <a:r>
              <a:rPr lang="en-US" dirty="0"/>
              <a:t>Socratic recantation</a:t>
            </a:r>
          </a:p>
        </p:txBody>
      </p:sp>
      <p:sp>
        <p:nvSpPr>
          <p:cNvPr id="26" name="Text Placeholder 25"/>
          <p:cNvSpPr>
            <a:spLocks noGrp="1"/>
          </p:cNvSpPr>
          <p:nvPr>
            <p:ph type="body" sz="quarter" idx="3"/>
          </p:nvPr>
        </p:nvSpPr>
        <p:spPr/>
        <p:txBody>
          <a:bodyPr/>
          <a:lstStyle/>
          <a:p>
            <a:r>
              <a:rPr lang="en-US" dirty="0" smtClean="0">
                <a:solidFill>
                  <a:schemeClr val="bg1">
                    <a:lumMod val="75000"/>
                  </a:schemeClr>
                </a:solidFill>
              </a:rPr>
              <a:t>Part 2: </a:t>
            </a:r>
            <a:r>
              <a:rPr lang="en-US" i="1" dirty="0" err="1" smtClean="0">
                <a:solidFill>
                  <a:schemeClr val="bg1">
                    <a:lumMod val="75000"/>
                  </a:schemeClr>
                </a:solidFill>
              </a:rPr>
              <a:t>didaxis</a:t>
            </a:r>
            <a:endParaRPr lang="en-US" i="1" dirty="0">
              <a:solidFill>
                <a:schemeClr val="bg1">
                  <a:lumMod val="75000"/>
                </a:schemeClr>
              </a:solidFill>
            </a:endParaRPr>
          </a:p>
        </p:txBody>
      </p:sp>
      <p:sp>
        <p:nvSpPr>
          <p:cNvPr id="185348" name="Rectangle 4"/>
          <p:cNvSpPr>
            <a:spLocks noGrp="1" noChangeArrowheads="1"/>
          </p:cNvSpPr>
          <p:nvPr>
            <p:ph sz="quarter" idx="4"/>
          </p:nvPr>
        </p:nvSpPr>
        <p:spPr/>
        <p:txBody>
          <a:bodyPr>
            <a:normAutofit/>
          </a:bodyPr>
          <a:lstStyle/>
          <a:p>
            <a:pPr>
              <a:buClr>
                <a:schemeClr val="bg1">
                  <a:lumMod val="75000"/>
                </a:schemeClr>
              </a:buClr>
            </a:pPr>
            <a:r>
              <a:rPr lang="en-US" dirty="0" smtClean="0">
                <a:solidFill>
                  <a:schemeClr val="bg1">
                    <a:lumMod val="75000"/>
                  </a:schemeClr>
                </a:solidFill>
              </a:rPr>
              <a:t>Cicadas (interlude)</a:t>
            </a:r>
          </a:p>
          <a:p>
            <a:pPr>
              <a:buClr>
                <a:schemeClr val="bg1">
                  <a:lumMod val="75000"/>
                </a:schemeClr>
              </a:buClr>
            </a:pPr>
            <a:r>
              <a:rPr lang="en-US" dirty="0" smtClean="0">
                <a:solidFill>
                  <a:schemeClr val="bg1">
                    <a:lumMod val="75000"/>
                  </a:schemeClr>
                </a:solidFill>
              </a:rPr>
              <a:t>Systematization</a:t>
            </a:r>
          </a:p>
          <a:p>
            <a:pPr lvl="1">
              <a:buClr>
                <a:schemeClr val="bg1">
                  <a:lumMod val="75000"/>
                </a:schemeClr>
              </a:buClr>
            </a:pPr>
            <a:r>
              <a:rPr lang="en-US" dirty="0" smtClean="0">
                <a:solidFill>
                  <a:schemeClr val="bg1">
                    <a:lumMod val="75000"/>
                  </a:schemeClr>
                </a:solidFill>
              </a:rPr>
              <a:t>definition, dialectic</a:t>
            </a:r>
          </a:p>
          <a:p>
            <a:pPr lvl="1">
              <a:buClr>
                <a:schemeClr val="bg1">
                  <a:lumMod val="75000"/>
                </a:schemeClr>
              </a:buClr>
            </a:pPr>
            <a:r>
              <a:rPr lang="en-US" dirty="0" smtClean="0">
                <a:solidFill>
                  <a:schemeClr val="bg1">
                    <a:lumMod val="75000"/>
                  </a:schemeClr>
                </a:solidFill>
              </a:rPr>
              <a:t>psychology</a:t>
            </a:r>
          </a:p>
          <a:p>
            <a:pPr lvl="1">
              <a:buClr>
                <a:schemeClr val="bg1">
                  <a:lumMod val="75000"/>
                </a:schemeClr>
              </a:buClr>
            </a:pPr>
            <a:r>
              <a:rPr lang="en-US" dirty="0" smtClean="0">
                <a:solidFill>
                  <a:schemeClr val="bg1">
                    <a:lumMod val="75000"/>
                  </a:schemeClr>
                </a:solidFill>
              </a:rPr>
              <a:t>rhetorical elements</a:t>
            </a:r>
          </a:p>
          <a:p>
            <a:pPr>
              <a:buClr>
                <a:schemeClr val="bg1">
                  <a:lumMod val="75000"/>
                </a:schemeClr>
              </a:buClr>
            </a:pPr>
            <a:r>
              <a:rPr lang="en-US" dirty="0" smtClean="0">
                <a:solidFill>
                  <a:schemeClr val="bg1">
                    <a:lumMod val="75000"/>
                  </a:schemeClr>
                </a:solidFill>
              </a:rPr>
              <a:t>Superiority </a:t>
            </a:r>
            <a:r>
              <a:rPr lang="en-US" dirty="0">
                <a:solidFill>
                  <a:schemeClr val="bg1">
                    <a:lumMod val="75000"/>
                  </a:schemeClr>
                </a:solidFill>
              </a:rPr>
              <a:t>of</a:t>
            </a:r>
          </a:p>
          <a:p>
            <a:pPr lvl="1">
              <a:buClr>
                <a:schemeClr val="bg1">
                  <a:lumMod val="75000"/>
                </a:schemeClr>
              </a:buClr>
            </a:pPr>
            <a:r>
              <a:rPr lang="en-US" dirty="0">
                <a:solidFill>
                  <a:schemeClr val="bg1">
                    <a:lumMod val="75000"/>
                  </a:schemeClr>
                </a:solidFill>
              </a:rPr>
              <a:t>Speaking to writing</a:t>
            </a:r>
          </a:p>
          <a:p>
            <a:pPr lvl="1">
              <a:buClr>
                <a:schemeClr val="bg1">
                  <a:lumMod val="75000"/>
                </a:schemeClr>
              </a:buClr>
            </a:pPr>
            <a:r>
              <a:rPr lang="en-US" dirty="0">
                <a:solidFill>
                  <a:schemeClr val="bg1">
                    <a:lumMod val="75000"/>
                  </a:schemeClr>
                </a:solidFill>
              </a:rPr>
              <a:t>Dialectic to rhetoric</a:t>
            </a:r>
          </a:p>
          <a:p>
            <a:pPr lvl="1">
              <a:buClr>
                <a:schemeClr val="bg1">
                  <a:lumMod val="75000"/>
                </a:schemeClr>
              </a:buClr>
            </a:pPr>
            <a:r>
              <a:rPr lang="en-US" dirty="0">
                <a:solidFill>
                  <a:schemeClr val="bg1">
                    <a:lumMod val="75000"/>
                  </a:schemeClr>
                </a:solidFill>
              </a:rPr>
              <a:t>Philosophy to sophistic</a:t>
            </a:r>
          </a:p>
        </p:txBody>
      </p:sp>
      <p:sp>
        <p:nvSpPr>
          <p:cNvPr id="2" name="Date Placeholder 1"/>
          <p:cNvSpPr>
            <a:spLocks noGrp="1"/>
          </p:cNvSpPr>
          <p:nvPr>
            <p:ph type="dt" sz="half" idx="10"/>
          </p:nvPr>
        </p:nvSpPr>
        <p:spPr/>
        <p:txBody>
          <a:bodyPr/>
          <a:lstStyle/>
          <a:p>
            <a:r>
              <a:rPr lang="en-US" smtClean="0"/>
              <a:t>9-May 2017</a:t>
            </a:r>
            <a:endParaRPr lang="en-US"/>
          </a:p>
        </p:txBody>
      </p:sp>
      <p:sp>
        <p:nvSpPr>
          <p:cNvPr id="3" name="Footer Placeholder 2"/>
          <p:cNvSpPr>
            <a:spLocks noGrp="1"/>
          </p:cNvSpPr>
          <p:nvPr>
            <p:ph type="ftr" sz="quarter" idx="11"/>
          </p:nvPr>
        </p:nvSpPr>
        <p:spPr/>
        <p:txBody>
          <a:bodyPr/>
          <a:lstStyle/>
          <a:p>
            <a:r>
              <a:rPr lang="en-US" smtClean="0"/>
              <a:t>Plato Phaedrus 2</a:t>
            </a:r>
            <a:endParaRPr lang="en-US"/>
          </a:p>
        </p:txBody>
      </p:sp>
      <p:sp>
        <p:nvSpPr>
          <p:cNvPr id="4" name="Slide Number Placeholder 3"/>
          <p:cNvSpPr>
            <a:spLocks noGrp="1"/>
          </p:cNvSpPr>
          <p:nvPr>
            <p:ph type="sldNum" sz="quarter" idx="12"/>
          </p:nvPr>
        </p:nvSpPr>
        <p:spPr/>
        <p:txBody>
          <a:bodyPr/>
          <a:lstStyle/>
          <a:p>
            <a:fld id="{B1A7D873-BDEC-4D0E-826C-A647DDEC7662}" type="slidenum">
              <a:rPr lang="en-US" smtClean="0"/>
              <a:pPr/>
              <a:t>9</a:t>
            </a:fld>
            <a:endParaRPr lang="en-US"/>
          </a:p>
        </p:txBody>
      </p:sp>
    </p:spTree>
    <p:extLst>
      <p:ext uri="{BB962C8B-B14F-4D97-AF65-F5344CB8AC3E}">
        <p14:creationId xmlns:p14="http://schemas.microsoft.com/office/powerpoint/2010/main" val="23108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peitho</Template>
  <TotalTime>475</TotalTime>
  <Words>1553</Words>
  <Application>Microsoft Office PowerPoint</Application>
  <PresentationFormat>On-screen Show (4:3)</PresentationFormat>
  <Paragraphs>190</Paragraphs>
  <Slides>12</Slides>
  <Notes>12</Notes>
  <HiddenSlides>1</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Levenim MT</vt:lpstr>
      <vt:lpstr>Times New Roman</vt:lpstr>
      <vt:lpstr>Wingdings</vt:lpstr>
      <vt:lpstr>peitho</vt:lpstr>
      <vt:lpstr>Plato’s Phaedrus 2 “The Birth of Rhetoric”</vt:lpstr>
      <vt:lpstr>Agenda</vt:lpstr>
      <vt:lpstr>Discussion</vt:lpstr>
      <vt:lpstr>PowerPoint Presentation</vt:lpstr>
      <vt:lpstr>PowerPoint Presentation</vt:lpstr>
      <vt:lpstr>Discussion: Dēmos as “Soul”</vt:lpstr>
      <vt:lpstr>Recap and Update</vt:lpstr>
      <vt:lpstr>Course Focus</vt:lpstr>
      <vt:lpstr>Analysis: Plato’s Phaedrus</vt:lpstr>
      <vt:lpstr>Analysis: Plato’s Phaedrus (cont’d)</vt:lpstr>
      <vt:lpstr>Phaedrus: Dialectic v. Rhetoric</vt:lpstr>
      <vt:lpstr>Wrap-Up</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Phaedrus 2 “The Birth of Rhetoric”</dc:title>
  <dc:creator>ascholtz</dc:creator>
  <cp:lastModifiedBy>Scholtz, Andrew</cp:lastModifiedBy>
  <cp:revision>78</cp:revision>
  <cp:lastPrinted>2017-05-09T20:13:37Z</cp:lastPrinted>
  <dcterms:created xsi:type="dcterms:W3CDTF">2012-09-09T03:09:07Z</dcterms:created>
  <dcterms:modified xsi:type="dcterms:W3CDTF">2017-05-10T01:38:18Z</dcterms:modified>
</cp:coreProperties>
</file>