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77" r:id="rId4"/>
    <p:sldId id="275" r:id="rId5"/>
    <p:sldId id="282" r:id="rId6"/>
    <p:sldId id="273" r:id="rId7"/>
    <p:sldId id="270" r:id="rId8"/>
    <p:sldId id="279" r:id="rId9"/>
    <p:sldId id="280" r:id="rId10"/>
    <p:sldId id="262" r:id="rId11"/>
    <p:sldId id="272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71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36" y="114"/>
      </p:cViewPr>
      <p:guideLst>
        <p:guide orient="horz" pos="3768"/>
        <p:guide pos="43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A9D4-5973-42B6-A8D3-E592B116EA5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34A1-DBA6-418F-9DD5-741EC3CCE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C950-2178-4B59-AD7A-94E0D6353B32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CBC29-9A20-4355-B831-A6DFAAEC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47AF-FED4-402D-A27D-4956928F28B1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43050" y="473075"/>
            <a:ext cx="3924300" cy="220821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lnSpc>
                <a:spcPct val="114000"/>
              </a:lnSpc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grk</a:t>
            </a:r>
            <a:r>
              <a:rPr lang="en-US" dirty="0"/>
              <a:t> 101, ch6 civ</a:t>
            </a:r>
          </a:p>
        </p:txBody>
      </p:sp>
    </p:spTree>
    <p:extLst>
      <p:ext uri="{BB962C8B-B14F-4D97-AF65-F5344CB8AC3E}">
        <p14:creationId xmlns:p14="http://schemas.microsoft.com/office/powerpoint/2010/main" val="11942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Dative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τῇ</a:t>
            </a:r>
            <a:r>
              <a:rPr lang="en-US" dirty="0"/>
              <a:t> </a:t>
            </a:r>
            <a:r>
              <a:rPr lang="en-US" dirty="0" err="1"/>
              <a:t>Μυρρίνῃ</a:t>
            </a:r>
            <a:r>
              <a:rPr lang="en-US" dirty="0"/>
              <a:t> </a:t>
            </a:r>
            <a:r>
              <a:rPr lang="en-US" dirty="0" err="1"/>
              <a:t>τὸ</a:t>
            </a:r>
            <a:r>
              <a:rPr lang="en-US" dirty="0"/>
              <a:t> </a:t>
            </a:r>
            <a:r>
              <a:rPr lang="en-US" dirty="0" err="1"/>
              <a:t>δεῖ</a:t>
            </a:r>
            <a:r>
              <a:rPr lang="en-US" dirty="0"/>
              <a:t>πνον παρέχω</a:t>
            </a:r>
          </a:p>
          <a:p>
            <a:r>
              <a:rPr lang="en-US" dirty="0" err="1"/>
              <a:t>ἔστι</a:t>
            </a:r>
            <a:r>
              <a:rPr lang="en-US" dirty="0"/>
              <a:t> </a:t>
            </a:r>
            <a:r>
              <a:rPr lang="en-US" dirty="0" err="1"/>
              <a:t>τῷ</a:t>
            </a:r>
            <a:r>
              <a:rPr lang="en-US" dirty="0"/>
              <a:t> </a:t>
            </a:r>
            <a:r>
              <a:rPr lang="en-US" dirty="0" err="1"/>
              <a:t>Δικ</a:t>
            </a:r>
            <a:r>
              <a:rPr lang="en-US" dirty="0"/>
              <a:t>αιοπόλιδι ἄροτρον</a:t>
            </a:r>
          </a:p>
          <a:p>
            <a:r>
              <a:rPr lang="en-US" dirty="0"/>
              <a:t>α</a:t>
            </a:r>
            <a:r>
              <a:rPr lang="en-US" dirty="0" err="1"/>
              <a:t>ὐτουργός</a:t>
            </a:r>
            <a:r>
              <a:rPr lang="en-US" dirty="0"/>
              <a:t> </a:t>
            </a:r>
            <a:r>
              <a:rPr lang="en-US" dirty="0" err="1" smtClean="0"/>
              <a:t>τις</a:t>
            </a:r>
            <a:r>
              <a:rPr lang="en-US" smtClean="0"/>
              <a:t> (“a farmer”), </a:t>
            </a:r>
            <a:r>
              <a:rPr lang="en-US" dirty="0" err="1"/>
              <a:t>Δικ</a:t>
            </a:r>
            <a:r>
              <a:rPr lang="en-US" dirty="0"/>
              <a:t>αιόπολις ὀνόματι, ἄροτρον ἔχει</a:t>
            </a:r>
          </a:p>
          <a:p>
            <a:r>
              <a:rPr lang="en-US" dirty="0"/>
              <a:t>ὁ </a:t>
            </a:r>
            <a:r>
              <a:rPr lang="en-US" dirty="0" err="1"/>
              <a:t>Δικ</a:t>
            </a:r>
            <a:r>
              <a:rPr lang="en-US" dirty="0"/>
              <a:t>αιόπολις ἀρότρῳ ἀροτρεύει (“plows”—verb) τὸν ἀγρόν</a:t>
            </a:r>
          </a:p>
          <a:p>
            <a:r>
              <a:rPr lang="en-US" dirty="0"/>
              <a:t>ὁ </a:t>
            </a:r>
            <a:r>
              <a:rPr lang="en-US" dirty="0" err="1"/>
              <a:t>Θησεὺς</a:t>
            </a:r>
            <a:r>
              <a:rPr lang="en-US" dirty="0"/>
              <a:t> (</a:t>
            </a:r>
            <a:r>
              <a:rPr lang="en-US" dirty="0" err="1"/>
              <a:t>ἐν</a:t>
            </a:r>
            <a:r>
              <a:rPr lang="en-US" dirty="0"/>
              <a:t>) </a:t>
            </a:r>
            <a:r>
              <a:rPr lang="en-US" dirty="0" err="1"/>
              <a:t>τῇ</a:t>
            </a:r>
            <a:r>
              <a:rPr lang="en-US" dirty="0"/>
              <a:t> </a:t>
            </a:r>
            <a:r>
              <a:rPr lang="en-US" dirty="0" err="1"/>
              <a:t>δεξιᾷ</a:t>
            </a:r>
            <a:r>
              <a:rPr lang="en-US" dirty="0"/>
              <a:t> (</a:t>
            </a:r>
            <a:r>
              <a:rPr lang="en-US" dirty="0" err="1"/>
              <a:t>χειρὶ</a:t>
            </a:r>
            <a:r>
              <a:rPr lang="en-US" dirty="0"/>
              <a:t>) </a:t>
            </a:r>
            <a:r>
              <a:rPr lang="en-US" dirty="0" err="1"/>
              <a:t>ξίφος</a:t>
            </a:r>
            <a:r>
              <a:rPr lang="en-US" dirty="0"/>
              <a:t> (sword, acc. neuter DO) </a:t>
            </a:r>
            <a:r>
              <a:rPr lang="en-US" dirty="0" err="1"/>
              <a:t>ἔχει</a:t>
            </a:r>
            <a:endParaRPr lang="en-US" dirty="0"/>
          </a:p>
          <a:p>
            <a:r>
              <a:rPr lang="en-US" dirty="0" err="1"/>
              <a:t>τῇ</a:t>
            </a:r>
            <a:r>
              <a:rPr lang="en-US" dirty="0"/>
              <a:t> </a:t>
            </a:r>
            <a:r>
              <a:rPr lang="en-US" dirty="0" err="1"/>
              <a:t>ὑστερ</a:t>
            </a:r>
            <a:r>
              <a:rPr lang="en-US" dirty="0"/>
              <a:t>αίᾳ (ἡμέρᾳ), ὁ Θησεὺς τὸν Μινώταυρον ἀποκτείνει</a:t>
            </a:r>
          </a:p>
          <a:p>
            <a:r>
              <a:rPr lang="en-US" dirty="0"/>
              <a:t>ἕπ</a:t>
            </a:r>
            <a:r>
              <a:rPr lang="en-US" dirty="0" err="1"/>
              <a:t>ομ</a:t>
            </a:r>
            <a:r>
              <a:rPr lang="en-US" dirty="0"/>
              <a:t>αι τῷ Θησεῖ</a:t>
            </a:r>
          </a:p>
          <a:p>
            <a:r>
              <a:rPr lang="en-US" dirty="0" err="1"/>
              <a:t>ἡγοῦμ</a:t>
            </a:r>
            <a:r>
              <a:rPr lang="en-US" dirty="0"/>
              <a:t>αι τοῖς </a:t>
            </a:r>
            <a:r>
              <a:rPr lang="en-US" dirty="0" smtClean="0"/>
              <a:t>ἑταίροις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Dative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ποῦ ἐστὶ τὸ ἄροτρον; ἆρα ἐστὶ ἐν τοῖς ἀγροῖς;</a:t>
            </a:r>
          </a:p>
          <a:p>
            <a:r>
              <a:rPr lang="el-GR" dirty="0" smtClean="0"/>
              <a:t>τίνι </a:t>
            </a:r>
            <a:r>
              <a:rPr lang="en-US" dirty="0" smtClean="0"/>
              <a:t>[“to whom,” dat.] </a:t>
            </a:r>
            <a:r>
              <a:rPr lang="el-GR" dirty="0" smtClean="0"/>
              <a:t>προσέχεις τὸ δεῖπνον;</a:t>
            </a:r>
            <a:endParaRPr lang="en-US" dirty="0" smtClean="0"/>
          </a:p>
          <a:p>
            <a:r>
              <a:rPr lang="el-GR" dirty="0" smtClean="0"/>
              <a:t>ἆρα ἔστι σοι κύων;</a:t>
            </a:r>
            <a:endParaRPr lang="en-US" dirty="0" smtClean="0"/>
          </a:p>
          <a:p>
            <a:r>
              <a:rPr lang="el-GR" dirty="0" smtClean="0"/>
              <a:t>ὁ μὲν Ξανθίας τὸν Δικαιόπολιν βούλεται πείθειν· ὁ δὲ οὐ βούλεται πείθεσθαι [αὐτός -ή, -ό]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Middle</a:t>
            </a:r>
            <a:r>
              <a:rPr lang="en-US" dirty="0" smtClean="0"/>
              <a:t> Voice Verb Paradigms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97422"/>
              </p:ext>
            </p:extLst>
          </p:nvPr>
        </p:nvGraphicFramePr>
        <p:xfrm>
          <a:off x="1981200" y="1602856"/>
          <a:ext cx="8229600" cy="460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</a:rPr>
                        <a:t>basic endings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</a:rPr>
                        <a:t>ω-verbs</a:t>
                      </a:r>
                      <a:r>
                        <a:rPr lang="el-GR" sz="1800" kern="800" dirty="0" smtClean="0">
                          <a:effectLst/>
                          <a:latin typeface="Calibri" panose="020F0502020204030204" pitchFamily="34" charset="0"/>
                        </a:rPr>
                        <a:t> (φέρω)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ε-contract</a:t>
                      </a:r>
                      <a:r>
                        <a:rPr lang="el-GR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 (ποιέω)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α-contract</a:t>
                      </a:r>
                      <a:r>
                        <a:rPr lang="el-GR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 (τιμάω)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>
                          <a:effectLst/>
                          <a:latin typeface="Calibri" panose="020F0502020204030204" pitchFamily="34" charset="0"/>
                        </a:rPr>
                        <a:t>indicative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φέρ-ομ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οι-οῦμ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τιμ-ῶμ</a:t>
                      </a:r>
                      <a:r>
                        <a:rPr lang="en-US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 (“I estimate the penalty”)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(sing)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φέρ-ει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/-ῃ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(from </a:t>
                      </a:r>
                      <a:r>
                        <a:rPr lang="en-US" sz="16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</a:t>
                      </a:r>
                      <a:r>
                        <a:rPr lang="en-US" sz="16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-ε-σαι)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οι-εῖ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/-ῇ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-ᾷ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he, she, it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φέρ-ετ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οι-εῖτ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τιμ-ᾶτ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φερ-όμεθ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οι-ούμεθ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τιμ-ώμεθ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</a:t>
                      </a:r>
                      <a:r>
                        <a:rPr lang="en-US" sz="1800" kern="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φέρ-εσθε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οι-εῖσθε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τιμ-ᾶσθε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they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φέρ-οντ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οι-οῦντ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τιμ-ῶντ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 dirty="0">
                          <a:effectLst/>
                          <a:latin typeface="Calibri" panose="020F0502020204030204" pitchFamily="34" charset="0"/>
                        </a:rPr>
                        <a:t>imperative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(sing)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φέρ-ου </a:t>
                      </a:r>
                      <a:r>
                        <a:rPr lang="el-GR" sz="16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el-GR" sz="16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 φέρ-ε-σο)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οι-οῦ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-ῶ (!!)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</a:t>
                      </a:r>
                      <a:r>
                        <a:rPr lang="en-US" sz="1800" kern="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φέρ-εσθε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οι-εῖσθε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τιμ-ᾶσθε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 dirty="0" smtClean="0">
                          <a:effectLst/>
                          <a:latin typeface="Calibri" panose="020F0502020204030204" pitchFamily="34" charset="0"/>
                        </a:rPr>
                        <a:t>infinitive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 ...”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φέρ-εσθ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οι-εῖσθ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τιμ-ᾶσθ</a:t>
                      </a:r>
                      <a:r>
                        <a:rPr lang="en-US" sz="1800" kern="800" dirty="0">
                          <a:solidFill>
                            <a:srgbClr val="F6EFE7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rgbClr val="F6EFE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6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Middle</a:t>
            </a:r>
            <a:r>
              <a:rPr lang="en-US" dirty="0" smtClean="0"/>
              <a:t> Voice Verb Paradigms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21540"/>
              </p:ext>
            </p:extLst>
          </p:nvPr>
        </p:nvGraphicFramePr>
        <p:xfrm>
          <a:off x="1981200" y="1602856"/>
          <a:ext cx="8229600" cy="460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</a:rPr>
                        <a:t>basic endings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</a:rPr>
                        <a:t>ω-verbs</a:t>
                      </a:r>
                      <a:r>
                        <a:rPr lang="el-GR" sz="1800" kern="800" dirty="0" smtClean="0">
                          <a:effectLst/>
                          <a:latin typeface="Calibri" panose="020F0502020204030204" pitchFamily="34" charset="0"/>
                        </a:rPr>
                        <a:t> (φέρω)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ε-contract</a:t>
                      </a:r>
                      <a:r>
                        <a:rPr lang="el-GR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(ποιέω)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α-contract</a:t>
                      </a:r>
                      <a:r>
                        <a:rPr lang="el-GR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(τιμάω)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indicative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φέρ-ομαι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οι-οῦμ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τιμ-ῶμ</a:t>
                      </a: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 (“I estimate the penalty”)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(sing)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φέρ-ει </a:t>
                      </a:r>
                      <a:r>
                        <a:rPr lang="en-US" sz="1100" kern="800">
                          <a:effectLst/>
                          <a:latin typeface="Calibri" panose="020F0502020204030204" pitchFamily="34" charset="0"/>
                        </a:rPr>
                        <a:t>/-ῃ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kern="800">
                          <a:effectLst/>
                          <a:latin typeface="Calibri" panose="020F0502020204030204" pitchFamily="34" charset="0"/>
                        </a:rPr>
                        <a:t>(from φέρ-ε-σαι)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οι-εῖ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/-ῇ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-ᾷ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he, she, it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οι-εῖτ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τιμ-ᾶτ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φερ-όμεθα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οι-ούμεθ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τιμ-ώμεθ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</a:t>
                      </a:r>
                      <a:r>
                        <a:rPr lang="en-US" sz="1800" kern="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οι-εῖσθε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τιμ-ᾶσθε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they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φέρ-ονται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οι-οῦντ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τιμ-ῶντ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imperative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(sing)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>
                          <a:effectLst/>
                          <a:latin typeface="Calibri" panose="020F0502020204030204" pitchFamily="34" charset="0"/>
                        </a:rPr>
                        <a:t>φέρ-ου </a:t>
                      </a:r>
                      <a:r>
                        <a:rPr lang="el-GR" sz="1600" kern="80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kern="800"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el-GR" sz="1600" kern="800">
                          <a:effectLst/>
                          <a:latin typeface="Calibri" panose="020F0502020204030204" pitchFamily="34" charset="0"/>
                        </a:rPr>
                        <a:t> φέρ-ε-σο)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οι-οῦ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-ῶ (!!)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</a:t>
                      </a:r>
                      <a:r>
                        <a:rPr lang="en-US" sz="1800" kern="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οι-εῖσθε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τιμ-ᾶσθε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infinitive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 ...”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</a:rPr>
                        <a:t>φέρ-εσθ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π</a:t>
                      </a: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οι-εῖσθ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τιμ-ᾶσθ</a:t>
                      </a:r>
                      <a:r>
                        <a:rPr lang="en-US" sz="1800" kern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8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λαλῶμεν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ἑλληνιστί. λέξεις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(vocabulary)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19200"/>
            <a:ext cx="6324601" cy="4946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ἡ κόρη, </a:t>
            </a:r>
            <a:r>
              <a:rPr lang="en-US" dirty="0"/>
              <a:t>acc. </a:t>
            </a:r>
            <a:r>
              <a:rPr lang="el-GR" dirty="0"/>
              <a:t>τὴν </a:t>
            </a:r>
            <a:r>
              <a:rPr lang="el-GR" dirty="0" smtClean="0"/>
              <a:t>κόρην</a:t>
            </a:r>
          </a:p>
          <a:p>
            <a:pPr>
              <a:lnSpc>
                <a:spcPct val="150000"/>
              </a:lnSpc>
            </a:pPr>
            <a:r>
              <a:rPr lang="el-GR" dirty="0"/>
              <a:t>ὁ λῃστής / ἡ </a:t>
            </a:r>
            <a:r>
              <a:rPr lang="el-GR" dirty="0" smtClean="0"/>
              <a:t>λῃστρίς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ὁ </a:t>
            </a:r>
            <a:r>
              <a:rPr lang="el-GR" dirty="0" smtClean="0"/>
              <a:t>Δικαιόπολις</a:t>
            </a:r>
            <a:r>
              <a:rPr lang="en-US" dirty="0"/>
              <a:t>, </a:t>
            </a:r>
            <a:r>
              <a:rPr lang="LID9216" dirty="0" smtClean="0"/>
              <a:t>τὸν Δικαιόπολιν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λύω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λύομαι, λύει, λύεται, λυόμεθα, λύεσθε, </a:t>
            </a:r>
            <a:r>
              <a:rPr lang="el-GR" dirty="0" smtClean="0"/>
              <a:t>λύονται</a:t>
            </a:r>
            <a:r>
              <a:rPr lang="LID9216" dirty="0" smtClean="0"/>
              <a:t>, </a:t>
            </a:r>
            <a:r>
              <a:rPr lang="LID9216" dirty="0" smtClean="0"/>
              <a:t>λύεσθαι</a:t>
            </a:r>
            <a:r>
              <a:rPr lang="LID9216" dirty="0"/>
              <a:t>, </a:t>
            </a:r>
            <a:r>
              <a:rPr lang="LID9216" dirty="0" smtClean="0"/>
              <a:t>λύου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99959" y="1390588"/>
            <a:ext cx="3573763" cy="826401"/>
            <a:chOff x="4225174" y="4245931"/>
            <a:chExt cx="3573763" cy="826401"/>
          </a:xfrm>
        </p:grpSpPr>
        <p:sp>
          <p:nvSpPr>
            <p:cNvPr id="5" name="Freeform 4"/>
            <p:cNvSpPr/>
            <p:nvPr/>
          </p:nvSpPr>
          <p:spPr>
            <a:xfrm rot="473357" flipH="1">
              <a:off x="4225174" y="4472552"/>
              <a:ext cx="2729025" cy="288105"/>
            </a:xfrm>
            <a:custGeom>
              <a:avLst/>
              <a:gdLst>
                <a:gd name="connsiteX0" fmla="*/ 1001027 w 1001027"/>
                <a:gd name="connsiteY0" fmla="*/ 134754 h 134754"/>
                <a:gd name="connsiteX1" fmla="*/ 0 w 1001027"/>
                <a:gd name="connsiteY1" fmla="*/ 0 h 13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1027" h="134754">
                  <a:moveTo>
                    <a:pt x="1001027" y="134754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Girl Child Young · Free vector graphic on Pixabay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5205" y="4245931"/>
              <a:ext cx="603732" cy="82640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701396" y="2164393"/>
            <a:ext cx="5984057" cy="1285875"/>
            <a:chOff x="4710022" y="2138514"/>
            <a:chExt cx="5984057" cy="128587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10022" y="2570672"/>
              <a:ext cx="4707707" cy="172531"/>
            </a:xfrm>
            <a:prstGeom prst="line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729" y="2138514"/>
              <a:ext cx="1276350" cy="128587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478438" y="3248783"/>
            <a:ext cx="2864549" cy="1107555"/>
            <a:chOff x="4641011" y="3007245"/>
            <a:chExt cx="2864549" cy="1107555"/>
          </a:xfrm>
        </p:grpSpPr>
        <p:pic>
          <p:nvPicPr>
            <p:cNvPr id="12" name="Picture 11" descr="Free vector graphic: Man, Person, Roman, Rome, Education ...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281" y="3007245"/>
              <a:ext cx="855279" cy="1107555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4641011" y="3165896"/>
              <a:ext cx="2147978" cy="526715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061712" y="3770968"/>
            <a:ext cx="2543629" cy="671422"/>
            <a:chOff x="1984075" y="3995255"/>
            <a:chExt cx="2543629" cy="671422"/>
          </a:xfrm>
        </p:grpSpPr>
        <p:pic>
          <p:nvPicPr>
            <p:cNvPr id="1026" name="Picture 2" descr="untie - Liberal Dictiona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725" y="3995255"/>
              <a:ext cx="970979" cy="671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1984075" y="4295955"/>
              <a:ext cx="1466491" cy="35011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586456" y="5460521"/>
            <a:ext cx="4837172" cy="883745"/>
            <a:chOff x="6638214" y="4114800"/>
            <a:chExt cx="4837172" cy="883745"/>
          </a:xfrm>
        </p:grpSpPr>
        <p:pic>
          <p:nvPicPr>
            <p:cNvPr id="1028" name="Picture 4" descr="Bitcoins (BTC) Demanded as Ransom Money by Kidnapper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1383" y="4114800"/>
              <a:ext cx="1814003" cy="883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21"/>
            <p:cNvSpPr/>
            <p:nvPr/>
          </p:nvSpPr>
          <p:spPr>
            <a:xfrm rot="649801" flipH="1" flipV="1">
              <a:off x="6638214" y="4358383"/>
              <a:ext cx="2930704" cy="254110"/>
            </a:xfrm>
            <a:custGeom>
              <a:avLst/>
              <a:gdLst>
                <a:gd name="connsiteX0" fmla="*/ 1889184 w 1889184"/>
                <a:gd name="connsiteY0" fmla="*/ 35314 h 665043"/>
                <a:gd name="connsiteX1" fmla="*/ 483079 w 1889184"/>
                <a:gd name="connsiteY1" fmla="*/ 69820 h 665043"/>
                <a:gd name="connsiteX2" fmla="*/ 0 w 1889184"/>
                <a:gd name="connsiteY2" fmla="*/ 665043 h 66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9184" h="665043">
                  <a:moveTo>
                    <a:pt x="1889184" y="35314"/>
                  </a:moveTo>
                  <a:cubicBezTo>
                    <a:pt x="1343563" y="89"/>
                    <a:pt x="797943" y="-35135"/>
                    <a:pt x="483079" y="69820"/>
                  </a:cubicBezTo>
                  <a:cubicBezTo>
                    <a:pt x="168215" y="174775"/>
                    <a:pt x="84107" y="419909"/>
                    <a:pt x="0" y="665043"/>
                  </a:cubicBezTo>
                </a:path>
              </a:pathLst>
            </a:custGeom>
            <a:noFill/>
            <a:ln w="15875">
              <a:solidFill>
                <a:schemeClr val="tx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3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 smtClean="0"/>
              <a:t>τί ποιεῖ;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6324600" cy="49468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ἡ κόρη, </a:t>
            </a:r>
            <a:r>
              <a:rPr lang="en-US" dirty="0"/>
              <a:t>acc. </a:t>
            </a:r>
            <a:r>
              <a:rPr lang="el-GR" dirty="0"/>
              <a:t>τὴν κόρην</a:t>
            </a:r>
          </a:p>
          <a:p>
            <a:pPr>
              <a:lnSpc>
                <a:spcPct val="150000"/>
              </a:lnSpc>
            </a:pPr>
            <a:r>
              <a:rPr lang="el-GR" dirty="0"/>
              <a:t>ὁ λῃστής / ἡ λῃστρίς</a:t>
            </a:r>
          </a:p>
          <a:p>
            <a:pPr>
              <a:lnSpc>
                <a:spcPct val="150000"/>
              </a:lnSpc>
            </a:pPr>
            <a:r>
              <a:rPr lang="el-GR" dirty="0"/>
              <a:t>ὁ Δικαιόπολις</a:t>
            </a:r>
            <a:r>
              <a:rPr lang="en-US" dirty="0"/>
              <a:t>, </a:t>
            </a:r>
            <a:r>
              <a:rPr lang="LID9216" dirty="0"/>
              <a:t>τὸν Δικαιόπολιν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λύω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λύομαι, λύει, λύεται, λυόμεθα, λύεσθε, λύονται</a:t>
            </a:r>
            <a:r>
              <a:rPr lang="LID9216" dirty="0"/>
              <a:t>, λύεσθαι, λύου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589915" y="1312950"/>
            <a:ext cx="6439848" cy="1618429"/>
            <a:chOff x="5175847" y="1614875"/>
            <a:chExt cx="6439848" cy="1618429"/>
          </a:xfrm>
        </p:grpSpPr>
        <p:sp>
          <p:nvSpPr>
            <p:cNvPr id="10" name="TextBox 9"/>
            <p:cNvSpPr txBox="1"/>
            <p:nvPr/>
          </p:nvSpPr>
          <p:spPr>
            <a:xfrm>
              <a:off x="5175847" y="2863972"/>
              <a:ext cx="1354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Δικαιόπολις</a:t>
              </a:r>
              <a:endParaRPr lang="en-US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290633" y="1614875"/>
              <a:ext cx="6325062" cy="1618429"/>
              <a:chOff x="5290633" y="1614875"/>
              <a:chExt cx="6325062" cy="1618429"/>
            </a:xfrm>
          </p:grpSpPr>
          <p:pic>
            <p:nvPicPr>
              <p:cNvPr id="19" name="Picture 18" descr="Girl Child Young · Free vector graphic on Pixabay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1651" y="1614875"/>
                <a:ext cx="944044" cy="1292227"/>
              </a:xfrm>
              <a:prstGeom prst="rect">
                <a:avLst/>
              </a:prstGeom>
            </p:spPr>
          </p:pic>
          <p:pic>
            <p:nvPicPr>
              <p:cNvPr id="20" name="Picture 2" descr="untie - Liberal Dictionary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0633" y="1812771"/>
                <a:ext cx="970979" cy="671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File:WikiVoc-knife.svg - Wikimedia Commons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3173" y="1854678"/>
                <a:ext cx="664234" cy="664234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843404" y="2863972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ID9216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κόρη</a:t>
                </a:r>
                <a:endPara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996686" y="2863972"/>
                <a:ext cx="849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λῃστής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2393" y="1724447"/>
                <a:ext cx="848520" cy="85485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213010" y="2863972"/>
                <a:ext cx="950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LID9216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ἀγύριον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8" name="Picture 7" descr="Public Domain Clip Art Image | Illustration of money | ID ...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3549" y="1966822"/>
                <a:ext cx="806854" cy="484281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H="1">
                <a:off x="10317192" y="2130725"/>
                <a:ext cx="198408" cy="0"/>
              </a:xfrm>
              <a:prstGeom prst="straightConnector1">
                <a:avLst/>
              </a:prstGeom>
              <a:ln w="158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9014604" y="2191109"/>
                <a:ext cx="207034" cy="17253"/>
              </a:xfrm>
              <a:prstGeom prst="straightConnector1">
                <a:avLst/>
              </a:prstGeom>
              <a:ln w="158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7513608" y="2191109"/>
                <a:ext cx="327803" cy="25879"/>
              </a:xfrm>
              <a:prstGeom prst="straightConnector1">
                <a:avLst/>
              </a:prstGeom>
              <a:ln w="158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 flipV="1">
                <a:off x="6366294" y="2078966"/>
                <a:ext cx="362310" cy="17253"/>
              </a:xfrm>
              <a:prstGeom prst="straightConnector1">
                <a:avLst/>
              </a:prstGeom>
              <a:ln w="158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482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λαλῶμεν 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6388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ὦ ____· πῶς ἔχεις;</a:t>
            </a:r>
          </a:p>
          <a:p>
            <a:pPr lvl="1"/>
            <a:r>
              <a:rPr lang="el-GR" dirty="0" smtClean="0"/>
              <a:t>πότερον χαίρεις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l-GR" dirty="0" smtClean="0"/>
              <a:t> ἢ λυπεῖ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r>
              <a:rPr lang="en-US" dirty="0" smtClean="0"/>
              <a:t>;</a:t>
            </a:r>
            <a:endParaRPr lang="el-GR" dirty="0" smtClean="0"/>
          </a:p>
          <a:p>
            <a:r>
              <a:rPr lang="el-GR" dirty="0"/>
              <a:t>ὦ διδάσκαλε</a:t>
            </a:r>
            <a:r>
              <a:rPr lang="el-GR" dirty="0" smtClean="0"/>
              <a:t>· ἔγω γε...</a:t>
            </a:r>
          </a:p>
          <a:p>
            <a:pPr lvl="1"/>
            <a:r>
              <a:rPr lang="el-GR" dirty="0" smtClean="0"/>
              <a:t>χαίρω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l-GR" dirty="0" smtClean="0">
              <a:sym typeface="Wingdings" panose="05000000000000000000" pitchFamily="2" charset="2"/>
            </a:endParaRPr>
          </a:p>
          <a:p>
            <a:pPr lvl="1"/>
            <a:r>
              <a:rPr lang="el-GR" dirty="0" smtClean="0"/>
              <a:t>λυποῦμαι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l-GR" dirty="0" smtClean="0">
              <a:sym typeface="Wingdings" panose="05000000000000000000" pitchFamily="2" charset="2"/>
            </a:endParaRPr>
          </a:p>
          <a:p>
            <a:pPr marL="628650" indent="-571500"/>
            <a:r>
              <a:rPr lang="el-GR" dirty="0"/>
              <a:t>ὦ ____· πότερον </a:t>
            </a:r>
            <a:r>
              <a:rPr lang="el-GR" dirty="0" smtClean="0"/>
              <a:t>χαίρει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l-GR" dirty="0"/>
              <a:t> ἢ </a:t>
            </a:r>
            <a:r>
              <a:rPr lang="el-GR" dirty="0" smtClean="0"/>
              <a:t>λυπεῖται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r>
              <a:rPr lang="el-GR" dirty="0" smtClean="0">
                <a:sym typeface="Wingdings" panose="05000000000000000000" pitchFamily="2" charset="2"/>
              </a:rPr>
              <a:t> ἡ/ὁ _____</a:t>
            </a:r>
            <a:r>
              <a:rPr lang="en-US" dirty="0" smtClean="0"/>
              <a:t>;</a:t>
            </a:r>
            <a:endParaRPr lang="el-GR" dirty="0" smtClean="0"/>
          </a:p>
          <a:p>
            <a:pPr marL="628650" indent="-571500"/>
            <a:r>
              <a:rPr lang="el-GR" dirty="0"/>
              <a:t>ὦ διδάσκαλε· </a:t>
            </a:r>
            <a:r>
              <a:rPr lang="el-GR" dirty="0" smtClean="0">
                <a:sym typeface="Wingdings" panose="05000000000000000000" pitchFamily="2" charset="2"/>
              </a:rPr>
              <a:t>ἡ / ὁ _____</a:t>
            </a:r>
          </a:p>
          <a:p>
            <a:pPr marL="1028700" lvl="1" indent="-571500"/>
            <a:r>
              <a:rPr lang="el-GR" dirty="0"/>
              <a:t>χαίρει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l-GR" dirty="0"/>
          </a:p>
          <a:p>
            <a:pPr marL="1028700" lvl="1" indent="-571500"/>
            <a:r>
              <a:rPr lang="el-GR" dirty="0"/>
              <a:t>λυπεῖται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Voice Verb Paradigms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1602856"/>
          <a:ext cx="8229600" cy="460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</a:rPr>
                        <a:t>basic endings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</a:rPr>
                        <a:t>ω-verbs</a:t>
                      </a:r>
                      <a:r>
                        <a:rPr lang="el-GR" sz="1800" kern="800" dirty="0" smtClean="0">
                          <a:effectLst/>
                          <a:latin typeface="Calibri" panose="020F0502020204030204" pitchFamily="34" charset="0"/>
                        </a:rPr>
                        <a:t> (φέρω)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</a:rPr>
                        <a:t>ε-contract</a:t>
                      </a:r>
                      <a:r>
                        <a:rPr lang="el-GR" sz="1800" kern="800" dirty="0" smtClean="0">
                          <a:effectLst/>
                          <a:latin typeface="Calibri" panose="020F0502020204030204" pitchFamily="34" charset="0"/>
                        </a:rPr>
                        <a:t> (ποιέω)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</a:rPr>
                        <a:t>α-contract</a:t>
                      </a:r>
                      <a:r>
                        <a:rPr lang="el-GR" sz="1800" kern="800" dirty="0" smtClean="0">
                          <a:effectLst/>
                          <a:latin typeface="Calibri" panose="020F0502020204030204" pitchFamily="34" charset="0"/>
                        </a:rPr>
                        <a:t> (τιμάω)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>
                          <a:effectLst/>
                          <a:latin typeface="Calibri" panose="020F0502020204030204" pitchFamily="34" charset="0"/>
                        </a:rPr>
                        <a:t>indicative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φέρ-ομαι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ποι-οῦμαι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 smtClean="0">
                          <a:effectLst/>
                          <a:latin typeface="Calibri" panose="020F0502020204030204" pitchFamily="34" charset="0"/>
                        </a:rPr>
                        <a:t>τιμ-ῶμ</a:t>
                      </a: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</a:rPr>
                        <a:t>αι (“I estimate the penalty”)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(sing)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φέρ-ει </a:t>
                      </a:r>
                      <a:r>
                        <a:rPr lang="en-US" sz="1100" kern="800">
                          <a:effectLst/>
                          <a:latin typeface="Calibri" panose="020F0502020204030204" pitchFamily="34" charset="0"/>
                        </a:rPr>
                        <a:t>/-ῃ</a:t>
                      </a: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kern="800">
                          <a:effectLst/>
                          <a:latin typeface="Calibri" panose="020F0502020204030204" pitchFamily="34" charset="0"/>
                        </a:rPr>
                        <a:t>(from φέρ-ε-σαι)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ποι-εῖ </a:t>
                      </a:r>
                      <a:r>
                        <a:rPr lang="en-US" sz="1100" kern="800">
                          <a:effectLst/>
                          <a:latin typeface="Calibri" panose="020F0502020204030204" pitchFamily="34" charset="0"/>
                        </a:rPr>
                        <a:t>/-ῇ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τιμ-ᾷ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he, she, it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ποι-εῖται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τιμ-ᾶται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φερ-όμεθα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ποι-ούμεθα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τιμ-ώμεθα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</a:t>
                      </a:r>
                      <a:r>
                        <a:rPr lang="en-US" sz="1800" kern="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ποι-εῖσθε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τιμ-ᾶσθε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they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φέρ-ονται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ποι-οῦνται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τιμ-ῶνται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>
                          <a:effectLst/>
                          <a:latin typeface="Calibri" panose="020F0502020204030204" pitchFamily="34" charset="0"/>
                        </a:rPr>
                        <a:t>imperative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(sing)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800">
                          <a:effectLst/>
                          <a:latin typeface="Calibri" panose="020F0502020204030204" pitchFamily="34" charset="0"/>
                        </a:rPr>
                        <a:t>φέρ-ου </a:t>
                      </a:r>
                      <a:r>
                        <a:rPr lang="el-GR" sz="1600" kern="80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kern="800"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el-GR" sz="1600" kern="800">
                          <a:effectLst/>
                          <a:latin typeface="Calibri" panose="020F0502020204030204" pitchFamily="34" charset="0"/>
                        </a:rPr>
                        <a:t> φέρ-ε-σο)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ποι-οῦ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τιμ-ῶ (!!)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you (</a:t>
                      </a:r>
                      <a:r>
                        <a:rPr lang="en-US" sz="1800" kern="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plur</a:t>
                      </a:r>
                      <a:r>
                        <a:rPr lang="en-US" sz="1800" kern="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800" kern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φέρ-εσθε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ποι-εῖσθε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τιμ-ᾶσθε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spc="300" dirty="0" smtClean="0">
                          <a:effectLst/>
                          <a:latin typeface="Calibri" panose="020F0502020204030204" pitchFamily="34" charset="0"/>
                        </a:rPr>
                        <a:t>infinitive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“to ...”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</a:rPr>
                        <a:t>φέρ-εσθ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>
                          <a:effectLst/>
                          <a:latin typeface="Calibri" panose="020F0502020204030204" pitchFamily="34" charset="0"/>
                        </a:rPr>
                        <a:t>ποι-εῖσθαι</a:t>
                      </a:r>
                      <a:endParaRPr lang="en-US" sz="1800" kern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800" dirty="0" err="1">
                          <a:effectLst/>
                          <a:latin typeface="Calibri" panose="020F0502020204030204" pitchFamily="34" charset="0"/>
                        </a:rPr>
                        <a:t>τιμ-ᾶσθ</a:t>
                      </a:r>
                      <a:r>
                        <a:rPr lang="en-US" sz="1800" kern="800" dirty="0">
                          <a:effectLst/>
                          <a:latin typeface="Calibri" panose="020F0502020204030204" pitchFamily="34" charset="0"/>
                        </a:rPr>
                        <a:t>αι</a:t>
                      </a:r>
                      <a:endParaRPr lang="en-US" sz="1800" kern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λαλῶμεν </a:t>
            </a:r>
            <a:r>
              <a:rPr lang="el-GR" dirty="0" smtClean="0"/>
              <a:t>ἑλληνιστί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n-US" sz="2400" dirty="0"/>
              <a:t>??? </a:t>
            </a:r>
            <a:r>
              <a:rPr lang="el-GR" sz="2400" dirty="0" smtClean="0"/>
              <a:t>τι βούλεται λέγειν;</a:t>
            </a:r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000" dirty="0" smtClean="0"/>
              <a:t>βούλομαι, βούλει, βούλεται,</a:t>
            </a:r>
            <a:br>
              <a:rPr lang="el-GR" sz="2000" dirty="0" smtClean="0"/>
            </a:br>
            <a:r>
              <a:rPr lang="el-GR" sz="2000" dirty="0" smtClean="0"/>
              <a:t>βουλόμεθα, βούλεσθε, βούλονται</a:t>
            </a:r>
            <a:endParaRPr lang="en-US" sz="2000" dirty="0" smtClean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000" dirty="0" smtClean="0"/>
              <a:t>τί βούλεται λέγειν τοῦτο;</a:t>
            </a:r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r>
              <a:rPr lang="el-GR" sz="2400" dirty="0" smtClean="0"/>
              <a:t>χαίρω, χαίρεις, κτλ (</a:t>
            </a:r>
            <a:r>
              <a:rPr lang="en-US" sz="2400" dirty="0" smtClean="0"/>
              <a:t>etc.)</a:t>
            </a:r>
            <a:endParaRPr lang="el-GR" sz="2400" dirty="0" smtClean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000" dirty="0" smtClean="0"/>
              <a:t>χαίρω ὅτι χαίρετε!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n-US" sz="2400" dirty="0">
                <a:sym typeface="Wingdings" panose="05000000000000000000" pitchFamily="2" charset="2"/>
              </a:rPr>
              <a:t></a:t>
            </a:r>
            <a:r>
              <a:rPr lang="en-US" sz="2400" dirty="0"/>
              <a:t> </a:t>
            </a:r>
            <a:r>
              <a:rPr lang="el-GR" sz="2400" dirty="0"/>
              <a:t>λυποῦμαι</a:t>
            </a:r>
            <a:r>
              <a:rPr lang="en-US" sz="2400" dirty="0"/>
              <a:t> </a:t>
            </a:r>
            <a:r>
              <a:rPr lang="en-US" sz="2000" dirty="0"/>
              <a:t>(</a:t>
            </a:r>
            <a:r>
              <a:rPr lang="el-GR" sz="2000" dirty="0"/>
              <a:t>λυπέομαι, </a:t>
            </a:r>
            <a:r>
              <a:rPr lang="en-US" sz="2000" dirty="0"/>
              <a:t>epsilon contract)</a:t>
            </a:r>
            <a:endParaRPr lang="el-GR" sz="2400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000" dirty="0"/>
              <a:t>λυποῦμαι,</a:t>
            </a:r>
            <a:r>
              <a:rPr lang="en-US" sz="2000" dirty="0"/>
              <a:t> </a:t>
            </a:r>
            <a:r>
              <a:rPr lang="el-GR" sz="2000" dirty="0"/>
              <a:t>λυπεῖ, λυπεῖται</a:t>
            </a:r>
            <a:r>
              <a:rPr lang="en-US" sz="2000" dirty="0"/>
              <a:t>, </a:t>
            </a:r>
            <a:r>
              <a:rPr lang="el-GR" sz="2000" dirty="0"/>
              <a:t>λυπούμεθα, λυπεῖσθε, λυποῦνται</a:t>
            </a:r>
            <a:endParaRPr lang="el-GR" sz="2000" dirty="0">
              <a:sym typeface="Wingdings" panose="05000000000000000000" pitchFamily="2" charset="2"/>
            </a:endParaRPr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000" dirty="0">
                <a:sym typeface="Wingdings" panose="05000000000000000000" pitchFamily="2" charset="2"/>
              </a:rPr>
              <a:t>ἐπί σοι λυπούμεθα</a:t>
            </a:r>
            <a:endParaRPr lang="en-US" sz="2000" dirty="0">
              <a:sym typeface="Wingdings" panose="05000000000000000000" pitchFamily="2" charset="2"/>
            </a:endParaRPr>
          </a:p>
          <a:p>
            <a:pPr>
              <a:lnSpc>
                <a:spcPct val="124000"/>
              </a:lnSpc>
              <a:spcBef>
                <a:spcPts val="1200"/>
              </a:spcBef>
            </a:pPr>
            <a:r>
              <a:rPr lang="el-GR" sz="2400" dirty="0"/>
              <a:t>ὁρμῶμαι </a:t>
            </a:r>
            <a:r>
              <a:rPr lang="el-GR" sz="2000" dirty="0"/>
              <a:t>(ὁρμάομαι, </a:t>
            </a:r>
            <a:r>
              <a:rPr lang="en-US" sz="2000" dirty="0"/>
              <a:t>alpha contract</a:t>
            </a:r>
            <a:r>
              <a:rPr lang="el-GR" sz="2000" dirty="0"/>
              <a:t>)</a:t>
            </a:r>
            <a:endParaRPr lang="el-GR" sz="2400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000" dirty="0"/>
              <a:t>ὁρμῶμαι, ὁρμᾶι,</a:t>
            </a:r>
            <a:r>
              <a:rPr lang="en-US" sz="2000" dirty="0"/>
              <a:t> </a:t>
            </a:r>
            <a:r>
              <a:rPr lang="el-GR" sz="2000" dirty="0"/>
              <a:t>ὁρμᾶται, ὁμώμεθα, ὁμᾶσθε, ὁμῶνται</a:t>
            </a:r>
            <a:endParaRPr lang="en-US" sz="2000" dirty="0"/>
          </a:p>
          <a:p>
            <a:pPr lvl="1">
              <a:lnSpc>
                <a:spcPct val="124000"/>
              </a:lnSpc>
              <a:spcBef>
                <a:spcPts val="1200"/>
              </a:spcBef>
            </a:pPr>
            <a:r>
              <a:rPr lang="el-GR" sz="2000" dirty="0"/>
              <a:t>ὦ μαθητρί / μαθητά· ἆρα ἐπὶ τὸν Μινώταυρον </a:t>
            </a:r>
            <a:r>
              <a:rPr lang="el-GR" sz="2000" dirty="0" smtClean="0"/>
              <a:t>ὁρμᾶσθαι </a:t>
            </a:r>
            <a:r>
              <a:rPr lang="el-GR" sz="2000" dirty="0"/>
              <a:t>βούλει;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31" y="4773409"/>
            <a:ext cx="3035877" cy="18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λαλῶμεν </a:t>
            </a:r>
            <a:r>
              <a:rPr lang="el-GR" dirty="0" smtClean="0"/>
              <a:t>ἑλληνιστί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πῶς ἀποκτείνειν τὸν Μινώταυρὸν βούλει; ἆρα τῷ ξίφει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ναί, ὦ διδάσκαλε· ________</a:t>
            </a:r>
            <a:endParaRPr lang="en-US" dirty="0"/>
          </a:p>
          <a:p>
            <a:r>
              <a:rPr lang="el-GR" dirty="0" smtClean="0"/>
              <a:t>ἆρα ἔστι σοι ξίφος;</a:t>
            </a:r>
          </a:p>
          <a:p>
            <a:pPr lvl="1"/>
            <a:r>
              <a:rPr lang="el-GR" dirty="0"/>
              <a:t>ναί, ὦ διδάσκαλε· ________</a:t>
            </a:r>
            <a:endParaRPr lang="en-US" dirty="0" smtClean="0"/>
          </a:p>
          <a:p>
            <a:r>
              <a:rPr lang="el-GR" dirty="0" smtClean="0"/>
              <a:t>ποῦ ἔστι τὸ ξίφος; ἆρα ὑπὸ τῷ δένδρῳ;</a:t>
            </a:r>
          </a:p>
          <a:p>
            <a:pPr lvl="1"/>
            <a:r>
              <a:rPr lang="el-GR" dirty="0"/>
              <a:t>ναί, ὦ διδάσκαλε· </a:t>
            </a:r>
            <a:r>
              <a:rPr lang="el-GR" dirty="0" smtClean="0"/>
              <a:t>________</a:t>
            </a:r>
            <a:endParaRPr lang="en-US" dirty="0" smtClean="0"/>
          </a:p>
          <a:p>
            <a:r>
              <a:rPr lang="el-GR" dirty="0" smtClean="0"/>
              <a:t>ἆρα ἡγεῖσθαι τοῖς ἑταίροις βούλει;</a:t>
            </a:r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7777424" y="1858945"/>
            <a:ext cx="3019500" cy="850039"/>
            <a:chOff x="7777424" y="1858945"/>
            <a:chExt cx="3019500" cy="8500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159" y="1906471"/>
              <a:ext cx="788765" cy="802513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7777424" y="1858945"/>
              <a:ext cx="2170444" cy="492369"/>
            </a:xfrm>
            <a:custGeom>
              <a:avLst/>
              <a:gdLst>
                <a:gd name="connsiteX0" fmla="*/ 0 w 2170444"/>
                <a:gd name="connsiteY0" fmla="*/ 0 h 492369"/>
                <a:gd name="connsiteX1" fmla="*/ 733530 w 2170444"/>
                <a:gd name="connsiteY1" fmla="*/ 291402 h 492369"/>
                <a:gd name="connsiteX2" fmla="*/ 2170444 w 2170444"/>
                <a:gd name="connsiteY2" fmla="*/ 492369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0444" h="492369">
                  <a:moveTo>
                    <a:pt x="0" y="0"/>
                  </a:moveTo>
                  <a:cubicBezTo>
                    <a:pt x="185894" y="104670"/>
                    <a:pt x="371789" y="209341"/>
                    <a:pt x="733530" y="291402"/>
                  </a:cubicBezTo>
                  <a:cubicBezTo>
                    <a:pt x="1095271" y="373463"/>
                    <a:pt x="1632857" y="432916"/>
                    <a:pt x="2170444" y="492369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21969" y="2900597"/>
            <a:ext cx="3267658" cy="1460388"/>
            <a:chOff x="8721969" y="2900597"/>
            <a:chExt cx="3267658" cy="1460388"/>
          </a:xfrm>
        </p:grpSpPr>
        <p:pic>
          <p:nvPicPr>
            <p:cNvPr id="9" name="Picture 8" descr="Nature Pla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531" y="2900597"/>
              <a:ext cx="936096" cy="9869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2130" y="3564682"/>
              <a:ext cx="392266" cy="399103"/>
            </a:xfrm>
            <a:prstGeom prst="rect">
              <a:avLst/>
            </a:prstGeom>
          </p:spPr>
        </p:pic>
        <p:sp>
          <p:nvSpPr>
            <p:cNvPr id="21" name="Freeform 20"/>
            <p:cNvSpPr/>
            <p:nvPr/>
          </p:nvSpPr>
          <p:spPr>
            <a:xfrm>
              <a:off x="8721969" y="4019341"/>
              <a:ext cx="2049864" cy="341644"/>
            </a:xfrm>
            <a:custGeom>
              <a:avLst/>
              <a:gdLst>
                <a:gd name="connsiteX0" fmla="*/ 0 w 2049864"/>
                <a:gd name="connsiteY0" fmla="*/ 341644 h 341644"/>
                <a:gd name="connsiteX1" fmla="*/ 1386673 w 2049864"/>
                <a:gd name="connsiteY1" fmla="*/ 211015 h 341644"/>
                <a:gd name="connsiteX2" fmla="*/ 2049864 w 2049864"/>
                <a:gd name="connsiteY2" fmla="*/ 0 h 3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9864" h="341644">
                  <a:moveTo>
                    <a:pt x="0" y="341644"/>
                  </a:moveTo>
                  <a:cubicBezTo>
                    <a:pt x="522514" y="304800"/>
                    <a:pt x="1045029" y="267956"/>
                    <a:pt x="1386673" y="211015"/>
                  </a:cubicBezTo>
                  <a:cubicBezTo>
                    <a:pt x="1728317" y="154074"/>
                    <a:pt x="1889090" y="77037"/>
                    <a:pt x="2049864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31" y="5451493"/>
            <a:ext cx="2317610" cy="9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754</TotalTime>
  <Words>681</Words>
  <Application>Microsoft Office PowerPoint</Application>
  <PresentationFormat>Widescreen</PresentationFormat>
  <Paragraphs>194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grk 101, ch6 civ</vt:lpstr>
      <vt:lpstr>Middle Voice Verb Paradigms</vt:lpstr>
      <vt:lpstr>Middle Voice Verb Paradigms</vt:lpstr>
      <vt:lpstr>λαλῶμεν ἑλληνιστί. λέξεις (vocabulary)</vt:lpstr>
      <vt:lpstr>τί ποιεῖ;</vt:lpstr>
      <vt:lpstr>λαλῶμεν ἑλληνιστί</vt:lpstr>
      <vt:lpstr>Middle Voice Verb Paradigms</vt:lpstr>
      <vt:lpstr>λαλῶμεν ἑλληνιστί</vt:lpstr>
      <vt:lpstr>λαλῶμεν ἑλληνιστί (cont’d)</vt:lpstr>
      <vt:lpstr>Uses of Dative</vt:lpstr>
      <vt:lpstr>Uses of Dative (cont’d)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ch3 various: grammar, etc.</dc:title>
  <dc:creator>Scholtz, Andrew</dc:creator>
  <cp:lastModifiedBy>Scholtz, Andrew</cp:lastModifiedBy>
  <cp:revision>75</cp:revision>
  <cp:lastPrinted>2019-04-08T14:47:42Z</cp:lastPrinted>
  <dcterms:created xsi:type="dcterms:W3CDTF">2019-02-21T13:11:41Z</dcterms:created>
  <dcterms:modified xsi:type="dcterms:W3CDTF">2021-04-05T18:14:36Z</dcterms:modified>
</cp:coreProperties>
</file>