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22"/>
  </p:notesMasterIdLst>
  <p:handoutMasterIdLst>
    <p:handoutMasterId r:id="rId23"/>
  </p:handoutMasterIdLst>
  <p:sldIdLst>
    <p:sldId id="256" r:id="rId2"/>
    <p:sldId id="275" r:id="rId3"/>
    <p:sldId id="257" r:id="rId4"/>
    <p:sldId id="284" r:id="rId5"/>
    <p:sldId id="285" r:id="rId6"/>
    <p:sldId id="287" r:id="rId7"/>
    <p:sldId id="286" r:id="rId8"/>
    <p:sldId id="258" r:id="rId9"/>
    <p:sldId id="276" r:id="rId10"/>
    <p:sldId id="277" r:id="rId11"/>
    <p:sldId id="278" r:id="rId12"/>
    <p:sldId id="262" r:id="rId13"/>
    <p:sldId id="280" r:id="rId14"/>
    <p:sldId id="281" r:id="rId15"/>
    <p:sldId id="282" r:id="rId16"/>
    <p:sldId id="283" r:id="rId17"/>
    <p:sldId id="266" r:id="rId18"/>
    <p:sldId id="267" r:id="rId19"/>
    <p:sldId id="268" r:id="rId20"/>
    <p:sldId id="265" r:id="rId21"/>
  </p:sldIdLst>
  <p:sldSz cx="9144000" cy="6858000" type="screen4x3"/>
  <p:notesSz cx="7045325" cy="9345613"/>
  <p:defaultTextStyle>
    <a:defPPr>
      <a:defRPr lang="en-US"/>
    </a:defPPr>
    <a:lvl1pPr algn="l" rtl="0" eaLnBrk="0" fontAlgn="base" hangingPunct="0">
      <a:spcBef>
        <a:spcPct val="0"/>
      </a:spcBef>
      <a:spcAft>
        <a:spcPct val="0"/>
      </a:spcAft>
      <a:defRPr kern="1200">
        <a:solidFill>
          <a:schemeClr val="tx1"/>
        </a:solidFill>
        <a:latin typeface="Papyrus" pitchFamily="66" charset="0"/>
        <a:ea typeface="+mn-ea"/>
        <a:cs typeface="+mn-cs"/>
      </a:defRPr>
    </a:lvl1pPr>
    <a:lvl2pPr marL="457200" algn="l" rtl="0" eaLnBrk="0" fontAlgn="base" hangingPunct="0">
      <a:spcBef>
        <a:spcPct val="0"/>
      </a:spcBef>
      <a:spcAft>
        <a:spcPct val="0"/>
      </a:spcAft>
      <a:defRPr kern="1200">
        <a:solidFill>
          <a:schemeClr val="tx1"/>
        </a:solidFill>
        <a:latin typeface="Papyrus" pitchFamily="66" charset="0"/>
        <a:ea typeface="+mn-ea"/>
        <a:cs typeface="+mn-cs"/>
      </a:defRPr>
    </a:lvl2pPr>
    <a:lvl3pPr marL="914400" algn="l" rtl="0" eaLnBrk="0" fontAlgn="base" hangingPunct="0">
      <a:spcBef>
        <a:spcPct val="0"/>
      </a:spcBef>
      <a:spcAft>
        <a:spcPct val="0"/>
      </a:spcAft>
      <a:defRPr kern="1200">
        <a:solidFill>
          <a:schemeClr val="tx1"/>
        </a:solidFill>
        <a:latin typeface="Papyrus" pitchFamily="66" charset="0"/>
        <a:ea typeface="+mn-ea"/>
        <a:cs typeface="+mn-cs"/>
      </a:defRPr>
    </a:lvl3pPr>
    <a:lvl4pPr marL="1371600" algn="l" rtl="0" eaLnBrk="0" fontAlgn="base" hangingPunct="0">
      <a:spcBef>
        <a:spcPct val="0"/>
      </a:spcBef>
      <a:spcAft>
        <a:spcPct val="0"/>
      </a:spcAft>
      <a:defRPr kern="1200">
        <a:solidFill>
          <a:schemeClr val="tx1"/>
        </a:solidFill>
        <a:latin typeface="Papyrus" pitchFamily="66" charset="0"/>
        <a:ea typeface="+mn-ea"/>
        <a:cs typeface="+mn-cs"/>
      </a:defRPr>
    </a:lvl4pPr>
    <a:lvl5pPr marL="1828800" algn="l" rtl="0" eaLnBrk="0" fontAlgn="base" hangingPunct="0">
      <a:spcBef>
        <a:spcPct val="0"/>
      </a:spcBef>
      <a:spcAft>
        <a:spcPct val="0"/>
      </a:spcAft>
      <a:defRPr kern="1200">
        <a:solidFill>
          <a:schemeClr val="tx1"/>
        </a:solidFill>
        <a:latin typeface="Papyrus" pitchFamily="66" charset="0"/>
        <a:ea typeface="+mn-ea"/>
        <a:cs typeface="+mn-cs"/>
      </a:defRPr>
    </a:lvl5pPr>
    <a:lvl6pPr marL="2286000" algn="l" defTabSz="914400" rtl="0" eaLnBrk="1" latinLnBrk="0" hangingPunct="1">
      <a:defRPr kern="1200">
        <a:solidFill>
          <a:schemeClr val="tx1"/>
        </a:solidFill>
        <a:latin typeface="Papyrus" pitchFamily="66" charset="0"/>
        <a:ea typeface="+mn-ea"/>
        <a:cs typeface="+mn-cs"/>
      </a:defRPr>
    </a:lvl6pPr>
    <a:lvl7pPr marL="2743200" algn="l" defTabSz="914400" rtl="0" eaLnBrk="1" latinLnBrk="0" hangingPunct="1">
      <a:defRPr kern="1200">
        <a:solidFill>
          <a:schemeClr val="tx1"/>
        </a:solidFill>
        <a:latin typeface="Papyrus" pitchFamily="66" charset="0"/>
        <a:ea typeface="+mn-ea"/>
        <a:cs typeface="+mn-cs"/>
      </a:defRPr>
    </a:lvl7pPr>
    <a:lvl8pPr marL="3200400" algn="l" defTabSz="914400" rtl="0" eaLnBrk="1" latinLnBrk="0" hangingPunct="1">
      <a:defRPr kern="1200">
        <a:solidFill>
          <a:schemeClr val="tx1"/>
        </a:solidFill>
        <a:latin typeface="Papyrus" pitchFamily="66" charset="0"/>
        <a:ea typeface="+mn-ea"/>
        <a:cs typeface="+mn-cs"/>
      </a:defRPr>
    </a:lvl8pPr>
    <a:lvl9pPr marL="3657600" algn="l" defTabSz="914400" rtl="0" eaLnBrk="1" latinLnBrk="0" hangingPunct="1">
      <a:defRPr kern="1200">
        <a:solidFill>
          <a:schemeClr val="tx1"/>
        </a:solidFill>
        <a:latin typeface="Papyrus" pitchFamily="66"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96633"/>
    <a:srgbClr val="FFFFFF"/>
    <a:srgbClr val="999999"/>
    <a:srgbClr val="EAEAEA"/>
    <a:srgbClr val="3333FF"/>
    <a:srgbClr val="5F5F5F"/>
    <a:srgbClr val="99CCFF"/>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61" autoAdjust="0"/>
    <p:restoredTop sz="39851" autoAdjust="0"/>
  </p:normalViewPr>
  <p:slideViewPr>
    <p:cSldViewPr snapToGrid="0" showGuides="1">
      <p:cViewPr varScale="1">
        <p:scale>
          <a:sx n="66" d="100"/>
          <a:sy n="66" d="100"/>
        </p:scale>
        <p:origin x="-2046" y="-108"/>
      </p:cViewPr>
      <p:guideLst>
        <p:guide orient="horz" pos="2159"/>
        <p:guide pos="2880"/>
      </p:guideLst>
    </p:cSldViewPr>
  </p:slideViewPr>
  <p:outlineViewPr>
    <p:cViewPr>
      <p:scale>
        <a:sx n="50" d="100"/>
        <a:sy n="50" d="100"/>
      </p:scale>
      <p:origin x="396" y="84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2" d="100"/>
          <a:sy n="52" d="100"/>
        </p:scale>
        <p:origin x="-2898" y="-96"/>
      </p:cViewPr>
      <p:guideLst>
        <p:guide orient="horz" pos="441"/>
        <p:guide pos="221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1"/>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t" anchorCtr="0" compatLnSpc="1">
            <a:prstTxWarp prst="textNoShape">
              <a:avLst/>
            </a:prstTxWarp>
          </a:bodyPr>
          <a:lstStyle>
            <a:lvl1pPr defTabSz="933834">
              <a:defRPr sz="1200">
                <a:latin typeface="Times New Roman" pitchFamily="18" charset="0"/>
              </a:defRPr>
            </a:lvl1pPr>
          </a:lstStyle>
          <a:p>
            <a:endParaRPr lang="en-US" altLang="en-US"/>
          </a:p>
        </p:txBody>
      </p:sp>
      <p:sp>
        <p:nvSpPr>
          <p:cNvPr id="65539" name="Rectangle 3"/>
          <p:cNvSpPr>
            <a:spLocks noGrp="1" noChangeArrowheads="1"/>
          </p:cNvSpPr>
          <p:nvPr>
            <p:ph type="dt" sz="quarter" idx="1"/>
          </p:nvPr>
        </p:nvSpPr>
        <p:spPr bwMode="auto">
          <a:xfrm>
            <a:off x="3992351" y="1"/>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t" anchorCtr="0" compatLnSpc="1">
            <a:prstTxWarp prst="textNoShape">
              <a:avLst/>
            </a:prstTxWarp>
          </a:bodyPr>
          <a:lstStyle>
            <a:lvl1pPr algn="r" defTabSz="933834">
              <a:defRPr sz="1200">
                <a:latin typeface="Times New Roman" pitchFamily="18" charset="0"/>
              </a:defRPr>
            </a:lvl1pPr>
          </a:lstStyle>
          <a:p>
            <a:r>
              <a:rPr lang="en-US" altLang="en-US"/>
              <a:t>1-13-99</a:t>
            </a:r>
          </a:p>
        </p:txBody>
      </p:sp>
      <p:sp>
        <p:nvSpPr>
          <p:cNvPr id="65540" name="Rectangle 4"/>
          <p:cNvSpPr>
            <a:spLocks noGrp="1" noChangeArrowheads="1"/>
          </p:cNvSpPr>
          <p:nvPr>
            <p:ph type="ftr" sz="quarter" idx="2"/>
          </p:nvPr>
        </p:nvSpPr>
        <p:spPr bwMode="auto">
          <a:xfrm>
            <a:off x="0" y="8878088"/>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b" anchorCtr="0" compatLnSpc="1">
            <a:prstTxWarp prst="textNoShape">
              <a:avLst/>
            </a:prstTxWarp>
          </a:bodyPr>
          <a:lstStyle>
            <a:lvl1pPr defTabSz="933834">
              <a:defRPr sz="1200">
                <a:latin typeface="Times New Roman" pitchFamily="18" charset="0"/>
              </a:defRPr>
            </a:lvl1pPr>
          </a:lstStyle>
          <a:p>
            <a:r>
              <a:rPr lang="en-US" altLang="en-US"/>
              <a:t>CLA77, Andrew Scholtz</a:t>
            </a:r>
          </a:p>
        </p:txBody>
      </p:sp>
      <p:sp>
        <p:nvSpPr>
          <p:cNvPr id="65541" name="Rectangle 5"/>
          <p:cNvSpPr>
            <a:spLocks noGrp="1" noChangeArrowheads="1"/>
          </p:cNvSpPr>
          <p:nvPr>
            <p:ph type="sldNum" sz="quarter" idx="3"/>
          </p:nvPr>
        </p:nvSpPr>
        <p:spPr bwMode="auto">
          <a:xfrm>
            <a:off x="3992351" y="8878088"/>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b" anchorCtr="0" compatLnSpc="1">
            <a:prstTxWarp prst="textNoShape">
              <a:avLst/>
            </a:prstTxWarp>
          </a:bodyPr>
          <a:lstStyle>
            <a:lvl1pPr algn="r" defTabSz="933834">
              <a:defRPr sz="1200">
                <a:latin typeface="Times New Roman" pitchFamily="18" charset="0"/>
              </a:defRPr>
            </a:lvl1pPr>
          </a:lstStyle>
          <a:p>
            <a:fld id="{49D49933-90C8-4C0F-BBEC-32B1693D37A4}" type="slidenum">
              <a:rPr lang="en-US" altLang="en-US"/>
              <a:pPr/>
              <a:t>‹#›</a:t>
            </a:fld>
            <a:endParaRPr lang="en-US" altLang="en-US"/>
          </a:p>
        </p:txBody>
      </p:sp>
      <p:sp>
        <p:nvSpPr>
          <p:cNvPr id="65550" name="Text Box 14"/>
          <p:cNvSpPr txBox="1">
            <a:spLocks noChangeArrowheads="1"/>
          </p:cNvSpPr>
          <p:nvPr/>
        </p:nvSpPr>
        <p:spPr bwMode="auto">
          <a:xfrm>
            <a:off x="3767292" y="589701"/>
            <a:ext cx="949162" cy="28018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09638">
              <a:defRPr sz="2400">
                <a:solidFill>
                  <a:schemeClr val="tx1"/>
                </a:solidFill>
                <a:latin typeface="Times New Roman" pitchFamily="18" charset="0"/>
              </a:defRPr>
            </a:lvl1pPr>
            <a:lvl2pPr marL="455613" defTabSz="909638">
              <a:defRPr sz="2400">
                <a:solidFill>
                  <a:schemeClr val="tx1"/>
                </a:solidFill>
                <a:latin typeface="Times New Roman" pitchFamily="18" charset="0"/>
              </a:defRPr>
            </a:lvl2pPr>
            <a:lvl3pPr marL="909638" defTabSz="909638">
              <a:defRPr sz="2400">
                <a:solidFill>
                  <a:schemeClr val="tx1"/>
                </a:solidFill>
                <a:latin typeface="Times New Roman" pitchFamily="18" charset="0"/>
              </a:defRPr>
            </a:lvl3pPr>
            <a:lvl4pPr marL="1365250" defTabSz="909638">
              <a:defRPr sz="2400">
                <a:solidFill>
                  <a:schemeClr val="tx1"/>
                </a:solidFill>
                <a:latin typeface="Times New Roman" pitchFamily="18" charset="0"/>
              </a:defRPr>
            </a:lvl4pPr>
            <a:lvl5pPr marL="1819275" defTabSz="909638">
              <a:defRPr sz="2400">
                <a:solidFill>
                  <a:schemeClr val="tx1"/>
                </a:solidFill>
                <a:latin typeface="Times New Roman" pitchFamily="18" charset="0"/>
              </a:defRPr>
            </a:lvl5pPr>
            <a:lvl6pPr marL="2276475" defTabSz="909638" eaLnBrk="0" fontAlgn="base" hangingPunct="0">
              <a:spcBef>
                <a:spcPct val="0"/>
              </a:spcBef>
              <a:spcAft>
                <a:spcPct val="0"/>
              </a:spcAft>
              <a:defRPr sz="2400">
                <a:solidFill>
                  <a:schemeClr val="tx1"/>
                </a:solidFill>
                <a:latin typeface="Times New Roman" pitchFamily="18" charset="0"/>
              </a:defRPr>
            </a:lvl6pPr>
            <a:lvl7pPr marL="2733675" defTabSz="909638" eaLnBrk="0" fontAlgn="base" hangingPunct="0">
              <a:spcBef>
                <a:spcPct val="0"/>
              </a:spcBef>
              <a:spcAft>
                <a:spcPct val="0"/>
              </a:spcAft>
              <a:defRPr sz="2400">
                <a:solidFill>
                  <a:schemeClr val="tx1"/>
                </a:solidFill>
                <a:latin typeface="Times New Roman" pitchFamily="18" charset="0"/>
              </a:defRPr>
            </a:lvl7pPr>
            <a:lvl8pPr marL="3190875" defTabSz="909638" eaLnBrk="0" fontAlgn="base" hangingPunct="0">
              <a:spcBef>
                <a:spcPct val="0"/>
              </a:spcBef>
              <a:spcAft>
                <a:spcPct val="0"/>
              </a:spcAft>
              <a:defRPr sz="2400">
                <a:solidFill>
                  <a:schemeClr val="tx1"/>
                </a:solidFill>
                <a:latin typeface="Times New Roman" pitchFamily="18" charset="0"/>
              </a:defRPr>
            </a:lvl8pPr>
            <a:lvl9pPr marL="3648075" defTabSz="909638"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i="1"/>
              <a:t>Notes</a:t>
            </a:r>
            <a:endParaRPr lang="en-US" altLang="en-US"/>
          </a:p>
        </p:txBody>
      </p:sp>
    </p:spTree>
    <p:extLst>
      <p:ext uri="{BB962C8B-B14F-4D97-AF65-F5344CB8AC3E}">
        <p14:creationId xmlns:p14="http://schemas.microsoft.com/office/powerpoint/2010/main" val="30983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t" anchorCtr="0" compatLnSpc="1">
            <a:prstTxWarp prst="textNoShape">
              <a:avLst/>
            </a:prstTxWarp>
          </a:bodyPr>
          <a:lstStyle>
            <a:lvl1pPr defTabSz="933834">
              <a:defRPr sz="1200">
                <a:latin typeface="Times New Roman" pitchFamily="18" charset="0"/>
              </a:defRPr>
            </a:lvl1pPr>
          </a:lstStyle>
          <a:p>
            <a:endParaRPr lang="en-US" altLang="en-US"/>
          </a:p>
        </p:txBody>
      </p:sp>
      <p:sp>
        <p:nvSpPr>
          <p:cNvPr id="11267" name="Rectangle 3"/>
          <p:cNvSpPr>
            <a:spLocks noGrp="1" noChangeArrowheads="1"/>
          </p:cNvSpPr>
          <p:nvPr>
            <p:ph type="dt" idx="1"/>
          </p:nvPr>
        </p:nvSpPr>
        <p:spPr bwMode="auto">
          <a:xfrm>
            <a:off x="3992351" y="1"/>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t" anchorCtr="0" compatLnSpc="1">
            <a:prstTxWarp prst="textNoShape">
              <a:avLst/>
            </a:prstTxWarp>
          </a:bodyPr>
          <a:lstStyle>
            <a:lvl1pPr algn="r" defTabSz="933834">
              <a:defRPr sz="1200">
                <a:latin typeface="Times New Roman" pitchFamily="18" charset="0"/>
              </a:defRPr>
            </a:lvl1pPr>
          </a:lstStyle>
          <a:p>
            <a:r>
              <a:rPr lang="en-US" altLang="en-US"/>
              <a:t>1-13-99</a:t>
            </a:r>
          </a:p>
        </p:txBody>
      </p:sp>
      <p:sp>
        <p:nvSpPr>
          <p:cNvPr id="11268" name="Rectangle 4"/>
          <p:cNvSpPr>
            <a:spLocks noGrp="1" noRot="1" noChangeAspect="1" noChangeArrowheads="1" noTextEdit="1"/>
          </p:cNvSpPr>
          <p:nvPr>
            <p:ph type="sldImg" idx="2"/>
          </p:nvPr>
        </p:nvSpPr>
        <p:spPr bwMode="auto">
          <a:xfrm>
            <a:off x="2227262" y="700175"/>
            <a:ext cx="2592388" cy="1944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550864" y="2857501"/>
            <a:ext cx="5943598" cy="578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t" anchorCtr="0" compatLnSpc="1">
            <a:prstTxWarp prst="textNoShape">
              <a:avLst/>
            </a:prstTxWarp>
          </a:bodyPr>
          <a:lstStyle/>
          <a:p>
            <a:pPr lvl="0"/>
            <a:r>
              <a:rPr lang="en-US" altLang="en-US" dirty="0" smtClean="0"/>
              <a:t>Click to edit Master text styles</a:t>
            </a:r>
          </a:p>
          <a:p>
            <a:pPr lvl="1"/>
            <a:r>
              <a:rPr lang="en-US" altLang="en-US" dirty="0" smtClean="0"/>
              <a:t> Second level</a:t>
            </a:r>
          </a:p>
          <a:p>
            <a:pPr lvl="2"/>
            <a:r>
              <a:rPr lang="en-US" altLang="en-US" dirty="0" smtClean="0"/>
              <a:t> Third level</a:t>
            </a:r>
          </a:p>
          <a:p>
            <a:pPr lvl="3"/>
            <a:r>
              <a:rPr lang="en-US" altLang="en-US" dirty="0" smtClean="0"/>
              <a:t> Fourth level</a:t>
            </a:r>
          </a:p>
          <a:p>
            <a:pPr lvl="4"/>
            <a:r>
              <a:rPr lang="en-US" altLang="en-US" dirty="0" smtClean="0"/>
              <a:t> Fifth level</a:t>
            </a:r>
          </a:p>
        </p:txBody>
      </p:sp>
      <p:sp>
        <p:nvSpPr>
          <p:cNvPr id="11270" name="Rectangle 6"/>
          <p:cNvSpPr>
            <a:spLocks noGrp="1" noChangeArrowheads="1"/>
          </p:cNvSpPr>
          <p:nvPr>
            <p:ph type="ftr" sz="quarter" idx="4"/>
          </p:nvPr>
        </p:nvSpPr>
        <p:spPr bwMode="auto">
          <a:xfrm>
            <a:off x="0" y="8878088"/>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b" anchorCtr="0" compatLnSpc="1">
            <a:prstTxWarp prst="textNoShape">
              <a:avLst/>
            </a:prstTxWarp>
          </a:bodyPr>
          <a:lstStyle>
            <a:lvl1pPr defTabSz="933834">
              <a:defRPr sz="1200">
                <a:latin typeface="Times New Roman" pitchFamily="18" charset="0"/>
              </a:defRPr>
            </a:lvl1pPr>
          </a:lstStyle>
          <a:p>
            <a:r>
              <a:rPr lang="en-US" altLang="en-US"/>
              <a:t>CLA77, Andrew Scholtz</a:t>
            </a:r>
          </a:p>
        </p:txBody>
      </p:sp>
      <p:sp>
        <p:nvSpPr>
          <p:cNvPr id="11271" name="Rectangle 7"/>
          <p:cNvSpPr>
            <a:spLocks noGrp="1" noChangeArrowheads="1"/>
          </p:cNvSpPr>
          <p:nvPr>
            <p:ph type="sldNum" sz="quarter" idx="5"/>
          </p:nvPr>
        </p:nvSpPr>
        <p:spPr bwMode="auto">
          <a:xfrm>
            <a:off x="3992351" y="8878088"/>
            <a:ext cx="3052974" cy="4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82" tIns="46691" rIns="93382" bIns="46691" numCol="1" anchor="b" anchorCtr="0" compatLnSpc="1">
            <a:prstTxWarp prst="textNoShape">
              <a:avLst/>
            </a:prstTxWarp>
          </a:bodyPr>
          <a:lstStyle>
            <a:lvl1pPr algn="r" defTabSz="933834">
              <a:defRPr sz="1200">
                <a:latin typeface="Times New Roman" pitchFamily="18" charset="0"/>
              </a:defRPr>
            </a:lvl1pPr>
          </a:lstStyle>
          <a:p>
            <a:fld id="{2ED5918B-C6D0-48E2-B93E-1929E7B45D62}" type="slidenum">
              <a:rPr lang="en-US" altLang="en-US"/>
              <a:pPr/>
              <a:t>‹#›</a:t>
            </a:fld>
            <a:endParaRPr lang="en-US" altLang="en-US"/>
          </a:p>
        </p:txBody>
      </p:sp>
    </p:spTree>
    <p:extLst>
      <p:ext uri="{BB962C8B-B14F-4D97-AF65-F5344CB8AC3E}">
        <p14:creationId xmlns:p14="http://schemas.microsoft.com/office/powerpoint/2010/main" val="359104113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buFontTx/>
      <a:buNone/>
      <a:defRPr sz="1200" b="0" i="0" u="none" kern="1200">
        <a:solidFill>
          <a:schemeClr val="tx1"/>
        </a:solidFill>
        <a:latin typeface="Calibri" panose="020F0502020204030204" pitchFamily="34" charset="0"/>
        <a:ea typeface="+mn-ea"/>
        <a:cs typeface="+mn-cs"/>
      </a:defRPr>
    </a:lvl1pPr>
    <a:lvl2pPr marL="228600" indent="0" algn="l" rtl="0" eaLnBrk="0" fontAlgn="base" hangingPunct="0">
      <a:spcBef>
        <a:spcPct val="30000"/>
      </a:spcBef>
      <a:spcAft>
        <a:spcPct val="0"/>
      </a:spcAft>
      <a:buFontTx/>
      <a:buNone/>
      <a:defRPr sz="1200" b="0" i="0" u="none" kern="1200">
        <a:solidFill>
          <a:schemeClr val="tx1"/>
        </a:solidFill>
        <a:latin typeface="Calibri" panose="020F0502020204030204" pitchFamily="34" charset="0"/>
        <a:ea typeface="+mn-ea"/>
        <a:cs typeface="+mn-cs"/>
      </a:defRPr>
    </a:lvl2pPr>
    <a:lvl3pPr marL="457200" indent="0" algn="l" rtl="0" eaLnBrk="0" fontAlgn="base" hangingPunct="0">
      <a:spcBef>
        <a:spcPct val="30000"/>
      </a:spcBef>
      <a:spcAft>
        <a:spcPct val="0"/>
      </a:spcAft>
      <a:buFontTx/>
      <a:buNone/>
      <a:defRPr sz="1200" b="0" i="0" u="none" kern="1200">
        <a:solidFill>
          <a:schemeClr val="tx1"/>
        </a:solidFill>
        <a:latin typeface="Calibri" panose="020F0502020204030204" pitchFamily="34" charset="0"/>
        <a:ea typeface="+mn-ea"/>
        <a:cs typeface="+mn-cs"/>
      </a:defRPr>
    </a:lvl3pPr>
    <a:lvl4pPr marL="685800" indent="0" algn="l" rtl="0" eaLnBrk="0" fontAlgn="base" hangingPunct="0">
      <a:spcBef>
        <a:spcPct val="30000"/>
      </a:spcBef>
      <a:spcAft>
        <a:spcPct val="0"/>
      </a:spcAft>
      <a:buFontTx/>
      <a:buNone/>
      <a:defRPr sz="1200" b="0" i="0" u="none" kern="1200">
        <a:solidFill>
          <a:schemeClr val="tx1"/>
        </a:solidFill>
        <a:latin typeface="Calibri" panose="020F0502020204030204" pitchFamily="34" charset="0"/>
        <a:ea typeface="+mn-ea"/>
        <a:cs typeface="+mn-cs"/>
      </a:defRPr>
    </a:lvl4pPr>
    <a:lvl5pPr marL="914400" indent="0" algn="l" rtl="0" eaLnBrk="0" fontAlgn="base" hangingPunct="0">
      <a:spcBef>
        <a:spcPct val="30000"/>
      </a:spcBef>
      <a:spcAft>
        <a:spcPct val="0"/>
      </a:spcAft>
      <a:buFontTx/>
      <a:buNone/>
      <a:defRPr sz="1200" b="0" i="0" u="none"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1</a:t>
            </a:fld>
            <a:endParaRPr lang="en-US" altLang="en-US"/>
          </a:p>
        </p:txBody>
      </p:sp>
    </p:spTree>
    <p:extLst>
      <p:ext uri="{BB962C8B-B14F-4D97-AF65-F5344CB8AC3E}">
        <p14:creationId xmlns:p14="http://schemas.microsoft.com/office/powerpoint/2010/main" val="399358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3B68DA6-06C5-4823-8E0A-4204ACFC682E}" type="datetime1">
              <a:rPr lang="en-US" altLang="en-US"/>
              <a:pPr/>
              <a:t>2013-11-05</a:t>
            </a:fld>
            <a:endParaRPr lang="en-US" altLang="en-US"/>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2499DDB9-05B8-4DA1-9BAE-D86ACED8D97F}" type="slidenum">
              <a:rPr lang="en-US" altLang="en-US"/>
              <a:pPr/>
              <a:t>10</a:t>
            </a:fld>
            <a:endParaRPr lang="en-US" altLang="en-US"/>
          </a:p>
        </p:txBody>
      </p:sp>
      <p:sp>
        <p:nvSpPr>
          <p:cNvPr id="744450" name="Rectangle 2"/>
          <p:cNvSpPr>
            <a:spLocks noGrp="1" noRot="1" noChangeAspect="1" noChangeArrowheads="1" noTextEdit="1"/>
          </p:cNvSpPr>
          <p:nvPr>
            <p:ph type="sldImg"/>
          </p:nvPr>
        </p:nvSpPr>
        <p:spPr>
          <a:xfrm>
            <a:off x="2227263" y="700088"/>
            <a:ext cx="2592387" cy="1944687"/>
          </a:xfrm>
          <a:ln/>
        </p:spPr>
      </p:sp>
      <p:sp>
        <p:nvSpPr>
          <p:cNvPr id="744451" name="Rectangle 3"/>
          <p:cNvSpPr>
            <a:spLocks noGrp="1" noChangeArrowheads="1"/>
          </p:cNvSpPr>
          <p:nvPr>
            <p:ph type="body" idx="1"/>
          </p:nvPr>
        </p:nvSpPr>
        <p:spPr/>
        <p:txBody>
          <a:bodyPr/>
          <a:lstStyle/>
          <a:p>
            <a:r>
              <a:rPr lang="en-US" altLang="en-US"/>
              <a:t>stuprum</a:t>
            </a:r>
          </a:p>
          <a:p>
            <a:pPr lvl="1">
              <a:buFontTx/>
              <a:buNone/>
            </a:pPr>
            <a:r>
              <a:rPr lang="en-US" altLang="en-US" sz="900" i="1"/>
              <a:t>Debauchery</a:t>
            </a:r>
            <a:r>
              <a:rPr lang="en-US" altLang="en-US" sz="900"/>
              <a:t>, </a:t>
            </a:r>
            <a:r>
              <a:rPr lang="en-US" altLang="en-US" sz="900" i="1"/>
              <a:t>lewdness</a:t>
            </a:r>
            <a:r>
              <a:rPr lang="en-US" altLang="en-US" sz="900"/>
              <a:t>, </a:t>
            </a:r>
            <a:r>
              <a:rPr lang="en-US" altLang="en-US" sz="900" i="1"/>
              <a:t>violation</a:t>
            </a:r>
            <a:r>
              <a:rPr lang="en-US" altLang="en-US" sz="900"/>
              <a:t> … implying the infliction of dishonor, … not used of dealings with prostitutes, etc. [especially sexual].</a:t>
            </a:r>
          </a:p>
          <a:p>
            <a:r>
              <a:rPr lang="en-US" altLang="en-US"/>
              <a:t>pudicitia</a:t>
            </a:r>
          </a:p>
          <a:p>
            <a:pPr lvl="1">
              <a:buFontTx/>
              <a:buNone/>
            </a:pPr>
            <a:r>
              <a:rPr lang="en-US" altLang="en-US" sz="900"/>
              <a:t>Shamefacedness, modesty, chastity, virtue [i.e., sexual integrity].</a:t>
            </a:r>
            <a:endParaRPr lang="en-US" altLang="en-US" sz="1200" i="1"/>
          </a:p>
          <a:p>
            <a:r>
              <a:rPr lang="en-US" altLang="en-US" sz="1200" i="1"/>
              <a:t>stuprum</a:t>
            </a:r>
            <a:r>
              <a:rPr lang="en-US" altLang="en-US" sz="1200"/>
              <a:t> </a:t>
            </a:r>
            <a:r>
              <a:rPr lang="en-US" altLang="en-US" sz="900"/>
              <a:t> as violation of citizen’s </a:t>
            </a:r>
            <a:r>
              <a:rPr lang="en-US" altLang="en-US" sz="900" i="1"/>
              <a:t>pudicitia</a:t>
            </a:r>
            <a:endParaRPr lang="en-US" altLang="en-US" sz="900"/>
          </a:p>
          <a:p>
            <a:pPr lvl="1"/>
            <a:r>
              <a:rPr lang="en-US" altLang="en-US"/>
              <a:t>forced sex by male with</a:t>
            </a:r>
          </a:p>
          <a:p>
            <a:pPr lvl="2"/>
            <a:r>
              <a:rPr lang="en-US" altLang="en-US"/>
              <a:t>citizen male</a:t>
            </a:r>
          </a:p>
          <a:p>
            <a:pPr lvl="2"/>
            <a:r>
              <a:rPr lang="en-US" altLang="en-US"/>
              <a:t>non-marital citizen female</a:t>
            </a:r>
          </a:p>
          <a:p>
            <a:pPr lvl="1"/>
            <a:r>
              <a:rPr lang="en-US" altLang="en-US"/>
              <a:t>citizen’s willing sexual self-compromise (??)</a:t>
            </a:r>
          </a:p>
          <a:p>
            <a:pPr lvl="1"/>
            <a:r>
              <a:rPr lang="en-US" altLang="en-US"/>
              <a:t>adultery </a:t>
            </a:r>
            <a:r>
              <a:rPr lang="en-US" altLang="en-US" sz="800"/>
              <a:t>(non-marital consensual sex with freeborn Roman woman)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5E478EE-1316-4831-973D-79E93755188E}" type="datetime1">
              <a:rPr lang="en-US" altLang="en-US"/>
              <a:pPr/>
              <a:t>2013-11-05</a:t>
            </a:fld>
            <a:endParaRPr lang="en-US" altLang="en-US"/>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05D5F1DB-4E41-46E0-862D-CE46C4EA14C5}" type="slidenum">
              <a:rPr lang="en-US" altLang="en-US"/>
              <a:pPr/>
              <a:t>11</a:t>
            </a:fld>
            <a:endParaRPr lang="en-US" altLang="en-US"/>
          </a:p>
        </p:txBody>
      </p:sp>
      <p:sp>
        <p:nvSpPr>
          <p:cNvPr id="693252" name="Rectangle 4"/>
          <p:cNvSpPr>
            <a:spLocks noGrp="1" noRot="1" noChangeAspect="1" noChangeArrowheads="1" noTextEdit="1"/>
          </p:cNvSpPr>
          <p:nvPr>
            <p:ph type="sldImg"/>
          </p:nvPr>
        </p:nvSpPr>
        <p:spPr>
          <a:xfrm>
            <a:off x="2227263" y="700088"/>
            <a:ext cx="2592387" cy="1944687"/>
          </a:xfrm>
          <a:ln/>
        </p:spPr>
      </p:sp>
      <p:sp>
        <p:nvSpPr>
          <p:cNvPr id="693253" name="Rectangle 5"/>
          <p:cNvSpPr>
            <a:spLocks noGrp="1" noChangeArrowheads="1"/>
          </p:cNvSpPr>
          <p:nvPr>
            <p:ph type="body" idx="1"/>
          </p:nvPr>
        </p:nvSpPr>
        <p:spPr/>
        <p:txBody>
          <a:bodyPr/>
          <a:lstStyle/>
          <a:p>
            <a:r>
              <a:rPr lang="en-US" altLang="en-US" dirty="0"/>
              <a:t>“The Teratogenic Grid”</a:t>
            </a:r>
          </a:p>
          <a:p>
            <a:pPr lvl="1"/>
            <a:r>
              <a:rPr lang="en-US" altLang="en-US" dirty="0"/>
              <a:t>Judith P. </a:t>
            </a:r>
            <a:r>
              <a:rPr lang="en-US" altLang="en-US" dirty="0" err="1"/>
              <a:t>Hallett</a:t>
            </a:r>
            <a:r>
              <a:rPr lang="en-US" altLang="en-US" dirty="0"/>
              <a:t> and Marilyn B. Skinner, Roman Sexualities (Princeton University Press: Princeton, 1997) </a:t>
            </a:r>
            <a:r>
              <a:rPr lang="en-US" altLang="en-US" dirty="0" smtClean="0"/>
              <a:t>47–65.</a:t>
            </a:r>
          </a:p>
          <a:p>
            <a:pPr lvl="1"/>
            <a:r>
              <a:rPr lang="en-US" altLang="en-US" dirty="0" smtClean="0"/>
              <a:t>“The Romans divided sexual categories for people and acts on the axis of active and passive.</a:t>
            </a:r>
            <a:r>
              <a:rPr lang="en-US" altLang="en-US" baseline="0" dirty="0" smtClean="0"/>
              <a:t> … The one normative action [what normal sex will be] is the penetration of a bodily orifice by” the male sexual organ. normal for men: to penetrate. for women: to be penetrated.</a:t>
            </a:r>
          </a:p>
          <a:p>
            <a:pPr lvl="2"/>
            <a:r>
              <a:rPr lang="en-US" altLang="en-US" dirty="0" smtClean="0"/>
              <a:t>the preservation of sexual-corporeal integrity (sexual and otherwise) paramount for roman-male respectability political </a:t>
            </a:r>
            <a:r>
              <a:rPr lang="en-US" altLang="en-US" dirty="0" err="1" smtClean="0"/>
              <a:t>vialbility</a:t>
            </a:r>
            <a:endParaRPr lang="en-US" altLang="en-US" dirty="0" smtClean="0"/>
          </a:p>
          <a:p>
            <a:pPr lvl="3"/>
            <a:r>
              <a:rPr lang="en-US" altLang="en-US" dirty="0" smtClean="0"/>
              <a:t>“not to be penetrated” the golden rule of roman male sexual morality</a:t>
            </a:r>
          </a:p>
          <a:p>
            <a:pPr lvl="2"/>
            <a:r>
              <a:rPr lang="en-US" altLang="en-US" dirty="0" smtClean="0"/>
              <a:t>but women’s marital-sexual dutifulness (which extends beyond fidelity to production of citizens and upholding of roman values in the household) could enshrine women’s sexuality as a public exemplum and goes along with an elite woman’s higher visibility in roman contexts</a:t>
            </a:r>
            <a:endParaRPr lang="en-US" altLang="en-US" baseline="0" dirty="0" smtClean="0"/>
          </a:p>
          <a:p>
            <a:pPr lvl="1"/>
            <a:r>
              <a:rPr lang="en-US" altLang="en-US" baseline="0" dirty="0" smtClean="0"/>
              <a:t>so far that sounds familiar from our study of classical </a:t>
            </a:r>
            <a:r>
              <a:rPr lang="en-US" altLang="en-US" baseline="0" dirty="0" err="1" smtClean="0"/>
              <a:t>greek</a:t>
            </a:r>
            <a:r>
              <a:rPr lang="en-US" altLang="en-US" baseline="0" dirty="0" smtClean="0"/>
              <a:t> – </a:t>
            </a:r>
            <a:r>
              <a:rPr lang="en-US" altLang="en-US" baseline="0" dirty="0" err="1" smtClean="0"/>
              <a:t>athenian</a:t>
            </a:r>
            <a:r>
              <a:rPr lang="en-US" altLang="en-US" baseline="0" dirty="0" smtClean="0"/>
              <a:t> especially – sexuality. but what is striking is the abundant vocabulary and there the precision with which sexuality can be defined for romans.</a:t>
            </a:r>
          </a:p>
          <a:p>
            <a:pPr lvl="1"/>
            <a:r>
              <a:rPr lang="en-US" altLang="en-US" dirty="0" smtClean="0"/>
              <a:t>indeed, parker’s “</a:t>
            </a:r>
            <a:r>
              <a:rPr lang="en-US" altLang="en-US" dirty="0" err="1" smtClean="0"/>
              <a:t>tertogenic</a:t>
            </a:r>
            <a:r>
              <a:rPr lang="en-US" altLang="en-US" dirty="0" smtClean="0"/>
              <a:t> grid” takes issue with the f’s idea that sexual acts in </a:t>
            </a:r>
            <a:r>
              <a:rPr lang="en-US" altLang="en-US" dirty="0" err="1" smtClean="0"/>
              <a:t>greco-roman</a:t>
            </a:r>
            <a:r>
              <a:rPr lang="en-US" altLang="en-US" dirty="0" smtClean="0"/>
              <a:t> antiquity weren’t systematically categorized and differentially valorized, at least in</a:t>
            </a:r>
            <a:r>
              <a:rPr lang="en-US" altLang="en-US" baseline="0" dirty="0" smtClean="0"/>
              <a:t> the roman world.</a:t>
            </a:r>
            <a:endParaRPr lang="en-US" altLang="en-US" dirty="0" smtClean="0"/>
          </a:p>
          <a:p>
            <a:pPr lvl="2"/>
            <a:r>
              <a:rPr lang="en-US" altLang="en-US" dirty="0" smtClean="0"/>
              <a:t>with the result that certain normative exemplars and scare figures are produced</a:t>
            </a:r>
          </a:p>
          <a:p>
            <a:pPr lvl="2"/>
            <a:r>
              <a:rPr lang="en-US" altLang="en-US" dirty="0" smtClean="0"/>
              <a:t>or in more familiar terms, this is a system that tends to produce </a:t>
            </a:r>
            <a:r>
              <a:rPr lang="en-US" altLang="en-US" i="1" dirty="0" smtClean="0"/>
              <a:t>monsters</a:t>
            </a:r>
            <a:endParaRPr lang="en-US" altLang="en-US" i="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5D38D-1D6D-46F3-9C93-E8B2059E44B6}" type="slidenum">
              <a:rPr lang="en-US" altLang="en-US"/>
              <a:pPr/>
              <a:t>12</a:t>
            </a:fld>
            <a:endParaRPr lang="en-US" altLang="en-US"/>
          </a:p>
        </p:txBody>
      </p:sp>
      <p:sp>
        <p:nvSpPr>
          <p:cNvPr id="119810" name="Rectangle 2"/>
          <p:cNvSpPr>
            <a:spLocks noGrp="1" noRot="1" noChangeAspect="1" noChangeArrowheads="1" noTextEdit="1"/>
          </p:cNvSpPr>
          <p:nvPr>
            <p:ph type="sldImg"/>
          </p:nvPr>
        </p:nvSpPr>
        <p:spPr>
          <a:xfrm>
            <a:off x="2271713" y="547688"/>
            <a:ext cx="2501900" cy="1876425"/>
          </a:xfrm>
          <a:ln/>
        </p:spPr>
      </p:sp>
      <p:sp>
        <p:nvSpPr>
          <p:cNvPr id="119811" name="Rectangle 3"/>
          <p:cNvSpPr>
            <a:spLocks noGrp="1" noChangeArrowheads="1"/>
          </p:cNvSpPr>
          <p:nvPr>
            <p:ph type="body" idx="1"/>
          </p:nvPr>
        </p:nvSpPr>
        <p:spPr>
          <a:xfrm>
            <a:off x="469900" y="2501900"/>
            <a:ext cx="6105525" cy="6143625"/>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i="0" dirty="0" smtClean="0"/>
              <a:t>I would like to suggest that</a:t>
            </a:r>
            <a:r>
              <a:rPr lang="en-US" altLang="en-US" i="0" baseline="0" dirty="0" smtClean="0"/>
              <a:t> the cultural system within which these roman gender/sexuality scripts were performed was one that constantly felt itself scrutinized by the inevitably disapproving ancestors, yet was constantly fascinated by deviance, by those </a:t>
            </a:r>
            <a:r>
              <a:rPr lang="en-US" altLang="en-US" i="1" baseline="0" dirty="0" smtClean="0"/>
              <a:t>monsters</a:t>
            </a:r>
            <a:r>
              <a:rPr lang="en-US" altLang="en-US" i="0" baseline="0" dirty="0" smtClean="0"/>
              <a:t>.</a:t>
            </a:r>
            <a:endParaRPr lang="en-US" altLang="en-US" dirty="0" smtClean="0"/>
          </a:p>
          <a:p>
            <a:r>
              <a:rPr lang="en-US" altLang="en-US" dirty="0" smtClean="0"/>
              <a:t>the </a:t>
            </a:r>
            <a:r>
              <a:rPr lang="en-US" altLang="en-US" dirty="0"/>
              <a:t>literary/artistic sources show a peculiar fascination with opposites</a:t>
            </a:r>
          </a:p>
          <a:p>
            <a:pPr lvl="1"/>
            <a:r>
              <a:rPr lang="en-US" altLang="en-US" dirty="0"/>
              <a:t>abjection/subjection</a:t>
            </a:r>
          </a:p>
          <a:p>
            <a:pPr lvl="1"/>
            <a:r>
              <a:rPr lang="en-US" altLang="en-US" dirty="0" err="1"/>
              <a:t>otium</a:t>
            </a:r>
            <a:r>
              <a:rPr lang="en-US" altLang="en-US" dirty="0"/>
              <a:t>/</a:t>
            </a:r>
            <a:r>
              <a:rPr lang="en-US" altLang="en-US" dirty="0" err="1"/>
              <a:t>negotium</a:t>
            </a:r>
            <a:endParaRPr lang="en-US" altLang="en-US" dirty="0"/>
          </a:p>
          <a:p>
            <a:pPr lvl="1"/>
            <a:r>
              <a:rPr lang="en-US" altLang="en-US" dirty="0"/>
              <a:t>tradition (mos maiorum) / violation thereof</a:t>
            </a:r>
          </a:p>
          <a:p>
            <a:r>
              <a:rPr lang="en-US" altLang="en-US" dirty="0"/>
              <a:t>that can be connected with the roman fascination with</a:t>
            </a:r>
          </a:p>
          <a:p>
            <a:pPr lvl="1"/>
            <a:r>
              <a:rPr lang="en-US" altLang="en-US" dirty="0"/>
              <a:t>the monstrous</a:t>
            </a:r>
          </a:p>
          <a:p>
            <a:pPr lvl="1"/>
            <a:r>
              <a:rPr lang="en-US" altLang="en-US" dirty="0"/>
              <a:t>the grotesque</a:t>
            </a:r>
          </a:p>
          <a:p>
            <a:pPr lvl="1"/>
            <a:r>
              <a:rPr lang="en-US" altLang="en-US" dirty="0"/>
              <a:t>e.g., the gladiator</a:t>
            </a:r>
          </a:p>
          <a:p>
            <a:r>
              <a:rPr lang="en-US" altLang="en-US" dirty="0"/>
              <a:t>as negative paradigms, “scare images,” exemplars of social positions/associations to be avoided at all costs…</a:t>
            </a:r>
          </a:p>
          <a:p>
            <a:r>
              <a:rPr lang="en-US" altLang="en-US" dirty="0"/>
              <a:t>and therefore sources of seductive fascination.</a:t>
            </a:r>
          </a:p>
          <a:p>
            <a:r>
              <a:rPr lang="en-US" altLang="en-US" i="1" dirty="0"/>
              <a:t>WITHOUT </a:t>
            </a:r>
            <a:r>
              <a:rPr lang="en-US" altLang="en-US" i="1" dirty="0" err="1"/>
              <a:t>INFAMIA</a:t>
            </a:r>
            <a:r>
              <a:rPr lang="en-US" altLang="en-US" i="1" dirty="0"/>
              <a:t>, THERE CAN BE NO HONESTAS.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700088"/>
            <a:ext cx="2592387" cy="1944687"/>
          </a:xfrm>
        </p:spPr>
      </p:sp>
      <p:sp>
        <p:nvSpPr>
          <p:cNvPr id="3" name="Notes Placeholder 2"/>
          <p:cNvSpPr>
            <a:spLocks noGrp="1"/>
          </p:cNvSpPr>
          <p:nvPr>
            <p:ph type="body" idx="1"/>
          </p:nvPr>
        </p:nvSpPr>
        <p:spPr/>
        <p:txBody>
          <a:bodyPr/>
          <a:lstStyle/>
          <a:p>
            <a:r>
              <a:rPr lang="en-US" dirty="0" smtClean="0"/>
              <a:t>Lex </a:t>
            </a:r>
            <a:r>
              <a:rPr lang="en-US" dirty="0" err="1" smtClean="0"/>
              <a:t>scantinia</a:t>
            </a:r>
            <a:r>
              <a:rPr lang="en-US" dirty="0" smtClean="0"/>
              <a:t> (149 BCE)</a:t>
            </a:r>
          </a:p>
          <a:p>
            <a:pPr lvl="1"/>
            <a:r>
              <a:rPr lang="en-US" dirty="0" smtClean="0"/>
              <a:t>A law reportedly enacted in 149 BCE (i.e., mid-late Republic), it was, according to C. Williams, originally intended to address stuprum "as a whole" (RH 120), i.e., against protected persons generally: legal minors (male or female) of citizen status, citizen women (unwed daughters, wives), and so on. This law perhaps also prosecuted citizens, male or female, alleged to have allowed themselves to be sexually compromised. That, it seems, will have included homoerotic penetration. (Compare </a:t>
            </a:r>
            <a:r>
              <a:rPr lang="en-US" dirty="0" err="1" smtClean="0"/>
              <a:t>Laronia's</a:t>
            </a:r>
            <a:r>
              <a:rPr lang="en-US" dirty="0" smtClean="0"/>
              <a:t> speech in Juvenal's Sixth Satire.) Still, evidence like that provided by Catullus (poems 24 and 48) suggests that Romans at some level could have at least tolerated (??) pederastic liaisons (but with full sexual consummation?) with freeborn citizen youths.</a:t>
            </a:r>
          </a:p>
          <a:p>
            <a:r>
              <a:rPr lang="en-US" altLang="en-US" sz="2800" dirty="0" smtClean="0"/>
              <a:t>Augustan marriage legislation</a:t>
            </a:r>
          </a:p>
          <a:p>
            <a:pPr lvl="1"/>
            <a:r>
              <a:rPr lang="en-US" altLang="en-US" sz="2600" i="1" dirty="0" smtClean="0"/>
              <a:t>Lex </a:t>
            </a:r>
            <a:r>
              <a:rPr lang="en-US" altLang="en-US" sz="2600" i="1" dirty="0" err="1" smtClean="0"/>
              <a:t>iulia</a:t>
            </a:r>
            <a:r>
              <a:rPr lang="en-US" altLang="en-US" sz="2600" i="1" dirty="0" smtClean="0"/>
              <a:t> et </a:t>
            </a:r>
            <a:r>
              <a:rPr lang="en-US" altLang="en-US" sz="2600" i="1" dirty="0" err="1" smtClean="0"/>
              <a:t>papia</a:t>
            </a:r>
            <a:r>
              <a:rPr lang="en-US" altLang="en-US" sz="2600" dirty="0" smtClean="0"/>
              <a:t> (18 BCE)</a:t>
            </a:r>
          </a:p>
          <a:p>
            <a:pPr lvl="2"/>
            <a:r>
              <a:rPr lang="en-US" altLang="en-US" sz="2600" i="0" dirty="0" smtClean="0"/>
              <a:t>Thus do ancient Roman jurists in their writings refer to what were originally two laws: the </a:t>
            </a:r>
            <a:r>
              <a:rPr lang="en-US" altLang="en-US" sz="2600" i="0" dirty="0" err="1" smtClean="0"/>
              <a:t>lex</a:t>
            </a:r>
            <a:r>
              <a:rPr lang="en-US" altLang="en-US" sz="2600" i="0" dirty="0" smtClean="0"/>
              <a:t> Iulia de </a:t>
            </a:r>
            <a:r>
              <a:rPr lang="en-US" altLang="en-US" sz="2600" i="0" dirty="0" err="1" smtClean="0"/>
              <a:t>maritandis</a:t>
            </a:r>
            <a:r>
              <a:rPr lang="en-US" altLang="en-US" sz="2600" i="0" dirty="0" smtClean="0"/>
              <a:t> </a:t>
            </a:r>
            <a:r>
              <a:rPr lang="en-US" altLang="en-US" sz="2600" i="0" dirty="0" err="1" smtClean="0"/>
              <a:t>ordinibus</a:t>
            </a:r>
            <a:r>
              <a:rPr lang="en-US" altLang="en-US" sz="2600" i="0" dirty="0" smtClean="0"/>
              <a:t> ("Julian [i.e., Augustan] legislation concerning marriage and rank," 18 BCE), and the </a:t>
            </a:r>
            <a:r>
              <a:rPr lang="en-US" altLang="en-US" sz="2600" i="0" dirty="0" err="1" smtClean="0"/>
              <a:t>lex</a:t>
            </a:r>
            <a:r>
              <a:rPr lang="en-US" altLang="en-US" sz="2600" i="0" dirty="0" smtClean="0"/>
              <a:t> </a:t>
            </a:r>
            <a:r>
              <a:rPr lang="en-US" altLang="en-US" sz="2600" i="0" dirty="0" err="1" smtClean="0"/>
              <a:t>Papia</a:t>
            </a:r>
            <a:r>
              <a:rPr lang="en-US" altLang="en-US" sz="2600" i="0" dirty="0" smtClean="0"/>
              <a:t> Poppaea (law proposed by the suffect consuls of 9 CE, though on the urging of Augustus). In other words, Augustus' marriage legislation dealing with who could marry whom (</a:t>
            </a:r>
            <a:r>
              <a:rPr lang="en-US" altLang="en-US" sz="2600" i="0" dirty="0" err="1" smtClean="0"/>
              <a:t>lex</a:t>
            </a:r>
            <a:r>
              <a:rPr lang="en-US" altLang="en-US" sz="2600" i="0" dirty="0" smtClean="0"/>
              <a:t> Iulia etc.) and the privileges and liabilities accruing to citizens who either will or won't have produced a certain minimum number of legitimate children.</a:t>
            </a:r>
          </a:p>
          <a:p>
            <a:pPr lvl="3"/>
            <a:r>
              <a:rPr lang="en-US" altLang="en-US" sz="2600" i="0" dirty="0" smtClean="0"/>
              <a:t>Most citizens could marry freed slaves under this legislation, but persons of senatorial rank (i.e., the political elite) were forbidden to. This legislation further outlawed marriage between free persons and persons marked by </a:t>
            </a:r>
            <a:r>
              <a:rPr lang="en-US" altLang="en-US" sz="2600" i="0" dirty="0" err="1" smtClean="0"/>
              <a:t>infamia</a:t>
            </a:r>
            <a:r>
              <a:rPr lang="en-US" altLang="en-US" sz="2600" i="0" dirty="0" smtClean="0"/>
              <a:t>: prostitutes, actors, gladiators, etc. It also regulated marriage between close blood relatives.</a:t>
            </a:r>
          </a:p>
          <a:p>
            <a:pPr lvl="3"/>
            <a:r>
              <a:rPr lang="en-US" altLang="en-US" sz="2600" i="0" dirty="0" smtClean="0"/>
              <a:t>This legislation further entitled the parents of three or more legitimate Roman children to additional privileges (</a:t>
            </a:r>
            <a:r>
              <a:rPr lang="en-US" altLang="en-US" sz="2600" i="0" dirty="0" err="1" smtClean="0"/>
              <a:t>ius</a:t>
            </a:r>
            <a:r>
              <a:rPr lang="en-US" altLang="en-US" sz="2600" i="0" dirty="0" smtClean="0"/>
              <a:t> </a:t>
            </a:r>
            <a:r>
              <a:rPr lang="en-US" altLang="en-US" sz="2600" i="0" dirty="0" err="1" smtClean="0"/>
              <a:t>trium</a:t>
            </a:r>
            <a:r>
              <a:rPr lang="en-US" altLang="en-US" sz="2600" i="0" dirty="0" smtClean="0"/>
              <a:t> </a:t>
            </a:r>
            <a:r>
              <a:rPr lang="en-US" altLang="en-US" sz="2600" i="0" dirty="0" err="1" smtClean="0"/>
              <a:t>liberorum</a:t>
            </a:r>
            <a:r>
              <a:rPr lang="en-US" altLang="en-US" sz="2600" i="0" dirty="0" smtClean="0"/>
              <a:t>): for the mother, freedom from guardianship (</a:t>
            </a:r>
            <a:r>
              <a:rPr lang="en-US" altLang="en-US" sz="2600" i="0" dirty="0" err="1" smtClean="0"/>
              <a:t>tutela</a:t>
            </a:r>
            <a:r>
              <a:rPr lang="en-US" altLang="en-US" sz="2600" i="0" dirty="0" smtClean="0"/>
              <a:t>); for the father, preferential treatment in the awarding of political offices like the consulship. (Privileges also accrued to freed slaves with four or more children.)</a:t>
            </a:r>
          </a:p>
          <a:p>
            <a:pPr lvl="1"/>
            <a:r>
              <a:rPr lang="en-US" altLang="en-US" sz="2600" i="1" dirty="0" smtClean="0"/>
              <a:t>Lex </a:t>
            </a:r>
            <a:r>
              <a:rPr lang="en-US" altLang="en-US" sz="2600" i="1" dirty="0" err="1" smtClean="0"/>
              <a:t>iulia</a:t>
            </a:r>
            <a:r>
              <a:rPr lang="en-US" altLang="en-US" sz="2600" i="1" dirty="0" smtClean="0"/>
              <a:t> de </a:t>
            </a:r>
            <a:r>
              <a:rPr lang="en-US" altLang="en-US" sz="2600" i="1" dirty="0" err="1" smtClean="0"/>
              <a:t>adulteriis</a:t>
            </a:r>
            <a:r>
              <a:rPr lang="en-US" altLang="en-US" sz="2600" i="1" dirty="0" smtClean="0"/>
              <a:t> </a:t>
            </a:r>
            <a:r>
              <a:rPr lang="en-US" altLang="en-US" sz="2600" i="1" dirty="0" err="1" smtClean="0"/>
              <a:t>coercendis</a:t>
            </a:r>
            <a:r>
              <a:rPr lang="en-US" altLang="en-US" sz="2600" dirty="0" smtClean="0"/>
              <a:t> (9 CE)</a:t>
            </a:r>
            <a:endParaRPr lang="en-US" altLang="en-US" sz="1200" dirty="0" smtClean="0"/>
          </a:p>
          <a:p>
            <a:pPr lvl="2"/>
            <a:r>
              <a:rPr lang="en-US" i="0" dirty="0" smtClean="0"/>
              <a:t>("Julian [i.e., Augustan] law concerning the punishment of adultery," 18 BCE.) Legislation of which Augustus was the author, it provided that an adulterous wife and her lover be punished by relegation to an island (separate islands for each); the convicted wife could not remarry and was assigned to the status of prostitute. It was the injured husband's responsibility to prosecute; husbands failing to do so were liable to prosecution for pimping their wives (lenocinium).</a:t>
            </a:r>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13</a:t>
            </a:fld>
            <a:endParaRPr lang="en-US" altLang="en-US"/>
          </a:p>
        </p:txBody>
      </p:sp>
    </p:spTree>
    <p:extLst>
      <p:ext uri="{BB962C8B-B14F-4D97-AF65-F5344CB8AC3E}">
        <p14:creationId xmlns:p14="http://schemas.microsoft.com/office/powerpoint/2010/main" val="315361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11FFD-F006-425E-9673-9826CECF23FF}" type="slidenum">
              <a:rPr lang="en-US" altLang="en-US"/>
              <a:pPr/>
              <a:t>14</a:t>
            </a:fld>
            <a:endParaRPr lang="en-US" altLang="en-US"/>
          </a:p>
        </p:txBody>
      </p:sp>
      <p:sp>
        <p:nvSpPr>
          <p:cNvPr id="128002" name="Rectangle 2"/>
          <p:cNvSpPr>
            <a:spLocks noGrp="1" noRot="1" noChangeAspect="1" noChangeArrowheads="1" noTextEdit="1"/>
          </p:cNvSpPr>
          <p:nvPr>
            <p:ph type="sldImg"/>
          </p:nvPr>
        </p:nvSpPr>
        <p:spPr>
          <a:xfrm>
            <a:off x="2227263" y="700088"/>
            <a:ext cx="2592387" cy="1944687"/>
          </a:xfrm>
          <a:ln/>
        </p:spPr>
      </p:sp>
      <p:sp>
        <p:nvSpPr>
          <p:cNvPr id="128003" name="Rectangle 3"/>
          <p:cNvSpPr>
            <a:spLocks noGrp="1" noChangeArrowheads="1"/>
          </p:cNvSpPr>
          <p:nvPr>
            <p:ph type="body" idx="1"/>
          </p:nvPr>
        </p:nvSpPr>
        <p:spPr/>
        <p:txBody>
          <a:bodyPr/>
          <a:lstStyle/>
          <a:p>
            <a:pPr marL="228600" indent="-228600">
              <a:spcAft>
                <a:spcPct val="25000"/>
              </a:spcAft>
            </a:pPr>
            <a:r>
              <a:rPr lang="en-US" altLang="en-US" sz="1000" dirty="0" smtClean="0"/>
              <a:t>we see a great deal of that in </a:t>
            </a:r>
            <a:r>
              <a:rPr lang="en-US" altLang="en-US" sz="1000" dirty="0" err="1" smtClean="0"/>
              <a:t>ovid’s</a:t>
            </a:r>
            <a:r>
              <a:rPr lang="en-US" altLang="en-US" sz="1000" dirty="0" smtClean="0"/>
              <a:t> art of love.</a:t>
            </a:r>
          </a:p>
          <a:p>
            <a:pPr marL="228600" indent="-228600">
              <a:spcAft>
                <a:spcPct val="25000"/>
              </a:spcAft>
            </a:pPr>
            <a:r>
              <a:rPr lang="en-US" altLang="en-US" sz="1000" dirty="0" smtClean="0"/>
              <a:t>Feminine </a:t>
            </a:r>
            <a:r>
              <a:rPr lang="en-US" altLang="en-US" sz="1000" dirty="0"/>
              <a:t>treachery</a:t>
            </a:r>
          </a:p>
          <a:p>
            <a:pPr marL="685800" lvl="1" indent="-228600">
              <a:spcAft>
                <a:spcPct val="25000"/>
              </a:spcAft>
            </a:pPr>
            <a:r>
              <a:rPr lang="en-US" altLang="en-US" sz="1100" dirty="0"/>
              <a:t>Pasiphae </a:t>
            </a:r>
            <a:r>
              <a:rPr lang="en-US" altLang="en-US" sz="1100" i="1" dirty="0"/>
              <a:t>et al.</a:t>
            </a:r>
            <a:endParaRPr lang="en-US" altLang="en-US" sz="1100" dirty="0"/>
          </a:p>
          <a:p>
            <a:pPr marL="228600" indent="-228600">
              <a:spcAft>
                <a:spcPct val="25000"/>
              </a:spcAft>
            </a:pPr>
            <a:r>
              <a:rPr lang="en-US" altLang="en-US" sz="1000" dirty="0"/>
              <a:t>Erotic asymmetry, violence</a:t>
            </a:r>
          </a:p>
          <a:p>
            <a:pPr marL="685800" lvl="1" indent="-228600">
              <a:spcAft>
                <a:spcPct val="25000"/>
              </a:spcAft>
            </a:pPr>
            <a:r>
              <a:rPr lang="en-US" altLang="en-US" sz="1100" dirty="0"/>
              <a:t>Rape of the Sabine Women</a:t>
            </a:r>
          </a:p>
          <a:p>
            <a:pPr marL="685800" lvl="1" indent="-228600">
              <a:spcAft>
                <a:spcPct val="25000"/>
              </a:spcAft>
            </a:pPr>
            <a:r>
              <a:rPr lang="en-US" altLang="en-US" sz="1100" dirty="0"/>
              <a:t>“It’s all right to use force…”</a:t>
            </a:r>
          </a:p>
          <a:p>
            <a:pPr marL="685800" lvl="1" indent="-228600">
              <a:spcAft>
                <a:spcPct val="25000"/>
              </a:spcAft>
            </a:pPr>
            <a:r>
              <a:rPr lang="en-US" altLang="en-US" sz="1100" dirty="0" err="1"/>
              <a:t>Deidamia</a:t>
            </a:r>
            <a:r>
              <a:rPr lang="en-US" altLang="en-US" sz="1100" dirty="0"/>
              <a:t> &amp; Achilles</a:t>
            </a:r>
          </a:p>
          <a:p>
            <a:pPr marL="1143000" lvl="2" indent="-228600">
              <a:spcAft>
                <a:spcPct val="25000"/>
              </a:spcAft>
            </a:pPr>
            <a:r>
              <a:rPr lang="en-US" altLang="en-US" sz="1000" dirty="0"/>
              <a:t>“To be forced was what she desired”</a:t>
            </a:r>
          </a:p>
          <a:p>
            <a:pPr marL="228600" indent="-228600">
              <a:spcAft>
                <a:spcPct val="25000"/>
              </a:spcAft>
            </a:pPr>
            <a:r>
              <a:rPr lang="en-US" altLang="en-US" sz="1000" dirty="0"/>
              <a:t>Adultery (?)</a:t>
            </a:r>
          </a:p>
          <a:p>
            <a:pPr marL="685800" lvl="1" indent="-228600">
              <a:spcAft>
                <a:spcPct val="25000"/>
              </a:spcAft>
            </a:pPr>
            <a:r>
              <a:rPr lang="en-US" altLang="en-US" sz="1100" dirty="0"/>
              <a:t>“to please your lady’s escort” (</a:t>
            </a:r>
            <a:r>
              <a:rPr lang="en-US" altLang="en-US" sz="1100" i="1" dirty="0" err="1"/>
              <a:t>viro</a:t>
            </a:r>
            <a:r>
              <a:rPr lang="en-US" altLang="en-US" sz="1100" i="1" dirty="0"/>
              <a:t> </a:t>
            </a:r>
            <a:r>
              <a:rPr lang="en-US" altLang="en-US" sz="1100" i="1" dirty="0" err="1"/>
              <a:t>placuisse</a:t>
            </a:r>
            <a:r>
              <a:rPr lang="en-US" altLang="en-US" sz="1100" i="1" dirty="0"/>
              <a:t> </a:t>
            </a:r>
            <a:r>
              <a:rPr lang="en-US" altLang="en-US" sz="1100" i="1" dirty="0" err="1"/>
              <a:t>puellae</a:t>
            </a:r>
            <a:r>
              <a:rPr lang="en-US" altLang="en-US" sz="1000" dirty="0"/>
              <a:t>)</a:t>
            </a:r>
          </a:p>
          <a:p>
            <a:pPr marL="685800" lvl="1" indent="-228600">
              <a:spcAft>
                <a:spcPct val="25000"/>
              </a:spcAft>
            </a:pPr>
            <a:r>
              <a:rPr lang="en-US" altLang="en-US" sz="1000" dirty="0"/>
              <a:t>“Husbands allow this </a:t>
            </a:r>
            <a:r>
              <a:rPr lang="en-US" altLang="en-US" sz="1000" dirty="0" err="1" smtClean="0"/>
              <a:t>lattitude</a:t>
            </a:r>
            <a:r>
              <a:rPr lang="en-US" altLang="en-US" sz="1000" dirty="0" smtClean="0"/>
              <a:t> </a:t>
            </a:r>
            <a:r>
              <a:rPr lang="en-US" altLang="en-US" sz="1000" dirty="0"/>
              <a:t>to lawful wives…” – hence you have to </a:t>
            </a:r>
            <a:r>
              <a:rPr lang="en-US" altLang="en-US" sz="1000" dirty="0" smtClean="0"/>
              <a:t>forgive </a:t>
            </a:r>
            <a:r>
              <a:rPr lang="en-US" altLang="en-US" sz="1000" dirty="0"/>
              <a:t>girlfriend’s </a:t>
            </a:r>
            <a:r>
              <a:rPr lang="en-US" altLang="en-US" sz="1000" dirty="0" err="1"/>
              <a:t>furta</a:t>
            </a:r>
            <a:endParaRPr lang="en-US" altLang="en-US" sz="1000" dirty="0"/>
          </a:p>
          <a:p>
            <a:pPr marL="685800" lvl="1" indent="-228600">
              <a:spcAft>
                <a:spcPct val="25000"/>
              </a:spcAft>
            </a:pPr>
            <a:r>
              <a:rPr lang="en-US" altLang="en-US" sz="1000" dirty="0"/>
              <a:t>COMPARE: 1.387 FF.:</a:t>
            </a:r>
          </a:p>
          <a:p>
            <a:pPr marL="685800" lvl="1" indent="-228600">
              <a:spcAft>
                <a:spcPct val="25000"/>
              </a:spcAft>
            </a:pPr>
            <a:endParaRPr lang="en-US" altLang="en-US" sz="1000" dirty="0"/>
          </a:p>
          <a:p>
            <a:pPr marL="685800" lvl="1" indent="-228600">
              <a:spcAft>
                <a:spcPct val="25000"/>
              </a:spcAft>
            </a:pPr>
            <a:r>
              <a:rPr lang="en-US" altLang="en-US" dirty="0"/>
              <a:t>Hoc </a:t>
            </a:r>
            <a:r>
              <a:rPr lang="en-US" altLang="en-US" dirty="0" err="1"/>
              <a:t>unum</a:t>
            </a:r>
            <a:r>
              <a:rPr lang="en-US" altLang="en-US" dirty="0"/>
              <a:t> </a:t>
            </a:r>
            <a:r>
              <a:rPr lang="en-US" altLang="en-US" dirty="0" err="1"/>
              <a:t>moneo</a:t>
            </a:r>
            <a:r>
              <a:rPr lang="en-US" altLang="en-US" dirty="0"/>
              <a:t>, </a:t>
            </a:r>
            <a:r>
              <a:rPr lang="en-US" altLang="en-US" dirty="0" err="1"/>
              <a:t>siquid</a:t>
            </a:r>
            <a:r>
              <a:rPr lang="en-US" altLang="en-US" dirty="0"/>
              <a:t> </a:t>
            </a:r>
            <a:r>
              <a:rPr lang="en-US" altLang="en-US" dirty="0" err="1"/>
              <a:t>modo</a:t>
            </a:r>
            <a:r>
              <a:rPr lang="en-US" altLang="en-US" dirty="0"/>
              <a:t> </a:t>
            </a:r>
            <a:r>
              <a:rPr lang="en-US" altLang="en-US" dirty="0" err="1"/>
              <a:t>creditur</a:t>
            </a:r>
            <a:r>
              <a:rPr lang="en-US" altLang="en-US" dirty="0"/>
              <a:t> </a:t>
            </a:r>
            <a:r>
              <a:rPr lang="en-US" altLang="en-US" dirty="0" err="1"/>
              <a:t>arti</a:t>
            </a:r>
            <a:r>
              <a:rPr lang="en-US" altLang="en-US" dirty="0"/>
              <a:t>,</a:t>
            </a:r>
            <a:br>
              <a:rPr lang="en-US" altLang="en-US" dirty="0"/>
            </a:br>
            <a:r>
              <a:rPr lang="en-US" altLang="en-US" dirty="0"/>
              <a:t>     </a:t>
            </a:r>
            <a:r>
              <a:rPr lang="en-US" altLang="en-US" dirty="0" err="1"/>
              <a:t>Nec</a:t>
            </a:r>
            <a:r>
              <a:rPr lang="en-US" altLang="en-US" dirty="0"/>
              <a:t> mea dicta </a:t>
            </a:r>
            <a:r>
              <a:rPr lang="en-US" altLang="en-US" dirty="0" err="1"/>
              <a:t>rapax</a:t>
            </a:r>
            <a:r>
              <a:rPr lang="en-US" altLang="en-US" dirty="0"/>
              <a:t> per mare </a:t>
            </a:r>
            <a:r>
              <a:rPr lang="en-US" altLang="en-US" dirty="0" err="1"/>
              <a:t>ventus</a:t>
            </a:r>
            <a:r>
              <a:rPr lang="en-US" altLang="en-US" dirty="0"/>
              <a:t> </a:t>
            </a:r>
            <a:r>
              <a:rPr lang="en-US" altLang="en-US" dirty="0" err="1"/>
              <a:t>agit</a:t>
            </a:r>
            <a:r>
              <a:rPr lang="en-US" altLang="en-US" dirty="0"/>
              <a:t>:</a:t>
            </a:r>
            <a:br>
              <a:rPr lang="en-US" altLang="en-US" dirty="0"/>
            </a:br>
            <a:r>
              <a:rPr lang="en-US" altLang="en-US" dirty="0" err="1"/>
              <a:t>Aut</a:t>
            </a:r>
            <a:r>
              <a:rPr lang="en-US" altLang="en-US" dirty="0"/>
              <a:t> non rem </a:t>
            </a:r>
            <a:r>
              <a:rPr lang="en-US" altLang="en-US" dirty="0" err="1"/>
              <a:t>temptes</a:t>
            </a:r>
            <a:r>
              <a:rPr lang="en-US" altLang="en-US" dirty="0"/>
              <a:t> </a:t>
            </a:r>
            <a:r>
              <a:rPr lang="en-US" altLang="en-US" dirty="0" err="1"/>
              <a:t>aut</a:t>
            </a:r>
            <a:r>
              <a:rPr lang="en-US" altLang="en-US" dirty="0"/>
              <a:t> </a:t>
            </a:r>
            <a:r>
              <a:rPr lang="en-US" altLang="en-US" dirty="0" err="1"/>
              <a:t>perfice</a:t>
            </a:r>
            <a:r>
              <a:rPr lang="en-US" altLang="en-US" dirty="0"/>
              <a:t>; </a:t>
            </a:r>
            <a:r>
              <a:rPr lang="en-US" altLang="en-US" dirty="0" err="1"/>
              <a:t>tollitur</a:t>
            </a:r>
            <a:r>
              <a:rPr lang="en-US" altLang="en-US" dirty="0"/>
              <a:t> index,</a:t>
            </a:r>
            <a:br>
              <a:rPr lang="en-US" altLang="en-US" dirty="0"/>
            </a:br>
            <a:r>
              <a:rPr lang="en-US" altLang="en-US" dirty="0"/>
              <a:t>     Cum </a:t>
            </a:r>
            <a:r>
              <a:rPr lang="en-US" altLang="en-US" dirty="0" err="1"/>
              <a:t>semel</a:t>
            </a:r>
            <a:r>
              <a:rPr lang="en-US" altLang="en-US" dirty="0"/>
              <a:t> in partem </a:t>
            </a:r>
            <a:r>
              <a:rPr lang="en-US" altLang="en-US" dirty="0" err="1"/>
              <a:t>criminis</a:t>
            </a:r>
            <a:r>
              <a:rPr lang="en-US" altLang="en-US" dirty="0"/>
              <a:t> </a:t>
            </a:r>
            <a:r>
              <a:rPr lang="en-US" altLang="en-US" dirty="0" err="1"/>
              <a:t>ipsa</a:t>
            </a:r>
            <a:r>
              <a:rPr lang="en-US" altLang="en-US" dirty="0"/>
              <a:t> </a:t>
            </a:r>
            <a:r>
              <a:rPr lang="en-US" altLang="en-US" dirty="0" err="1"/>
              <a:t>venit</a:t>
            </a:r>
            <a:r>
              <a:rPr lang="en-US" altLang="en-US" dirty="0"/>
              <a:t>.               390 </a:t>
            </a:r>
            <a:endParaRPr lang="en-US" altLang="en-US" sz="1000" dirty="0"/>
          </a:p>
          <a:p>
            <a:pPr marL="228600" indent="-228600">
              <a:spcAft>
                <a:spcPct val="25000"/>
              </a:spcAft>
            </a:pPr>
            <a:endParaRPr lang="en-US" altLang="en-US" sz="1000" dirty="0"/>
          </a:p>
          <a:p>
            <a:pPr marL="228600" indent="-228600"/>
            <a:r>
              <a:rPr lang="en-US" altLang="en-US" dirty="0"/>
              <a:t>“Safe love, legitimate liaisons | Will be my theme. This poem breaks no taboos” </a:t>
            </a:r>
            <a:r>
              <a:rPr lang="en-US" altLang="en-US" sz="900" dirty="0"/>
              <a:t>(p. 167)</a:t>
            </a:r>
          </a:p>
          <a:p>
            <a:pPr marL="228600" indent="-228600"/>
            <a:r>
              <a:rPr lang="en-US" altLang="en-US" dirty="0"/>
              <a:t>“These Caesars come to courage young” </a:t>
            </a:r>
            <a:r>
              <a:rPr lang="en-US" altLang="en-US" sz="900" dirty="0"/>
              <a:t>(p. 171)</a:t>
            </a:r>
          </a:p>
          <a:p>
            <a:pPr marL="228600" indent="-228600"/>
            <a:r>
              <a:rPr lang="en-US" altLang="en-US" dirty="0"/>
              <a:t>“The harvest’s always richer / In another man’s fields, the herd / Of our neighbors has fuller udders” </a:t>
            </a:r>
            <a:r>
              <a:rPr lang="en-US" altLang="en-US" sz="900" dirty="0"/>
              <a:t>(p. 176)</a:t>
            </a:r>
          </a:p>
          <a:p>
            <a:pPr marL="228600" indent="-228600"/>
            <a:r>
              <a:rPr lang="en-US" altLang="en-US" dirty="0"/>
              <a:t>“Husbands allow this latitude to lawful / Wives - they nod off, let sleep assist the fun” </a:t>
            </a:r>
            <a:r>
              <a:rPr lang="en-US" altLang="en-US" sz="900" dirty="0"/>
              <a:t>(p. 207)</a:t>
            </a:r>
          </a:p>
          <a:p>
            <a:pPr marL="228600" indent="-228600"/>
            <a:r>
              <a:rPr lang="en-US" altLang="en-US" dirty="0"/>
              <a:t>“I hate it unless both lovers reach a climax: / That’s why I don’t much go for boys” </a:t>
            </a:r>
            <a:r>
              <a:rPr lang="en-US" altLang="en-US" sz="900" dirty="0"/>
              <a:t>(p. 211)</a:t>
            </a:r>
          </a:p>
          <a:p>
            <a:pPr marL="228600" indent="-228600"/>
            <a:r>
              <a:rPr lang="en-US" altLang="en-US" dirty="0"/>
              <a:t>“Let others worship the past, I much prefer the present” </a:t>
            </a:r>
            <a:r>
              <a:rPr lang="en-US" altLang="en-US" sz="900" dirty="0"/>
              <a:t>(p. 217)</a:t>
            </a:r>
          </a:p>
          <a:p>
            <a:pPr marL="228600" indent="-228600"/>
            <a:r>
              <a:rPr lang="en-US" altLang="en-US" dirty="0"/>
              <a:t>“Let brides be guarded securely: that's proper: / Modesty, law, and our Leader so prescribe. / But watch you? A woman still barely used to her freedom (</a:t>
            </a:r>
            <a:r>
              <a:rPr lang="en-US" altLang="en-US" dirty="0" err="1"/>
              <a:t>vicdicta</a:t>
            </a:r>
            <a:r>
              <a:rPr lang="en-US" altLang="en-US" dirty="0"/>
              <a:t>)? Intolerable!” </a:t>
            </a:r>
            <a:r>
              <a:rPr lang="en-US" altLang="en-US" sz="900" dirty="0"/>
              <a:t>(p. 232)</a:t>
            </a:r>
          </a:p>
          <a:p>
            <a:pPr marL="228600" indent="-228600"/>
            <a:r>
              <a:rPr lang="en-US" altLang="en-US" dirty="0"/>
              <a:t>Parties: “Delay enhances charm, delay’s a great </a:t>
            </a:r>
            <a:r>
              <a:rPr lang="en-US" altLang="en-US" u="sng" dirty="0"/>
              <a:t>bawd</a:t>
            </a:r>
            <a:r>
              <a:rPr lang="en-US" altLang="en-US" dirty="0"/>
              <a:t>”</a:t>
            </a:r>
            <a:br>
              <a:rPr lang="en-US" altLang="en-US" dirty="0"/>
            </a:br>
            <a:r>
              <a:rPr lang="en-US" altLang="en-US" sz="900" dirty="0"/>
              <a:t>(p. 237 = 752 </a:t>
            </a:r>
            <a:r>
              <a:rPr lang="en-US" altLang="en-US" sz="900" i="1" dirty="0"/>
              <a:t>grata mora </a:t>
            </a:r>
            <a:r>
              <a:rPr lang="en-US" altLang="en-US" sz="900" i="1" dirty="0" err="1"/>
              <a:t>venies</a:t>
            </a:r>
            <a:r>
              <a:rPr lang="en-US" altLang="en-US" sz="900" i="1" dirty="0"/>
              <a:t>; maxima </a:t>
            </a:r>
            <a:r>
              <a:rPr lang="en-US" altLang="en-US" sz="900" i="1" u="sng" dirty="0"/>
              <a:t>lena</a:t>
            </a:r>
            <a:r>
              <a:rPr lang="en-US" altLang="en-US" sz="900" i="1" dirty="0"/>
              <a:t> mora </a:t>
            </a:r>
            <a:r>
              <a:rPr lang="en-US" altLang="en-US" sz="900" i="1" dirty="0" err="1"/>
              <a:t>est</a:t>
            </a:r>
            <a:r>
              <a:rPr lang="en-US" altLang="en-US" sz="900"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E968E-5601-4739-A7AD-0750B8E7C68D}" type="slidenum">
              <a:rPr lang="en-US" altLang="en-US"/>
              <a:pPr/>
              <a:t>15</a:t>
            </a:fld>
            <a:endParaRPr lang="en-US" altLang="en-US"/>
          </a:p>
        </p:txBody>
      </p:sp>
      <p:sp>
        <p:nvSpPr>
          <p:cNvPr id="125954" name="Rectangle 2"/>
          <p:cNvSpPr>
            <a:spLocks noGrp="1" noRot="1" noChangeAspect="1" noChangeArrowheads="1" noTextEdit="1"/>
          </p:cNvSpPr>
          <p:nvPr>
            <p:ph type="sldImg"/>
          </p:nvPr>
        </p:nvSpPr>
        <p:spPr>
          <a:xfrm>
            <a:off x="2227263" y="700088"/>
            <a:ext cx="2592387" cy="1944687"/>
          </a:xfrm>
          <a:ln/>
        </p:spPr>
      </p:sp>
      <p:sp>
        <p:nvSpPr>
          <p:cNvPr id="125955" name="Rectangle 3"/>
          <p:cNvSpPr>
            <a:spLocks noGrp="1" noChangeArrowheads="1"/>
          </p:cNvSpPr>
          <p:nvPr>
            <p:ph type="body" idx="1"/>
          </p:nvPr>
        </p:nvSpPr>
        <p:spPr/>
        <p:txBody>
          <a:bodyPr/>
          <a:lstStyle/>
          <a:p>
            <a:r>
              <a:rPr lang="en-US" altLang="en-US"/>
              <a:t>Cybele</a:t>
            </a:r>
          </a:p>
          <a:p>
            <a:pPr lvl="1"/>
            <a:r>
              <a:rPr lang="en-US" altLang="en-US"/>
              <a:t>magna mater deorum</a:t>
            </a:r>
          </a:p>
          <a:p>
            <a:pPr lvl="1"/>
            <a:r>
              <a:rPr lang="en-US" altLang="en-US"/>
              <a:t>brought to Rome 205/4</a:t>
            </a:r>
          </a:p>
          <a:p>
            <a:pPr lvl="1"/>
            <a:r>
              <a:rPr lang="en-US" altLang="en-US"/>
              <a:t>ecstatic cult, like a female Dionysus</a:t>
            </a:r>
          </a:p>
          <a:p>
            <a:r>
              <a:rPr lang="en-US" altLang="en-US"/>
              <a:t>Attis</a:t>
            </a:r>
          </a:p>
          <a:p>
            <a:pPr lvl="1"/>
            <a:r>
              <a:rPr lang="en-US" altLang="en-US"/>
              <a:t>her lover</a:t>
            </a:r>
          </a:p>
          <a:p>
            <a:pPr lvl="1"/>
            <a:r>
              <a:rPr lang="en-US" altLang="en-US"/>
              <a:t>castrated and (?) killed</a:t>
            </a:r>
          </a:p>
          <a:p>
            <a:r>
              <a:rPr lang="en-US" altLang="en-US"/>
              <a:t>Gallis</a:t>
            </a:r>
          </a:p>
          <a:p>
            <a:pPr lvl="1"/>
            <a:r>
              <a:rPr lang="en-US" altLang="en-US"/>
              <a:t>not permitted to be Roman citizens until the reign of Claudius</a:t>
            </a:r>
          </a:p>
          <a:p>
            <a:pPr lvl="1"/>
            <a:r>
              <a:rPr lang="en-US" altLang="en-US"/>
              <a:t>note</a:t>
            </a:r>
          </a:p>
          <a:p>
            <a:pPr lvl="2"/>
            <a:r>
              <a:rPr lang="en-US" altLang="en-US"/>
              <a:t>timbrels and other instruments, noise makers</a:t>
            </a:r>
          </a:p>
          <a:p>
            <a:pPr lvl="2"/>
            <a:r>
              <a:rPr lang="en-US" altLang="en-US"/>
              <a:t>pomegranate (life)</a:t>
            </a:r>
          </a:p>
          <a:p>
            <a:pPr lvl="2"/>
            <a:r>
              <a:rPr lang="en-US" altLang="en-US"/>
              <a:t>shrine with image of Attis around neck</a:t>
            </a:r>
          </a:p>
          <a:p>
            <a:pPr lvl="2"/>
            <a:r>
              <a:rPr lang="en-US" altLang="en-US"/>
              <a:t>bowl of (phallic, fertility-related) nuts with pinecone</a:t>
            </a:r>
          </a:p>
          <a:p>
            <a:pPr lvl="2"/>
            <a:r>
              <a:rPr lang="en-US" altLang="en-US"/>
              <a:t>whip (self-flagellation)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CF541-588D-4DF3-8B48-D9B6974761F2}" type="slidenum">
              <a:rPr lang="en-US" altLang="en-US"/>
              <a:pPr/>
              <a:t>16</a:t>
            </a:fld>
            <a:endParaRPr lang="en-US" altLang="en-US"/>
          </a:p>
        </p:txBody>
      </p:sp>
      <p:sp>
        <p:nvSpPr>
          <p:cNvPr id="94210" name="Rectangle 2"/>
          <p:cNvSpPr>
            <a:spLocks noGrp="1" noRot="1" noChangeAspect="1" noChangeArrowheads="1" noTextEdit="1"/>
          </p:cNvSpPr>
          <p:nvPr>
            <p:ph type="sldImg"/>
          </p:nvPr>
        </p:nvSpPr>
        <p:spPr>
          <a:xfrm>
            <a:off x="2227263" y="700088"/>
            <a:ext cx="2592387" cy="1944687"/>
          </a:xfrm>
          <a:ln/>
        </p:spPr>
      </p:sp>
      <p:sp>
        <p:nvSpPr>
          <p:cNvPr id="94211" name="Rectangle 3"/>
          <p:cNvSpPr>
            <a:spLocks noGrp="1" noChangeArrowheads="1"/>
          </p:cNvSpPr>
          <p:nvPr>
            <p:ph type="body" idx="1"/>
          </p:nvPr>
        </p:nvSpPr>
        <p:spPr/>
        <p:txBody>
          <a:bodyPr/>
          <a:lstStyle/>
          <a:p>
            <a:pPr lvl="1"/>
            <a:r>
              <a:rPr lang="en-US" altLang="en-US"/>
              <a:t>what meaning in poem the rape??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17</a:t>
            </a:fld>
            <a:endParaRPr lang="en-US" altLang="en-US"/>
          </a:p>
        </p:txBody>
      </p:sp>
    </p:spTree>
    <p:extLst>
      <p:ext uri="{BB962C8B-B14F-4D97-AF65-F5344CB8AC3E}">
        <p14:creationId xmlns:p14="http://schemas.microsoft.com/office/powerpoint/2010/main" val="83358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1434C-ED24-4F2D-989A-AE3985E5191C}" type="slidenum">
              <a:rPr lang="en-US" altLang="en-US"/>
              <a:pPr/>
              <a:t>18</a:t>
            </a:fld>
            <a:endParaRPr lang="en-US" altLang="en-US"/>
          </a:p>
        </p:txBody>
      </p:sp>
      <p:sp>
        <p:nvSpPr>
          <p:cNvPr id="128002" name="Rectangle 2"/>
          <p:cNvSpPr>
            <a:spLocks noGrp="1" noRot="1" noChangeAspect="1" noChangeArrowheads="1" noTextEdit="1"/>
          </p:cNvSpPr>
          <p:nvPr>
            <p:ph type="sldImg"/>
          </p:nvPr>
        </p:nvSpPr>
        <p:spPr>
          <a:xfrm>
            <a:off x="2227263" y="700088"/>
            <a:ext cx="2592387" cy="1944687"/>
          </a:xfrm>
          <a:ln/>
        </p:spPr>
      </p:sp>
      <p:sp>
        <p:nvSpPr>
          <p:cNvPr id="128003" name="Rectangle 3"/>
          <p:cNvSpPr>
            <a:spLocks noGrp="1" noChangeArrowheads="1"/>
          </p:cNvSpPr>
          <p:nvPr>
            <p:ph type="body" idx="1"/>
          </p:nvPr>
        </p:nvSpPr>
        <p:spPr/>
        <p:txBody>
          <a:bodyPr/>
          <a:lstStyle/>
          <a:p>
            <a:r>
              <a:rPr lang="en-US" altLang="en-US" dirty="0"/>
              <a:t>All that we can say with reasonable assurance about </a:t>
            </a:r>
            <a:r>
              <a:rPr lang="en-US" altLang="en-US" dirty="0" err="1"/>
              <a:t>Decimus</a:t>
            </a:r>
            <a:r>
              <a:rPr lang="en-US" altLang="en-US" dirty="0"/>
              <a:t> Junius </a:t>
            </a:r>
            <a:r>
              <a:rPr lang="en-US" altLang="en-US" dirty="0" err="1"/>
              <a:t>Juvenalis</a:t>
            </a:r>
            <a:r>
              <a:rPr lang="en-US" altLang="en-US" dirty="0"/>
              <a:t> is that he "was either the son, or the adopted son, of a wealthy freedman, and 'practiced rhetoric till about middle age" (Green's translation, intro., p. 10), and that he wrote probably during the 110s through 120s CE under the emperors Trajan and Hadrian. Though his writing can be nasty and obscene, it clearly is intended for a well-educated, sophisticated audience expecting from our author a highly finished and clever example of satire. So the extremism of </a:t>
            </a:r>
            <a:r>
              <a:rPr lang="en-US" altLang="en-US" i="1" dirty="0"/>
              <a:t>Satires</a:t>
            </a:r>
            <a:r>
              <a:rPr lang="en-US" altLang="en-US" dirty="0"/>
              <a:t> 2 and 6 will involve a significant element of poetic self-dramatization, one might say self-fictionalization: the satirist-speaker as both an outraged traditionalist and as an over-the-top bigot.</a:t>
            </a:r>
          </a:p>
          <a:p>
            <a:r>
              <a:rPr lang="en-US" altLang="en-US" dirty="0"/>
              <a:t>apart from that, aspects of sat 2 reflect the age of </a:t>
            </a:r>
            <a:r>
              <a:rPr lang="en-US" altLang="en-US" dirty="0" err="1"/>
              <a:t>domitian</a:t>
            </a:r>
            <a:r>
              <a:rPr lang="en-US" altLang="en-US" dirty="0"/>
              <a:t> (r. 81-96), particularly as regards his efforts to revive the </a:t>
            </a:r>
            <a:r>
              <a:rPr lang="en-US" altLang="en-US" dirty="0" err="1"/>
              <a:t>augustan</a:t>
            </a:r>
            <a:r>
              <a:rPr lang="en-US" altLang="en-US" dirty="0"/>
              <a:t> marriage legislation and to institute a </a:t>
            </a:r>
            <a:r>
              <a:rPr lang="en-US" altLang="en-US" dirty="0" err="1"/>
              <a:t>correctio</a:t>
            </a:r>
            <a:r>
              <a:rPr lang="en-US" altLang="en-US" dirty="0"/>
              <a:t> </a:t>
            </a:r>
            <a:r>
              <a:rPr lang="en-US" altLang="en-US" dirty="0" err="1"/>
              <a:t>morum</a:t>
            </a:r>
            <a:r>
              <a:rPr lang="en-US" altLang="en-US" dirty="0"/>
              <a:t>, and reform of roman morals. yet </a:t>
            </a:r>
            <a:r>
              <a:rPr lang="en-US" altLang="en-US" dirty="0" err="1"/>
              <a:t>domitian</a:t>
            </a:r>
            <a:r>
              <a:rPr lang="en-US" altLang="en-US" dirty="0"/>
              <a:t>, himself evidently a rapist of his own niece, instituted a reign of terror targeting the senatorial (i.e., aristocratic) class.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735FE-BA26-4FFA-8980-BF38C41EE273}" type="slidenum">
              <a:rPr lang="en-US" altLang="en-US"/>
              <a:pPr/>
              <a:t>19</a:t>
            </a:fld>
            <a:endParaRPr lang="en-US" altLang="en-US"/>
          </a:p>
        </p:txBody>
      </p:sp>
      <p:sp>
        <p:nvSpPr>
          <p:cNvPr id="151554" name="Rectangle 2"/>
          <p:cNvSpPr>
            <a:spLocks noGrp="1" noRot="1" noChangeAspect="1" noChangeArrowheads="1" noTextEdit="1"/>
          </p:cNvSpPr>
          <p:nvPr>
            <p:ph type="sldImg"/>
          </p:nvPr>
        </p:nvSpPr>
        <p:spPr>
          <a:xfrm>
            <a:off x="2227263" y="700088"/>
            <a:ext cx="2592387" cy="1944687"/>
          </a:xfrm>
          <a:ln/>
        </p:spPr>
      </p:sp>
      <p:sp>
        <p:nvSpPr>
          <p:cNvPr id="151555" name="Rectangle 3"/>
          <p:cNvSpPr>
            <a:spLocks noGrp="1" noChangeArrowheads="1"/>
          </p:cNvSpPr>
          <p:nvPr>
            <p:ph type="body" idx="1"/>
          </p:nvPr>
        </p:nvSpPr>
        <p:spPr/>
        <p:txBody>
          <a:bodyPr/>
          <a:lstStyle/>
          <a:p>
            <a:r>
              <a:rPr lang="en-US" altLang="en-US"/>
              <a:t>GENRE: connections to rhetoric and the themes of declamation, philosophical diatribe, older traditions of platonic dialogue. thus a combined disputatious, didactic focus, an ironic preceptor, in sense, like ovid. so, too, discourse saturated by ideology.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700088"/>
            <a:ext cx="2592387" cy="1944687"/>
          </a:xfrm>
        </p:spPr>
      </p:sp>
      <p:sp>
        <p:nvSpPr>
          <p:cNvPr id="3" name="Notes Placeholder 2"/>
          <p:cNvSpPr>
            <a:spLocks noGrp="1"/>
          </p:cNvSpPr>
          <p:nvPr>
            <p:ph type="body" idx="1"/>
          </p:nvPr>
        </p:nvSpPr>
        <p:spPr/>
        <p:txBody>
          <a:bodyPr/>
          <a:lstStyle/>
          <a:p>
            <a:pPr>
              <a:spcAft>
                <a:spcPts val="1200"/>
              </a:spcAft>
            </a:pPr>
            <a:r>
              <a:rPr lang="en-US" dirty="0" smtClean="0"/>
              <a:t>in satire 6, </a:t>
            </a:r>
            <a:r>
              <a:rPr lang="en-US" dirty="0" err="1" smtClean="0"/>
              <a:t>juvenal’s</a:t>
            </a:r>
            <a:r>
              <a:rPr lang="en-US" dirty="0" smtClean="0"/>
              <a:t> misogynistic</a:t>
            </a:r>
            <a:r>
              <a:rPr lang="en-US" baseline="0" dirty="0" smtClean="0"/>
              <a:t> effusion, the speaker recommends that a husband, to keep his wife under control, “lock her up / and bar the doors.” but that same speaker then asks, </a:t>
            </a:r>
            <a:r>
              <a:rPr lang="en-US" sz="1200" i="1" dirty="0" err="1" smtClean="0">
                <a:latin typeface="Rusticana LT Std Roman" pitchFamily="50" charset="0"/>
              </a:rPr>
              <a:t>Quis</a:t>
            </a:r>
            <a:r>
              <a:rPr lang="en-US" sz="1200" i="1" dirty="0" smtClean="0">
                <a:latin typeface="Rusticana LT Std Roman" pitchFamily="50" charset="0"/>
              </a:rPr>
              <a:t> </a:t>
            </a:r>
            <a:r>
              <a:rPr lang="en-US" sz="1200" i="1" dirty="0" err="1" smtClean="0">
                <a:latin typeface="Rusticana LT Std Roman" pitchFamily="50" charset="0"/>
              </a:rPr>
              <a:t>custodiet</a:t>
            </a:r>
            <a:r>
              <a:rPr lang="en-US" sz="1200" i="1" dirty="0" smtClean="0">
                <a:latin typeface="Rusticana LT Std Roman" pitchFamily="50" charset="0"/>
              </a:rPr>
              <a:t> </a:t>
            </a:r>
            <a:r>
              <a:rPr lang="en-US" sz="1200" i="1" dirty="0" err="1" smtClean="0">
                <a:latin typeface="Rusticana LT Std Roman" pitchFamily="50" charset="0"/>
              </a:rPr>
              <a:t>custodes</a:t>
            </a:r>
            <a:r>
              <a:rPr lang="en-US" sz="1200" i="1" dirty="0" smtClean="0">
                <a:latin typeface="Rusticana LT Std Roman" pitchFamily="50" charset="0"/>
              </a:rPr>
              <a:t>?</a:t>
            </a:r>
            <a:r>
              <a:rPr lang="en-US" sz="1200" baseline="0" dirty="0" smtClean="0">
                <a:latin typeface="Rusticana LT Std Roman" pitchFamily="50" charset="0"/>
              </a:rPr>
              <a:t> “</a:t>
            </a:r>
            <a:r>
              <a:rPr lang="en-US" sz="1200" dirty="0" smtClean="0">
                <a:latin typeface="Calibri" panose="020F0502020204030204" pitchFamily="34" charset="0"/>
              </a:rPr>
              <a:t>But who is to keep guard / Over the guards themselves?”</a:t>
            </a:r>
          </a:p>
          <a:p>
            <a:pPr>
              <a:spcAft>
                <a:spcPts val="1200"/>
              </a:spcAft>
            </a:pPr>
            <a:r>
              <a:rPr lang="en-US" sz="1200" dirty="0" smtClean="0">
                <a:latin typeface="Calibri" panose="020F0502020204030204" pitchFamily="34" charset="0"/>
              </a:rPr>
              <a:t>and although</a:t>
            </a:r>
            <a:r>
              <a:rPr lang="en-US" sz="1200" baseline="0" dirty="0" smtClean="0">
                <a:latin typeface="Calibri" panose="020F0502020204030204" pitchFamily="34" charset="0"/>
              </a:rPr>
              <a:t> he’s talking there about watchers whom the wife will bribe to look the other way when she goes off to have fun, that line, </a:t>
            </a:r>
            <a:r>
              <a:rPr lang="en-US" sz="1200" baseline="0" dirty="0" smtClean="0">
                <a:latin typeface="Rusticana LT Std Roman" pitchFamily="50" charset="0"/>
              </a:rPr>
              <a:t>“</a:t>
            </a:r>
            <a:r>
              <a:rPr lang="en-US" sz="1200" dirty="0" smtClean="0">
                <a:latin typeface="Calibri" panose="020F0502020204030204" pitchFamily="34" charset="0"/>
              </a:rPr>
              <a:t>But who is to keep guard / Over the guards themselves?” clearly sounds the theme of both the satires I had you read for today. for both engage</a:t>
            </a:r>
            <a:r>
              <a:rPr lang="en-US" sz="1200" baseline="0" dirty="0" smtClean="0">
                <a:latin typeface="Calibri" panose="020F0502020204030204" pitchFamily="34" charset="0"/>
              </a:rPr>
              <a:t> the idea of a breakdown of traditional morality, the </a:t>
            </a:r>
            <a:r>
              <a:rPr lang="en-US" sz="1200" i="1" baseline="0" dirty="0" smtClean="0">
                <a:latin typeface="Calibri" panose="020F0502020204030204" pitchFamily="34" charset="0"/>
              </a:rPr>
              <a:t>mos maiorum</a:t>
            </a:r>
            <a:r>
              <a:rPr lang="en-US" sz="1200" i="0" baseline="0" dirty="0" smtClean="0">
                <a:latin typeface="Calibri" panose="020F0502020204030204" pitchFamily="34" charset="0"/>
              </a:rPr>
              <a:t>, the roman “script” regarding comportment in a variety of areas, including gender and sexuality. here, the script, the “way of the ancestors,” is supposed to be internalized in the adult roman man or woman, and to be performed in the that roman’s words and deeds. but if a cynical and reckless generation begin to feel themselves cut loose from the constraints imposed by that script, if those who are to keep watch – romans, in other words – in order to uphold traditional values fail to do so, then what’s going to be the upshot? would it, as </a:t>
            </a:r>
            <a:r>
              <a:rPr lang="en-US" sz="1200" i="0" baseline="0" dirty="0" err="1" smtClean="0">
                <a:latin typeface="Calibri" panose="020F0502020204030204" pitchFamily="34" charset="0"/>
              </a:rPr>
              <a:t>finnis</a:t>
            </a:r>
            <a:r>
              <a:rPr lang="en-US" sz="1200" i="0" baseline="0" dirty="0" smtClean="0">
                <a:latin typeface="Calibri" panose="020F0502020204030204" pitchFamily="34" charset="0"/>
              </a:rPr>
              <a:t> might tend to see things, threaten a radically antisocial self-centeredness hostile to the inherent social goods of institutions like marriage? or, as </a:t>
            </a:r>
            <a:r>
              <a:rPr lang="en-US" sz="1200" i="0" baseline="0" dirty="0" err="1" smtClean="0">
                <a:latin typeface="Calibri" panose="020F0502020204030204" pitchFamily="34" charset="0"/>
              </a:rPr>
              <a:t>nussbaum</a:t>
            </a:r>
            <a:r>
              <a:rPr lang="en-US" sz="1200" i="0" baseline="0" dirty="0" smtClean="0">
                <a:latin typeface="Calibri" panose="020F0502020204030204" pitchFamily="34" charset="0"/>
              </a:rPr>
              <a:t> might prefer to see, does the gender-sexual moral system on view in these poems present us with a value system divergent from our own?</a:t>
            </a:r>
            <a:endParaRPr lang="en-US" sz="1200" dirty="0" smtClean="0">
              <a:latin typeface="Calibri" panose="020F0502020204030204" pitchFamily="34" charset="0"/>
            </a:endParaRPr>
          </a:p>
        </p:txBody>
      </p:sp>
      <p:sp>
        <p:nvSpPr>
          <p:cNvPr id="4" name="Date Placeholder 3"/>
          <p:cNvSpPr>
            <a:spLocks noGrp="1"/>
          </p:cNvSpPr>
          <p:nvPr>
            <p:ph type="dt" idx="10"/>
          </p:nvPr>
        </p:nvSpPr>
        <p:spPr/>
        <p:txBody>
          <a:bodyPr/>
          <a:lstStyle/>
          <a:p>
            <a:r>
              <a:rPr lang="en-US" altLang="en-US" dirty="0" smtClean="0"/>
              <a:t>1-13-99</a:t>
            </a:r>
            <a:endParaRPr lang="en-US" altLang="en-US" dirty="0"/>
          </a:p>
        </p:txBody>
      </p:sp>
      <p:sp>
        <p:nvSpPr>
          <p:cNvPr id="5" name="Footer Placeholder 4"/>
          <p:cNvSpPr>
            <a:spLocks noGrp="1"/>
          </p:cNvSpPr>
          <p:nvPr>
            <p:ph type="ftr" sz="quarter" idx="11"/>
          </p:nvPr>
        </p:nvSpPr>
        <p:spPr/>
        <p:txBody>
          <a:bodyPr/>
          <a:lstStyle/>
          <a:p>
            <a:r>
              <a:rPr lang="en-US" altLang="en-US" dirty="0" smtClean="0"/>
              <a:t>CLA77, Andrew Scholtz</a:t>
            </a:r>
            <a:endParaRPr lang="en-US" altLang="en-US" dirty="0"/>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2</a:t>
            </a:fld>
            <a:endParaRPr lang="en-US" altLang="en-US" dirty="0"/>
          </a:p>
        </p:txBody>
      </p:sp>
    </p:spTree>
    <p:extLst>
      <p:ext uri="{BB962C8B-B14F-4D97-AF65-F5344CB8AC3E}">
        <p14:creationId xmlns:p14="http://schemas.microsoft.com/office/powerpoint/2010/main" val="145432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8F948-1616-4F47-B1A5-09D2827301E6}" type="slidenum">
              <a:rPr lang="en-US" altLang="en-US"/>
              <a:pPr/>
              <a:t>20</a:t>
            </a:fld>
            <a:endParaRPr lang="en-US" altLang="en-US"/>
          </a:p>
        </p:txBody>
      </p:sp>
      <p:sp>
        <p:nvSpPr>
          <p:cNvPr id="122882" name="Rectangle 2"/>
          <p:cNvSpPr>
            <a:spLocks noGrp="1" noRot="1" noChangeAspect="1" noChangeArrowheads="1" noTextEdit="1"/>
          </p:cNvSpPr>
          <p:nvPr>
            <p:ph type="sldImg"/>
          </p:nvPr>
        </p:nvSpPr>
        <p:spPr>
          <a:xfrm>
            <a:off x="2227263" y="700088"/>
            <a:ext cx="2592387" cy="1944687"/>
          </a:xfrm>
          <a:ln/>
        </p:spPr>
      </p:sp>
      <p:sp>
        <p:nvSpPr>
          <p:cNvPr id="122883" name="Rectangle 3"/>
          <p:cNvSpPr>
            <a:spLocks noGrp="1" noChangeArrowheads="1"/>
          </p:cNvSpPr>
          <p:nvPr>
            <p:ph type="body" idx="1"/>
          </p:nvPr>
        </p:nvSpPr>
        <p:spPr/>
        <p:txBody>
          <a:bodyPr/>
          <a:lstStyle/>
          <a:p>
            <a:r>
              <a:rPr lang="en-US" altLang="en-US"/>
              <a:t>didactically/dangerously, they feel around the edges of a roman’s tolerance for pleasure whose attractions and dangers must be magnified in culturally meaningful ways for the exercise to mean anything.</a:t>
            </a:r>
          </a:p>
          <a:p>
            <a:r>
              <a:rPr lang="en-US" altLang="en-US"/>
              <a:t>they offer, therefore, a kind of mirror of roman attitudes and mindsets, though like looking through a glass darkly.</a:t>
            </a:r>
          </a:p>
          <a:p>
            <a:endParaRPr lang="en-US" altLang="en-US"/>
          </a:p>
          <a:p>
            <a:r>
              <a:rPr lang="en-US" altLang="en-US"/>
              <a:t>hence, e.g., in sat. 6, the exaggerated nostalgia for the golden age of saturn’s reign and rome’s beginnings, combined with over-the-top cynicism for an iconic figure like Cornelia, mother of the Gracchi – plus a seemingly complete rejection of all the usual justifications for roman marriage in favor of self-indulgent pleasure with slave boys.</a:t>
            </a:r>
          </a:p>
          <a:p>
            <a:r>
              <a:rPr lang="en-US" altLang="en-US"/>
              <a:t>yet at the same time, satiric critique centering traditional morality and familiar shame/honor sensitivities.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700088"/>
            <a:ext cx="2592387" cy="1944687"/>
          </a:xfrm>
        </p:spPr>
      </p:sp>
      <p:sp>
        <p:nvSpPr>
          <p:cNvPr id="3" name="Notes Placeholder 2"/>
          <p:cNvSpPr>
            <a:spLocks noGrp="1"/>
          </p:cNvSpPr>
          <p:nvPr>
            <p:ph type="body" idx="1"/>
          </p:nvPr>
        </p:nvSpPr>
        <p:spPr/>
        <p:txBody>
          <a:bodyPr/>
          <a:lstStyle/>
          <a:p>
            <a:r>
              <a:rPr lang="en-US" dirty="0" smtClean="0"/>
              <a:t>that’s what</a:t>
            </a:r>
            <a:r>
              <a:rPr lang="en-US" baseline="0" dirty="0" smtClean="0"/>
              <a:t> we’ll be asking ourselves as we explore the following topics…</a:t>
            </a:r>
            <a:endParaRPr lang="en-US" dirty="0"/>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3</a:t>
            </a:fld>
            <a:endParaRPr lang="en-US" altLang="en-US"/>
          </a:p>
        </p:txBody>
      </p:sp>
    </p:spTree>
    <p:extLst>
      <p:ext uri="{BB962C8B-B14F-4D97-AF65-F5344CB8AC3E}">
        <p14:creationId xmlns:p14="http://schemas.microsoft.com/office/powerpoint/2010/main" val="11300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4</a:t>
            </a:fld>
            <a:endParaRPr lang="en-US" altLang="en-US"/>
          </a:p>
        </p:txBody>
      </p:sp>
    </p:spTree>
    <p:extLst>
      <p:ext uri="{BB962C8B-B14F-4D97-AF65-F5344CB8AC3E}">
        <p14:creationId xmlns:p14="http://schemas.microsoft.com/office/powerpoint/2010/main" val="246513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Juvenal (or more accurately, the dramatized speaker's voice in Juvenal's satires) say about either </a:t>
            </a:r>
            <a:r>
              <a:rPr lang="en-US" dirty="0" err="1" smtClean="0"/>
              <a:t>Finnis</a:t>
            </a:r>
            <a:r>
              <a:rPr lang="en-US" dirty="0" smtClean="0"/>
              <a:t> or Nussbaum? I'm not interested in whether he would speak abusively of them (doubtless he would), but whether the </a:t>
            </a:r>
            <a:r>
              <a:rPr lang="en-US" i="1" dirty="0" smtClean="0"/>
              <a:t>value</a:t>
            </a:r>
            <a:r>
              <a:rPr lang="en-US" dirty="0" smtClean="0"/>
              <a:t> systems </a:t>
            </a:r>
            <a:r>
              <a:rPr lang="en-US" dirty="0" err="1" smtClean="0"/>
              <a:t>oridea</a:t>
            </a:r>
            <a:r>
              <a:rPr lang="en-US" i="1" dirty="0" smtClean="0"/>
              <a:t> systems</a:t>
            </a:r>
            <a:r>
              <a:rPr lang="en-US" dirty="0" smtClean="0"/>
              <a:t> animating Juvenal would "resonate" (agree) in any way with </a:t>
            </a:r>
            <a:r>
              <a:rPr lang="en-US" dirty="0" err="1" smtClean="0"/>
              <a:t>Finnis</a:t>
            </a:r>
            <a:r>
              <a:rPr lang="en-US" dirty="0" smtClean="0"/>
              <a:t>/Nussbaum? Why or why not?</a:t>
            </a:r>
            <a:endParaRPr lang="en-US" dirty="0"/>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5</a:t>
            </a:fld>
            <a:endParaRPr lang="en-US" altLang="en-US"/>
          </a:p>
        </p:txBody>
      </p:sp>
    </p:spTree>
    <p:extLst>
      <p:ext uri="{BB962C8B-B14F-4D97-AF65-F5344CB8AC3E}">
        <p14:creationId xmlns:p14="http://schemas.microsoft.com/office/powerpoint/2010/main" val="268617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700088"/>
            <a:ext cx="2592387" cy="194468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6</a:t>
            </a:fld>
            <a:endParaRPr lang="en-US" altLang="en-US"/>
          </a:p>
        </p:txBody>
      </p:sp>
    </p:spTree>
    <p:extLst>
      <p:ext uri="{BB962C8B-B14F-4D97-AF65-F5344CB8AC3E}">
        <p14:creationId xmlns:p14="http://schemas.microsoft.com/office/powerpoint/2010/main" val="274093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700088"/>
            <a:ext cx="2592387" cy="19446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7</a:t>
            </a:fld>
            <a:endParaRPr lang="en-US" altLang="en-US"/>
          </a:p>
        </p:txBody>
      </p:sp>
    </p:spTree>
    <p:extLst>
      <p:ext uri="{BB962C8B-B14F-4D97-AF65-F5344CB8AC3E}">
        <p14:creationId xmlns:p14="http://schemas.microsoft.com/office/powerpoint/2010/main" val="161950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en-US" smtClean="0"/>
              <a:t>1-13-99</a:t>
            </a:r>
            <a:endParaRPr lang="en-US" altLang="en-US"/>
          </a:p>
        </p:txBody>
      </p:sp>
      <p:sp>
        <p:nvSpPr>
          <p:cNvPr id="5" name="Footer Placeholder 4"/>
          <p:cNvSpPr>
            <a:spLocks noGrp="1"/>
          </p:cNvSpPr>
          <p:nvPr>
            <p:ph type="ftr" sz="quarter" idx="11"/>
          </p:nvPr>
        </p:nvSpPr>
        <p:spPr/>
        <p:txBody>
          <a:bodyPr/>
          <a:lstStyle/>
          <a:p>
            <a:r>
              <a:rPr lang="en-US" altLang="en-US" smtClean="0"/>
              <a:t>CLA77, Andrew Scholtz</a:t>
            </a:r>
            <a:endParaRPr lang="en-US" altLang="en-US"/>
          </a:p>
        </p:txBody>
      </p:sp>
      <p:sp>
        <p:nvSpPr>
          <p:cNvPr id="6" name="Slide Number Placeholder 5"/>
          <p:cNvSpPr>
            <a:spLocks noGrp="1"/>
          </p:cNvSpPr>
          <p:nvPr>
            <p:ph type="sldNum" sz="quarter" idx="12"/>
          </p:nvPr>
        </p:nvSpPr>
        <p:spPr/>
        <p:txBody>
          <a:bodyPr/>
          <a:lstStyle/>
          <a:p>
            <a:fld id="{2ED5918B-C6D0-48E2-B93E-1929E7B45D62}" type="slidenum">
              <a:rPr lang="en-US" altLang="en-US" smtClean="0"/>
              <a:pPr/>
              <a:t>8</a:t>
            </a:fld>
            <a:endParaRPr lang="en-US" altLang="en-US"/>
          </a:p>
        </p:txBody>
      </p:sp>
    </p:spTree>
    <p:extLst>
      <p:ext uri="{BB962C8B-B14F-4D97-AF65-F5344CB8AC3E}">
        <p14:creationId xmlns:p14="http://schemas.microsoft.com/office/powerpoint/2010/main" val="103306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690E131-F546-4FE5-ADDA-D992D1D62DAD}" type="datetime1">
              <a:rPr lang="en-US" altLang="en-US"/>
              <a:pPr/>
              <a:t>2013-11-05</a:t>
            </a:fld>
            <a:endParaRPr lang="en-US" altLang="en-US"/>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6C530A62-F186-4B15-919C-71BAB004E51F}" type="slidenum">
              <a:rPr lang="en-US" altLang="en-US"/>
              <a:pPr/>
              <a:t>9</a:t>
            </a:fld>
            <a:endParaRPr lang="en-US" altLang="en-US"/>
          </a:p>
        </p:txBody>
      </p:sp>
      <p:sp>
        <p:nvSpPr>
          <p:cNvPr id="691204" name="Rectangle 4"/>
          <p:cNvSpPr>
            <a:spLocks noGrp="1" noRot="1" noChangeAspect="1" noChangeArrowheads="1" noTextEdit="1"/>
          </p:cNvSpPr>
          <p:nvPr>
            <p:ph type="sldImg"/>
          </p:nvPr>
        </p:nvSpPr>
        <p:spPr>
          <a:xfrm>
            <a:off x="2227263" y="700088"/>
            <a:ext cx="2592387" cy="1944687"/>
          </a:xfrm>
          <a:ln/>
        </p:spPr>
      </p:sp>
      <p:sp>
        <p:nvSpPr>
          <p:cNvPr id="691205" name="Rectangle 5"/>
          <p:cNvSpPr>
            <a:spLocks noGrp="1" noChangeArrowheads="1"/>
          </p:cNvSpPr>
          <p:nvPr>
            <p:ph type="body" idx="1"/>
          </p:nvPr>
        </p:nvSpPr>
        <p:spPr/>
        <p:txBody>
          <a:bodyPr/>
          <a:lstStyle/>
          <a:p>
            <a:pPr lvl="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0146" name="AutoShape 2"/>
          <p:cNvSpPr>
            <a:spLocks noChangeArrowheads="1"/>
          </p:cNvSpPr>
          <p:nvPr/>
        </p:nvSpPr>
        <p:spPr bwMode="auto">
          <a:xfrm>
            <a:off x="685800" y="2235200"/>
            <a:ext cx="7391400" cy="3352800"/>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390147" name="Rectangle 3"/>
          <p:cNvSpPr>
            <a:spLocks noChangeArrowheads="1"/>
          </p:cNvSpPr>
          <p:nvPr/>
        </p:nvSpPr>
        <p:spPr bwMode="blackWhite">
          <a:xfrm>
            <a:off x="228600" y="1092200"/>
            <a:ext cx="7162800" cy="990600"/>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grpSp>
        <p:nvGrpSpPr>
          <p:cNvPr id="2" name="Group 1"/>
          <p:cNvGrpSpPr/>
          <p:nvPr userDrawn="1"/>
        </p:nvGrpSpPr>
        <p:grpSpPr>
          <a:xfrm>
            <a:off x="0" y="1782763"/>
            <a:ext cx="8305800" cy="1422400"/>
            <a:chOff x="0" y="1782763"/>
            <a:chExt cx="8305800" cy="1422400"/>
          </a:xfrm>
        </p:grpSpPr>
        <p:sp>
          <p:nvSpPr>
            <p:cNvPr id="390148"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49"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0150" name="Rectangle 6"/>
          <p:cNvSpPr>
            <a:spLocks noGrp="1" noChangeArrowheads="1"/>
          </p:cNvSpPr>
          <p:nvPr>
            <p:ph type="ctrTitle"/>
          </p:nvPr>
        </p:nvSpPr>
        <p:spPr>
          <a:xfrm>
            <a:off x="228600" y="1782763"/>
            <a:ext cx="8077200" cy="1430337"/>
          </a:xfrm>
        </p:spPr>
        <p:txBody>
          <a:bodyPr/>
          <a:lstStyle>
            <a:lvl1pPr>
              <a:defRPr sz="4000"/>
            </a:lvl1pPr>
          </a:lstStyle>
          <a:p>
            <a:pPr lvl="0"/>
            <a:r>
              <a:rPr lang="en-US" altLang="en-US" noProof="0" smtClean="0"/>
              <a:t>Click to edit Master title style</a:t>
            </a:r>
            <a:endParaRPr lang="en-US" altLang="en-US" noProof="0" dirty="0" smtClean="0"/>
          </a:p>
        </p:txBody>
      </p:sp>
      <p:sp>
        <p:nvSpPr>
          <p:cNvPr id="390151" name="Rectangle 7"/>
          <p:cNvSpPr>
            <a:spLocks noGrp="1" noChangeArrowheads="1"/>
          </p:cNvSpPr>
          <p:nvPr>
            <p:ph type="subTitle" idx="1"/>
          </p:nvPr>
        </p:nvSpPr>
        <p:spPr>
          <a:xfrm>
            <a:off x="1066800" y="3695700"/>
            <a:ext cx="6629400"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390152" name="Rectangle 8"/>
          <p:cNvSpPr>
            <a:spLocks noGrp="1" noChangeArrowheads="1"/>
          </p:cNvSpPr>
          <p:nvPr>
            <p:ph type="dt" sz="half" idx="2"/>
          </p:nvPr>
        </p:nvSpPr>
        <p:spPr>
          <a:xfrm>
            <a:off x="457200" y="6248400"/>
            <a:ext cx="2133600" cy="471488"/>
          </a:xfrm>
        </p:spPr>
        <p:txBody>
          <a:bodyPr/>
          <a:lstStyle>
            <a:lvl1pPr>
              <a:defRPr/>
            </a:lvl1pPr>
          </a:lstStyle>
          <a:p>
            <a:r>
              <a:rPr lang="en-US" altLang="en-US" smtClean="0"/>
              <a:t>5-Nov 2013</a:t>
            </a:r>
            <a:endParaRPr lang="en-US" altLang="en-US"/>
          </a:p>
        </p:txBody>
      </p:sp>
      <p:sp>
        <p:nvSpPr>
          <p:cNvPr id="390153" name="Rectangle 9"/>
          <p:cNvSpPr>
            <a:spLocks noGrp="1" noChangeArrowheads="1"/>
          </p:cNvSpPr>
          <p:nvPr>
            <p:ph type="ftr" sz="quarter" idx="3"/>
          </p:nvPr>
        </p:nvSpPr>
        <p:spPr>
          <a:xfrm>
            <a:off x="3124200" y="6253163"/>
            <a:ext cx="2895600" cy="457200"/>
          </a:xfrm>
        </p:spPr>
        <p:txBody>
          <a:bodyPr/>
          <a:lstStyle>
            <a:lvl1pPr>
              <a:defRPr/>
            </a:lvl1pPr>
          </a:lstStyle>
          <a:p>
            <a:r>
              <a:rPr lang="en-US" altLang="en-US" smtClean="0"/>
              <a:t>Juvenal</a:t>
            </a:r>
            <a:endParaRPr lang="en-US" altLang="en-US"/>
          </a:p>
        </p:txBody>
      </p:sp>
      <p:sp>
        <p:nvSpPr>
          <p:cNvPr id="390154" name="Rectangle 10"/>
          <p:cNvSpPr>
            <a:spLocks noGrp="1" noChangeArrowheads="1"/>
          </p:cNvSpPr>
          <p:nvPr>
            <p:ph type="sldNum" sz="quarter" idx="4"/>
          </p:nvPr>
        </p:nvSpPr>
        <p:spPr>
          <a:xfrm>
            <a:off x="6553200" y="6248400"/>
            <a:ext cx="2133600" cy="471488"/>
          </a:xfrm>
        </p:spPr>
        <p:txBody>
          <a:bodyPr/>
          <a:lstStyle>
            <a:lvl1pPr>
              <a:defRPr/>
            </a:lvl1pPr>
          </a:lstStyle>
          <a:p>
            <a:fld id="{7A88AE38-B7DC-4EB9-AA3E-6710C533ED47}" type="slidenum">
              <a:rPr lang="en-US" altLang="en-US"/>
              <a:pPr/>
              <a:t>‹#›</a:t>
            </a:fld>
            <a:endParaRPr lang="en-US" altLang="en-US"/>
          </a:p>
        </p:txBody>
      </p:sp>
      <p:pic>
        <p:nvPicPr>
          <p:cNvPr id="390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77800"/>
            <a:ext cx="8382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156" name="Picture 12" desc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341313"/>
            <a:ext cx="2208212" cy="44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5-Nov 2013</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Juvenal</a:t>
            </a:r>
            <a:endParaRPr lang="en-US" altLang="en-US"/>
          </a:p>
        </p:txBody>
      </p:sp>
      <p:sp>
        <p:nvSpPr>
          <p:cNvPr id="6" name="Slide Number Placeholder 5"/>
          <p:cNvSpPr>
            <a:spLocks noGrp="1"/>
          </p:cNvSpPr>
          <p:nvPr>
            <p:ph type="sldNum" sz="quarter" idx="12"/>
          </p:nvPr>
        </p:nvSpPr>
        <p:spPr/>
        <p:txBody>
          <a:bodyPr/>
          <a:lstStyle>
            <a:lvl1pPr>
              <a:defRPr/>
            </a:lvl1pPr>
          </a:lstStyle>
          <a:p>
            <a:fld id="{1427B24C-E2EC-42C0-9F51-0BFFEC4C4B7B}" type="slidenum">
              <a:rPr lang="en-US" altLang="en-US"/>
              <a:pPr/>
              <a:t>‹#›</a:t>
            </a:fld>
            <a:endParaRPr lang="en-US" altLang="en-US"/>
          </a:p>
        </p:txBody>
      </p:sp>
    </p:spTree>
    <p:extLst>
      <p:ext uri="{BB962C8B-B14F-4D97-AF65-F5344CB8AC3E}">
        <p14:creationId xmlns:p14="http://schemas.microsoft.com/office/powerpoint/2010/main" val="405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431800"/>
            <a:ext cx="2076450" cy="5816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31800"/>
            <a:ext cx="6078538" cy="581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t>5-Nov 2013</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Juvenal</a:t>
            </a:r>
            <a:endParaRPr lang="en-US" altLang="en-US"/>
          </a:p>
        </p:txBody>
      </p:sp>
      <p:sp>
        <p:nvSpPr>
          <p:cNvPr id="6" name="Slide Number Placeholder 5"/>
          <p:cNvSpPr>
            <a:spLocks noGrp="1"/>
          </p:cNvSpPr>
          <p:nvPr>
            <p:ph type="sldNum" sz="quarter" idx="12"/>
          </p:nvPr>
        </p:nvSpPr>
        <p:spPr/>
        <p:txBody>
          <a:bodyPr/>
          <a:lstStyle>
            <a:lvl1pPr>
              <a:defRPr/>
            </a:lvl1pPr>
          </a:lstStyle>
          <a:p>
            <a:fld id="{28F0F5BB-7EF7-48B2-B70C-DBBE035D9647}" type="slidenum">
              <a:rPr lang="en-US" altLang="en-US"/>
              <a:pPr/>
              <a:t>‹#›</a:t>
            </a:fld>
            <a:endParaRPr lang="en-US" altLang="en-US"/>
          </a:p>
        </p:txBody>
      </p:sp>
    </p:spTree>
    <p:extLst>
      <p:ext uri="{BB962C8B-B14F-4D97-AF65-F5344CB8AC3E}">
        <p14:creationId xmlns:p14="http://schemas.microsoft.com/office/powerpoint/2010/main" val="163859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altLang="en-US" smtClean="0"/>
              <a:t>5-Nov 2013</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Juvenal</a:t>
            </a:r>
            <a:endParaRPr lang="en-US" altLang="en-US"/>
          </a:p>
        </p:txBody>
      </p:sp>
      <p:sp>
        <p:nvSpPr>
          <p:cNvPr id="6" name="Slide Number Placeholder 5"/>
          <p:cNvSpPr>
            <a:spLocks noGrp="1"/>
          </p:cNvSpPr>
          <p:nvPr>
            <p:ph type="sldNum" sz="quarter" idx="12"/>
          </p:nvPr>
        </p:nvSpPr>
        <p:spPr/>
        <p:txBody>
          <a:bodyPr/>
          <a:lstStyle>
            <a:lvl1pPr>
              <a:defRPr/>
            </a:lvl1pPr>
          </a:lstStyle>
          <a:p>
            <a:fld id="{45CBAB23-029E-42B1-8BBA-6B5058138180}" type="slidenum">
              <a:rPr lang="en-US" altLang="en-US"/>
              <a:pPr/>
              <a:t>‹#›</a:t>
            </a:fld>
            <a:endParaRPr lang="en-US" altLang="en-US"/>
          </a:p>
        </p:txBody>
      </p:sp>
    </p:spTree>
    <p:extLst>
      <p:ext uri="{BB962C8B-B14F-4D97-AF65-F5344CB8AC3E}">
        <p14:creationId xmlns:p14="http://schemas.microsoft.com/office/powerpoint/2010/main" val="28730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userDrawn="1"/>
        </p:nvGrpSpPr>
        <p:grpSpPr>
          <a:xfrm>
            <a:off x="0" y="2931617"/>
            <a:ext cx="8305800" cy="1422400"/>
            <a:chOff x="0" y="1782763"/>
            <a:chExt cx="8305800" cy="1422400"/>
          </a:xfrm>
        </p:grpSpPr>
        <p:sp>
          <p:nvSpPr>
            <p:cNvPr id="11"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a:xfrm>
            <a:off x="722313" y="2906355"/>
            <a:ext cx="7772400" cy="1315899"/>
          </a:xfrm>
        </p:spPr>
        <p:txBody>
          <a:bodyPr anchor="ctr" anchorCtr="0"/>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4435688"/>
            <a:ext cx="7772400" cy="1500187"/>
          </a:xfrm>
        </p:spPr>
        <p:txBody>
          <a:bodyPr anchor="t" anchorCtr="0"/>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1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00" y="177800"/>
            <a:ext cx="8382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descr="z"/>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13438" y="341313"/>
            <a:ext cx="2208212"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6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bwMode="auto">
          <a:xfrm>
            <a:off x="4555328" y="2176463"/>
            <a:ext cx="27432" cy="2943225"/>
          </a:xfrm>
          <a:prstGeom prst="rect">
            <a:avLst/>
          </a:prstGeom>
          <a:gradFill>
            <a:gsLst>
              <a:gs pos="0">
                <a:schemeClr val="bg1">
                  <a:lumMod val="65000"/>
                </a:schemeClr>
              </a:gs>
              <a:gs pos="100000">
                <a:schemeClr val="bg1"/>
              </a:gs>
            </a:gsLst>
            <a:lin ang="5400000" scaled="0"/>
          </a:gra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apyrus" pitchFamily="66"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t>5-Nov 2013</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Juvenal</a:t>
            </a:r>
            <a:endParaRPr lang="en-US" altLang="en-US"/>
          </a:p>
        </p:txBody>
      </p:sp>
      <p:sp>
        <p:nvSpPr>
          <p:cNvPr id="7" name="Slide Number Placeholder 6"/>
          <p:cNvSpPr>
            <a:spLocks noGrp="1"/>
          </p:cNvSpPr>
          <p:nvPr>
            <p:ph type="sldNum" sz="quarter" idx="12"/>
          </p:nvPr>
        </p:nvSpPr>
        <p:spPr/>
        <p:txBody>
          <a:bodyPr/>
          <a:lstStyle>
            <a:lvl1pPr>
              <a:defRPr/>
            </a:lvl1pPr>
          </a:lstStyle>
          <a:p>
            <a:fld id="{559CED4C-F468-4C47-B8E8-69794AA6189D}" type="slidenum">
              <a:rPr lang="en-US" altLang="en-US"/>
              <a:pPr/>
              <a:t>‹#›</a:t>
            </a:fld>
            <a:endParaRPr lang="en-US" altLang="en-US"/>
          </a:p>
        </p:txBody>
      </p:sp>
    </p:spTree>
    <p:extLst>
      <p:ext uri="{BB962C8B-B14F-4D97-AF65-F5344CB8AC3E}">
        <p14:creationId xmlns:p14="http://schemas.microsoft.com/office/powerpoint/2010/main" val="24970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2928" y="1635129"/>
            <a:ext cx="3968776" cy="63976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2928" y="2274891"/>
            <a:ext cx="3968776"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30753" y="1635129"/>
            <a:ext cx="3970335" cy="63976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0753" y="2274891"/>
            <a:ext cx="397033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t>5-Nov 2013</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Juvenal</a:t>
            </a:r>
            <a:endParaRPr lang="en-US" altLang="en-US"/>
          </a:p>
        </p:txBody>
      </p:sp>
      <p:sp>
        <p:nvSpPr>
          <p:cNvPr id="9" name="Slide Number Placeholder 8"/>
          <p:cNvSpPr>
            <a:spLocks noGrp="1"/>
          </p:cNvSpPr>
          <p:nvPr>
            <p:ph type="sldNum" sz="quarter" idx="12"/>
          </p:nvPr>
        </p:nvSpPr>
        <p:spPr/>
        <p:txBody>
          <a:bodyPr/>
          <a:lstStyle>
            <a:lvl1pPr>
              <a:defRPr/>
            </a:lvl1pPr>
          </a:lstStyle>
          <a:p>
            <a:fld id="{A3252525-01FE-43C4-B8EE-2D97A9156A80}" type="slidenum">
              <a:rPr lang="en-US" altLang="en-US"/>
              <a:pPr/>
              <a:t>‹#›</a:t>
            </a:fld>
            <a:endParaRPr lang="en-US" altLang="en-US"/>
          </a:p>
        </p:txBody>
      </p:sp>
      <p:sp>
        <p:nvSpPr>
          <p:cNvPr id="11" name="Rectangle 10"/>
          <p:cNvSpPr/>
          <p:nvPr userDrawn="1"/>
        </p:nvSpPr>
        <p:spPr bwMode="auto">
          <a:xfrm>
            <a:off x="4626768" y="2290767"/>
            <a:ext cx="27432" cy="2943225"/>
          </a:xfrm>
          <a:prstGeom prst="rect">
            <a:avLst/>
          </a:prstGeom>
          <a:gradFill>
            <a:gsLst>
              <a:gs pos="0">
                <a:schemeClr val="bg1">
                  <a:lumMod val="75000"/>
                </a:schemeClr>
              </a:gs>
              <a:gs pos="100000">
                <a:schemeClr val="bg1"/>
              </a:gs>
            </a:gsLst>
            <a:lin ang="5400000" scaled="0"/>
          </a:gra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apyrus" pitchFamily="66" charset="0"/>
            </a:endParaRPr>
          </a:p>
        </p:txBody>
      </p:sp>
    </p:spTree>
    <p:extLst>
      <p:ext uri="{BB962C8B-B14F-4D97-AF65-F5344CB8AC3E}">
        <p14:creationId xmlns:p14="http://schemas.microsoft.com/office/powerpoint/2010/main" val="144492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8306" y="346072"/>
            <a:ext cx="8307388" cy="914400"/>
          </a:xfrm>
        </p:spPr>
        <p:txBody>
          <a:bodyPr/>
          <a:lstStyle>
            <a:lvl1pPr algn="ctr">
              <a:defRPr sz="3600"/>
            </a:lvl1pPr>
          </a:lstStyle>
          <a:p>
            <a:r>
              <a:rPr lang="en-US" smtClean="0"/>
              <a:t>Click to edit Master title style</a:t>
            </a:r>
            <a:endParaRPr lang="en-US"/>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8088" y="1579563"/>
            <a:ext cx="4186237"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2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92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8088" y="1579563"/>
            <a:ext cx="4186237"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89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5-Nov 2013</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Juvenal</a:t>
            </a:r>
            <a:endParaRPr lang="en-US" altLang="en-US"/>
          </a:p>
        </p:txBody>
      </p:sp>
      <p:sp>
        <p:nvSpPr>
          <p:cNvPr id="7" name="Slide Number Placeholder 6"/>
          <p:cNvSpPr>
            <a:spLocks noGrp="1"/>
          </p:cNvSpPr>
          <p:nvPr>
            <p:ph type="sldNum" sz="quarter" idx="12"/>
          </p:nvPr>
        </p:nvSpPr>
        <p:spPr/>
        <p:txBody>
          <a:bodyPr/>
          <a:lstStyle>
            <a:lvl1pPr>
              <a:defRPr/>
            </a:lvl1pPr>
          </a:lstStyle>
          <a:p>
            <a:fld id="{11790FC2-4AB7-4145-9DF5-2718379CAE9A}" type="slidenum">
              <a:rPr lang="en-US" altLang="en-US"/>
              <a:pPr/>
              <a:t>‹#›</a:t>
            </a:fld>
            <a:endParaRPr lang="en-US" altLang="en-US"/>
          </a:p>
        </p:txBody>
      </p:sp>
    </p:spTree>
    <p:extLst>
      <p:ext uri="{BB962C8B-B14F-4D97-AF65-F5344CB8AC3E}">
        <p14:creationId xmlns:p14="http://schemas.microsoft.com/office/powerpoint/2010/main" val="114907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5-Nov 2013</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Juvenal</a:t>
            </a:r>
            <a:endParaRPr lang="en-US" altLang="en-US"/>
          </a:p>
        </p:txBody>
      </p:sp>
      <p:sp>
        <p:nvSpPr>
          <p:cNvPr id="7" name="Slide Number Placeholder 6"/>
          <p:cNvSpPr>
            <a:spLocks noGrp="1"/>
          </p:cNvSpPr>
          <p:nvPr>
            <p:ph type="sldNum" sz="quarter" idx="12"/>
          </p:nvPr>
        </p:nvSpPr>
        <p:spPr/>
        <p:txBody>
          <a:bodyPr/>
          <a:lstStyle>
            <a:lvl1pPr>
              <a:defRPr/>
            </a:lvl1pPr>
          </a:lstStyle>
          <a:p>
            <a:fld id="{C5CA8425-F3DA-4334-853B-0B45E73613F1}" type="slidenum">
              <a:rPr lang="en-US" altLang="en-US"/>
              <a:pPr/>
              <a:t>‹#›</a:t>
            </a:fld>
            <a:endParaRPr lang="en-US" altLang="en-US"/>
          </a:p>
        </p:txBody>
      </p:sp>
    </p:spTree>
    <p:extLst>
      <p:ext uri="{BB962C8B-B14F-4D97-AF65-F5344CB8AC3E}">
        <p14:creationId xmlns:p14="http://schemas.microsoft.com/office/powerpoint/2010/main" val="266645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Line 2"/>
          <p:cNvSpPr>
            <a:spLocks noChangeShapeType="1"/>
          </p:cNvSpPr>
          <p:nvPr/>
        </p:nvSpPr>
        <p:spPr bwMode="auto">
          <a:xfrm>
            <a:off x="0" y="1536700"/>
            <a:ext cx="9144000" cy="0"/>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3" name="Line 3"/>
          <p:cNvSpPr>
            <a:spLocks noChangeShapeType="1"/>
          </p:cNvSpPr>
          <p:nvPr/>
        </p:nvSpPr>
        <p:spPr bwMode="auto">
          <a:xfrm flipV="1">
            <a:off x="533400" y="152400"/>
            <a:ext cx="0" cy="3276600"/>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4" name="Rectangle 4"/>
          <p:cNvSpPr>
            <a:spLocks noChangeArrowheads="1"/>
          </p:cNvSpPr>
          <p:nvPr/>
        </p:nvSpPr>
        <p:spPr bwMode="auto">
          <a:xfrm>
            <a:off x="0" y="328613"/>
            <a:ext cx="5713413" cy="1066800"/>
          </a:xfrm>
          <a:prstGeom prst="rect">
            <a:avLst/>
          </a:prstGeom>
          <a:gradFill rotWithShape="1">
            <a:gsLst>
              <a:gs pos="0">
                <a:schemeClr val="bg1"/>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5" name="Rectangle 5"/>
          <p:cNvSpPr>
            <a:spLocks noGrp="1" noChangeArrowheads="1"/>
          </p:cNvSpPr>
          <p:nvPr>
            <p:ph type="title"/>
          </p:nvPr>
        </p:nvSpPr>
        <p:spPr bwMode="auto">
          <a:xfrm>
            <a:off x="228600" y="431800"/>
            <a:ext cx="8307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389126" name="Rectangle 6"/>
          <p:cNvSpPr>
            <a:spLocks noGrp="1" noChangeArrowheads="1"/>
          </p:cNvSpPr>
          <p:nvPr>
            <p:ph type="body" idx="1"/>
          </p:nvPr>
        </p:nvSpPr>
        <p:spPr bwMode="auto">
          <a:xfrm>
            <a:off x="609600" y="1752600"/>
            <a:ext cx="7924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389127" name="Rectangle 7"/>
          <p:cNvSpPr>
            <a:spLocks noGrp="1" noChangeArrowheads="1"/>
          </p:cNvSpPr>
          <p:nvPr>
            <p:ph type="dt" sz="half" idx="2"/>
          </p:nvPr>
        </p:nvSpPr>
        <p:spPr bwMode="auto">
          <a:xfrm>
            <a:off x="628656"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Calibri" panose="020F0502020204030204" pitchFamily="34" charset="0"/>
              </a:defRPr>
            </a:lvl1pPr>
          </a:lstStyle>
          <a:p>
            <a:r>
              <a:rPr lang="en-US" altLang="en-US" smtClean="0"/>
              <a:t>5-Nov 2013</a:t>
            </a:r>
            <a:endParaRPr lang="en-US" altLang="en-US"/>
          </a:p>
        </p:txBody>
      </p:sp>
      <p:sp>
        <p:nvSpPr>
          <p:cNvPr id="38912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Calibri" panose="020F0502020204030204" pitchFamily="34" charset="0"/>
              </a:defRPr>
            </a:lvl1pPr>
          </a:lstStyle>
          <a:p>
            <a:r>
              <a:rPr lang="en-US" altLang="en-US" smtClean="0"/>
              <a:t>Juvenal</a:t>
            </a:r>
            <a:endParaRPr lang="en-US" altLang="en-US"/>
          </a:p>
        </p:txBody>
      </p:sp>
      <p:sp>
        <p:nvSpPr>
          <p:cNvPr id="389129" name="Rectangle 9"/>
          <p:cNvSpPr>
            <a:spLocks noGrp="1" noChangeArrowheads="1"/>
          </p:cNvSpPr>
          <p:nvPr>
            <p:ph type="sldNum" sz="quarter" idx="4"/>
          </p:nvPr>
        </p:nvSpPr>
        <p:spPr bwMode="auto">
          <a:xfrm>
            <a:off x="641032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Calibri" panose="020F0502020204030204" pitchFamily="34" charset="0"/>
              </a:defRPr>
            </a:lvl1pPr>
          </a:lstStyle>
          <a:p>
            <a:fld id="{3282550D-7A37-46EB-A743-FE90ABCEBE7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defRPr sz="4000" b="0">
          <a:solidFill>
            <a:schemeClr val="tx1"/>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l" rtl="0" eaLnBrk="1" fontAlgn="base" hangingPunct="1">
        <a:spcBef>
          <a:spcPct val="0"/>
        </a:spcBef>
        <a:spcAft>
          <a:spcPct val="0"/>
        </a:spcAft>
        <a:defRPr sz="4200">
          <a:solidFill>
            <a:schemeClr val="tx1"/>
          </a:solidFill>
          <a:latin typeface="Arial" pitchFamily="34" charset="0"/>
        </a:defRPr>
      </a:lvl2pPr>
      <a:lvl3pPr algn="l" rtl="0" eaLnBrk="1" fontAlgn="base" hangingPunct="1">
        <a:spcBef>
          <a:spcPct val="0"/>
        </a:spcBef>
        <a:spcAft>
          <a:spcPct val="0"/>
        </a:spcAft>
        <a:defRPr sz="4200">
          <a:solidFill>
            <a:schemeClr val="tx1"/>
          </a:solidFill>
          <a:latin typeface="Arial" pitchFamily="34" charset="0"/>
        </a:defRPr>
      </a:lvl3pPr>
      <a:lvl4pPr algn="l" rtl="0" eaLnBrk="1" fontAlgn="base" hangingPunct="1">
        <a:spcBef>
          <a:spcPct val="0"/>
        </a:spcBef>
        <a:spcAft>
          <a:spcPct val="0"/>
        </a:spcAft>
        <a:defRPr sz="4200">
          <a:solidFill>
            <a:schemeClr val="tx1"/>
          </a:solidFill>
          <a:latin typeface="Arial" pitchFamily="34" charset="0"/>
        </a:defRPr>
      </a:lvl4pPr>
      <a:lvl5pPr algn="l" rtl="0" eaLnBrk="1" fontAlgn="base" hangingPunct="1">
        <a:spcBef>
          <a:spcPct val="0"/>
        </a:spcBef>
        <a:spcAft>
          <a:spcPct val="0"/>
        </a:spcAft>
        <a:defRPr sz="4200">
          <a:solidFill>
            <a:schemeClr val="tx1"/>
          </a:solidFill>
          <a:latin typeface="Arial" pitchFamily="34" charset="0"/>
        </a:defRPr>
      </a:lvl5pPr>
      <a:lvl6pPr marL="457200" algn="l" rtl="0" eaLnBrk="1" fontAlgn="base" hangingPunct="1">
        <a:spcBef>
          <a:spcPct val="0"/>
        </a:spcBef>
        <a:spcAft>
          <a:spcPct val="0"/>
        </a:spcAft>
        <a:defRPr sz="4200">
          <a:solidFill>
            <a:schemeClr val="tx1"/>
          </a:solidFill>
          <a:latin typeface="Arial" pitchFamily="34" charset="0"/>
        </a:defRPr>
      </a:lvl6pPr>
      <a:lvl7pPr marL="914400" algn="l" rtl="0" eaLnBrk="1" fontAlgn="base" hangingPunct="1">
        <a:spcBef>
          <a:spcPct val="0"/>
        </a:spcBef>
        <a:spcAft>
          <a:spcPct val="0"/>
        </a:spcAft>
        <a:defRPr sz="4200">
          <a:solidFill>
            <a:schemeClr val="tx1"/>
          </a:solidFill>
          <a:latin typeface="Arial" pitchFamily="34" charset="0"/>
        </a:defRPr>
      </a:lvl7pPr>
      <a:lvl8pPr marL="1371600" algn="l" rtl="0" eaLnBrk="1" fontAlgn="base" hangingPunct="1">
        <a:spcBef>
          <a:spcPct val="0"/>
        </a:spcBef>
        <a:spcAft>
          <a:spcPct val="0"/>
        </a:spcAft>
        <a:defRPr sz="4200">
          <a:solidFill>
            <a:schemeClr val="tx1"/>
          </a:solidFill>
          <a:latin typeface="Arial" pitchFamily="34" charset="0"/>
        </a:defRPr>
      </a:lvl8pPr>
      <a:lvl9pPr marL="1828800" algn="l" rtl="0" eaLnBrk="1" fontAlgn="base" hangingPunct="1">
        <a:spcBef>
          <a:spcPct val="0"/>
        </a:spcBef>
        <a:spcAft>
          <a:spcPct val="0"/>
        </a:spcAft>
        <a:defRPr sz="4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l"/>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
          <a:schemeClr val="bg2"/>
        </a:buClr>
        <a:buSzPct val="65000"/>
        <a:buFont typeface="Wingdings" pitchFamily="2" charset="2"/>
        <a:buChar char="l"/>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r>
              <a:rPr lang="en-US" altLang="en-US" dirty="0"/>
              <a:t>Juvenalian Satire</a:t>
            </a:r>
          </a:p>
        </p:txBody>
      </p:sp>
      <p:sp>
        <p:nvSpPr>
          <p:cNvPr id="93187" name="Rectangle 3"/>
          <p:cNvSpPr>
            <a:spLocks noGrp="1" noChangeArrowheads="1"/>
          </p:cNvSpPr>
          <p:nvPr>
            <p:ph type="subTitle" idx="1"/>
          </p:nvPr>
        </p:nvSpPr>
        <p:spPr/>
        <p:txBody>
          <a:bodyPr/>
          <a:lstStyle/>
          <a:p>
            <a:r>
              <a:rPr lang="en-US" altLang="en-US" dirty="0" smtClean="0"/>
              <a:t>Who’s to Guard the Guards?</a:t>
            </a:r>
            <a:endParaRPr lang="en-US" altLang="en-US" dirty="0"/>
          </a:p>
        </p:txBody>
      </p:sp>
    </p:spTree>
    <p:extLst>
      <p:ext uri="{BB962C8B-B14F-4D97-AF65-F5344CB8AC3E}">
        <p14:creationId xmlns:p14="http://schemas.microsoft.com/office/powerpoint/2010/main" val="428552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5" name="Rectangle 7"/>
          <p:cNvSpPr>
            <a:spLocks noGrp="1" noChangeArrowheads="1"/>
          </p:cNvSpPr>
          <p:nvPr>
            <p:ph type="title"/>
          </p:nvPr>
        </p:nvSpPr>
        <p:spPr/>
        <p:txBody>
          <a:bodyPr/>
          <a:lstStyle/>
          <a:p>
            <a:r>
              <a:rPr lang="en-US" altLang="en-US" i="1"/>
              <a:t>Stuprum</a:t>
            </a:r>
            <a:r>
              <a:rPr lang="en-US" altLang="en-US"/>
              <a:t> versus </a:t>
            </a:r>
            <a:r>
              <a:rPr lang="en-US" altLang="en-US" i="1"/>
              <a:t>pudicitia</a:t>
            </a:r>
          </a:p>
        </p:txBody>
      </p:sp>
      <p:sp>
        <p:nvSpPr>
          <p:cNvPr id="734216" name="Rectangle 8"/>
          <p:cNvSpPr>
            <a:spLocks noGrp="1" noChangeArrowheads="1"/>
          </p:cNvSpPr>
          <p:nvPr>
            <p:ph type="body" sz="half" idx="1"/>
          </p:nvPr>
        </p:nvSpPr>
        <p:spPr/>
        <p:txBody>
          <a:bodyPr/>
          <a:lstStyle/>
          <a:p>
            <a:pPr>
              <a:buFont typeface="Wingdings" pitchFamily="2" charset="2"/>
              <a:buNone/>
            </a:pPr>
            <a:r>
              <a:rPr lang="en-US" altLang="en-US" b="1" u="sng" dirty="0"/>
              <a:t>stuprum</a:t>
            </a:r>
          </a:p>
          <a:p>
            <a:r>
              <a:rPr lang="en-US" altLang="en-US" dirty="0"/>
              <a:t>debauchery</a:t>
            </a:r>
          </a:p>
          <a:p>
            <a:r>
              <a:rPr lang="en-US" altLang="en-US" dirty="0"/>
              <a:t>lewdness</a:t>
            </a:r>
          </a:p>
          <a:p>
            <a:r>
              <a:rPr lang="en-US" altLang="en-US" dirty="0" smtClean="0"/>
              <a:t>violation (incl. rape)</a:t>
            </a:r>
            <a:endParaRPr lang="en-US" altLang="en-US" dirty="0"/>
          </a:p>
        </p:txBody>
      </p:sp>
      <p:sp>
        <p:nvSpPr>
          <p:cNvPr id="734217" name="Rectangle 9"/>
          <p:cNvSpPr>
            <a:spLocks noGrp="1" noChangeArrowheads="1"/>
          </p:cNvSpPr>
          <p:nvPr>
            <p:ph type="body" sz="half" idx="2"/>
          </p:nvPr>
        </p:nvSpPr>
        <p:spPr/>
        <p:txBody>
          <a:bodyPr/>
          <a:lstStyle/>
          <a:p>
            <a:pPr>
              <a:buFont typeface="Wingdings" pitchFamily="2" charset="2"/>
              <a:buNone/>
            </a:pPr>
            <a:r>
              <a:rPr lang="en-US" altLang="en-US" b="1" u="sng"/>
              <a:t>pudicitia</a:t>
            </a:r>
          </a:p>
          <a:p>
            <a:r>
              <a:rPr lang="en-US" altLang="en-US"/>
              <a:t>modesty</a:t>
            </a:r>
          </a:p>
          <a:p>
            <a:r>
              <a:rPr lang="en-US" altLang="en-US"/>
              <a:t>chastity</a:t>
            </a:r>
          </a:p>
          <a:p>
            <a:r>
              <a:rPr lang="en-US" altLang="en-US"/>
              <a:t>virtue</a:t>
            </a:r>
          </a:p>
        </p:txBody>
      </p:sp>
      <p:sp>
        <p:nvSpPr>
          <p:cNvPr id="734213" name="Line 5"/>
          <p:cNvSpPr>
            <a:spLocks noChangeShapeType="1"/>
          </p:cNvSpPr>
          <p:nvPr/>
        </p:nvSpPr>
        <p:spPr bwMode="auto">
          <a:xfrm>
            <a:off x="4560888" y="1993900"/>
            <a:ext cx="0" cy="2438400"/>
          </a:xfrm>
          <a:prstGeom prst="line">
            <a:avLst/>
          </a:prstGeom>
          <a:noFill/>
          <a:ln w="952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34214" name="Text Box 6"/>
          <p:cNvSpPr txBox="1">
            <a:spLocks noChangeArrowheads="1"/>
          </p:cNvSpPr>
          <p:nvPr/>
        </p:nvSpPr>
        <p:spPr bwMode="auto">
          <a:xfrm>
            <a:off x="1542657" y="5183188"/>
            <a:ext cx="6036461" cy="578882"/>
          </a:xfrm>
          <a:prstGeom prst="round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altLang="en-US" sz="2800">
                <a:latin typeface="Calibri" panose="020F0502020204030204" pitchFamily="34" charset="0"/>
              </a:rPr>
              <a:t>from Lewis and Short, </a:t>
            </a:r>
            <a:r>
              <a:rPr lang="en-US" altLang="en-US" sz="2800" i="1">
                <a:latin typeface="Calibri" panose="020F0502020204030204" pitchFamily="34" charset="0"/>
              </a:rPr>
              <a:t>A Latin Dictionary</a:t>
            </a:r>
            <a:endParaRPr lang="en-US" altLang="en-US" sz="280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559CED4C-F468-4C47-B8E8-69794AA6189D}" type="slidenum">
              <a:rPr lang="en-US" altLang="en-US" smtClean="0"/>
              <a:pPr/>
              <a:t>10</a:t>
            </a:fld>
            <a:endParaRPr lang="en-US" altLang="en-US"/>
          </a:p>
        </p:txBody>
      </p:sp>
      <p:sp>
        <p:nvSpPr>
          <p:cNvPr id="3" name="Date Placeholder 2"/>
          <p:cNvSpPr>
            <a:spLocks noGrp="1"/>
          </p:cNvSpPr>
          <p:nvPr>
            <p:ph type="dt" sz="half" idx="10"/>
          </p:nvPr>
        </p:nvSpPr>
        <p:spPr/>
        <p:txBody>
          <a:bodyPr/>
          <a:lstStyle/>
          <a:p>
            <a:r>
              <a:rPr lang="en-US" altLang="en-US" smtClean="0"/>
              <a:t>5-Nov 2013</a:t>
            </a:r>
            <a:endParaRPr lang="en-US" altLang="en-US"/>
          </a:p>
        </p:txBody>
      </p:sp>
      <p:sp>
        <p:nvSpPr>
          <p:cNvPr id="4" name="Footer Placeholder 3"/>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425697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2226" name="Object 2"/>
          <p:cNvGraphicFramePr>
            <a:graphicFrameLocks noChangeAspect="1"/>
          </p:cNvGraphicFramePr>
          <p:nvPr>
            <p:extLst>
              <p:ext uri="{D42A27DB-BD31-4B8C-83A1-F6EECF244321}">
                <p14:modId xmlns:p14="http://schemas.microsoft.com/office/powerpoint/2010/main" val="4216293076"/>
              </p:ext>
            </p:extLst>
          </p:nvPr>
        </p:nvGraphicFramePr>
        <p:xfrm>
          <a:off x="838200" y="1726980"/>
          <a:ext cx="7529513" cy="2765425"/>
        </p:xfrm>
        <a:graphic>
          <a:graphicData uri="http://schemas.openxmlformats.org/presentationml/2006/ole">
            <mc:AlternateContent xmlns:mc="http://schemas.openxmlformats.org/markup-compatibility/2006">
              <mc:Choice xmlns:v="urn:schemas-microsoft-com:vml" Requires="v">
                <p:oleObj spid="_x0000_s2092" name="Document" r:id="rId4" imgW="8698971" imgH="3213641" progId="Word.Document.8">
                  <p:embed/>
                </p:oleObj>
              </mc:Choice>
              <mc:Fallback>
                <p:oleObj name="Document" r:id="rId4" imgW="8698971" imgH="321364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26980"/>
                        <a:ext cx="7529513" cy="276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2227" name="Rectangle 3"/>
          <p:cNvSpPr>
            <a:spLocks noGrp="1" noChangeArrowheads="1"/>
          </p:cNvSpPr>
          <p:nvPr>
            <p:ph type="title" idx="4294967295"/>
          </p:nvPr>
        </p:nvSpPr>
        <p:spPr>
          <a:xfrm>
            <a:off x="418306" y="431800"/>
            <a:ext cx="8307388" cy="914400"/>
          </a:xfrm>
        </p:spPr>
        <p:txBody>
          <a:bodyPr/>
          <a:lstStyle/>
          <a:p>
            <a:r>
              <a:rPr lang="en-US" altLang="en-US"/>
              <a:t>Holt Parker’s “Teratogenic Grid”</a:t>
            </a:r>
          </a:p>
        </p:txBody>
      </p:sp>
      <p:sp>
        <p:nvSpPr>
          <p:cNvPr id="2" name="TextBox 1"/>
          <p:cNvSpPr txBox="1"/>
          <p:nvPr/>
        </p:nvSpPr>
        <p:spPr>
          <a:xfrm>
            <a:off x="381001" y="4844726"/>
            <a:ext cx="8382000" cy="1123712"/>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marL="798513" indent="-798513"/>
            <a:r>
              <a:rPr lang="en-US" altLang="en-US" sz="2000" dirty="0">
                <a:latin typeface="Calibri" panose="020F0502020204030204" pitchFamily="34" charset="0"/>
              </a:rPr>
              <a:t>Holt Parker. “The Teratogenic Grid.” </a:t>
            </a:r>
            <a:r>
              <a:rPr lang="en-US" altLang="en-US" sz="2000" i="1" dirty="0">
                <a:latin typeface="Calibri" panose="020F0502020204030204" pitchFamily="34" charset="0"/>
              </a:rPr>
              <a:t>Roman Sexualities</a:t>
            </a:r>
            <a:r>
              <a:rPr lang="en-US" altLang="en-US" sz="2000" dirty="0">
                <a:latin typeface="Calibri" panose="020F0502020204030204" pitchFamily="34" charset="0"/>
              </a:rPr>
              <a:t>. Eds. Judith P. </a:t>
            </a:r>
            <a:r>
              <a:rPr lang="en-US" altLang="en-US" sz="2000" dirty="0" err="1">
                <a:latin typeface="Calibri" panose="020F0502020204030204" pitchFamily="34" charset="0"/>
              </a:rPr>
              <a:t>Hallett</a:t>
            </a:r>
            <a:r>
              <a:rPr lang="en-US" altLang="en-US" sz="2000" dirty="0">
                <a:latin typeface="Calibri" panose="020F0502020204030204" pitchFamily="34" charset="0"/>
              </a:rPr>
              <a:t>, and Marilyn B. Skinner. Princeton: Princeton University Press, 1997. 47–65. Print.</a:t>
            </a:r>
          </a:p>
        </p:txBody>
      </p:sp>
    </p:spTree>
    <p:extLst>
      <p:ext uri="{BB962C8B-B14F-4D97-AF65-F5344CB8AC3E}">
        <p14:creationId xmlns:p14="http://schemas.microsoft.com/office/powerpoint/2010/main" val="340129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Rome and the Monstrous</a:t>
            </a:r>
          </a:p>
        </p:txBody>
      </p:sp>
      <p:sp>
        <p:nvSpPr>
          <p:cNvPr id="4" name="Rounded Rectangle 3"/>
          <p:cNvSpPr/>
          <p:nvPr/>
        </p:nvSpPr>
        <p:spPr>
          <a:xfrm>
            <a:off x="4325253" y="2486348"/>
            <a:ext cx="4290316" cy="2145268"/>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68313" indent="-468313"/>
            <a:r>
              <a:rPr lang="en-US" sz="2400" dirty="0">
                <a:latin typeface="Calibri" panose="020F0502020204030204" pitchFamily="34" charset="0"/>
              </a:rPr>
              <a:t>Barton, Carlin A. </a:t>
            </a:r>
            <a:r>
              <a:rPr lang="en-US" sz="2400" i="1" dirty="0">
                <a:latin typeface="Calibri" panose="020F0502020204030204" pitchFamily="34" charset="0"/>
              </a:rPr>
              <a:t>The Sorrows of the Ancient Romans: The Gladiator and the Monster</a:t>
            </a:r>
            <a:r>
              <a:rPr lang="en-US" sz="2400" dirty="0">
                <a:latin typeface="Calibri" panose="020F0502020204030204" pitchFamily="34" charset="0"/>
              </a:rPr>
              <a:t>. Princeton: Princeton University Press, </a:t>
            </a:r>
            <a:r>
              <a:rPr lang="en-US" sz="2400" dirty="0" smtClean="0">
                <a:latin typeface="Calibri" panose="020F0502020204030204" pitchFamily="34" charset="0"/>
              </a:rPr>
              <a:t>1993.</a:t>
            </a:r>
            <a:endParaRPr lang="en-US" sz="2400" dirty="0">
              <a:latin typeface="Calibri" panose="020F0502020204030204" pitchFamily="34" charset="0"/>
            </a:endParaRPr>
          </a:p>
        </p:txBody>
      </p:sp>
      <p:sp>
        <p:nvSpPr>
          <p:cNvPr id="11" name="Text Box 4"/>
          <p:cNvSpPr txBox="1">
            <a:spLocks noChangeArrowheads="1"/>
          </p:cNvSpPr>
          <p:nvPr/>
        </p:nvSpPr>
        <p:spPr bwMode="auto">
          <a:xfrm>
            <a:off x="482272" y="5477555"/>
            <a:ext cx="35280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solidFill>
                  <a:srgbClr val="000000"/>
                </a:solidFill>
                <a:latin typeface="Calibri" panose="020F0502020204030204" pitchFamily="34" charset="0"/>
                <a:cs typeface="Arial" pitchFamily="34" charset="0"/>
              </a:rPr>
              <a:t>A gladiator fights his own phallus.</a:t>
            </a:r>
            <a:br>
              <a:rPr lang="en-US" altLang="en-US" sz="1600">
                <a:solidFill>
                  <a:srgbClr val="000000"/>
                </a:solidFill>
                <a:latin typeface="Calibri" panose="020F0502020204030204" pitchFamily="34" charset="0"/>
                <a:cs typeface="Arial" pitchFamily="34" charset="0"/>
              </a:rPr>
            </a:br>
            <a:r>
              <a:rPr lang="en-US" altLang="en-US" sz="1600">
                <a:solidFill>
                  <a:srgbClr val="000000"/>
                </a:solidFill>
                <a:latin typeface="Calibri" panose="020F0502020204030204" pitchFamily="34" charset="0"/>
                <a:cs typeface="Arial" pitchFamily="34" charset="0"/>
              </a:rPr>
              <a:t>(1st-cent. CE Wind-chime from Pompeii)</a:t>
            </a: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598060"/>
            <a:ext cx="2968624" cy="36305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7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Sexual-Social Ideology/Law</a:t>
            </a:r>
            <a:endParaRPr lang="en-US" dirty="0"/>
          </a:p>
        </p:txBody>
      </p:sp>
      <p:sp>
        <p:nvSpPr>
          <p:cNvPr id="3" name="Content Placeholder 2"/>
          <p:cNvSpPr>
            <a:spLocks noGrp="1"/>
          </p:cNvSpPr>
          <p:nvPr>
            <p:ph idx="1"/>
          </p:nvPr>
        </p:nvSpPr>
        <p:spPr/>
        <p:txBody>
          <a:bodyPr/>
          <a:lstStyle/>
          <a:p>
            <a:r>
              <a:rPr lang="en-US" altLang="en-US" sz="2800" dirty="0" smtClean="0"/>
              <a:t>Matrimonial ideology</a:t>
            </a:r>
          </a:p>
          <a:p>
            <a:pPr lvl="1"/>
            <a:r>
              <a:rPr lang="pt-BR" altLang="en-US" sz="2400" i="1" dirty="0" smtClean="0"/>
              <a:t>Mens matrimonii, maritalis </a:t>
            </a:r>
            <a:r>
              <a:rPr lang="pt-BR" altLang="en-US" sz="2400" i="1" dirty="0"/>
              <a:t>affectio, adfectio </a:t>
            </a:r>
            <a:r>
              <a:rPr lang="pt-BR" altLang="en-US" sz="2400" i="1" dirty="0" smtClean="0"/>
              <a:t>coniugalis</a:t>
            </a:r>
          </a:p>
          <a:p>
            <a:pPr lvl="1"/>
            <a:r>
              <a:rPr lang="pt-BR" altLang="en-US" sz="2400" i="1" dirty="0" smtClean="0"/>
              <a:t>Univira reverentia</a:t>
            </a:r>
          </a:p>
          <a:p>
            <a:pPr lvl="1"/>
            <a:r>
              <a:rPr lang="pt-BR" altLang="en-US" sz="2400" i="1" dirty="0" smtClean="0"/>
              <a:t>Obsequium</a:t>
            </a:r>
          </a:p>
          <a:p>
            <a:pPr lvl="1"/>
            <a:r>
              <a:rPr lang="pt-BR" altLang="en-US" sz="2400" i="1" dirty="0"/>
              <a:t>Concordia, consortium, societas</a:t>
            </a:r>
            <a:endParaRPr lang="en-US" altLang="en-US" sz="2400" i="1" dirty="0"/>
          </a:p>
          <a:p>
            <a:r>
              <a:rPr lang="en-US" i="1" dirty="0" smtClean="0"/>
              <a:t>Lex </a:t>
            </a:r>
            <a:r>
              <a:rPr lang="en-US" i="1" dirty="0" err="1"/>
              <a:t>scantinia</a:t>
            </a:r>
            <a:r>
              <a:rPr lang="en-US" dirty="0"/>
              <a:t> (149 BCE)</a:t>
            </a:r>
          </a:p>
          <a:p>
            <a:r>
              <a:rPr lang="en-US" altLang="en-US" sz="2800" dirty="0" smtClean="0"/>
              <a:t>Augustan marriage legislation</a:t>
            </a:r>
            <a:endParaRPr lang="en-US" altLang="en-US" sz="2800" dirty="0"/>
          </a:p>
          <a:p>
            <a:pPr lvl="1"/>
            <a:r>
              <a:rPr lang="en-US" altLang="en-US" sz="2600" i="1" dirty="0" smtClean="0"/>
              <a:t>Lex </a:t>
            </a:r>
            <a:r>
              <a:rPr lang="en-US" altLang="en-US" sz="2600" i="1" dirty="0" err="1"/>
              <a:t>iulia</a:t>
            </a:r>
            <a:r>
              <a:rPr lang="en-US" altLang="en-US" sz="2600" i="1" dirty="0"/>
              <a:t> et </a:t>
            </a:r>
            <a:r>
              <a:rPr lang="en-US" altLang="en-US" sz="2600" i="1" dirty="0" err="1" smtClean="0"/>
              <a:t>papia</a:t>
            </a:r>
            <a:r>
              <a:rPr lang="en-US" altLang="en-US" sz="2600" dirty="0" smtClean="0"/>
              <a:t> (18 BCE, 9 CE)</a:t>
            </a:r>
            <a:endParaRPr lang="en-US" altLang="en-US" sz="2600" i="1" dirty="0"/>
          </a:p>
          <a:p>
            <a:pPr lvl="1"/>
            <a:r>
              <a:rPr lang="en-US" altLang="en-US" sz="2600" i="1" dirty="0" smtClean="0"/>
              <a:t>Lex </a:t>
            </a:r>
            <a:r>
              <a:rPr lang="en-US" altLang="en-US" sz="2600" i="1" dirty="0" err="1"/>
              <a:t>iulia</a:t>
            </a:r>
            <a:r>
              <a:rPr lang="en-US" altLang="en-US" sz="2600" i="1" dirty="0"/>
              <a:t> de </a:t>
            </a:r>
            <a:r>
              <a:rPr lang="en-US" altLang="en-US" sz="2600" i="1" dirty="0" err="1"/>
              <a:t>adulteriis</a:t>
            </a:r>
            <a:r>
              <a:rPr lang="en-US" altLang="en-US" sz="2600" i="1" dirty="0"/>
              <a:t> </a:t>
            </a:r>
            <a:r>
              <a:rPr lang="en-US" altLang="en-US" sz="2600" i="1" dirty="0" err="1" smtClean="0"/>
              <a:t>coercendis</a:t>
            </a:r>
            <a:r>
              <a:rPr lang="en-US" altLang="en-US" sz="2600" dirty="0" smtClean="0"/>
              <a:t> (9CE)</a:t>
            </a:r>
            <a:endParaRPr lang="en-US" i="1" dirty="0"/>
          </a:p>
        </p:txBody>
      </p:sp>
      <p:sp>
        <p:nvSpPr>
          <p:cNvPr id="4" name="Date Placeholder 3"/>
          <p:cNvSpPr>
            <a:spLocks noGrp="1"/>
          </p:cNvSpPr>
          <p:nvPr>
            <p:ph type="dt" sz="half" idx="10"/>
          </p:nvPr>
        </p:nvSpPr>
        <p:spPr/>
        <p:txBody>
          <a:bodyPr/>
          <a:lstStyle/>
          <a:p>
            <a:r>
              <a:rPr lang="en-US" altLang="en-US" smtClean="0"/>
              <a:t>5-Nov 2013</a:t>
            </a:r>
            <a:endParaRPr lang="en-US" altLang="en-US"/>
          </a:p>
        </p:txBody>
      </p:sp>
      <p:sp>
        <p:nvSpPr>
          <p:cNvPr id="5" name="Footer Placeholder 4"/>
          <p:cNvSpPr>
            <a:spLocks noGrp="1"/>
          </p:cNvSpPr>
          <p:nvPr>
            <p:ph type="ftr" sz="quarter" idx="11"/>
          </p:nvPr>
        </p:nvSpPr>
        <p:spPr/>
        <p:txBody>
          <a:bodyPr/>
          <a:lstStyle/>
          <a:p>
            <a:r>
              <a:rPr lang="en-US" altLang="en-US" smtClean="0"/>
              <a:t>Juvenal</a:t>
            </a:r>
            <a:endParaRPr lang="en-US" altLang="en-US"/>
          </a:p>
        </p:txBody>
      </p:sp>
      <p:sp>
        <p:nvSpPr>
          <p:cNvPr id="6" name="Slide Number Placeholder 5"/>
          <p:cNvSpPr>
            <a:spLocks noGrp="1"/>
          </p:cNvSpPr>
          <p:nvPr>
            <p:ph type="sldNum" sz="quarter" idx="12"/>
          </p:nvPr>
        </p:nvSpPr>
        <p:spPr/>
        <p:txBody>
          <a:bodyPr/>
          <a:lstStyle/>
          <a:p>
            <a:fld id="{45CBAB23-029E-42B1-8BBA-6B5058138180}" type="slidenum">
              <a:rPr lang="en-US" altLang="en-US" smtClean="0"/>
              <a:pPr/>
              <a:t>13</a:t>
            </a:fld>
            <a:endParaRPr lang="en-US" altLang="en-US"/>
          </a:p>
        </p:txBody>
      </p:sp>
    </p:spTree>
    <p:extLst>
      <p:ext uri="{BB962C8B-B14F-4D97-AF65-F5344CB8AC3E}">
        <p14:creationId xmlns:p14="http://schemas.microsoft.com/office/powerpoint/2010/main" val="130808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dirty="0" smtClean="0"/>
              <a:t>Ovid </a:t>
            </a:r>
            <a:r>
              <a:rPr lang="en-US" altLang="en-US" i="1" dirty="0" smtClean="0"/>
              <a:t>Art:</a:t>
            </a:r>
            <a:r>
              <a:rPr lang="en-US" altLang="en-US" dirty="0" smtClean="0"/>
              <a:t> Selected </a:t>
            </a:r>
            <a:r>
              <a:rPr lang="en-US" altLang="en-US" dirty="0"/>
              <a:t>Themes, Issues</a:t>
            </a:r>
          </a:p>
        </p:txBody>
      </p:sp>
      <p:sp>
        <p:nvSpPr>
          <p:cNvPr id="121859" name="Rectangle 3"/>
          <p:cNvSpPr>
            <a:spLocks noGrp="1" noChangeArrowheads="1"/>
          </p:cNvSpPr>
          <p:nvPr>
            <p:ph type="body" sz="half" idx="1"/>
          </p:nvPr>
        </p:nvSpPr>
        <p:spPr/>
        <p:txBody>
          <a:bodyPr/>
          <a:lstStyle/>
          <a:p>
            <a:pPr>
              <a:lnSpc>
                <a:spcPct val="80000"/>
              </a:lnSpc>
              <a:spcAft>
                <a:spcPct val="25000"/>
              </a:spcAft>
            </a:pPr>
            <a:r>
              <a:rPr lang="en-US" altLang="en-US" sz="2000" i="1" dirty="0" err="1"/>
              <a:t>Lascivi</a:t>
            </a:r>
            <a:r>
              <a:rPr lang="en-US" altLang="en-US" sz="2000" i="1" dirty="0"/>
              <a:t> </a:t>
            </a:r>
            <a:r>
              <a:rPr lang="en-US" altLang="en-US" sz="2000" i="1" dirty="0" err="1" smtClean="0"/>
              <a:t>amores</a:t>
            </a:r>
            <a:endParaRPr lang="en-US" altLang="en-US" sz="2000" dirty="0" smtClean="0"/>
          </a:p>
          <a:p>
            <a:pPr lvl="1">
              <a:lnSpc>
                <a:spcPct val="80000"/>
              </a:lnSpc>
              <a:spcAft>
                <a:spcPct val="25000"/>
              </a:spcAft>
            </a:pPr>
            <a:r>
              <a:rPr lang="en-US" altLang="en-US" sz="1600" dirty="0" smtClean="0"/>
              <a:t>“</a:t>
            </a:r>
            <a:r>
              <a:rPr lang="en-US" altLang="en-US" sz="1600" dirty="0"/>
              <a:t>wanton passions</a:t>
            </a:r>
            <a:r>
              <a:rPr lang="en-US" altLang="en-US" sz="1600" dirty="0" smtClean="0"/>
              <a:t>”</a:t>
            </a:r>
            <a:endParaRPr lang="en-US" altLang="en-US" sz="1600" dirty="0"/>
          </a:p>
          <a:p>
            <a:pPr>
              <a:lnSpc>
                <a:spcPct val="80000"/>
              </a:lnSpc>
              <a:spcAft>
                <a:spcPct val="25000"/>
              </a:spcAft>
            </a:pPr>
            <a:r>
              <a:rPr lang="en-US" altLang="en-US" sz="2000" dirty="0"/>
              <a:t>“Safe love, legitimate liaisons” </a:t>
            </a:r>
            <a:r>
              <a:rPr lang="en-US" altLang="en-US" sz="1600" dirty="0"/>
              <a:t>(p. 167)</a:t>
            </a:r>
          </a:p>
          <a:p>
            <a:pPr lvl="1">
              <a:lnSpc>
                <a:spcPct val="80000"/>
              </a:lnSpc>
              <a:spcAft>
                <a:spcPct val="25000"/>
              </a:spcAft>
            </a:pPr>
            <a:r>
              <a:rPr lang="en-US" altLang="en-US" sz="1600" i="1" dirty="0" err="1"/>
              <a:t>venerem</a:t>
            </a:r>
            <a:r>
              <a:rPr lang="en-US" altLang="en-US" sz="1600" i="1" dirty="0"/>
              <a:t> </a:t>
            </a:r>
            <a:r>
              <a:rPr lang="en-US" altLang="en-US" sz="1600" i="1" dirty="0" err="1"/>
              <a:t>tutam</a:t>
            </a:r>
            <a:r>
              <a:rPr lang="en-US" altLang="en-US" sz="1600" i="1" dirty="0"/>
              <a:t> </a:t>
            </a:r>
            <a:r>
              <a:rPr lang="en-US" altLang="en-US" sz="1600" i="1" dirty="0" err="1"/>
              <a:t>concessaque</a:t>
            </a:r>
            <a:r>
              <a:rPr lang="en-US" altLang="en-US" sz="1600" i="1" dirty="0"/>
              <a:t> </a:t>
            </a:r>
            <a:r>
              <a:rPr lang="en-US" altLang="en-US" sz="1600" i="1" dirty="0" err="1"/>
              <a:t>furta</a:t>
            </a:r>
            <a:r>
              <a:rPr lang="en-US" altLang="en-US" sz="1600" i="1" dirty="0"/>
              <a:t> …, / </a:t>
            </a:r>
            <a:r>
              <a:rPr lang="en-US" altLang="en-US" sz="1600" i="1" dirty="0" err="1"/>
              <a:t>nullum</a:t>
            </a:r>
            <a:r>
              <a:rPr lang="en-US" altLang="en-US" sz="1600" i="1" dirty="0"/>
              <a:t> … </a:t>
            </a:r>
            <a:r>
              <a:rPr lang="en-US" altLang="en-US" sz="1600" i="1" dirty="0" err="1"/>
              <a:t>crimen</a:t>
            </a:r>
            <a:endParaRPr lang="en-US" altLang="en-US" sz="1600" dirty="0"/>
          </a:p>
          <a:p>
            <a:pPr>
              <a:lnSpc>
                <a:spcPct val="80000"/>
              </a:lnSpc>
              <a:spcAft>
                <a:spcPct val="25000"/>
              </a:spcAft>
            </a:pPr>
            <a:r>
              <a:rPr lang="en-US" altLang="en-US" sz="2000" dirty="0" smtClean="0"/>
              <a:t>Masculinity</a:t>
            </a:r>
          </a:p>
          <a:p>
            <a:pPr lvl="1">
              <a:lnSpc>
                <a:spcPct val="80000"/>
              </a:lnSpc>
              <a:spcAft>
                <a:spcPct val="25000"/>
              </a:spcAft>
            </a:pPr>
            <a:r>
              <a:rPr lang="en-US" altLang="en-US" sz="1600" dirty="0" smtClean="0"/>
              <a:t>“</a:t>
            </a:r>
            <a:r>
              <a:rPr lang="en-US" altLang="en-US" sz="2000" dirty="0" smtClean="0">
                <a:hlinkClick r:id="rId3" action="ppaction://hlinksldjump"/>
              </a:rPr>
              <a:t>Cybele’s </a:t>
            </a:r>
            <a:r>
              <a:rPr lang="en-US" altLang="en-US" sz="2000" dirty="0">
                <a:hlinkClick r:id="rId3" action="ppaction://hlinksldjump"/>
              </a:rPr>
              <a:t>Votaries</a:t>
            </a:r>
            <a:r>
              <a:rPr lang="en-US" altLang="en-US" sz="2000" dirty="0"/>
              <a:t>”</a:t>
            </a:r>
          </a:p>
          <a:p>
            <a:pPr lvl="1">
              <a:lnSpc>
                <a:spcPct val="80000"/>
              </a:lnSpc>
              <a:spcAft>
                <a:spcPct val="25000"/>
              </a:spcAft>
            </a:pPr>
            <a:r>
              <a:rPr lang="en-US" altLang="en-US" sz="2000" dirty="0" smtClean="0"/>
              <a:t>Guilty </a:t>
            </a:r>
            <a:r>
              <a:rPr lang="en-US" altLang="en-US" sz="2000" dirty="0"/>
              <a:t>Menelaus </a:t>
            </a:r>
            <a:r>
              <a:rPr lang="en-US" altLang="en-US" sz="1600" dirty="0"/>
              <a:t>(p. 203</a:t>
            </a:r>
            <a:r>
              <a:rPr lang="en-US" altLang="en-US" sz="1600" dirty="0" smtClean="0"/>
              <a:t>)</a:t>
            </a:r>
          </a:p>
          <a:p>
            <a:pPr>
              <a:lnSpc>
                <a:spcPct val="80000"/>
              </a:lnSpc>
              <a:spcAft>
                <a:spcPct val="25000"/>
              </a:spcAft>
            </a:pPr>
            <a:r>
              <a:rPr lang="en-US" altLang="en-US" sz="2000" i="1" dirty="0" smtClean="0"/>
              <a:t>Mos maiorum</a:t>
            </a:r>
            <a:endParaRPr lang="en-US" altLang="en-US" sz="2000" dirty="0" smtClean="0"/>
          </a:p>
          <a:p>
            <a:pPr lvl="1">
              <a:lnSpc>
                <a:spcPct val="80000"/>
              </a:lnSpc>
              <a:spcAft>
                <a:spcPct val="25000"/>
              </a:spcAft>
            </a:pPr>
            <a:r>
              <a:rPr lang="en-US" altLang="en-US" sz="1600" dirty="0" smtClean="0"/>
              <a:t>On Cosmetics: “Young girls didn’t cultivate their persons in the old days. … Let others worship the past; I much prefer the present” (bk3, p. 217)</a:t>
            </a:r>
            <a:endParaRPr lang="en-US" altLang="en-US" sz="1600" dirty="0"/>
          </a:p>
        </p:txBody>
      </p:sp>
      <p:sp>
        <p:nvSpPr>
          <p:cNvPr id="121860" name="Rectangle 4"/>
          <p:cNvSpPr>
            <a:spLocks noGrp="1" noChangeArrowheads="1"/>
          </p:cNvSpPr>
          <p:nvPr>
            <p:ph type="body" sz="half" idx="2"/>
          </p:nvPr>
        </p:nvSpPr>
        <p:spPr/>
        <p:txBody>
          <a:bodyPr/>
          <a:lstStyle/>
          <a:p>
            <a:pPr>
              <a:lnSpc>
                <a:spcPct val="80000"/>
              </a:lnSpc>
              <a:spcAft>
                <a:spcPct val="25000"/>
              </a:spcAft>
            </a:pPr>
            <a:r>
              <a:rPr lang="en-US" altLang="en-US" sz="2000" dirty="0"/>
              <a:t>Feminine treachery</a:t>
            </a:r>
          </a:p>
          <a:p>
            <a:pPr lvl="1">
              <a:lnSpc>
                <a:spcPct val="80000"/>
              </a:lnSpc>
              <a:spcAft>
                <a:spcPct val="25000"/>
              </a:spcAft>
            </a:pPr>
            <a:r>
              <a:rPr lang="en-US" altLang="en-US" sz="2000" dirty="0"/>
              <a:t>Pasiphae </a:t>
            </a:r>
            <a:r>
              <a:rPr lang="en-US" altLang="en-US" sz="2000" i="1" dirty="0"/>
              <a:t>et al.</a:t>
            </a:r>
            <a:endParaRPr lang="en-US" altLang="en-US" sz="2000" dirty="0"/>
          </a:p>
          <a:p>
            <a:pPr>
              <a:lnSpc>
                <a:spcPct val="80000"/>
              </a:lnSpc>
              <a:spcAft>
                <a:spcPct val="25000"/>
              </a:spcAft>
            </a:pPr>
            <a:r>
              <a:rPr lang="en-US" altLang="en-US" sz="2000" dirty="0"/>
              <a:t>Erotic asymmetry, violence</a:t>
            </a:r>
          </a:p>
          <a:p>
            <a:pPr lvl="1">
              <a:lnSpc>
                <a:spcPct val="80000"/>
              </a:lnSpc>
              <a:spcAft>
                <a:spcPct val="25000"/>
              </a:spcAft>
            </a:pPr>
            <a:r>
              <a:rPr lang="en-US" altLang="en-US" sz="2000" dirty="0">
                <a:hlinkClick r:id="rId4" action="ppaction://hlinksldjump"/>
              </a:rPr>
              <a:t>Rape of the Sabine Women</a:t>
            </a:r>
            <a:endParaRPr lang="en-US" altLang="en-US" sz="2000" dirty="0"/>
          </a:p>
          <a:p>
            <a:pPr lvl="1">
              <a:lnSpc>
                <a:spcPct val="80000"/>
              </a:lnSpc>
              <a:spcAft>
                <a:spcPct val="25000"/>
              </a:spcAft>
            </a:pPr>
            <a:r>
              <a:rPr lang="en-US" altLang="en-US" sz="2000" dirty="0"/>
              <a:t>“It’s all right to use force…”</a:t>
            </a:r>
          </a:p>
          <a:p>
            <a:pPr>
              <a:lnSpc>
                <a:spcPct val="80000"/>
              </a:lnSpc>
              <a:spcAft>
                <a:spcPct val="25000"/>
              </a:spcAft>
            </a:pPr>
            <a:r>
              <a:rPr lang="en-US" altLang="en-US" sz="2000" dirty="0"/>
              <a:t>Adultery (?)</a:t>
            </a:r>
          </a:p>
          <a:p>
            <a:pPr lvl="1">
              <a:lnSpc>
                <a:spcPct val="80000"/>
              </a:lnSpc>
              <a:spcAft>
                <a:spcPct val="25000"/>
              </a:spcAft>
            </a:pPr>
            <a:r>
              <a:rPr lang="en-US" altLang="en-US" sz="2000" dirty="0"/>
              <a:t>“to please your lady’s escort” (</a:t>
            </a:r>
            <a:r>
              <a:rPr lang="en-US" altLang="en-US" sz="2000" i="1" dirty="0" err="1"/>
              <a:t>viro</a:t>
            </a:r>
            <a:r>
              <a:rPr lang="en-US" altLang="en-US" sz="2000" i="1" dirty="0"/>
              <a:t> </a:t>
            </a:r>
            <a:r>
              <a:rPr lang="en-US" altLang="en-US" sz="2000" i="1" dirty="0" err="1"/>
              <a:t>placuisse</a:t>
            </a:r>
            <a:r>
              <a:rPr lang="en-US" altLang="en-US" sz="2000" i="1" dirty="0"/>
              <a:t> </a:t>
            </a:r>
            <a:r>
              <a:rPr lang="en-US" altLang="en-US" sz="2000" i="1" dirty="0" err="1"/>
              <a:t>puellae</a:t>
            </a:r>
            <a:r>
              <a:rPr lang="en-US" altLang="en-US" sz="2000" dirty="0"/>
              <a:t>) </a:t>
            </a:r>
            <a:r>
              <a:rPr lang="en-US" altLang="en-US" sz="1600" dirty="0"/>
              <a:t>(p. 184)</a:t>
            </a:r>
          </a:p>
          <a:p>
            <a:pPr lvl="1">
              <a:lnSpc>
                <a:spcPct val="80000"/>
              </a:lnSpc>
              <a:spcAft>
                <a:spcPct val="25000"/>
              </a:spcAft>
            </a:pPr>
            <a:r>
              <a:rPr lang="en-US" altLang="en-US" sz="2000" dirty="0"/>
              <a:t>“Husbands allow this latitude to lawful wives…” </a:t>
            </a:r>
            <a:r>
              <a:rPr lang="en-US" altLang="en-US" sz="1600" dirty="0"/>
              <a:t>(p. 207)</a:t>
            </a:r>
          </a:p>
        </p:txBody>
      </p:sp>
      <p:sp>
        <p:nvSpPr>
          <p:cNvPr id="121861" name="Line 5"/>
          <p:cNvSpPr>
            <a:spLocks noChangeShapeType="1"/>
          </p:cNvSpPr>
          <p:nvPr/>
        </p:nvSpPr>
        <p:spPr bwMode="auto">
          <a:xfrm>
            <a:off x="4572000" y="2057400"/>
            <a:ext cx="0" cy="41910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r>
              <a:rPr lang="en-US" altLang="en-US" smtClean="0"/>
              <a:t>5-Nov 2013</a:t>
            </a:r>
            <a:endParaRPr lang="en-US" altLang="en-US"/>
          </a:p>
        </p:txBody>
      </p:sp>
      <p:sp>
        <p:nvSpPr>
          <p:cNvPr id="3" name="Footer Placeholder 2"/>
          <p:cNvSpPr>
            <a:spLocks noGrp="1"/>
          </p:cNvSpPr>
          <p:nvPr>
            <p:ph type="ftr" sz="quarter" idx="11"/>
          </p:nvPr>
        </p:nvSpPr>
        <p:spPr/>
        <p:txBody>
          <a:bodyPr/>
          <a:lstStyle/>
          <a:p>
            <a:r>
              <a:rPr lang="en-US" altLang="en-US" smtClean="0"/>
              <a:t>Juvenal</a:t>
            </a:r>
            <a:endParaRPr lang="en-US" altLang="en-US"/>
          </a:p>
        </p:txBody>
      </p:sp>
      <p:sp>
        <p:nvSpPr>
          <p:cNvPr id="4" name="Slide Number Placeholder 3"/>
          <p:cNvSpPr>
            <a:spLocks noGrp="1"/>
          </p:cNvSpPr>
          <p:nvPr>
            <p:ph type="sldNum" sz="quarter" idx="12"/>
          </p:nvPr>
        </p:nvSpPr>
        <p:spPr/>
        <p:txBody>
          <a:bodyPr/>
          <a:lstStyle/>
          <a:p>
            <a:fld id="{559CED4C-F468-4C47-B8E8-69794AA6189D}" type="slidenum">
              <a:rPr lang="en-US" altLang="en-US" smtClean="0"/>
              <a:pPr/>
              <a:t>14</a:t>
            </a:fld>
            <a:endParaRPr lang="en-US" altLang="en-US"/>
          </a:p>
        </p:txBody>
      </p:sp>
    </p:spTree>
    <p:extLst>
      <p:ext uri="{BB962C8B-B14F-4D97-AF65-F5344CB8AC3E}">
        <p14:creationId xmlns:p14="http://schemas.microsoft.com/office/powerpoint/2010/main" val="40032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859">
                                            <p:txEl>
                                              <p:pRg st="1" end="1"/>
                                            </p:txEl>
                                          </p:spTgt>
                                        </p:tgtEl>
                                        <p:attrNameLst>
                                          <p:attrName>style.visibility</p:attrName>
                                        </p:attrNameLst>
                                      </p:cBhvr>
                                      <p:to>
                                        <p:strVal val="visible"/>
                                      </p:to>
                                    </p:set>
                                    <p:animEffect transition="in" filter="fade">
                                      <p:cBhvr>
                                        <p:cTn id="10" dur="500"/>
                                        <p:tgtEl>
                                          <p:spTgt spid="1218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Effect transition="in" filter="fade">
                                      <p:cBhvr>
                                        <p:cTn id="15" dur="500"/>
                                        <p:tgtEl>
                                          <p:spTgt spid="12185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1859">
                                            <p:txEl>
                                              <p:pRg st="3" end="3"/>
                                            </p:txEl>
                                          </p:spTgt>
                                        </p:tgtEl>
                                        <p:attrNameLst>
                                          <p:attrName>style.visibility</p:attrName>
                                        </p:attrNameLst>
                                      </p:cBhvr>
                                      <p:to>
                                        <p:strVal val="visible"/>
                                      </p:to>
                                    </p:set>
                                    <p:animEffect transition="in" filter="fade">
                                      <p:cBhvr>
                                        <p:cTn id="18" dur="500"/>
                                        <p:tgtEl>
                                          <p:spTgt spid="1218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1859">
                                            <p:txEl>
                                              <p:pRg st="4" end="4"/>
                                            </p:txEl>
                                          </p:spTgt>
                                        </p:tgtEl>
                                        <p:attrNameLst>
                                          <p:attrName>style.visibility</p:attrName>
                                        </p:attrNameLst>
                                      </p:cBhvr>
                                      <p:to>
                                        <p:strVal val="visible"/>
                                      </p:to>
                                    </p:set>
                                    <p:animEffect transition="in" filter="fade">
                                      <p:cBhvr>
                                        <p:cTn id="23" dur="500"/>
                                        <p:tgtEl>
                                          <p:spTgt spid="1218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859">
                                            <p:txEl>
                                              <p:pRg st="5" end="5"/>
                                            </p:txEl>
                                          </p:spTgt>
                                        </p:tgtEl>
                                        <p:attrNameLst>
                                          <p:attrName>style.visibility</p:attrName>
                                        </p:attrNameLst>
                                      </p:cBhvr>
                                      <p:to>
                                        <p:strVal val="visible"/>
                                      </p:to>
                                    </p:set>
                                    <p:animEffect transition="in" filter="fade">
                                      <p:cBhvr>
                                        <p:cTn id="26" dur="500"/>
                                        <p:tgtEl>
                                          <p:spTgt spid="1218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1859">
                                            <p:txEl>
                                              <p:pRg st="6" end="6"/>
                                            </p:txEl>
                                          </p:spTgt>
                                        </p:tgtEl>
                                        <p:attrNameLst>
                                          <p:attrName>style.visibility</p:attrName>
                                        </p:attrNameLst>
                                      </p:cBhvr>
                                      <p:to>
                                        <p:strVal val="visible"/>
                                      </p:to>
                                    </p:set>
                                    <p:animEffect transition="in" filter="fade">
                                      <p:cBhvr>
                                        <p:cTn id="29" dur="500"/>
                                        <p:tgtEl>
                                          <p:spTgt spid="12185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1859">
                                            <p:txEl>
                                              <p:pRg st="7" end="7"/>
                                            </p:txEl>
                                          </p:spTgt>
                                        </p:tgtEl>
                                        <p:attrNameLst>
                                          <p:attrName>style.visibility</p:attrName>
                                        </p:attrNameLst>
                                      </p:cBhvr>
                                      <p:to>
                                        <p:strVal val="visible"/>
                                      </p:to>
                                    </p:set>
                                    <p:animEffect transition="in" filter="fade">
                                      <p:cBhvr>
                                        <p:cTn id="34" dur="500"/>
                                        <p:tgtEl>
                                          <p:spTgt spid="12185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859">
                                            <p:txEl>
                                              <p:pRg st="8" end="8"/>
                                            </p:txEl>
                                          </p:spTgt>
                                        </p:tgtEl>
                                        <p:attrNameLst>
                                          <p:attrName>style.visibility</p:attrName>
                                        </p:attrNameLst>
                                      </p:cBhvr>
                                      <p:to>
                                        <p:strVal val="visible"/>
                                      </p:to>
                                    </p:set>
                                    <p:animEffect transition="in" filter="fade">
                                      <p:cBhvr>
                                        <p:cTn id="37" dur="500"/>
                                        <p:tgtEl>
                                          <p:spTgt spid="12185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1860">
                                            <p:txEl>
                                              <p:pRg st="0" end="0"/>
                                            </p:txEl>
                                          </p:spTgt>
                                        </p:tgtEl>
                                        <p:attrNameLst>
                                          <p:attrName>style.visibility</p:attrName>
                                        </p:attrNameLst>
                                      </p:cBhvr>
                                      <p:to>
                                        <p:strVal val="visible"/>
                                      </p:to>
                                    </p:set>
                                    <p:animEffect transition="in" filter="fade">
                                      <p:cBhvr>
                                        <p:cTn id="42" dur="500"/>
                                        <p:tgtEl>
                                          <p:spTgt spid="121860">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1860">
                                            <p:txEl>
                                              <p:pRg st="1" end="1"/>
                                            </p:txEl>
                                          </p:spTgt>
                                        </p:tgtEl>
                                        <p:attrNameLst>
                                          <p:attrName>style.visibility</p:attrName>
                                        </p:attrNameLst>
                                      </p:cBhvr>
                                      <p:to>
                                        <p:strVal val="visible"/>
                                      </p:to>
                                    </p:set>
                                    <p:animEffect transition="in" filter="fade">
                                      <p:cBhvr>
                                        <p:cTn id="45" dur="500"/>
                                        <p:tgtEl>
                                          <p:spTgt spid="12186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1860">
                                            <p:txEl>
                                              <p:pRg st="2" end="2"/>
                                            </p:txEl>
                                          </p:spTgt>
                                        </p:tgtEl>
                                        <p:attrNameLst>
                                          <p:attrName>style.visibility</p:attrName>
                                        </p:attrNameLst>
                                      </p:cBhvr>
                                      <p:to>
                                        <p:strVal val="visible"/>
                                      </p:to>
                                    </p:set>
                                    <p:animEffect transition="in" filter="fade">
                                      <p:cBhvr>
                                        <p:cTn id="50" dur="500"/>
                                        <p:tgtEl>
                                          <p:spTgt spid="121860">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1860">
                                            <p:txEl>
                                              <p:pRg st="3" end="3"/>
                                            </p:txEl>
                                          </p:spTgt>
                                        </p:tgtEl>
                                        <p:attrNameLst>
                                          <p:attrName>style.visibility</p:attrName>
                                        </p:attrNameLst>
                                      </p:cBhvr>
                                      <p:to>
                                        <p:strVal val="visible"/>
                                      </p:to>
                                    </p:set>
                                    <p:animEffect transition="in" filter="fade">
                                      <p:cBhvr>
                                        <p:cTn id="53" dur="500"/>
                                        <p:tgtEl>
                                          <p:spTgt spid="121860">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1860">
                                            <p:txEl>
                                              <p:pRg st="4" end="4"/>
                                            </p:txEl>
                                          </p:spTgt>
                                        </p:tgtEl>
                                        <p:attrNameLst>
                                          <p:attrName>style.visibility</p:attrName>
                                        </p:attrNameLst>
                                      </p:cBhvr>
                                      <p:to>
                                        <p:strVal val="visible"/>
                                      </p:to>
                                    </p:set>
                                    <p:animEffect transition="in" filter="fade">
                                      <p:cBhvr>
                                        <p:cTn id="56" dur="500"/>
                                        <p:tgtEl>
                                          <p:spTgt spid="121860">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1860">
                                            <p:txEl>
                                              <p:pRg st="5" end="5"/>
                                            </p:txEl>
                                          </p:spTgt>
                                        </p:tgtEl>
                                        <p:attrNameLst>
                                          <p:attrName>style.visibility</p:attrName>
                                        </p:attrNameLst>
                                      </p:cBhvr>
                                      <p:to>
                                        <p:strVal val="visible"/>
                                      </p:to>
                                    </p:set>
                                    <p:animEffect transition="in" filter="fade">
                                      <p:cBhvr>
                                        <p:cTn id="61" dur="500"/>
                                        <p:tgtEl>
                                          <p:spTgt spid="121860">
                                            <p:txEl>
                                              <p:pRg st="5" end="5"/>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1860">
                                            <p:txEl>
                                              <p:pRg st="6" end="6"/>
                                            </p:txEl>
                                          </p:spTgt>
                                        </p:tgtEl>
                                        <p:attrNameLst>
                                          <p:attrName>style.visibility</p:attrName>
                                        </p:attrNameLst>
                                      </p:cBhvr>
                                      <p:to>
                                        <p:strVal val="visible"/>
                                      </p:to>
                                    </p:set>
                                    <p:animEffect transition="in" filter="fade">
                                      <p:cBhvr>
                                        <p:cTn id="64" dur="500"/>
                                        <p:tgtEl>
                                          <p:spTgt spid="121860">
                                            <p:txEl>
                                              <p:pRg st="6" end="6"/>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1860">
                                            <p:txEl>
                                              <p:pRg st="7" end="7"/>
                                            </p:txEl>
                                          </p:spTgt>
                                        </p:tgtEl>
                                        <p:attrNameLst>
                                          <p:attrName>style.visibility</p:attrName>
                                        </p:attrNameLst>
                                      </p:cBhvr>
                                      <p:to>
                                        <p:strVal val="visible"/>
                                      </p:to>
                                    </p:set>
                                    <p:animEffect transition="in" filter="fade">
                                      <p:cBhvr>
                                        <p:cTn id="67" dur="500"/>
                                        <p:tgtEl>
                                          <p:spTgt spid="1218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2733675" y="280988"/>
            <a:ext cx="36544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4200">
                <a:solidFill>
                  <a:schemeClr val="tx1"/>
                </a:solidFill>
                <a:latin typeface="Arial" charset="0"/>
              </a:defRPr>
            </a:lvl1pPr>
            <a:lvl2pPr>
              <a:defRPr sz="4200">
                <a:solidFill>
                  <a:schemeClr val="tx1"/>
                </a:solidFill>
                <a:latin typeface="Arial" charset="0"/>
              </a:defRPr>
            </a:lvl2pPr>
            <a:lvl3pPr>
              <a:defRPr sz="4200">
                <a:solidFill>
                  <a:schemeClr val="tx1"/>
                </a:solidFill>
                <a:latin typeface="Arial" charset="0"/>
              </a:defRPr>
            </a:lvl3pPr>
            <a:lvl4pPr>
              <a:defRPr sz="4200">
                <a:solidFill>
                  <a:schemeClr val="tx1"/>
                </a:solidFill>
                <a:latin typeface="Arial" charset="0"/>
              </a:defRPr>
            </a:lvl4pPr>
            <a:lvl5pPr>
              <a:defRPr sz="4200">
                <a:solidFill>
                  <a:schemeClr val="tx1"/>
                </a:solidFill>
                <a:latin typeface="Arial" charset="0"/>
              </a:defRPr>
            </a:lvl5pPr>
            <a:lvl6pPr marL="457200" fontAlgn="base">
              <a:spcBef>
                <a:spcPct val="0"/>
              </a:spcBef>
              <a:spcAft>
                <a:spcPct val="0"/>
              </a:spcAft>
              <a:defRPr sz="4200">
                <a:solidFill>
                  <a:schemeClr val="tx1"/>
                </a:solidFill>
                <a:latin typeface="Arial" charset="0"/>
              </a:defRPr>
            </a:lvl6pPr>
            <a:lvl7pPr marL="914400" fontAlgn="base">
              <a:spcBef>
                <a:spcPct val="0"/>
              </a:spcBef>
              <a:spcAft>
                <a:spcPct val="0"/>
              </a:spcAft>
              <a:defRPr sz="4200">
                <a:solidFill>
                  <a:schemeClr val="tx1"/>
                </a:solidFill>
                <a:latin typeface="Arial" charset="0"/>
              </a:defRPr>
            </a:lvl7pPr>
            <a:lvl8pPr marL="1371600" fontAlgn="base">
              <a:spcBef>
                <a:spcPct val="0"/>
              </a:spcBef>
              <a:spcAft>
                <a:spcPct val="0"/>
              </a:spcAft>
              <a:defRPr sz="4200">
                <a:solidFill>
                  <a:schemeClr val="tx1"/>
                </a:solidFill>
                <a:latin typeface="Arial" charset="0"/>
              </a:defRPr>
            </a:lvl8pPr>
            <a:lvl9pPr marL="1828800" fontAlgn="base">
              <a:spcBef>
                <a:spcPct val="0"/>
              </a:spcBef>
              <a:spcAft>
                <a:spcPct val="0"/>
              </a:spcAft>
              <a:defRPr sz="4200">
                <a:solidFill>
                  <a:schemeClr val="tx1"/>
                </a:solidFill>
                <a:latin typeface="Arial" charset="0"/>
              </a:defRPr>
            </a:lvl9pPr>
          </a:lstStyle>
          <a:p>
            <a:pPr algn="ctr" eaLnBrk="1" hangingPunct="1"/>
            <a:r>
              <a:rPr lang="en-US" altLang="en-US"/>
              <a:t>Cybele, Gallus</a:t>
            </a:r>
          </a:p>
        </p:txBody>
      </p:sp>
      <p:pic>
        <p:nvPicPr>
          <p:cNvPr id="124933"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27200"/>
            <a:ext cx="36068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gal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1371600"/>
            <a:ext cx="4197350" cy="4178300"/>
          </a:xfrm>
          <a:prstGeom prst="rect">
            <a:avLst/>
          </a:prstGeom>
          <a:noFill/>
          <a:extLst>
            <a:ext uri="{909E8E84-426E-40DD-AFC4-6F175D3DCCD1}">
              <a14:hiddenFill xmlns:a14="http://schemas.microsoft.com/office/drawing/2010/main">
                <a:solidFill>
                  <a:srgbClr val="FFFFFF"/>
                </a:solidFill>
              </a14:hiddenFill>
            </a:ext>
          </a:extLst>
        </p:spPr>
      </p:pic>
      <p:sp>
        <p:nvSpPr>
          <p:cNvPr id="124935" name="Text Box 7"/>
          <p:cNvSpPr txBox="1">
            <a:spLocks noChangeArrowheads="1"/>
          </p:cNvSpPr>
          <p:nvPr/>
        </p:nvSpPr>
        <p:spPr bwMode="auto">
          <a:xfrm>
            <a:off x="5022850" y="5819775"/>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cs typeface="Arial" charset="0"/>
              </a:rPr>
              <a:t>Gallus</a:t>
            </a:r>
            <a:r>
              <a:rPr lang="en-US" altLang="en-US" sz="2000">
                <a:cs typeface="Arial" charset="0"/>
              </a:rPr>
              <a:t>: Eunuch priest of Cybele</a:t>
            </a:r>
          </a:p>
        </p:txBody>
      </p:sp>
      <p:sp>
        <p:nvSpPr>
          <p:cNvPr id="124936" name="Text Box 8"/>
          <p:cNvSpPr txBox="1">
            <a:spLocks noChangeArrowheads="1"/>
          </p:cNvSpPr>
          <p:nvPr/>
        </p:nvSpPr>
        <p:spPr bwMode="auto">
          <a:xfrm>
            <a:off x="398463" y="5270500"/>
            <a:ext cx="37671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a:r>
              <a:rPr lang="en-US" altLang="en-US" sz="2000">
                <a:cs typeface="Arial" charset="0"/>
              </a:rPr>
              <a:t>Cybele (modern representation)</a:t>
            </a:r>
            <a:br>
              <a:rPr lang="en-US" altLang="en-US" sz="2000">
                <a:cs typeface="Arial" charset="0"/>
              </a:rPr>
            </a:br>
            <a:r>
              <a:rPr lang="en-US" altLang="en-US" i="1">
                <a:cs typeface="Arial" charset="0"/>
              </a:rPr>
              <a:t>Magna Mater Deorum</a:t>
            </a:r>
            <a:r>
              <a:rPr lang="en-US" altLang="en-US">
                <a:cs typeface="Arial" charset="0"/>
              </a:rPr>
              <a:t>,</a:t>
            </a:r>
            <a:r>
              <a:rPr lang="en-US" altLang="en-US" i="1">
                <a:cs typeface="Arial" charset="0"/>
              </a:rPr>
              <a:t/>
            </a:r>
            <a:br>
              <a:rPr lang="en-US" altLang="en-US" i="1">
                <a:cs typeface="Arial" charset="0"/>
              </a:rPr>
            </a:br>
            <a:r>
              <a:rPr lang="en-US" altLang="en-US">
                <a:cs typeface="Arial" charset="0"/>
              </a:rPr>
              <a:t>“Great Mother of the Gods”</a:t>
            </a:r>
          </a:p>
        </p:txBody>
      </p:sp>
      <p:sp>
        <p:nvSpPr>
          <p:cNvPr id="124937" name="AutoShape 9">
            <a:hlinkClick r:id="" action="ppaction://hlinkshowjump?jump=lastslideviewed" highlightClick="1"/>
          </p:cNvPr>
          <p:cNvSpPr>
            <a:spLocks noChangeArrowheads="1"/>
          </p:cNvSpPr>
          <p:nvPr/>
        </p:nvSpPr>
        <p:spPr bwMode="auto">
          <a:xfrm>
            <a:off x="8382000" y="228600"/>
            <a:ext cx="609600" cy="4572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4938" name="Rectangle 10"/>
          <p:cNvSpPr>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fld id="{B216D4A0-FAEC-4102-9E6C-79A5A357E719}" type="datetime1">
              <a:rPr lang="en-US" altLang="en-US" sz="1200"/>
              <a:pPr eaLnBrk="1" hangingPunct="1"/>
              <a:t>2013-11-05</a:t>
            </a:fld>
            <a:endParaRPr lang="en-US" altLang="en-US" sz="1200"/>
          </a:p>
        </p:txBody>
      </p:sp>
      <p:sp>
        <p:nvSpPr>
          <p:cNvPr id="124939" name="Rectangle 11"/>
          <p:cNvSpPr>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fld id="{16B0AFFB-DEA4-48B8-A2A6-37247505C4BE}" type="slidenum">
              <a:rPr lang="en-US" altLang="en-US" sz="1200"/>
              <a:pPr algn="r" eaLnBrk="1" hangingPunct="1"/>
              <a:t>15</a:t>
            </a:fld>
            <a:endParaRPr lang="en-US" altLang="en-US" sz="1200"/>
          </a:p>
        </p:txBody>
      </p:sp>
    </p:spTree>
    <p:extLst>
      <p:ext uri="{BB962C8B-B14F-4D97-AF65-F5344CB8AC3E}">
        <p14:creationId xmlns:p14="http://schemas.microsoft.com/office/powerpoint/2010/main" val="259995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pic>
        <p:nvPicPr>
          <p:cNvPr id="93188" name="Picture 4" descr="sab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835775" cy="5022850"/>
          </a:xfrm>
          <a:prstGeom prst="rect">
            <a:avLst/>
          </a:prstGeom>
          <a:noFill/>
          <a:extLst>
            <a:ext uri="{909E8E84-426E-40DD-AFC4-6F175D3DCCD1}">
              <a14:hiddenFill xmlns:a14="http://schemas.microsoft.com/office/drawing/2010/main">
                <a:solidFill>
                  <a:srgbClr val="FFFFFF"/>
                </a:solidFill>
              </a14:hiddenFill>
            </a:ext>
          </a:extLst>
        </p:spPr>
      </p:pic>
      <p:sp>
        <p:nvSpPr>
          <p:cNvPr id="93190" name="Rectangle 6"/>
          <p:cNvSpPr>
            <a:spLocks noChangeArrowheads="1"/>
          </p:cNvSpPr>
          <p:nvPr/>
        </p:nvSpPr>
        <p:spPr bwMode="auto">
          <a:xfrm>
            <a:off x="1054100" y="6362700"/>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Wingdings" pitchFamily="2" charset="2"/>
              <a:buChar char="l"/>
              <a:defRPr sz="2800">
                <a:solidFill>
                  <a:schemeClr val="tx1"/>
                </a:solidFill>
                <a:latin typeface="Arial" charset="0"/>
              </a:defRPr>
            </a:lvl1pPr>
            <a:lvl2pPr marL="742950" indent="-285750">
              <a:spcBef>
                <a:spcPct val="20000"/>
              </a:spcBef>
              <a:buClr>
                <a:schemeClr val="accent1"/>
              </a:buClr>
              <a:buSzPct val="70000"/>
              <a:buFont typeface="Wingdings" pitchFamily="2" charset="2"/>
              <a:buChar char="l"/>
              <a:defRPr sz="2600">
                <a:solidFill>
                  <a:schemeClr val="tx1"/>
                </a:solidFill>
                <a:latin typeface="Arial" charset="0"/>
              </a:defRPr>
            </a:lvl2pPr>
            <a:lvl3pPr marL="1143000" indent="-228600">
              <a:spcBef>
                <a:spcPct val="20000"/>
              </a:spcBef>
              <a:buClr>
                <a:schemeClr val="bg2"/>
              </a:buClr>
              <a:buSzPct val="65000"/>
              <a:buFont typeface="Wingdings" pitchFamily="2" charset="2"/>
              <a:buChar char="l"/>
              <a:defRPr sz="2200">
                <a:solidFill>
                  <a:schemeClr val="tx1"/>
                </a:solidFill>
                <a:latin typeface="Arial" charset="0"/>
              </a:defRPr>
            </a:lvl3pPr>
            <a:lvl4pPr marL="1600200" indent="-228600">
              <a:spcBef>
                <a:spcPct val="20000"/>
              </a:spcBef>
              <a:buClr>
                <a:schemeClr val="hlink"/>
              </a:buClr>
              <a:buSzPct val="60000"/>
              <a:buFont typeface="Wingdings" pitchFamily="2" charset="2"/>
              <a:buChar char="l"/>
              <a:defRPr>
                <a:solidFill>
                  <a:schemeClr val="tx1"/>
                </a:solidFill>
                <a:latin typeface="Arial" charset="0"/>
              </a:defRPr>
            </a:lvl4pPr>
            <a:lvl5pPr marL="2057400" indent="-228600">
              <a:spcBef>
                <a:spcPct val="20000"/>
              </a:spcBef>
              <a:buClr>
                <a:schemeClr val="bg2"/>
              </a:buClr>
              <a:buSzPct val="40000"/>
              <a:buFont typeface="Wingdings" pitchFamily="2" charset="2"/>
              <a:buChar char="l"/>
              <a:defRPr>
                <a:solidFill>
                  <a:schemeClr val="tx1"/>
                </a:solidFill>
                <a:latin typeface="Arial" charset="0"/>
              </a:defRPr>
            </a:lvl5pPr>
            <a:lvl6pPr marL="2514600" indent="-228600" fontAlgn="base">
              <a:spcBef>
                <a:spcPct val="20000"/>
              </a:spcBef>
              <a:spcAft>
                <a:spcPct val="0"/>
              </a:spcAft>
              <a:buClr>
                <a:schemeClr val="bg2"/>
              </a:buClr>
              <a:buSzPct val="40000"/>
              <a:buFont typeface="Wingdings" pitchFamily="2" charset="2"/>
              <a:buChar char="l"/>
              <a:defRPr>
                <a:solidFill>
                  <a:schemeClr val="tx1"/>
                </a:solidFill>
                <a:latin typeface="Arial" charset="0"/>
              </a:defRPr>
            </a:lvl6pPr>
            <a:lvl7pPr marL="2971800" indent="-228600" fontAlgn="base">
              <a:spcBef>
                <a:spcPct val="20000"/>
              </a:spcBef>
              <a:spcAft>
                <a:spcPct val="0"/>
              </a:spcAft>
              <a:buClr>
                <a:schemeClr val="bg2"/>
              </a:buClr>
              <a:buSzPct val="40000"/>
              <a:buFont typeface="Wingdings" pitchFamily="2" charset="2"/>
              <a:buChar char="l"/>
              <a:defRPr>
                <a:solidFill>
                  <a:schemeClr val="tx1"/>
                </a:solidFill>
                <a:latin typeface="Arial" charset="0"/>
              </a:defRPr>
            </a:lvl7pPr>
            <a:lvl8pPr marL="3429000" indent="-228600" fontAlgn="base">
              <a:spcBef>
                <a:spcPct val="20000"/>
              </a:spcBef>
              <a:spcAft>
                <a:spcPct val="0"/>
              </a:spcAft>
              <a:buClr>
                <a:schemeClr val="bg2"/>
              </a:buClr>
              <a:buSzPct val="40000"/>
              <a:buFont typeface="Wingdings" pitchFamily="2" charset="2"/>
              <a:buChar char="l"/>
              <a:defRPr>
                <a:solidFill>
                  <a:schemeClr val="tx1"/>
                </a:solidFill>
                <a:latin typeface="Arial" charset="0"/>
              </a:defRPr>
            </a:lvl8pPr>
            <a:lvl9pPr marL="3886200" indent="-228600" fontAlgn="base">
              <a:spcBef>
                <a:spcPct val="20000"/>
              </a:spcBef>
              <a:spcAft>
                <a:spcPct val="0"/>
              </a:spcAft>
              <a:buClr>
                <a:schemeClr val="bg2"/>
              </a:buClr>
              <a:buSzPct val="40000"/>
              <a:buFont typeface="Wingdings" pitchFamily="2" charset="2"/>
              <a:buChar char="l"/>
              <a:defRPr>
                <a:solidFill>
                  <a:schemeClr val="tx1"/>
                </a:solidFill>
                <a:latin typeface="Arial" charset="0"/>
              </a:defRPr>
            </a:lvl9pPr>
          </a:lstStyle>
          <a:p>
            <a:pPr algn="ctr" eaLnBrk="1" hangingPunct="1">
              <a:buFont typeface="Wingdings" pitchFamily="2" charset="2"/>
              <a:buNone/>
            </a:pPr>
            <a:r>
              <a:rPr lang="en-US" altLang="en-US" sz="1600">
                <a:solidFill>
                  <a:schemeClr val="bg1"/>
                </a:solidFill>
              </a:rPr>
              <a:t>“… even so, many contrived | to make panic look fetching” (p. 169)</a:t>
            </a:r>
          </a:p>
        </p:txBody>
      </p:sp>
      <p:sp>
        <p:nvSpPr>
          <p:cNvPr id="93191" name="Rectangle 7"/>
          <p:cNvSpPr>
            <a:spLocks noGrp="1" noChangeArrowheads="1"/>
          </p:cNvSpPr>
          <p:nvPr>
            <p:ph type="title"/>
          </p:nvPr>
        </p:nvSpPr>
        <p:spPr>
          <a:xfrm>
            <a:off x="1285875" y="304800"/>
            <a:ext cx="6550025" cy="549275"/>
          </a:xfrm>
          <a:noFill/>
        </p:spPr>
        <p:txBody>
          <a:bodyPr wrap="none">
            <a:spAutoFit/>
          </a:bodyPr>
          <a:lstStyle/>
          <a:p>
            <a:pPr algn="ctr"/>
            <a:r>
              <a:rPr lang="en-US" altLang="en-US" sz="3000" dirty="0">
                <a:solidFill>
                  <a:srgbClr val="C0C0C0"/>
                </a:solidFill>
              </a:rPr>
              <a:t>Rape of the Sabine Women - Poussin</a:t>
            </a:r>
          </a:p>
        </p:txBody>
      </p:sp>
      <p:sp>
        <p:nvSpPr>
          <p:cNvPr id="93192" name="AutoShape 8">
            <a:hlinkClick r:id="" action="ppaction://hlinkshowjump?jump=lastslideviewed" highlightClick="1"/>
          </p:cNvPr>
          <p:cNvSpPr>
            <a:spLocks noChangeArrowheads="1"/>
          </p:cNvSpPr>
          <p:nvPr/>
        </p:nvSpPr>
        <p:spPr bwMode="auto">
          <a:xfrm>
            <a:off x="8382000" y="228600"/>
            <a:ext cx="609600" cy="4572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extLst>
      <p:ext uri="{BB962C8B-B14F-4D97-AF65-F5344CB8AC3E}">
        <p14:creationId xmlns:p14="http://schemas.microsoft.com/office/powerpoint/2010/main" val="14712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r>
              <a:rPr lang="en-US" altLang="en-US" dirty="0"/>
              <a:t>Juvenal 2, 6</a:t>
            </a:r>
          </a:p>
        </p:txBody>
      </p:sp>
      <p:sp>
        <p:nvSpPr>
          <p:cNvPr id="124933" name="Rectangle 5"/>
          <p:cNvSpPr>
            <a:spLocks noGrp="1" noChangeArrowheads="1"/>
          </p:cNvSpPr>
          <p:nvPr>
            <p:ph type="body" idx="1"/>
          </p:nvPr>
        </p:nvSpPr>
        <p:spPr/>
        <p:txBody>
          <a:bodyPr/>
          <a:lstStyle/>
          <a:p>
            <a:r>
              <a:rPr lang="en-US" altLang="en-US"/>
              <a:t>Context, Genre, Issues</a:t>
            </a:r>
          </a:p>
        </p:txBody>
      </p:sp>
    </p:spTree>
    <p:extLst>
      <p:ext uri="{BB962C8B-B14F-4D97-AF65-F5344CB8AC3E}">
        <p14:creationId xmlns:p14="http://schemas.microsoft.com/office/powerpoint/2010/main" val="40973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pSp>
        <p:nvGrpSpPr>
          <p:cNvPr id="2" name="Group 1"/>
          <p:cNvGrpSpPr/>
          <p:nvPr/>
        </p:nvGrpSpPr>
        <p:grpSpPr>
          <a:xfrm>
            <a:off x="1193529" y="492239"/>
            <a:ext cx="2886075" cy="2904570"/>
            <a:chOff x="482341" y="3429000"/>
            <a:chExt cx="2886075" cy="2904570"/>
          </a:xfrm>
        </p:grpSpPr>
        <p:pic>
          <p:nvPicPr>
            <p:cNvPr id="126980" name="Picture 4" descr="domitian"/>
            <p:cNvPicPr>
              <a:picLocks noChangeAspect="1" noChangeArrowheads="1"/>
            </p:cNvPicPr>
            <p:nvPr/>
          </p:nvPicPr>
          <p:blipFill>
            <a:blip r:embed="rId3" cstate="print">
              <a:extLst>
                <a:ext uri="{28A0092B-C50C-407E-A947-70E740481C1C}">
                  <a14:useLocalDpi xmlns:a14="http://schemas.microsoft.com/office/drawing/2010/main" val="0"/>
                </a:ext>
              </a:extLst>
            </a:blip>
            <a:srcRect b="43666"/>
            <a:stretch>
              <a:fillRect/>
            </a:stretch>
          </p:blipFill>
          <p:spPr bwMode="auto">
            <a:xfrm>
              <a:off x="482341" y="3429000"/>
              <a:ext cx="2886075" cy="2381250"/>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491332" y="5964238"/>
              <a:ext cx="2868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Rusticana LT Std Roman" pitchFamily="50" charset="0"/>
                </a:rPr>
                <a:t>Domitian (r. 81–96)</a:t>
              </a:r>
            </a:p>
          </p:txBody>
        </p:sp>
      </p:grpSp>
      <p:grpSp>
        <p:nvGrpSpPr>
          <p:cNvPr id="3" name="Group 2"/>
          <p:cNvGrpSpPr/>
          <p:nvPr/>
        </p:nvGrpSpPr>
        <p:grpSpPr>
          <a:xfrm>
            <a:off x="5169770" y="337458"/>
            <a:ext cx="2592376" cy="3214132"/>
            <a:chOff x="3713956" y="2044700"/>
            <a:chExt cx="2592376" cy="3214132"/>
          </a:xfrm>
        </p:grpSpPr>
        <p:pic>
          <p:nvPicPr>
            <p:cNvPr id="126983" name="Picture 7" descr="traj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957" y="2044700"/>
              <a:ext cx="2238375" cy="2743200"/>
            </a:xfrm>
            <a:prstGeom prst="rect">
              <a:avLst/>
            </a:prstGeom>
            <a:noFill/>
            <a:extLst>
              <a:ext uri="{909E8E84-426E-40DD-AFC4-6F175D3DCCD1}">
                <a14:hiddenFill xmlns:a14="http://schemas.microsoft.com/office/drawing/2010/main">
                  <a:solidFill>
                    <a:srgbClr val="FFFFFF"/>
                  </a:solidFill>
                </a14:hiddenFill>
              </a:ext>
            </a:extLst>
          </p:spPr>
        </p:pic>
        <p:sp>
          <p:nvSpPr>
            <p:cNvPr id="126984" name="Text Box 8"/>
            <p:cNvSpPr txBox="1">
              <a:spLocks noChangeArrowheads="1"/>
            </p:cNvSpPr>
            <p:nvPr/>
          </p:nvSpPr>
          <p:spPr bwMode="auto">
            <a:xfrm>
              <a:off x="3713956" y="4889500"/>
              <a:ext cx="2592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Rusticana LT Std Roman" pitchFamily="50" charset="0"/>
                </a:rPr>
                <a:t>Trajan (r. 98–117)</a:t>
              </a:r>
            </a:p>
          </p:txBody>
        </p:sp>
      </p:grpSp>
      <p:grpSp>
        <p:nvGrpSpPr>
          <p:cNvPr id="6" name="Group 5"/>
          <p:cNvGrpSpPr/>
          <p:nvPr/>
        </p:nvGrpSpPr>
        <p:grpSpPr>
          <a:xfrm>
            <a:off x="4992638" y="3658915"/>
            <a:ext cx="2946640" cy="2926037"/>
            <a:chOff x="5618157" y="3763358"/>
            <a:chExt cx="2946640" cy="2926037"/>
          </a:xfrm>
        </p:grpSpPr>
        <p:pic>
          <p:nvPicPr>
            <p:cNvPr id="126986" name="Picture 10" descr="hadri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1954" y="3763358"/>
              <a:ext cx="1819046" cy="2435056"/>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5618157" y="6320063"/>
              <a:ext cx="2946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latin typeface="Rusticana LT Std Roman" pitchFamily="50" charset="0"/>
                </a:rPr>
                <a:t>Hadrian (r. 117–138)</a:t>
              </a:r>
            </a:p>
          </p:txBody>
        </p:sp>
      </p:grpSp>
      <p:grpSp>
        <p:nvGrpSpPr>
          <p:cNvPr id="5" name="Group 4"/>
          <p:cNvGrpSpPr/>
          <p:nvPr/>
        </p:nvGrpSpPr>
        <p:grpSpPr>
          <a:xfrm>
            <a:off x="1418160" y="3661091"/>
            <a:ext cx="2436812" cy="2921684"/>
            <a:chOff x="872447" y="3467387"/>
            <a:chExt cx="2436812" cy="2921684"/>
          </a:xfrm>
        </p:grpSpPr>
        <p:sp>
          <p:nvSpPr>
            <p:cNvPr id="126989" name="Text Box 13"/>
            <p:cNvSpPr txBox="1">
              <a:spLocks noChangeArrowheads="1"/>
            </p:cNvSpPr>
            <p:nvPr/>
          </p:nvSpPr>
          <p:spPr bwMode="auto">
            <a:xfrm>
              <a:off x="926111" y="6019739"/>
              <a:ext cx="2329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dirty="0">
                  <a:solidFill>
                    <a:schemeClr val="tx2"/>
                  </a:solidFill>
                  <a:latin typeface="Rusticana LT Std Roman" pitchFamily="50" charset="0"/>
                </a:rPr>
                <a:t>(Nerva r. 96-98)</a:t>
              </a: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47" y="3467387"/>
              <a:ext cx="2436812" cy="24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7487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z="3800" i="1" dirty="0"/>
              <a:t>Sat.</a:t>
            </a:r>
            <a:r>
              <a:rPr lang="en-US" altLang="en-US" sz="3800" dirty="0"/>
              <a:t> 2, 6: Genre, Structure, Theme</a:t>
            </a:r>
          </a:p>
        </p:txBody>
      </p:sp>
      <p:sp>
        <p:nvSpPr>
          <p:cNvPr id="129028" name="Rectangle 4"/>
          <p:cNvSpPr>
            <a:spLocks noGrp="1" noChangeArrowheads="1"/>
          </p:cNvSpPr>
          <p:nvPr>
            <p:ph type="body" sz="half" idx="1"/>
          </p:nvPr>
        </p:nvSpPr>
        <p:spPr/>
        <p:txBody>
          <a:bodyPr/>
          <a:lstStyle/>
          <a:p>
            <a:pPr>
              <a:lnSpc>
                <a:spcPct val="90000"/>
              </a:lnSpc>
              <a:buFont typeface="Wingdings" pitchFamily="2" charset="2"/>
              <a:buNone/>
            </a:pPr>
            <a:r>
              <a:rPr lang="en-US" altLang="en-US" sz="2400" b="1" i="1" u="sng" dirty="0"/>
              <a:t>Satire</a:t>
            </a:r>
            <a:r>
              <a:rPr lang="en-US" altLang="en-US" sz="2400" b="1" u="sng" dirty="0"/>
              <a:t> 2</a:t>
            </a:r>
          </a:p>
          <a:p>
            <a:pPr>
              <a:lnSpc>
                <a:spcPct val="90000"/>
              </a:lnSpc>
              <a:buFont typeface="Wingdings" pitchFamily="2" charset="2"/>
              <a:buNone/>
            </a:pPr>
            <a:r>
              <a:rPr lang="en-US" altLang="en-US" sz="2400" dirty="0" smtClean="0"/>
              <a:t>Hypocritical moralists…</a:t>
            </a:r>
            <a:endParaRPr lang="en-US" altLang="en-US" sz="2400" dirty="0"/>
          </a:p>
          <a:p>
            <a:pPr>
              <a:lnSpc>
                <a:spcPct val="90000"/>
              </a:lnSpc>
            </a:pPr>
            <a:r>
              <a:rPr lang="en-US" altLang="en-US" sz="2400" dirty="0" smtClean="0"/>
              <a:t>Philosophers</a:t>
            </a:r>
            <a:endParaRPr lang="en-US" altLang="en-US" sz="2400" dirty="0"/>
          </a:p>
          <a:p>
            <a:pPr>
              <a:lnSpc>
                <a:spcPct val="90000"/>
              </a:lnSpc>
            </a:pPr>
            <a:r>
              <a:rPr lang="en-US" altLang="en-US" sz="2400" dirty="0" smtClean="0"/>
              <a:t>Cinaedic </a:t>
            </a:r>
            <a:r>
              <a:rPr lang="en-US" altLang="en-US" sz="2400" i="1" dirty="0"/>
              <a:t>cinaedus</a:t>
            </a:r>
            <a:r>
              <a:rPr lang="en-US" altLang="en-US" sz="2400" dirty="0"/>
              <a:t>-bashers</a:t>
            </a:r>
          </a:p>
          <a:p>
            <a:pPr>
              <a:lnSpc>
                <a:spcPct val="90000"/>
              </a:lnSpc>
            </a:pPr>
            <a:r>
              <a:rPr lang="en-US" altLang="en-US" sz="2400" dirty="0" smtClean="0"/>
              <a:t>Imperial </a:t>
            </a:r>
            <a:r>
              <a:rPr lang="en-US" altLang="en-US" sz="2400" dirty="0"/>
              <a:t>reformer</a:t>
            </a:r>
          </a:p>
          <a:p>
            <a:pPr>
              <a:lnSpc>
                <a:spcPct val="90000"/>
              </a:lnSpc>
            </a:pPr>
            <a:r>
              <a:rPr lang="en-US" altLang="en-US" sz="2400" dirty="0" smtClean="0"/>
              <a:t>Pathic </a:t>
            </a:r>
            <a:r>
              <a:rPr lang="en-US" altLang="en-US" sz="2400" dirty="0"/>
              <a:t>lawyer</a:t>
            </a:r>
          </a:p>
          <a:p>
            <a:pPr lvl="1">
              <a:lnSpc>
                <a:spcPct val="90000"/>
              </a:lnSpc>
            </a:pPr>
            <a:r>
              <a:rPr lang="en-US" altLang="en-US" sz="2200" i="1" dirty="0" err="1"/>
              <a:t>lex</a:t>
            </a:r>
            <a:r>
              <a:rPr lang="en-US" altLang="en-US" sz="2200" i="1" dirty="0"/>
              <a:t> </a:t>
            </a:r>
            <a:r>
              <a:rPr lang="en-US" altLang="en-US" sz="2200" i="1" dirty="0" err="1"/>
              <a:t>iulia</a:t>
            </a:r>
            <a:r>
              <a:rPr lang="en-US" altLang="en-US" sz="2200" i="1" dirty="0"/>
              <a:t> et </a:t>
            </a:r>
            <a:r>
              <a:rPr lang="en-US" altLang="en-US" sz="2200" i="1" dirty="0" err="1"/>
              <a:t>papia</a:t>
            </a:r>
            <a:endParaRPr lang="en-US" altLang="en-US" sz="2200" i="1" dirty="0"/>
          </a:p>
          <a:p>
            <a:pPr>
              <a:lnSpc>
                <a:spcPct val="90000"/>
              </a:lnSpc>
            </a:pPr>
            <a:r>
              <a:rPr lang="en-US" altLang="en-US" sz="2400" dirty="0"/>
              <a:t>Roman contagion</a:t>
            </a:r>
          </a:p>
        </p:txBody>
      </p:sp>
      <p:sp>
        <p:nvSpPr>
          <p:cNvPr id="129029" name="Rectangle 5"/>
          <p:cNvSpPr>
            <a:spLocks noGrp="1" noChangeArrowheads="1"/>
          </p:cNvSpPr>
          <p:nvPr>
            <p:ph type="body" sz="half" idx="2"/>
          </p:nvPr>
        </p:nvSpPr>
        <p:spPr/>
        <p:txBody>
          <a:bodyPr/>
          <a:lstStyle/>
          <a:p>
            <a:pPr>
              <a:lnSpc>
                <a:spcPct val="90000"/>
              </a:lnSpc>
              <a:buFont typeface="Wingdings" pitchFamily="2" charset="2"/>
              <a:buNone/>
            </a:pPr>
            <a:r>
              <a:rPr lang="en-US" altLang="en-US" sz="2400" b="1" i="1" u="sng" dirty="0"/>
              <a:t>Satire</a:t>
            </a:r>
            <a:r>
              <a:rPr lang="en-US" altLang="en-US" sz="2400" b="1" u="sng" dirty="0"/>
              <a:t> 6</a:t>
            </a:r>
          </a:p>
          <a:p>
            <a:pPr>
              <a:lnSpc>
                <a:spcPct val="90000"/>
              </a:lnSpc>
              <a:buFont typeface="Wingdings" pitchFamily="2" charset="2"/>
              <a:buNone/>
            </a:pPr>
            <a:r>
              <a:rPr lang="en-US" altLang="en-US" sz="2400" dirty="0" smtClean="0"/>
              <a:t>Misogyny </a:t>
            </a:r>
            <a:r>
              <a:rPr lang="en-US" altLang="en-US" sz="2400" dirty="0"/>
              <a:t>gone wild…</a:t>
            </a:r>
          </a:p>
          <a:p>
            <a:pPr>
              <a:lnSpc>
                <a:spcPct val="90000"/>
              </a:lnSpc>
            </a:pPr>
            <a:r>
              <a:rPr lang="en-US" altLang="en-US" sz="2400" i="1" dirty="0" smtClean="0"/>
              <a:t>Pudicitia</a:t>
            </a:r>
            <a:r>
              <a:rPr lang="en-US" altLang="en-US" sz="2400" dirty="0" smtClean="0"/>
              <a:t>’s </a:t>
            </a:r>
            <a:r>
              <a:rPr lang="en-US" altLang="en-US" sz="2400" dirty="0"/>
              <a:t>loss</a:t>
            </a:r>
            <a:endParaRPr lang="en-US" altLang="en-US" sz="2400" i="1" dirty="0"/>
          </a:p>
          <a:p>
            <a:pPr>
              <a:lnSpc>
                <a:spcPct val="90000"/>
              </a:lnSpc>
            </a:pPr>
            <a:r>
              <a:rPr lang="en-US" altLang="en-US" sz="2400" dirty="0" smtClean="0"/>
              <a:t>Matrimonial </a:t>
            </a:r>
            <a:r>
              <a:rPr lang="en-US" altLang="en-US" sz="2400" dirty="0"/>
              <a:t>folly</a:t>
            </a:r>
          </a:p>
          <a:p>
            <a:pPr>
              <a:lnSpc>
                <a:spcPct val="90000"/>
              </a:lnSpc>
            </a:pPr>
            <a:r>
              <a:rPr lang="en-US" altLang="en-US" sz="2400" dirty="0" smtClean="0"/>
              <a:t>Gallery </a:t>
            </a:r>
            <a:r>
              <a:rPr lang="en-US" altLang="en-US" sz="2400" dirty="0"/>
              <a:t>of women</a:t>
            </a:r>
          </a:p>
          <a:p>
            <a:pPr lvl="1">
              <a:lnSpc>
                <a:spcPct val="90000"/>
              </a:lnSpc>
            </a:pPr>
            <a:r>
              <a:rPr lang="en-US" altLang="en-US" sz="2200" dirty="0"/>
              <a:t>impure maids</a:t>
            </a:r>
          </a:p>
          <a:p>
            <a:pPr lvl="1">
              <a:lnSpc>
                <a:spcPct val="90000"/>
              </a:lnSpc>
            </a:pPr>
            <a:r>
              <a:rPr lang="en-US" altLang="en-US" sz="2200" dirty="0"/>
              <a:t>lust for </a:t>
            </a:r>
            <a:r>
              <a:rPr lang="en-US" altLang="en-US" sz="2200" i="1" dirty="0" err="1"/>
              <a:t>infamia</a:t>
            </a:r>
            <a:endParaRPr lang="en-US" altLang="en-US" sz="2200" dirty="0"/>
          </a:p>
          <a:p>
            <a:pPr lvl="1">
              <a:lnSpc>
                <a:spcPct val="90000"/>
              </a:lnSpc>
            </a:pPr>
            <a:r>
              <a:rPr lang="en-US" altLang="en-US" sz="2200" dirty="0"/>
              <a:t>imperial prostitute</a:t>
            </a:r>
          </a:p>
          <a:p>
            <a:pPr lvl="1">
              <a:lnSpc>
                <a:spcPct val="90000"/>
              </a:lnSpc>
            </a:pPr>
            <a:r>
              <a:rPr lang="en-US" altLang="en-US" sz="2200" dirty="0"/>
              <a:t>imperious wives</a:t>
            </a:r>
          </a:p>
          <a:p>
            <a:pPr lvl="1">
              <a:lnSpc>
                <a:spcPct val="90000"/>
              </a:lnSpc>
            </a:pPr>
            <a:r>
              <a:rPr lang="en-US" altLang="en-US" sz="2200" dirty="0"/>
              <a:t>adulterous wives</a:t>
            </a:r>
          </a:p>
          <a:p>
            <a:pPr lvl="1">
              <a:lnSpc>
                <a:spcPct val="90000"/>
              </a:lnSpc>
            </a:pPr>
            <a:r>
              <a:rPr lang="en-US" altLang="en-US" sz="2200" dirty="0"/>
              <a:t>etc. etc.</a:t>
            </a:r>
          </a:p>
        </p:txBody>
      </p:sp>
      <p:sp>
        <p:nvSpPr>
          <p:cNvPr id="129031" name="Line 7"/>
          <p:cNvSpPr>
            <a:spLocks noChangeShapeType="1"/>
          </p:cNvSpPr>
          <p:nvPr/>
        </p:nvSpPr>
        <p:spPr bwMode="auto">
          <a:xfrm>
            <a:off x="4572000" y="2057400"/>
            <a:ext cx="0" cy="41910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559CED4C-F468-4C47-B8E8-69794AA6189D}" type="slidenum">
              <a:rPr lang="en-US" altLang="en-US" smtClean="0"/>
              <a:pPr/>
              <a:t>19</a:t>
            </a:fld>
            <a:endParaRPr lang="en-US" altLang="en-US"/>
          </a:p>
        </p:txBody>
      </p:sp>
      <p:sp>
        <p:nvSpPr>
          <p:cNvPr id="3" name="Date Placeholder 2"/>
          <p:cNvSpPr>
            <a:spLocks noGrp="1"/>
          </p:cNvSpPr>
          <p:nvPr>
            <p:ph type="dt" sz="half" idx="10"/>
          </p:nvPr>
        </p:nvSpPr>
        <p:spPr/>
        <p:txBody>
          <a:bodyPr/>
          <a:lstStyle/>
          <a:p>
            <a:r>
              <a:rPr lang="en-US" altLang="en-US" smtClean="0"/>
              <a:t>5-Nov 2013</a:t>
            </a:r>
            <a:endParaRPr lang="en-US" altLang="en-US"/>
          </a:p>
        </p:txBody>
      </p:sp>
      <p:sp>
        <p:nvSpPr>
          <p:cNvPr id="4" name="Footer Placeholder 3"/>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424104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dissolve">
                                      <p:cBhvr>
                                        <p:cTn id="7" dur="500"/>
                                        <p:tgtEl>
                                          <p:spTgt spid="12902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9028">
                                            <p:txEl>
                                              <p:pRg st="1" end="1"/>
                                            </p:txEl>
                                          </p:spTgt>
                                        </p:tgtEl>
                                        <p:attrNameLst>
                                          <p:attrName>style.visibility</p:attrName>
                                        </p:attrNameLst>
                                      </p:cBhvr>
                                      <p:to>
                                        <p:strVal val="visible"/>
                                      </p:to>
                                    </p:set>
                                    <p:animEffect transition="in" filter="dissolve">
                                      <p:cBhvr>
                                        <p:cTn id="10" dur="500"/>
                                        <p:tgtEl>
                                          <p:spTgt spid="12902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9028">
                                            <p:txEl>
                                              <p:pRg st="2" end="2"/>
                                            </p:txEl>
                                          </p:spTgt>
                                        </p:tgtEl>
                                        <p:attrNameLst>
                                          <p:attrName>style.visibility</p:attrName>
                                        </p:attrNameLst>
                                      </p:cBhvr>
                                      <p:to>
                                        <p:strVal val="visible"/>
                                      </p:to>
                                    </p:set>
                                    <p:animEffect transition="in" filter="dissolve">
                                      <p:cBhvr>
                                        <p:cTn id="13" dur="500"/>
                                        <p:tgtEl>
                                          <p:spTgt spid="12902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9028">
                                            <p:txEl>
                                              <p:pRg st="3" end="3"/>
                                            </p:txEl>
                                          </p:spTgt>
                                        </p:tgtEl>
                                        <p:attrNameLst>
                                          <p:attrName>style.visibility</p:attrName>
                                        </p:attrNameLst>
                                      </p:cBhvr>
                                      <p:to>
                                        <p:strVal val="visible"/>
                                      </p:to>
                                    </p:set>
                                    <p:animEffect transition="in" filter="dissolve">
                                      <p:cBhvr>
                                        <p:cTn id="16" dur="500"/>
                                        <p:tgtEl>
                                          <p:spTgt spid="12902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29028">
                                            <p:txEl>
                                              <p:pRg st="4" end="4"/>
                                            </p:txEl>
                                          </p:spTgt>
                                        </p:tgtEl>
                                        <p:attrNameLst>
                                          <p:attrName>style.visibility</p:attrName>
                                        </p:attrNameLst>
                                      </p:cBhvr>
                                      <p:to>
                                        <p:strVal val="visible"/>
                                      </p:to>
                                    </p:set>
                                    <p:animEffect transition="in" filter="dissolve">
                                      <p:cBhvr>
                                        <p:cTn id="19" dur="500"/>
                                        <p:tgtEl>
                                          <p:spTgt spid="129028">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29028">
                                            <p:txEl>
                                              <p:pRg st="5" end="5"/>
                                            </p:txEl>
                                          </p:spTgt>
                                        </p:tgtEl>
                                        <p:attrNameLst>
                                          <p:attrName>style.visibility</p:attrName>
                                        </p:attrNameLst>
                                      </p:cBhvr>
                                      <p:to>
                                        <p:strVal val="visible"/>
                                      </p:to>
                                    </p:set>
                                    <p:animEffect transition="in" filter="dissolve">
                                      <p:cBhvr>
                                        <p:cTn id="22" dur="500"/>
                                        <p:tgtEl>
                                          <p:spTgt spid="129028">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29028">
                                            <p:txEl>
                                              <p:pRg st="6" end="6"/>
                                            </p:txEl>
                                          </p:spTgt>
                                        </p:tgtEl>
                                        <p:attrNameLst>
                                          <p:attrName>style.visibility</p:attrName>
                                        </p:attrNameLst>
                                      </p:cBhvr>
                                      <p:to>
                                        <p:strVal val="visible"/>
                                      </p:to>
                                    </p:set>
                                    <p:animEffect transition="in" filter="dissolve">
                                      <p:cBhvr>
                                        <p:cTn id="25" dur="500"/>
                                        <p:tgtEl>
                                          <p:spTgt spid="129028">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9028">
                                            <p:txEl>
                                              <p:pRg st="7" end="7"/>
                                            </p:txEl>
                                          </p:spTgt>
                                        </p:tgtEl>
                                        <p:attrNameLst>
                                          <p:attrName>style.visibility</p:attrName>
                                        </p:attrNameLst>
                                      </p:cBhvr>
                                      <p:to>
                                        <p:strVal val="visible"/>
                                      </p:to>
                                    </p:set>
                                    <p:animEffect transition="in" filter="dissolve">
                                      <p:cBhvr>
                                        <p:cTn id="28" dur="500"/>
                                        <p:tgtEl>
                                          <p:spTgt spid="129028">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29029">
                                            <p:txEl>
                                              <p:pRg st="0" end="0"/>
                                            </p:txEl>
                                          </p:spTgt>
                                        </p:tgtEl>
                                        <p:attrNameLst>
                                          <p:attrName>style.visibility</p:attrName>
                                        </p:attrNameLst>
                                      </p:cBhvr>
                                      <p:to>
                                        <p:strVal val="visible"/>
                                      </p:to>
                                    </p:set>
                                    <p:animEffect transition="in" filter="dissolve">
                                      <p:cBhvr>
                                        <p:cTn id="33" dur="500"/>
                                        <p:tgtEl>
                                          <p:spTgt spid="129029">
                                            <p:txEl>
                                              <p:pRg st="0" end="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29029">
                                            <p:txEl>
                                              <p:pRg st="1" end="1"/>
                                            </p:txEl>
                                          </p:spTgt>
                                        </p:tgtEl>
                                        <p:attrNameLst>
                                          <p:attrName>style.visibility</p:attrName>
                                        </p:attrNameLst>
                                      </p:cBhvr>
                                      <p:to>
                                        <p:strVal val="visible"/>
                                      </p:to>
                                    </p:set>
                                    <p:animEffect transition="in" filter="dissolve">
                                      <p:cBhvr>
                                        <p:cTn id="36" dur="500"/>
                                        <p:tgtEl>
                                          <p:spTgt spid="129029">
                                            <p:txEl>
                                              <p:pRg st="1" end="1"/>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29029">
                                            <p:txEl>
                                              <p:pRg st="2" end="2"/>
                                            </p:txEl>
                                          </p:spTgt>
                                        </p:tgtEl>
                                        <p:attrNameLst>
                                          <p:attrName>style.visibility</p:attrName>
                                        </p:attrNameLst>
                                      </p:cBhvr>
                                      <p:to>
                                        <p:strVal val="visible"/>
                                      </p:to>
                                    </p:set>
                                    <p:animEffect transition="in" filter="dissolve">
                                      <p:cBhvr>
                                        <p:cTn id="39" dur="500"/>
                                        <p:tgtEl>
                                          <p:spTgt spid="129029">
                                            <p:txEl>
                                              <p:pRg st="2" end="2"/>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29029">
                                            <p:txEl>
                                              <p:pRg st="3" end="3"/>
                                            </p:txEl>
                                          </p:spTgt>
                                        </p:tgtEl>
                                        <p:attrNameLst>
                                          <p:attrName>style.visibility</p:attrName>
                                        </p:attrNameLst>
                                      </p:cBhvr>
                                      <p:to>
                                        <p:strVal val="visible"/>
                                      </p:to>
                                    </p:set>
                                    <p:animEffect transition="in" filter="dissolve">
                                      <p:cBhvr>
                                        <p:cTn id="42" dur="500"/>
                                        <p:tgtEl>
                                          <p:spTgt spid="129029">
                                            <p:txEl>
                                              <p:pRg st="3" end="3"/>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29029">
                                            <p:txEl>
                                              <p:pRg st="4" end="4"/>
                                            </p:txEl>
                                          </p:spTgt>
                                        </p:tgtEl>
                                        <p:attrNameLst>
                                          <p:attrName>style.visibility</p:attrName>
                                        </p:attrNameLst>
                                      </p:cBhvr>
                                      <p:to>
                                        <p:strVal val="visible"/>
                                      </p:to>
                                    </p:set>
                                    <p:animEffect transition="in" filter="dissolve">
                                      <p:cBhvr>
                                        <p:cTn id="45" dur="500"/>
                                        <p:tgtEl>
                                          <p:spTgt spid="129029">
                                            <p:txEl>
                                              <p:pRg st="4" end="4"/>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29029">
                                            <p:txEl>
                                              <p:pRg st="5" end="5"/>
                                            </p:txEl>
                                          </p:spTgt>
                                        </p:tgtEl>
                                        <p:attrNameLst>
                                          <p:attrName>style.visibility</p:attrName>
                                        </p:attrNameLst>
                                      </p:cBhvr>
                                      <p:to>
                                        <p:strVal val="visible"/>
                                      </p:to>
                                    </p:set>
                                    <p:animEffect transition="in" filter="dissolve">
                                      <p:cBhvr>
                                        <p:cTn id="48" dur="500"/>
                                        <p:tgtEl>
                                          <p:spTgt spid="129029">
                                            <p:txEl>
                                              <p:pRg st="5" end="5"/>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129029">
                                            <p:txEl>
                                              <p:pRg st="6" end="6"/>
                                            </p:txEl>
                                          </p:spTgt>
                                        </p:tgtEl>
                                        <p:attrNameLst>
                                          <p:attrName>style.visibility</p:attrName>
                                        </p:attrNameLst>
                                      </p:cBhvr>
                                      <p:to>
                                        <p:strVal val="visible"/>
                                      </p:to>
                                    </p:set>
                                    <p:animEffect transition="in" filter="dissolve">
                                      <p:cBhvr>
                                        <p:cTn id="51" dur="500"/>
                                        <p:tgtEl>
                                          <p:spTgt spid="129029">
                                            <p:txEl>
                                              <p:pRg st="6" end="6"/>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129029">
                                            <p:txEl>
                                              <p:pRg st="7" end="7"/>
                                            </p:txEl>
                                          </p:spTgt>
                                        </p:tgtEl>
                                        <p:attrNameLst>
                                          <p:attrName>style.visibility</p:attrName>
                                        </p:attrNameLst>
                                      </p:cBhvr>
                                      <p:to>
                                        <p:strVal val="visible"/>
                                      </p:to>
                                    </p:set>
                                    <p:animEffect transition="in" filter="dissolve">
                                      <p:cBhvr>
                                        <p:cTn id="54" dur="500"/>
                                        <p:tgtEl>
                                          <p:spTgt spid="129029">
                                            <p:txEl>
                                              <p:pRg st="7" end="7"/>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129029">
                                            <p:txEl>
                                              <p:pRg st="8" end="8"/>
                                            </p:txEl>
                                          </p:spTgt>
                                        </p:tgtEl>
                                        <p:attrNameLst>
                                          <p:attrName>style.visibility</p:attrName>
                                        </p:attrNameLst>
                                      </p:cBhvr>
                                      <p:to>
                                        <p:strVal val="visible"/>
                                      </p:to>
                                    </p:set>
                                    <p:animEffect transition="in" filter="dissolve">
                                      <p:cBhvr>
                                        <p:cTn id="57" dur="500"/>
                                        <p:tgtEl>
                                          <p:spTgt spid="129029">
                                            <p:txEl>
                                              <p:pRg st="8" end="8"/>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129029">
                                            <p:txEl>
                                              <p:pRg st="9" end="9"/>
                                            </p:txEl>
                                          </p:spTgt>
                                        </p:tgtEl>
                                        <p:attrNameLst>
                                          <p:attrName>style.visibility</p:attrName>
                                        </p:attrNameLst>
                                      </p:cBhvr>
                                      <p:to>
                                        <p:strVal val="visible"/>
                                      </p:to>
                                    </p:set>
                                    <p:animEffect transition="in" filter="dissolve">
                                      <p:cBhvr>
                                        <p:cTn id="60" dur="500"/>
                                        <p:tgtEl>
                                          <p:spTgt spid="129029">
                                            <p:txEl>
                                              <p:pRg st="9" end="9"/>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129029">
                                            <p:txEl>
                                              <p:pRg st="10" end="10"/>
                                            </p:txEl>
                                          </p:spTgt>
                                        </p:tgtEl>
                                        <p:attrNameLst>
                                          <p:attrName>style.visibility</p:attrName>
                                        </p:attrNameLst>
                                      </p:cBhvr>
                                      <p:to>
                                        <p:strVal val="visible"/>
                                      </p:to>
                                    </p:set>
                                    <p:animEffect transition="in" filter="dissolve">
                                      <p:cBhvr>
                                        <p:cTn id="63" dur="500"/>
                                        <p:tgtEl>
                                          <p:spTgt spid="12902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96633"/>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93" y="281500"/>
            <a:ext cx="2589212" cy="6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7435" y="1736229"/>
            <a:ext cx="5102108" cy="3385542"/>
          </a:xfrm>
          <a:prstGeom prst="rect">
            <a:avLst/>
          </a:prstGeom>
          <a:noFill/>
        </p:spPr>
        <p:txBody>
          <a:bodyPr wrap="square" rtlCol="0" anchor="ctr" anchorCtr="0">
            <a:spAutoFit/>
          </a:bodyPr>
          <a:lstStyle/>
          <a:p>
            <a:pPr>
              <a:spcAft>
                <a:spcPts val="1200"/>
              </a:spcAft>
            </a:pPr>
            <a:r>
              <a:rPr lang="en-US" sz="3600" dirty="0" err="1" smtClean="0">
                <a:effectLst>
                  <a:outerShdw blurRad="38100" dist="38100" dir="2700000" algn="tl">
                    <a:srgbClr val="000000">
                      <a:alpha val="43137"/>
                    </a:srgbClr>
                  </a:outerShdw>
                </a:effectLst>
                <a:latin typeface="Rusticana LT Std Roman" pitchFamily="50" charset="0"/>
              </a:rPr>
              <a:t>Quis</a:t>
            </a:r>
            <a:r>
              <a:rPr lang="en-US" sz="3600" dirty="0" smtClean="0">
                <a:effectLst>
                  <a:outerShdw blurRad="38100" dist="38100" dir="2700000" algn="tl">
                    <a:srgbClr val="000000">
                      <a:alpha val="43137"/>
                    </a:srgbClr>
                  </a:outerShdw>
                </a:effectLst>
                <a:latin typeface="Rusticana LT Std Roman" pitchFamily="50" charset="0"/>
              </a:rPr>
              <a:t> </a:t>
            </a:r>
            <a:r>
              <a:rPr lang="en-US" sz="3600" dirty="0" err="1" smtClean="0">
                <a:effectLst>
                  <a:outerShdw blurRad="38100" dist="38100" dir="2700000" algn="tl">
                    <a:srgbClr val="000000">
                      <a:alpha val="43137"/>
                    </a:srgbClr>
                  </a:outerShdw>
                </a:effectLst>
                <a:latin typeface="Rusticana LT Std Roman" pitchFamily="50" charset="0"/>
              </a:rPr>
              <a:t>custodiet</a:t>
            </a:r>
            <a:r>
              <a:rPr lang="en-US" sz="3600" dirty="0" smtClean="0">
                <a:effectLst>
                  <a:outerShdw blurRad="38100" dist="38100" dir="2700000" algn="tl">
                    <a:srgbClr val="000000">
                      <a:alpha val="43137"/>
                    </a:srgbClr>
                  </a:outerShdw>
                </a:effectLst>
                <a:latin typeface="Rusticana LT Std Roman" pitchFamily="50" charset="0"/>
              </a:rPr>
              <a:t> </a:t>
            </a:r>
            <a:r>
              <a:rPr lang="en-US" sz="3600" dirty="0" err="1" smtClean="0">
                <a:effectLst>
                  <a:outerShdw blurRad="38100" dist="38100" dir="2700000" algn="tl">
                    <a:srgbClr val="000000">
                      <a:alpha val="43137"/>
                    </a:srgbClr>
                  </a:outerShdw>
                </a:effectLst>
                <a:latin typeface="Rusticana LT Std Roman" pitchFamily="50" charset="0"/>
              </a:rPr>
              <a:t>custodes</a:t>
            </a:r>
            <a:r>
              <a:rPr lang="en-US" sz="3600" dirty="0" smtClean="0">
                <a:effectLst>
                  <a:outerShdw blurRad="38100" dist="38100" dir="2700000" algn="tl">
                    <a:srgbClr val="000000">
                      <a:alpha val="43137"/>
                    </a:srgbClr>
                  </a:outerShdw>
                </a:effectLst>
                <a:latin typeface="Rusticana LT Std Roman" pitchFamily="50" charset="0"/>
              </a:rPr>
              <a:t>?</a:t>
            </a:r>
          </a:p>
          <a:p>
            <a:pPr>
              <a:spcAft>
                <a:spcPts val="1200"/>
              </a:spcAft>
            </a:pPr>
            <a:r>
              <a:rPr lang="en-US" sz="3600" dirty="0" smtClean="0">
                <a:effectLst>
                  <a:outerShdw blurRad="38100" dist="38100" dir="2700000" algn="tl">
                    <a:srgbClr val="000000">
                      <a:alpha val="43137"/>
                    </a:srgbClr>
                  </a:outerShdw>
                </a:effectLst>
                <a:latin typeface="Calibri" panose="020F0502020204030204" pitchFamily="34" charset="0"/>
              </a:rPr>
              <a:t>“But who is to keep guard / Over the guards themselves?” </a:t>
            </a:r>
            <a:r>
              <a:rPr lang="en-US" sz="2400" dirty="0" smtClean="0">
                <a:effectLst>
                  <a:outerShdw blurRad="38100" dist="38100" dir="2700000" algn="tl">
                    <a:srgbClr val="000000">
                      <a:alpha val="43137"/>
                    </a:srgbClr>
                  </a:outerShdw>
                </a:effectLst>
                <a:latin typeface="Calibri" panose="020F0502020204030204" pitchFamily="34" charset="0"/>
              </a:rPr>
              <a:t>(Juvenal </a:t>
            </a:r>
            <a:r>
              <a:rPr lang="en-US" sz="2400" i="1" dirty="0" smtClean="0">
                <a:effectLst>
                  <a:outerShdw blurRad="38100" dist="38100" dir="2700000" algn="tl">
                    <a:srgbClr val="000000">
                      <a:alpha val="43137"/>
                    </a:srgbClr>
                  </a:outerShdw>
                </a:effectLst>
                <a:latin typeface="Calibri" panose="020F0502020204030204" pitchFamily="34" charset="0"/>
              </a:rPr>
              <a:t>Satire</a:t>
            </a:r>
            <a:r>
              <a:rPr lang="en-US" sz="2400" dirty="0" smtClean="0">
                <a:effectLst>
                  <a:outerShdw blurRad="38100" dist="38100" dir="2700000" algn="tl">
                    <a:srgbClr val="000000">
                      <a:alpha val="43137"/>
                    </a:srgbClr>
                  </a:outerShdw>
                </a:effectLst>
                <a:latin typeface="Calibri" panose="020F0502020204030204" pitchFamily="34" charset="0"/>
              </a:rPr>
              <a:t> 6 p. 140)</a:t>
            </a:r>
            <a:endParaRPr lang="en-US" sz="3600" dirty="0" smtClean="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241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altLang="en-US" dirty="0"/>
              <a:t>Juvenalian Bipolarity?</a:t>
            </a:r>
          </a:p>
        </p:txBody>
      </p:sp>
      <p:sp>
        <p:nvSpPr>
          <p:cNvPr id="112645" name="Rectangle 5"/>
          <p:cNvSpPr>
            <a:spLocks noGrp="1" noChangeArrowheads="1"/>
          </p:cNvSpPr>
          <p:nvPr>
            <p:ph type="body" idx="1"/>
          </p:nvPr>
        </p:nvSpPr>
        <p:spPr/>
        <p:txBody>
          <a:bodyPr/>
          <a:lstStyle/>
          <a:p>
            <a:r>
              <a:rPr lang="en-US" altLang="en-US" dirty="0" smtClean="0"/>
              <a:t>Traditionalism</a:t>
            </a:r>
            <a:endParaRPr lang="en-US" altLang="en-US" dirty="0"/>
          </a:p>
          <a:p>
            <a:pPr lvl="1"/>
            <a:r>
              <a:rPr lang="en-US" altLang="en-US" dirty="0"/>
              <a:t>“Saturn’s reign” (</a:t>
            </a:r>
            <a:r>
              <a:rPr lang="en-US" altLang="en-US" i="1" dirty="0"/>
              <a:t>Satire</a:t>
            </a:r>
            <a:r>
              <a:rPr lang="en-US" altLang="en-US" dirty="0"/>
              <a:t> 6)</a:t>
            </a:r>
          </a:p>
          <a:p>
            <a:r>
              <a:rPr lang="en-US" altLang="en-US" dirty="0" smtClean="0"/>
              <a:t>Cynicism</a:t>
            </a:r>
            <a:endParaRPr lang="en-US" altLang="en-US" dirty="0"/>
          </a:p>
          <a:p>
            <a:pPr lvl="1"/>
            <a:r>
              <a:rPr lang="en-US" altLang="en-US" dirty="0"/>
              <a:t>“I’d far rather marry a penniless tart than you, Cornelia, Mother / of Statesmen, so haughty </a:t>
            </a:r>
            <a:r>
              <a:rPr lang="en-US" altLang="en-US" dirty="0" smtClean="0"/>
              <a:t>a </a:t>
            </a:r>
            <a:r>
              <a:rPr lang="en-US" altLang="en-US" dirty="0"/>
              <a:t>prig for all </a:t>
            </a:r>
            <a:r>
              <a:rPr lang="en-US" altLang="en-US" dirty="0" smtClean="0"/>
              <a:t>your </a:t>
            </a:r>
            <a:r>
              <a:rPr lang="en-US" altLang="en-US" dirty="0"/>
              <a:t>virtues, your dowry / weighted down with triumphs” (</a:t>
            </a:r>
            <a:r>
              <a:rPr lang="en-US" altLang="en-US" i="1" dirty="0"/>
              <a:t>Satire</a:t>
            </a:r>
            <a:r>
              <a:rPr lang="en-US" altLang="en-US" dirty="0"/>
              <a:t> 6)</a:t>
            </a:r>
          </a:p>
        </p:txBody>
      </p:sp>
      <p:sp>
        <p:nvSpPr>
          <p:cNvPr id="2" name="Slide Number Placeholder 1"/>
          <p:cNvSpPr>
            <a:spLocks noGrp="1"/>
          </p:cNvSpPr>
          <p:nvPr>
            <p:ph type="sldNum" sz="quarter" idx="12"/>
          </p:nvPr>
        </p:nvSpPr>
        <p:spPr/>
        <p:txBody>
          <a:bodyPr/>
          <a:lstStyle/>
          <a:p>
            <a:fld id="{45CBAB23-029E-42B1-8BBA-6B5058138180}" type="slidenum">
              <a:rPr lang="en-US" altLang="en-US" smtClean="0"/>
              <a:pPr/>
              <a:t>20</a:t>
            </a:fld>
            <a:endParaRPr lang="en-US" altLang="en-US"/>
          </a:p>
        </p:txBody>
      </p:sp>
      <p:sp>
        <p:nvSpPr>
          <p:cNvPr id="3" name="Date Placeholder 2"/>
          <p:cNvSpPr>
            <a:spLocks noGrp="1"/>
          </p:cNvSpPr>
          <p:nvPr>
            <p:ph type="dt" sz="half" idx="10"/>
          </p:nvPr>
        </p:nvSpPr>
        <p:spPr/>
        <p:txBody>
          <a:bodyPr/>
          <a:lstStyle/>
          <a:p>
            <a:r>
              <a:rPr lang="en-US" altLang="en-US" smtClean="0"/>
              <a:t>5-Nov 2013</a:t>
            </a:r>
            <a:endParaRPr lang="en-US" altLang="en-US"/>
          </a:p>
        </p:txBody>
      </p:sp>
      <p:sp>
        <p:nvSpPr>
          <p:cNvPr id="4" name="Footer Placeholder 3"/>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142890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Effect transition="in" filter="fade">
                                      <p:cBhvr>
                                        <p:cTn id="7" dur="500"/>
                                        <p:tgtEl>
                                          <p:spTgt spid="1126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45">
                                            <p:txEl>
                                              <p:pRg st="1" end="1"/>
                                            </p:txEl>
                                          </p:spTgt>
                                        </p:tgtEl>
                                        <p:attrNameLst>
                                          <p:attrName>style.visibility</p:attrName>
                                        </p:attrNameLst>
                                      </p:cBhvr>
                                      <p:to>
                                        <p:strVal val="visible"/>
                                      </p:to>
                                    </p:set>
                                    <p:animEffect transition="in" filter="fade">
                                      <p:cBhvr>
                                        <p:cTn id="10" dur="500"/>
                                        <p:tgtEl>
                                          <p:spTgt spid="11264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45">
                                            <p:txEl>
                                              <p:pRg st="2" end="2"/>
                                            </p:txEl>
                                          </p:spTgt>
                                        </p:tgtEl>
                                        <p:attrNameLst>
                                          <p:attrName>style.visibility</p:attrName>
                                        </p:attrNameLst>
                                      </p:cBhvr>
                                      <p:to>
                                        <p:strVal val="visible"/>
                                      </p:to>
                                    </p:set>
                                    <p:animEffect transition="in" filter="fade">
                                      <p:cBhvr>
                                        <p:cTn id="15" dur="500"/>
                                        <p:tgtEl>
                                          <p:spTgt spid="11264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45">
                                            <p:txEl>
                                              <p:pRg st="3" end="3"/>
                                            </p:txEl>
                                          </p:spTgt>
                                        </p:tgtEl>
                                        <p:attrNameLst>
                                          <p:attrName>style.visibility</p:attrName>
                                        </p:attrNameLst>
                                      </p:cBhvr>
                                      <p:to>
                                        <p:strVal val="visible"/>
                                      </p:to>
                                    </p:set>
                                    <p:animEffect transition="in" filter="fade">
                                      <p:cBhvr>
                                        <p:cTn id="18" dur="500"/>
                                        <p:tgtEl>
                                          <p:spTgt spid="1126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dirty="0"/>
              <a:t>Agenda</a:t>
            </a:r>
          </a:p>
        </p:txBody>
      </p:sp>
      <p:sp>
        <p:nvSpPr>
          <p:cNvPr id="145411" name="Rectangle 3"/>
          <p:cNvSpPr>
            <a:spLocks noGrp="1" noChangeArrowheads="1"/>
          </p:cNvSpPr>
          <p:nvPr>
            <p:ph type="body" idx="1"/>
          </p:nvPr>
        </p:nvSpPr>
        <p:spPr/>
        <p:txBody>
          <a:bodyPr/>
          <a:lstStyle/>
          <a:p>
            <a:pPr lvl="0"/>
            <a:r>
              <a:rPr lang="en-US" dirty="0"/>
              <a:t>Discussion?</a:t>
            </a:r>
          </a:p>
          <a:p>
            <a:pPr lvl="1"/>
            <a:r>
              <a:rPr lang="en-US" dirty="0"/>
              <a:t>What would Juvenal say?</a:t>
            </a:r>
            <a:endParaRPr lang="en-US" altLang="en-US" sz="2400" dirty="0"/>
          </a:p>
          <a:p>
            <a:pPr lvl="0"/>
            <a:r>
              <a:rPr lang="en-US" altLang="en-US" dirty="0" smtClean="0"/>
              <a:t>Recap and Update</a:t>
            </a:r>
          </a:p>
          <a:p>
            <a:pPr lvl="1"/>
            <a:r>
              <a:rPr lang="en-US" altLang="en-US" dirty="0" smtClean="0"/>
              <a:t>Roman Values: Sexuality and Gender</a:t>
            </a:r>
          </a:p>
          <a:p>
            <a:pPr lvl="0"/>
            <a:r>
              <a:rPr lang="en-US" altLang="en-US" dirty="0" smtClean="0"/>
              <a:t>Juvenal 2, 6</a:t>
            </a:r>
          </a:p>
          <a:p>
            <a:pPr lvl="1"/>
            <a:r>
              <a:rPr lang="en-US" altLang="en-US" dirty="0" smtClean="0"/>
              <a:t>Context, Genre, Issues</a:t>
            </a:r>
          </a:p>
        </p:txBody>
      </p:sp>
      <p:sp>
        <p:nvSpPr>
          <p:cNvPr id="2" name="Slide Number Placeholder 1"/>
          <p:cNvSpPr>
            <a:spLocks noGrp="1"/>
          </p:cNvSpPr>
          <p:nvPr>
            <p:ph type="sldNum" sz="quarter" idx="12"/>
          </p:nvPr>
        </p:nvSpPr>
        <p:spPr/>
        <p:txBody>
          <a:bodyPr/>
          <a:lstStyle/>
          <a:p>
            <a:fld id="{45CBAB23-029E-42B1-8BBA-6B5058138180}" type="slidenum">
              <a:rPr lang="en-US" altLang="en-US" smtClean="0"/>
              <a:pPr/>
              <a:t>3</a:t>
            </a:fld>
            <a:endParaRPr lang="en-US" altLang="en-US"/>
          </a:p>
        </p:txBody>
      </p:sp>
      <p:sp>
        <p:nvSpPr>
          <p:cNvPr id="3" name="Date Placeholder 2"/>
          <p:cNvSpPr>
            <a:spLocks noGrp="1"/>
          </p:cNvSpPr>
          <p:nvPr>
            <p:ph type="dt" sz="half" idx="10"/>
          </p:nvPr>
        </p:nvSpPr>
        <p:spPr/>
        <p:txBody>
          <a:bodyPr/>
          <a:lstStyle/>
          <a:p>
            <a:r>
              <a:rPr lang="en-US" altLang="en-US" smtClean="0"/>
              <a:t>5-Nov 2013</a:t>
            </a:r>
            <a:endParaRPr lang="en-US" altLang="en-US"/>
          </a:p>
        </p:txBody>
      </p:sp>
      <p:sp>
        <p:nvSpPr>
          <p:cNvPr id="4" name="Footer Placeholder 3"/>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39617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500"/>
                                        <p:tgtEl>
                                          <p:spTgt spid="145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411">
                                            <p:txEl>
                                              <p:pRg st="1" end="1"/>
                                            </p:txEl>
                                          </p:spTgt>
                                        </p:tgtEl>
                                        <p:attrNameLst>
                                          <p:attrName>style.visibility</p:attrName>
                                        </p:attrNameLst>
                                      </p:cBhvr>
                                      <p:to>
                                        <p:strVal val="visible"/>
                                      </p:to>
                                    </p:set>
                                    <p:animEffect transition="in" filter="fade">
                                      <p:cBhvr>
                                        <p:cTn id="10" dur="500"/>
                                        <p:tgtEl>
                                          <p:spTgt spid="1454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fade">
                                      <p:cBhvr>
                                        <p:cTn id="15" dur="500"/>
                                        <p:tgtEl>
                                          <p:spTgt spid="1454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fade">
                                      <p:cBhvr>
                                        <p:cTn id="18" dur="500"/>
                                        <p:tgtEl>
                                          <p:spTgt spid="1454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animEffect transition="in" filter="fade">
                                      <p:cBhvr>
                                        <p:cTn id="23" dur="500"/>
                                        <p:tgtEl>
                                          <p:spTgt spid="1454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5411">
                                            <p:txEl>
                                              <p:pRg st="5" end="5"/>
                                            </p:txEl>
                                          </p:spTgt>
                                        </p:tgtEl>
                                        <p:attrNameLst>
                                          <p:attrName>style.visibility</p:attrName>
                                        </p:attrNameLst>
                                      </p:cBhvr>
                                      <p:to>
                                        <p:strVal val="visible"/>
                                      </p:to>
                                    </p:set>
                                    <p:animEffect transition="in" filter="fade">
                                      <p:cBhvr>
                                        <p:cTn id="26" dur="500"/>
                                        <p:tgtEl>
                                          <p:spTgt spid="145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What would Juvenal say?</a:t>
            </a:r>
            <a:endParaRPr lang="en-US" dirty="0"/>
          </a:p>
        </p:txBody>
      </p:sp>
    </p:spTree>
    <p:extLst>
      <p:ext uri="{BB962C8B-B14F-4D97-AF65-F5344CB8AC3E}">
        <p14:creationId xmlns:p14="http://schemas.microsoft.com/office/powerpoint/2010/main" val="281266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767281"/>
            <a:ext cx="7620000" cy="1323439"/>
          </a:xfrm>
          <a:prstGeom prst="rect">
            <a:avLst/>
          </a:prstGeom>
        </p:spPr>
        <p:txBody>
          <a:bodyPr wrap="square" anchor="ctr" anchorCtr="0">
            <a:spAutoFit/>
          </a:bodyPr>
          <a:lstStyle/>
          <a:p>
            <a:pPr algn="ctr"/>
            <a:r>
              <a:rPr lang="en-US" sz="4000" dirty="0">
                <a:latin typeface="Calibri" panose="020F0502020204030204" pitchFamily="34" charset="0"/>
              </a:rPr>
              <a:t>What would Juvenal </a:t>
            </a:r>
            <a:r>
              <a:rPr lang="en-US" sz="4000" dirty="0" smtClean="0">
                <a:latin typeface="Calibri" panose="020F0502020204030204" pitchFamily="34" charset="0"/>
              </a:rPr>
              <a:t>say </a:t>
            </a:r>
            <a:r>
              <a:rPr lang="en-US" sz="4000" dirty="0">
                <a:latin typeface="Calibri" panose="020F0502020204030204" pitchFamily="34" charset="0"/>
              </a:rPr>
              <a:t>about </a:t>
            </a:r>
            <a:r>
              <a:rPr lang="en-US" sz="4000" dirty="0" err="1" smtClean="0">
                <a:latin typeface="Calibri" panose="020F0502020204030204" pitchFamily="34" charset="0"/>
              </a:rPr>
              <a:t>Finnis</a:t>
            </a:r>
            <a:r>
              <a:rPr lang="en-US" sz="4000" dirty="0" smtClean="0">
                <a:latin typeface="Calibri" panose="020F0502020204030204" pitchFamily="34" charset="0"/>
              </a:rPr>
              <a:t> </a:t>
            </a:r>
            <a:r>
              <a:rPr lang="en-US" sz="4000" dirty="0">
                <a:latin typeface="Calibri" panose="020F0502020204030204" pitchFamily="34" charset="0"/>
              </a:rPr>
              <a:t>or Nussbaum?</a:t>
            </a:r>
          </a:p>
        </p:txBody>
      </p:sp>
    </p:spTree>
    <p:extLst>
      <p:ext uri="{BB962C8B-B14F-4D97-AF65-F5344CB8AC3E}">
        <p14:creationId xmlns:p14="http://schemas.microsoft.com/office/powerpoint/2010/main" val="41951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focus…</a:t>
            </a:r>
            <a:endParaRPr lang="en-US" dirty="0"/>
          </a:p>
        </p:txBody>
      </p:sp>
      <p:sp>
        <p:nvSpPr>
          <p:cNvPr id="3" name="Content Placeholder 2"/>
          <p:cNvSpPr>
            <a:spLocks noGrp="1"/>
          </p:cNvSpPr>
          <p:nvPr>
            <p:ph sz="half" idx="1"/>
          </p:nvPr>
        </p:nvSpPr>
        <p:spPr/>
        <p:txBody>
          <a:bodyPr>
            <a:normAutofit/>
          </a:bodyPr>
          <a:lstStyle/>
          <a:p>
            <a:r>
              <a:rPr lang="en-US" dirty="0" smtClean="0"/>
              <a:t>Are Juvenal’s and </a:t>
            </a:r>
            <a:r>
              <a:rPr lang="en-US" dirty="0" err="1" smtClean="0"/>
              <a:t>Finnis</a:t>
            </a:r>
            <a:r>
              <a:rPr lang="en-US" dirty="0" smtClean="0"/>
              <a:t>’ value systems similar regarding…</a:t>
            </a:r>
          </a:p>
          <a:p>
            <a:pPr lvl="1"/>
            <a:r>
              <a:rPr lang="en-US" dirty="0" smtClean="0"/>
              <a:t>Sex?</a:t>
            </a:r>
          </a:p>
          <a:p>
            <a:pPr lvl="1"/>
            <a:r>
              <a:rPr lang="en-US" dirty="0" smtClean="0"/>
              <a:t>Gender?</a:t>
            </a:r>
          </a:p>
          <a:p>
            <a:pPr lvl="1"/>
            <a:r>
              <a:rPr lang="en-US" dirty="0" smtClean="0"/>
              <a:t>Marriage?</a:t>
            </a:r>
          </a:p>
          <a:p>
            <a:pPr lvl="1"/>
            <a:r>
              <a:rPr lang="en-US" dirty="0" smtClean="0"/>
              <a:t>Other?</a:t>
            </a:r>
          </a:p>
        </p:txBody>
      </p:sp>
      <p:sp>
        <p:nvSpPr>
          <p:cNvPr id="7" name="Content Placeholder 6"/>
          <p:cNvSpPr>
            <a:spLocks noGrp="1"/>
          </p:cNvSpPr>
          <p:nvPr>
            <p:ph sz="half" idx="2"/>
          </p:nvPr>
        </p:nvSpPr>
        <p:spPr/>
        <p:txBody>
          <a:bodyPr/>
          <a:lstStyle/>
          <a:p>
            <a:r>
              <a:rPr lang="en-US" dirty="0"/>
              <a:t>Would </a:t>
            </a:r>
            <a:r>
              <a:rPr lang="en-US" dirty="0" err="1"/>
              <a:t>Finnis</a:t>
            </a:r>
            <a:r>
              <a:rPr lang="en-US" dirty="0"/>
              <a:t>’ gender/sex constructs have been available to Juvenal?</a:t>
            </a:r>
          </a:p>
          <a:p>
            <a:r>
              <a:rPr lang="en-US" dirty="0"/>
              <a:t>Can you share a </a:t>
            </a:r>
            <a:r>
              <a:rPr lang="en-US" dirty="0" smtClean="0"/>
              <a:t>moralist </a:t>
            </a:r>
            <a:r>
              <a:rPr lang="en-US" dirty="0"/>
              <a:t>perspective with someone, just </a:t>
            </a:r>
            <a:r>
              <a:rPr lang="en-US" dirty="0" smtClean="0"/>
              <a:t>not their values?</a:t>
            </a:r>
            <a:endParaRPr lang="en-US" dirty="0"/>
          </a:p>
        </p:txBody>
      </p:sp>
      <p:sp>
        <p:nvSpPr>
          <p:cNvPr id="4" name="Date Placeholder 3"/>
          <p:cNvSpPr>
            <a:spLocks noGrp="1"/>
          </p:cNvSpPr>
          <p:nvPr>
            <p:ph type="dt" sz="half" idx="10"/>
          </p:nvPr>
        </p:nvSpPr>
        <p:spPr/>
        <p:txBody>
          <a:bodyPr/>
          <a:lstStyle/>
          <a:p>
            <a:r>
              <a:rPr lang="en-US" altLang="en-US" smtClean="0"/>
              <a:t>5-Nov 2013</a:t>
            </a:r>
            <a:endParaRPr lang="en-US" altLang="en-US"/>
          </a:p>
        </p:txBody>
      </p:sp>
      <p:sp>
        <p:nvSpPr>
          <p:cNvPr id="5" name="Footer Placeholder 4"/>
          <p:cNvSpPr>
            <a:spLocks noGrp="1"/>
          </p:cNvSpPr>
          <p:nvPr>
            <p:ph type="ftr" sz="quarter" idx="11"/>
          </p:nvPr>
        </p:nvSpPr>
        <p:spPr/>
        <p:txBody>
          <a:bodyPr/>
          <a:lstStyle/>
          <a:p>
            <a:r>
              <a:rPr lang="en-US" altLang="en-US" smtClean="0"/>
              <a:t>Juvenal</a:t>
            </a:r>
            <a:endParaRPr lang="en-US" altLang="en-US"/>
          </a:p>
        </p:txBody>
      </p:sp>
      <p:sp>
        <p:nvSpPr>
          <p:cNvPr id="6" name="Slide Number Placeholder 5"/>
          <p:cNvSpPr>
            <a:spLocks noGrp="1"/>
          </p:cNvSpPr>
          <p:nvPr>
            <p:ph type="sldNum" sz="quarter" idx="12"/>
          </p:nvPr>
        </p:nvSpPr>
        <p:spPr/>
        <p:txBody>
          <a:bodyPr/>
          <a:lstStyle/>
          <a:p>
            <a:fld id="{45CBAB23-029E-42B1-8BBA-6B5058138180}" type="slidenum">
              <a:rPr lang="en-US" altLang="en-US" smtClean="0"/>
              <a:pPr/>
              <a:t>6</a:t>
            </a:fld>
            <a:endParaRPr lang="en-US" altLang="en-US"/>
          </a:p>
        </p:txBody>
      </p:sp>
    </p:spTree>
    <p:extLst>
      <p:ext uri="{BB962C8B-B14F-4D97-AF65-F5344CB8AC3E}">
        <p14:creationId xmlns:p14="http://schemas.microsoft.com/office/powerpoint/2010/main" val="153944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half" idx="1"/>
          </p:nvPr>
        </p:nvSpPr>
        <p:spPr/>
        <p:txBody>
          <a:bodyPr/>
          <a:lstStyle/>
          <a:p>
            <a:r>
              <a:rPr lang="en-US" dirty="0" smtClean="0"/>
              <a:t>mixed</a:t>
            </a:r>
          </a:p>
          <a:p>
            <a:pPr lvl="1"/>
            <a:r>
              <a:rPr lang="en-US" dirty="0" smtClean="0"/>
              <a:t>agree homosexuality wrong</a:t>
            </a:r>
          </a:p>
          <a:p>
            <a:pPr lvl="1"/>
            <a:r>
              <a:rPr lang="en-US" dirty="0" smtClean="0"/>
              <a:t>both v homosexuality but not in same way</a:t>
            </a:r>
          </a:p>
          <a:p>
            <a:pPr lvl="1"/>
            <a:r>
              <a:rPr lang="en-US" dirty="0" smtClean="0"/>
              <a:t>disagree on j’s misogyny</a:t>
            </a:r>
            <a:endParaRPr lang="en-US" dirty="0"/>
          </a:p>
          <a:p>
            <a:pPr lvl="1"/>
            <a:r>
              <a:rPr lang="en-US" dirty="0" smtClean="0"/>
              <a:t>difference: j is hung up on the gender thing</a:t>
            </a:r>
          </a:p>
          <a:p>
            <a:pPr lvl="2"/>
            <a:r>
              <a:rPr lang="en-US" dirty="0" smtClean="0"/>
              <a:t>v the emasculated husband (wife)</a:t>
            </a:r>
          </a:p>
        </p:txBody>
      </p:sp>
      <p:sp>
        <p:nvSpPr>
          <p:cNvPr id="4" name="Content Placeholder 3"/>
          <p:cNvSpPr>
            <a:spLocks noGrp="1"/>
          </p:cNvSpPr>
          <p:nvPr>
            <p:ph sz="half" idx="2"/>
          </p:nvPr>
        </p:nvSpPr>
        <p:spPr/>
        <p:txBody>
          <a:bodyPr/>
          <a:lstStyle/>
          <a:p>
            <a:r>
              <a:rPr lang="en-US" dirty="0" err="1" smtClean="0"/>
              <a:t>finnis</a:t>
            </a:r>
            <a:r>
              <a:rPr lang="en-US" dirty="0" smtClean="0"/>
              <a:t> interested in institution of marriage</a:t>
            </a:r>
          </a:p>
          <a:p>
            <a:r>
              <a:rPr lang="en-US" dirty="0" smtClean="0"/>
              <a:t>j &amp; f interested in a social/political </a:t>
            </a:r>
            <a:r>
              <a:rPr lang="en-US" i="1" dirty="0" smtClean="0"/>
              <a:t>institutional</a:t>
            </a:r>
            <a:r>
              <a:rPr lang="en-US" dirty="0" smtClean="0"/>
              <a:t> dimension</a:t>
            </a:r>
          </a:p>
          <a:p>
            <a:r>
              <a:rPr lang="en-US" dirty="0" smtClean="0"/>
              <a:t>f government can only recommend</a:t>
            </a:r>
          </a:p>
          <a:p>
            <a:r>
              <a:rPr lang="en-US" dirty="0" smtClean="0"/>
              <a:t>j touching more upon direct legislative intervention</a:t>
            </a:r>
            <a:endParaRPr lang="en-US" dirty="0"/>
          </a:p>
        </p:txBody>
      </p:sp>
      <p:sp>
        <p:nvSpPr>
          <p:cNvPr id="5" name="Slide Number Placeholder 4"/>
          <p:cNvSpPr>
            <a:spLocks noGrp="1"/>
          </p:cNvSpPr>
          <p:nvPr>
            <p:ph type="sldNum" sz="quarter" idx="12"/>
          </p:nvPr>
        </p:nvSpPr>
        <p:spPr/>
        <p:txBody>
          <a:bodyPr/>
          <a:lstStyle/>
          <a:p>
            <a:fld id="{559CED4C-F468-4C47-B8E8-69794AA6189D}" type="slidenum">
              <a:rPr lang="en-US" altLang="en-US" smtClean="0"/>
              <a:pPr/>
              <a:t>7</a:t>
            </a:fld>
            <a:endParaRPr lang="en-US" altLang="en-US"/>
          </a:p>
        </p:txBody>
      </p:sp>
      <p:sp>
        <p:nvSpPr>
          <p:cNvPr id="6" name="Date Placeholder 5"/>
          <p:cNvSpPr>
            <a:spLocks noGrp="1"/>
          </p:cNvSpPr>
          <p:nvPr>
            <p:ph type="dt" sz="half" idx="10"/>
          </p:nvPr>
        </p:nvSpPr>
        <p:spPr/>
        <p:txBody>
          <a:bodyPr/>
          <a:lstStyle/>
          <a:p>
            <a:r>
              <a:rPr lang="en-US" altLang="en-US" smtClean="0"/>
              <a:t>5-Nov 2013</a:t>
            </a:r>
            <a:endParaRPr lang="en-US" altLang="en-US"/>
          </a:p>
        </p:txBody>
      </p:sp>
      <p:sp>
        <p:nvSpPr>
          <p:cNvPr id="7" name="Footer Placeholder 6"/>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26787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a:t>Recap and Update</a:t>
            </a:r>
          </a:p>
        </p:txBody>
      </p:sp>
      <p:sp>
        <p:nvSpPr>
          <p:cNvPr id="94211" name="Rectangle 3"/>
          <p:cNvSpPr>
            <a:spLocks noGrp="1" noChangeArrowheads="1"/>
          </p:cNvSpPr>
          <p:nvPr>
            <p:ph type="body" idx="1"/>
          </p:nvPr>
        </p:nvSpPr>
        <p:spPr/>
        <p:txBody>
          <a:bodyPr/>
          <a:lstStyle/>
          <a:p>
            <a:r>
              <a:rPr lang="en-US" altLang="en-US" dirty="0" smtClean="0"/>
              <a:t>Roman Values: Sexuality and Gender</a:t>
            </a:r>
            <a:endParaRPr lang="en-US" altLang="en-US" dirty="0"/>
          </a:p>
        </p:txBody>
      </p:sp>
    </p:spTree>
    <p:extLst>
      <p:ext uri="{BB962C8B-B14F-4D97-AF65-F5344CB8AC3E}">
        <p14:creationId xmlns:p14="http://schemas.microsoft.com/office/powerpoint/2010/main" val="413554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82" name="Rectangle 6"/>
          <p:cNvSpPr>
            <a:spLocks noGrp="1" noChangeArrowheads="1"/>
          </p:cNvSpPr>
          <p:nvPr>
            <p:ph type="title"/>
          </p:nvPr>
        </p:nvSpPr>
        <p:spPr/>
        <p:txBody>
          <a:bodyPr/>
          <a:lstStyle/>
          <a:p>
            <a:r>
              <a:rPr lang="en-US" altLang="en-US"/>
              <a:t>Sex-Gender-Status-Dichotomies</a:t>
            </a:r>
          </a:p>
        </p:txBody>
      </p:sp>
      <p:sp>
        <p:nvSpPr>
          <p:cNvPr id="690183" name="Rectangle 7"/>
          <p:cNvSpPr>
            <a:spLocks noGrp="1" noChangeArrowheads="1"/>
          </p:cNvSpPr>
          <p:nvPr>
            <p:ph type="body" sz="half" idx="1"/>
          </p:nvPr>
        </p:nvSpPr>
        <p:spPr/>
        <p:txBody>
          <a:bodyPr/>
          <a:lstStyle/>
          <a:p>
            <a:r>
              <a:rPr lang="en-US" altLang="en-US"/>
              <a:t>senior v. junior</a:t>
            </a:r>
          </a:p>
          <a:p>
            <a:r>
              <a:rPr lang="en-US" altLang="en-US" i="1"/>
              <a:t>active</a:t>
            </a:r>
            <a:r>
              <a:rPr lang="en-US" altLang="en-US"/>
              <a:t> v. </a:t>
            </a:r>
            <a:r>
              <a:rPr lang="en-US" altLang="en-US" i="1"/>
              <a:t>passive</a:t>
            </a:r>
          </a:p>
          <a:p>
            <a:r>
              <a:rPr lang="en-US" altLang="en-US" i="1"/>
              <a:t>vir</a:t>
            </a:r>
            <a:r>
              <a:rPr lang="en-US" altLang="en-US"/>
              <a:t> v.</a:t>
            </a:r>
          </a:p>
          <a:p>
            <a:pPr lvl="1"/>
            <a:r>
              <a:rPr lang="en-US" altLang="en-US" sz="2600" i="1"/>
              <a:t>femina</a:t>
            </a:r>
          </a:p>
          <a:p>
            <a:pPr lvl="1"/>
            <a:r>
              <a:rPr lang="en-US" altLang="en-US" sz="2600" i="1"/>
              <a:t>puer</a:t>
            </a:r>
          </a:p>
          <a:p>
            <a:pPr lvl="1"/>
            <a:r>
              <a:rPr lang="en-US" altLang="en-US" sz="2600" i="1"/>
              <a:t>cinaedus</a:t>
            </a:r>
          </a:p>
        </p:txBody>
      </p:sp>
      <p:sp>
        <p:nvSpPr>
          <p:cNvPr id="690184" name="Rectangle 8"/>
          <p:cNvSpPr>
            <a:spLocks noGrp="1" noChangeArrowheads="1"/>
          </p:cNvSpPr>
          <p:nvPr>
            <p:ph type="body" sz="half" idx="2"/>
          </p:nvPr>
        </p:nvSpPr>
        <p:spPr/>
        <p:txBody>
          <a:bodyPr/>
          <a:lstStyle/>
          <a:p>
            <a:r>
              <a:rPr lang="en-US" altLang="en-US" i="1"/>
              <a:t>matrona</a:t>
            </a:r>
            <a:r>
              <a:rPr lang="en-US" altLang="en-US"/>
              <a:t> v.</a:t>
            </a:r>
          </a:p>
          <a:p>
            <a:pPr lvl="1"/>
            <a:r>
              <a:rPr lang="en-US" altLang="en-US" sz="2600" i="1"/>
              <a:t>virgo</a:t>
            </a:r>
          </a:p>
          <a:p>
            <a:pPr lvl="1"/>
            <a:r>
              <a:rPr lang="en-US" altLang="en-US" sz="2600" i="1"/>
              <a:t>meretrix</a:t>
            </a:r>
          </a:p>
          <a:p>
            <a:r>
              <a:rPr lang="en-US" altLang="en-US" i="1"/>
              <a:t>ingenuus</a:t>
            </a:r>
            <a:r>
              <a:rPr lang="en-US" altLang="en-US"/>
              <a:t>/</a:t>
            </a:r>
            <a:r>
              <a:rPr lang="en-US" altLang="en-US" i="1"/>
              <a:t>ingenua</a:t>
            </a:r>
            <a:r>
              <a:rPr lang="en-US" altLang="en-US"/>
              <a:t> v.</a:t>
            </a:r>
          </a:p>
          <a:p>
            <a:pPr lvl="1"/>
            <a:r>
              <a:rPr lang="en-US" altLang="en-US" sz="2600" i="1"/>
              <a:t>servus</a:t>
            </a:r>
            <a:r>
              <a:rPr lang="en-US" altLang="en-US" sz="2600"/>
              <a:t>/</a:t>
            </a:r>
            <a:r>
              <a:rPr lang="en-US" altLang="en-US" sz="2600" i="1"/>
              <a:t>serva</a:t>
            </a:r>
          </a:p>
          <a:p>
            <a:pPr lvl="1"/>
            <a:r>
              <a:rPr lang="en-US" altLang="en-US" sz="2600" i="1"/>
              <a:t>libertus</a:t>
            </a:r>
            <a:r>
              <a:rPr lang="en-US" altLang="en-US" sz="2600"/>
              <a:t>/</a:t>
            </a:r>
            <a:r>
              <a:rPr lang="en-US" altLang="en-US" sz="2600" i="1"/>
              <a:t>liberta</a:t>
            </a:r>
            <a:endParaRPr lang="en-US" altLang="en-US" sz="2600"/>
          </a:p>
          <a:p>
            <a:r>
              <a:rPr lang="en-US" altLang="en-US" i="1"/>
              <a:t>patronus</a:t>
            </a:r>
            <a:r>
              <a:rPr lang="en-US" altLang="en-US"/>
              <a:t> v. </a:t>
            </a:r>
            <a:r>
              <a:rPr lang="en-US" altLang="en-US" i="1"/>
              <a:t>cliens</a:t>
            </a:r>
          </a:p>
        </p:txBody>
      </p:sp>
      <p:sp>
        <p:nvSpPr>
          <p:cNvPr id="690181" name="Line 5"/>
          <p:cNvSpPr>
            <a:spLocks noChangeShapeType="1"/>
          </p:cNvSpPr>
          <p:nvPr/>
        </p:nvSpPr>
        <p:spPr bwMode="auto">
          <a:xfrm>
            <a:off x="4560888" y="1993900"/>
            <a:ext cx="11112" cy="3263900"/>
          </a:xfrm>
          <a:prstGeom prst="line">
            <a:avLst/>
          </a:prstGeom>
          <a:noFill/>
          <a:ln w="952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Slide Number Placeholder 1"/>
          <p:cNvSpPr>
            <a:spLocks noGrp="1"/>
          </p:cNvSpPr>
          <p:nvPr>
            <p:ph type="sldNum" sz="quarter" idx="12"/>
          </p:nvPr>
        </p:nvSpPr>
        <p:spPr/>
        <p:txBody>
          <a:bodyPr/>
          <a:lstStyle/>
          <a:p>
            <a:fld id="{559CED4C-F468-4C47-B8E8-69794AA6189D}" type="slidenum">
              <a:rPr lang="en-US" altLang="en-US" smtClean="0"/>
              <a:pPr/>
              <a:t>9</a:t>
            </a:fld>
            <a:endParaRPr lang="en-US" altLang="en-US"/>
          </a:p>
        </p:txBody>
      </p:sp>
      <p:sp>
        <p:nvSpPr>
          <p:cNvPr id="3" name="Date Placeholder 2"/>
          <p:cNvSpPr>
            <a:spLocks noGrp="1"/>
          </p:cNvSpPr>
          <p:nvPr>
            <p:ph type="dt" sz="half" idx="10"/>
          </p:nvPr>
        </p:nvSpPr>
        <p:spPr/>
        <p:txBody>
          <a:bodyPr/>
          <a:lstStyle/>
          <a:p>
            <a:r>
              <a:rPr lang="en-US" altLang="en-US" smtClean="0"/>
              <a:t>5-Nov 2013</a:t>
            </a:r>
            <a:endParaRPr lang="en-US" altLang="en-US"/>
          </a:p>
        </p:txBody>
      </p:sp>
      <p:sp>
        <p:nvSpPr>
          <p:cNvPr id="4" name="Footer Placeholder 3"/>
          <p:cNvSpPr>
            <a:spLocks noGrp="1"/>
          </p:cNvSpPr>
          <p:nvPr>
            <p:ph type="ftr" sz="quarter" idx="11"/>
          </p:nvPr>
        </p:nvSpPr>
        <p:spPr/>
        <p:txBody>
          <a:bodyPr/>
          <a:lstStyle/>
          <a:p>
            <a:r>
              <a:rPr lang="en-US" altLang="en-US" smtClean="0"/>
              <a:t>Juvenal</a:t>
            </a:r>
            <a:endParaRPr lang="en-US" altLang="en-US"/>
          </a:p>
        </p:txBody>
      </p:sp>
    </p:spTree>
    <p:extLst>
      <p:ext uri="{BB962C8B-B14F-4D97-AF65-F5344CB8AC3E}">
        <p14:creationId xmlns:p14="http://schemas.microsoft.com/office/powerpoint/2010/main" val="15611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0183">
                                            <p:txEl>
                                              <p:pRg st="0" end="0"/>
                                            </p:txEl>
                                          </p:spTgt>
                                        </p:tgtEl>
                                        <p:attrNameLst>
                                          <p:attrName>style.visibility</p:attrName>
                                        </p:attrNameLst>
                                      </p:cBhvr>
                                      <p:to>
                                        <p:strVal val="visible"/>
                                      </p:to>
                                    </p:set>
                                    <p:animEffect transition="in" filter="dissolve">
                                      <p:cBhvr>
                                        <p:cTn id="7" dur="500"/>
                                        <p:tgtEl>
                                          <p:spTgt spid="690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0183">
                                            <p:txEl>
                                              <p:pRg st="1" end="1"/>
                                            </p:txEl>
                                          </p:spTgt>
                                        </p:tgtEl>
                                        <p:attrNameLst>
                                          <p:attrName>style.visibility</p:attrName>
                                        </p:attrNameLst>
                                      </p:cBhvr>
                                      <p:to>
                                        <p:strVal val="visible"/>
                                      </p:to>
                                    </p:set>
                                    <p:animEffect transition="in" filter="dissolve">
                                      <p:cBhvr>
                                        <p:cTn id="12" dur="500"/>
                                        <p:tgtEl>
                                          <p:spTgt spid="690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0183">
                                            <p:txEl>
                                              <p:pRg st="2" end="2"/>
                                            </p:txEl>
                                          </p:spTgt>
                                        </p:tgtEl>
                                        <p:attrNameLst>
                                          <p:attrName>style.visibility</p:attrName>
                                        </p:attrNameLst>
                                      </p:cBhvr>
                                      <p:to>
                                        <p:strVal val="visible"/>
                                      </p:to>
                                    </p:set>
                                    <p:animEffect transition="in" filter="dissolve">
                                      <p:cBhvr>
                                        <p:cTn id="17" dur="500"/>
                                        <p:tgtEl>
                                          <p:spTgt spid="69018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90183">
                                            <p:txEl>
                                              <p:pRg st="3" end="3"/>
                                            </p:txEl>
                                          </p:spTgt>
                                        </p:tgtEl>
                                        <p:attrNameLst>
                                          <p:attrName>style.visibility</p:attrName>
                                        </p:attrNameLst>
                                      </p:cBhvr>
                                      <p:to>
                                        <p:strVal val="visible"/>
                                      </p:to>
                                    </p:set>
                                    <p:animEffect transition="in" filter="dissolve">
                                      <p:cBhvr>
                                        <p:cTn id="20" dur="500"/>
                                        <p:tgtEl>
                                          <p:spTgt spid="69018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90183">
                                            <p:txEl>
                                              <p:pRg st="4" end="4"/>
                                            </p:txEl>
                                          </p:spTgt>
                                        </p:tgtEl>
                                        <p:attrNameLst>
                                          <p:attrName>style.visibility</p:attrName>
                                        </p:attrNameLst>
                                      </p:cBhvr>
                                      <p:to>
                                        <p:strVal val="visible"/>
                                      </p:to>
                                    </p:set>
                                    <p:animEffect transition="in" filter="dissolve">
                                      <p:cBhvr>
                                        <p:cTn id="23" dur="500"/>
                                        <p:tgtEl>
                                          <p:spTgt spid="69018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90183">
                                            <p:txEl>
                                              <p:pRg st="5" end="5"/>
                                            </p:txEl>
                                          </p:spTgt>
                                        </p:tgtEl>
                                        <p:attrNameLst>
                                          <p:attrName>style.visibility</p:attrName>
                                        </p:attrNameLst>
                                      </p:cBhvr>
                                      <p:to>
                                        <p:strVal val="visible"/>
                                      </p:to>
                                    </p:set>
                                    <p:animEffect transition="in" filter="dissolve">
                                      <p:cBhvr>
                                        <p:cTn id="26" dur="500"/>
                                        <p:tgtEl>
                                          <p:spTgt spid="69018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90184">
                                            <p:txEl>
                                              <p:pRg st="0" end="0"/>
                                            </p:txEl>
                                          </p:spTgt>
                                        </p:tgtEl>
                                        <p:attrNameLst>
                                          <p:attrName>style.visibility</p:attrName>
                                        </p:attrNameLst>
                                      </p:cBhvr>
                                      <p:to>
                                        <p:strVal val="visible"/>
                                      </p:to>
                                    </p:set>
                                    <p:animEffect transition="in" filter="dissolve">
                                      <p:cBhvr>
                                        <p:cTn id="31" dur="500"/>
                                        <p:tgtEl>
                                          <p:spTgt spid="690184">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90184">
                                            <p:txEl>
                                              <p:pRg st="1" end="1"/>
                                            </p:txEl>
                                          </p:spTgt>
                                        </p:tgtEl>
                                        <p:attrNameLst>
                                          <p:attrName>style.visibility</p:attrName>
                                        </p:attrNameLst>
                                      </p:cBhvr>
                                      <p:to>
                                        <p:strVal val="visible"/>
                                      </p:to>
                                    </p:set>
                                    <p:animEffect transition="in" filter="dissolve">
                                      <p:cBhvr>
                                        <p:cTn id="34" dur="500"/>
                                        <p:tgtEl>
                                          <p:spTgt spid="690184">
                                            <p:txEl>
                                              <p:pRg st="1" end="1"/>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90184">
                                            <p:txEl>
                                              <p:pRg st="2" end="2"/>
                                            </p:txEl>
                                          </p:spTgt>
                                        </p:tgtEl>
                                        <p:attrNameLst>
                                          <p:attrName>style.visibility</p:attrName>
                                        </p:attrNameLst>
                                      </p:cBhvr>
                                      <p:to>
                                        <p:strVal val="visible"/>
                                      </p:to>
                                    </p:set>
                                    <p:animEffect transition="in" filter="dissolve">
                                      <p:cBhvr>
                                        <p:cTn id="37" dur="500"/>
                                        <p:tgtEl>
                                          <p:spTgt spid="69018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90184">
                                            <p:txEl>
                                              <p:pRg st="3" end="3"/>
                                            </p:txEl>
                                          </p:spTgt>
                                        </p:tgtEl>
                                        <p:attrNameLst>
                                          <p:attrName>style.visibility</p:attrName>
                                        </p:attrNameLst>
                                      </p:cBhvr>
                                      <p:to>
                                        <p:strVal val="visible"/>
                                      </p:to>
                                    </p:set>
                                    <p:animEffect transition="in" filter="dissolve">
                                      <p:cBhvr>
                                        <p:cTn id="42" dur="500"/>
                                        <p:tgtEl>
                                          <p:spTgt spid="690184">
                                            <p:txEl>
                                              <p:pRg st="3" end="3"/>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90184">
                                            <p:txEl>
                                              <p:pRg st="4" end="4"/>
                                            </p:txEl>
                                          </p:spTgt>
                                        </p:tgtEl>
                                        <p:attrNameLst>
                                          <p:attrName>style.visibility</p:attrName>
                                        </p:attrNameLst>
                                      </p:cBhvr>
                                      <p:to>
                                        <p:strVal val="visible"/>
                                      </p:to>
                                    </p:set>
                                    <p:animEffect transition="in" filter="dissolve">
                                      <p:cBhvr>
                                        <p:cTn id="45" dur="500"/>
                                        <p:tgtEl>
                                          <p:spTgt spid="690184">
                                            <p:txEl>
                                              <p:pRg st="4" end="4"/>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90184">
                                            <p:txEl>
                                              <p:pRg st="5" end="5"/>
                                            </p:txEl>
                                          </p:spTgt>
                                        </p:tgtEl>
                                        <p:attrNameLst>
                                          <p:attrName>style.visibility</p:attrName>
                                        </p:attrNameLst>
                                      </p:cBhvr>
                                      <p:to>
                                        <p:strVal val="visible"/>
                                      </p:to>
                                    </p:set>
                                    <p:animEffect transition="in" filter="dissolve">
                                      <p:cBhvr>
                                        <p:cTn id="48" dur="500"/>
                                        <p:tgtEl>
                                          <p:spTgt spid="690184">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90184">
                                            <p:txEl>
                                              <p:pRg st="6" end="6"/>
                                            </p:txEl>
                                          </p:spTgt>
                                        </p:tgtEl>
                                        <p:attrNameLst>
                                          <p:attrName>style.visibility</p:attrName>
                                        </p:attrNameLst>
                                      </p:cBhvr>
                                      <p:to>
                                        <p:strVal val="visible"/>
                                      </p:to>
                                    </p:set>
                                    <p:animEffect transition="in" filter="dissolve">
                                      <p:cBhvr>
                                        <p:cTn id="53" dur="500"/>
                                        <p:tgtEl>
                                          <p:spTgt spid="6901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3" grpId="0" build="p"/>
      <p:bldP spid="690184" grpId="0" build="p"/>
    </p:bldLst>
  </p:timing>
</p:sld>
</file>

<file path=ppt/theme/theme1.xml><?xml version="1.0" encoding="utf-8"?>
<a:theme xmlns:a="http://schemas.openxmlformats.org/drawingml/2006/main" name="ancient_sexuality_and_gender">
  <a:themeElements>
    <a:clrScheme name="1_Radial 12">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0000CC"/>
      </a:hlink>
      <a:folHlink>
        <a:srgbClr val="0000CC"/>
      </a:folHlink>
    </a:clrScheme>
    <a:fontScheme name="1_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pyru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Papyrus" pitchFamily="66" charset="0"/>
          </a:defRPr>
        </a:defPPr>
      </a:lstStyle>
    </a:lnDef>
    <a:txDef>
      <a:spPr>
        <a:noFill/>
      </a:spPr>
      <a:bodyPr wrap="none" rtlCol="0" anchor="ctr" anchorCtr="0">
        <a:spAutoFit/>
      </a:bodyPr>
      <a:lstStyle>
        <a:defPPr algn="ctr">
          <a:defRPr sz="3600" dirty="0" smtClean="0">
            <a:latin typeface="Calibri" panose="020F0502020204030204" pitchFamily="34" charset="0"/>
          </a:defRPr>
        </a:defPPr>
      </a:lstStyle>
    </a:txDef>
  </a:objectDefaults>
  <a:extraClrSchemeLst>
    <a:extraClrScheme>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_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_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_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_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_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_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_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_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_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1_Radial 1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6666CC"/>
        </a:hlink>
        <a:folHlink>
          <a:srgbClr val="6666CC"/>
        </a:folHlink>
      </a:clrScheme>
      <a:clrMap bg1="lt1" tx1="dk1" bg2="lt2" tx2="dk2" accent1="accent1" accent2="accent2" accent3="accent3" accent4="accent4" accent5="accent5" accent6="accent6" hlink="hlink" folHlink="folHlink"/>
    </a:extraClrScheme>
    <a:extraClrScheme>
      <a:clrScheme name="1_Radial 12">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ancient_sexuality_and_gender</Template>
  <TotalTime>334</TotalTime>
  <Words>2655</Words>
  <Application>Microsoft Office PowerPoint</Application>
  <PresentationFormat>On-screen Show (4:3)</PresentationFormat>
  <Paragraphs>295</Paragraphs>
  <Slides>20</Slides>
  <Notes>20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ancient_sexuality_and_gender</vt:lpstr>
      <vt:lpstr>Document</vt:lpstr>
      <vt:lpstr>Juvenalian Satire</vt:lpstr>
      <vt:lpstr>PowerPoint Presentation</vt:lpstr>
      <vt:lpstr>Agenda</vt:lpstr>
      <vt:lpstr>Discussion?</vt:lpstr>
      <vt:lpstr>PowerPoint Presentation</vt:lpstr>
      <vt:lpstr>Let’s focus…</vt:lpstr>
      <vt:lpstr>Discussion</vt:lpstr>
      <vt:lpstr>Recap and Update</vt:lpstr>
      <vt:lpstr>Sex-Gender-Status-Dichotomies</vt:lpstr>
      <vt:lpstr>Stuprum versus pudicitia</vt:lpstr>
      <vt:lpstr>Holt Parker’s “Teratogenic Grid”</vt:lpstr>
      <vt:lpstr>Rome and the Monstrous</vt:lpstr>
      <vt:lpstr>Sexual-Social Ideology/Law</vt:lpstr>
      <vt:lpstr>Ovid Art: Selected Themes, Issues</vt:lpstr>
      <vt:lpstr>PowerPoint Presentation</vt:lpstr>
      <vt:lpstr>Rape of the Sabine Women - Poussin</vt:lpstr>
      <vt:lpstr>Juvenal 2, 6</vt:lpstr>
      <vt:lpstr>PowerPoint Presentation</vt:lpstr>
      <vt:lpstr>Sat. 2, 6: Genre, Structure, Theme</vt:lpstr>
      <vt:lpstr>Juvenalian Bipolarity?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Juvenalian Satire</dc:title>
  <dc:creator>ascholtz</dc:creator>
  <cp:lastModifiedBy>ascholtz</cp:lastModifiedBy>
  <cp:revision>50</cp:revision>
  <cp:lastPrinted>2013-11-05T19:41:22Z</cp:lastPrinted>
  <dcterms:created xsi:type="dcterms:W3CDTF">2013-11-05T02:55:43Z</dcterms:created>
  <dcterms:modified xsi:type="dcterms:W3CDTF">2013-11-05T21:34:07Z</dcterms:modified>
</cp:coreProperties>
</file>