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32"/>
  </p:notesMasterIdLst>
  <p:handoutMasterIdLst>
    <p:handoutMasterId r:id="rId33"/>
  </p:handoutMasterIdLst>
  <p:sldIdLst>
    <p:sldId id="256" r:id="rId2"/>
    <p:sldId id="310" r:id="rId3"/>
    <p:sldId id="304" r:id="rId4"/>
    <p:sldId id="272" r:id="rId5"/>
    <p:sldId id="285" r:id="rId6"/>
    <p:sldId id="301" r:id="rId7"/>
    <p:sldId id="268" r:id="rId8"/>
    <p:sldId id="269" r:id="rId9"/>
    <p:sldId id="270" r:id="rId10"/>
    <p:sldId id="260" r:id="rId11"/>
    <p:sldId id="261" r:id="rId12"/>
    <p:sldId id="279" r:id="rId13"/>
    <p:sldId id="280" r:id="rId14"/>
    <p:sldId id="311" r:id="rId15"/>
    <p:sldId id="281" r:id="rId16"/>
    <p:sldId id="265" r:id="rId17"/>
    <p:sldId id="275" r:id="rId18"/>
    <p:sldId id="264" r:id="rId19"/>
    <p:sldId id="276" r:id="rId20"/>
    <p:sldId id="289" r:id="rId21"/>
    <p:sldId id="290" r:id="rId22"/>
    <p:sldId id="292" r:id="rId23"/>
    <p:sldId id="306" r:id="rId24"/>
    <p:sldId id="307" r:id="rId25"/>
    <p:sldId id="291" r:id="rId26"/>
    <p:sldId id="308" r:id="rId27"/>
    <p:sldId id="309" r:id="rId28"/>
    <p:sldId id="294" r:id="rId29"/>
    <p:sldId id="305" r:id="rId30"/>
    <p:sldId id="295" r:id="rId31"/>
  </p:sldIdLst>
  <p:sldSz cx="12188825"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3F3F3"/>
    <a:srgbClr val="DEDEDE"/>
    <a:srgbClr val="737373"/>
    <a:srgbClr val="FFFFFF"/>
    <a:srgbClr val="BE7F42"/>
    <a:srgbClr val="993300"/>
    <a:srgbClr val="00173A"/>
    <a:srgbClr val="000066"/>
    <a:srgbClr val="0066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073A0DAA-6AF3-43AB-8588-CEC1D06C72B9}">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4232" autoAdjust="0"/>
    <p:restoredTop sz="95274" autoAdjust="0"/>
  </p:normalViewPr>
  <p:slideViewPr>
    <p:cSldViewPr snapToGrid="0">
      <p:cViewPr varScale="1">
        <p:scale>
          <a:sx n="83" d="100"/>
          <a:sy n="83" d="100"/>
        </p:scale>
        <p:origin x="1061" y="72"/>
      </p:cViewPr>
      <p:guideLst/>
    </p:cSldViewPr>
  </p:slideViewPr>
  <p:outlineViewPr>
    <p:cViewPr>
      <p:scale>
        <a:sx n="33" d="100"/>
        <a:sy n="33" d="100"/>
      </p:scale>
      <p:origin x="0" y="0"/>
    </p:cViewPr>
    <p:sldLst>
      <p:sld r:id="rId1" collapse="1"/>
      <p:sld r:id="rId2" collapse="1"/>
    </p:sldLst>
  </p:outlineViewPr>
  <p:notesTextViewPr>
    <p:cViewPr>
      <p:scale>
        <a:sx n="1" d="1"/>
        <a:sy n="1" d="1"/>
      </p:scale>
      <p:origin x="0" y="0"/>
    </p:cViewPr>
  </p:notesTextViewPr>
  <p:sorterViewPr>
    <p:cViewPr varScale="1">
      <p:scale>
        <a:sx n="1" d="1"/>
        <a:sy n="1" d="1"/>
      </p:scale>
      <p:origin x="0" y="0"/>
    </p:cViewPr>
  </p:sorterViewPr>
  <p:notesViewPr>
    <p:cSldViewPr snapToGrid="0">
      <p:cViewPr varScale="1">
        <p:scale>
          <a:sx n="83" d="100"/>
          <a:sy n="83" d="100"/>
        </p:scale>
        <p:origin x="3810" y="108"/>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_rels/viewProps.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slide" Target="slides/slide4.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7.wmf"/><Relationship Id="rId1" Type="http://schemas.openxmlformats.org/officeDocument/2006/relationships/image" Target="../media/image6.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3.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64" tIns="46582" rIns="93164" bIns="46582" rtlCol="0"/>
          <a:lstStyle>
            <a:lvl1pPr algn="l">
              <a:defRPr sz="1200"/>
            </a:lvl1pPr>
          </a:lstStyle>
          <a:p>
            <a:endParaRPr/>
          </a:p>
        </p:txBody>
      </p:sp>
      <p:sp>
        <p:nvSpPr>
          <p:cNvPr id="3" name="Date Placeholder 2"/>
          <p:cNvSpPr>
            <a:spLocks noGrp="1"/>
          </p:cNvSpPr>
          <p:nvPr>
            <p:ph type="dt" sz="quarter" idx="1"/>
          </p:nvPr>
        </p:nvSpPr>
        <p:spPr>
          <a:xfrm>
            <a:off x="3970938" y="0"/>
            <a:ext cx="3037840" cy="464820"/>
          </a:xfrm>
          <a:prstGeom prst="rect">
            <a:avLst/>
          </a:prstGeom>
        </p:spPr>
        <p:txBody>
          <a:bodyPr vert="horz" lIns="93164" tIns="46582" rIns="93164" bIns="46582" rtlCol="0"/>
          <a:lstStyle>
            <a:lvl1pPr algn="r">
              <a:defRPr sz="1200"/>
            </a:lvl1pPr>
          </a:lstStyle>
          <a:p>
            <a:fld id="{128FCA9C-FF92-4024-BDEC-A6D3B663DC09}" type="datetimeFigureOut">
              <a:rPr lang="en-US"/>
              <a:t>1/30/2024</a:t>
            </a:fld>
            <a:endParaRPr/>
          </a:p>
        </p:txBody>
      </p:sp>
      <p:sp>
        <p:nvSpPr>
          <p:cNvPr id="4" name="Footer Placeholder 3"/>
          <p:cNvSpPr>
            <a:spLocks noGrp="1"/>
          </p:cNvSpPr>
          <p:nvPr>
            <p:ph type="ftr" sz="quarter" idx="2"/>
          </p:nvPr>
        </p:nvSpPr>
        <p:spPr>
          <a:xfrm>
            <a:off x="0" y="8829967"/>
            <a:ext cx="3037840" cy="464820"/>
          </a:xfrm>
          <a:prstGeom prst="rect">
            <a:avLst/>
          </a:prstGeom>
        </p:spPr>
        <p:txBody>
          <a:bodyPr vert="horz" lIns="93164" tIns="46582" rIns="93164" bIns="46582" rtlCol="0" anchor="b"/>
          <a:lstStyle>
            <a:lvl1pPr algn="l">
              <a:defRPr sz="1200"/>
            </a:lvl1pPr>
          </a:lstStyle>
          <a:p>
            <a:endParaRPr/>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64" tIns="46582" rIns="93164" bIns="46582" rtlCol="0" anchor="b"/>
          <a:lstStyle>
            <a:lvl1pPr algn="r">
              <a:defRPr sz="1200"/>
            </a:lvl1pPr>
          </a:lstStyle>
          <a:p>
            <a:fld id="{A446DCAE-1661-43FF-8A44-43DAFDC1FD90}" type="slidenum">
              <a:rPr/>
              <a:t>‹#›</a:t>
            </a:fld>
            <a:endParaRPr/>
          </a:p>
        </p:txBody>
      </p:sp>
    </p:spTree>
    <p:extLst>
      <p:ext uri="{BB962C8B-B14F-4D97-AF65-F5344CB8AC3E}">
        <p14:creationId xmlns:p14="http://schemas.microsoft.com/office/powerpoint/2010/main" val="291980556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64" tIns="46582" rIns="93164" bIns="46582" rtlCol="0"/>
          <a:lstStyle>
            <a:lvl1pPr algn="l">
              <a:defRPr sz="1200"/>
            </a:lvl1pPr>
          </a:lstStyle>
          <a:p>
            <a:endParaRPr/>
          </a:p>
        </p:txBody>
      </p:sp>
      <p:sp>
        <p:nvSpPr>
          <p:cNvPr id="3" name="Date Placeholder 2"/>
          <p:cNvSpPr>
            <a:spLocks noGrp="1"/>
          </p:cNvSpPr>
          <p:nvPr>
            <p:ph type="dt" idx="1"/>
          </p:nvPr>
        </p:nvSpPr>
        <p:spPr>
          <a:xfrm>
            <a:off x="3970938" y="0"/>
            <a:ext cx="3037840" cy="464820"/>
          </a:xfrm>
          <a:prstGeom prst="rect">
            <a:avLst/>
          </a:prstGeom>
        </p:spPr>
        <p:txBody>
          <a:bodyPr vert="horz" lIns="93164" tIns="46582" rIns="93164" bIns="46582" rtlCol="0"/>
          <a:lstStyle>
            <a:lvl1pPr algn="r">
              <a:defRPr sz="1200"/>
            </a:lvl1pPr>
          </a:lstStyle>
          <a:p>
            <a:fld id="{772AB877-E7B1-4681-847E-D0918612832B}" type="datetimeFigureOut">
              <a:rPr lang="en-US"/>
              <a:t>1/30/2024</a:t>
            </a:fld>
            <a:endParaRPr/>
          </a:p>
        </p:txBody>
      </p:sp>
      <p:sp>
        <p:nvSpPr>
          <p:cNvPr id="4" name="Slide Image Placeholder 3"/>
          <p:cNvSpPr>
            <a:spLocks noGrp="1" noRot="1" noChangeAspect="1"/>
          </p:cNvSpPr>
          <p:nvPr>
            <p:ph type="sldImg" idx="2"/>
          </p:nvPr>
        </p:nvSpPr>
        <p:spPr>
          <a:xfrm>
            <a:off x="2116138" y="647700"/>
            <a:ext cx="2778125" cy="1563688"/>
          </a:xfrm>
          <a:prstGeom prst="rect">
            <a:avLst/>
          </a:prstGeom>
          <a:noFill/>
          <a:ln w="12700">
            <a:solidFill>
              <a:prstClr val="black"/>
            </a:solidFill>
          </a:ln>
        </p:spPr>
        <p:txBody>
          <a:bodyPr vert="horz" lIns="93164" tIns="46582" rIns="93164" bIns="46582" rtlCol="0" anchor="ctr"/>
          <a:lstStyle/>
          <a:p>
            <a:endParaRPr/>
          </a:p>
        </p:txBody>
      </p:sp>
      <p:sp>
        <p:nvSpPr>
          <p:cNvPr id="5" name="Notes Placeholder 4"/>
          <p:cNvSpPr>
            <a:spLocks noGrp="1"/>
          </p:cNvSpPr>
          <p:nvPr>
            <p:ph type="body" sz="quarter" idx="3"/>
          </p:nvPr>
        </p:nvSpPr>
        <p:spPr>
          <a:xfrm>
            <a:off x="701040" y="2395181"/>
            <a:ext cx="5608320" cy="6203989"/>
          </a:xfrm>
          <a:prstGeom prst="rect">
            <a:avLst/>
          </a:prstGeom>
        </p:spPr>
        <p:txBody>
          <a:bodyPr vert="horz" lIns="93164" tIns="46582" rIns="93164" bIns="46582" rtlCol="0"/>
          <a:lstStyle/>
          <a:p>
            <a:pPr lvl="0"/>
            <a:r>
              <a:rPr dirty="0"/>
              <a:t>Click to edit Master text styles</a:t>
            </a:r>
          </a:p>
          <a:p>
            <a:pPr lvl="1"/>
            <a:r>
              <a:rPr dirty="0"/>
              <a:t>Second level</a:t>
            </a:r>
          </a:p>
          <a:p>
            <a:pPr lvl="2"/>
            <a:r>
              <a:rPr dirty="0"/>
              <a:t>Third level</a:t>
            </a:r>
          </a:p>
          <a:p>
            <a:pPr lvl="3"/>
            <a:r>
              <a:rPr dirty="0"/>
              <a:t>Fourth level</a:t>
            </a:r>
          </a:p>
          <a:p>
            <a:pPr lvl="4"/>
            <a:r>
              <a:rPr dirty="0"/>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64" tIns="46582" rIns="93164" bIns="46582" rtlCol="0" anchor="b"/>
          <a:lstStyle>
            <a:lvl1pPr algn="l">
              <a:defRPr sz="1200"/>
            </a:lvl1pPr>
          </a:lstStyle>
          <a:p>
            <a:endParaRPr/>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64" tIns="46582" rIns="93164" bIns="46582" rtlCol="0" anchor="b"/>
          <a:lstStyle>
            <a:lvl1pPr algn="r">
              <a:defRPr sz="1200"/>
            </a:lvl1pPr>
          </a:lstStyle>
          <a:p>
            <a:fld id="{69C971FF-EF28-4195-A575-329446EFAA55}" type="slidenum">
              <a:rPr/>
              <a:t>‹#›</a:t>
            </a:fld>
            <a:endParaRPr/>
          </a:p>
        </p:txBody>
      </p:sp>
    </p:spTree>
    <p:extLst>
      <p:ext uri="{BB962C8B-B14F-4D97-AF65-F5344CB8AC3E}">
        <p14:creationId xmlns:p14="http://schemas.microsoft.com/office/powerpoint/2010/main" val="13989950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lumMod val="50000"/>
          </a:schemeClr>
        </a:solidFill>
        <a:latin typeface="Calibri" panose="020F0502020204030204" pitchFamily="34" charset="0"/>
        <a:ea typeface="+mn-ea"/>
        <a:cs typeface="Calibri" panose="020F0502020204030204" pitchFamily="34" charset="0"/>
      </a:defRPr>
    </a:lvl1pPr>
    <a:lvl2pPr marL="457200" algn="l" defTabSz="914400" rtl="0" eaLnBrk="1" latinLnBrk="0" hangingPunct="1">
      <a:defRPr sz="1200" kern="1200">
        <a:solidFill>
          <a:schemeClr val="tx1">
            <a:lumMod val="50000"/>
          </a:schemeClr>
        </a:solidFill>
        <a:latin typeface="Calibri" panose="020F0502020204030204" pitchFamily="34" charset="0"/>
        <a:ea typeface="+mn-ea"/>
        <a:cs typeface="Calibri" panose="020F0502020204030204" pitchFamily="34" charset="0"/>
      </a:defRPr>
    </a:lvl2pPr>
    <a:lvl3pPr marL="914400" algn="l" defTabSz="914400" rtl="0" eaLnBrk="1" latinLnBrk="0" hangingPunct="1">
      <a:defRPr sz="1200" kern="1200">
        <a:solidFill>
          <a:schemeClr val="tx1">
            <a:lumMod val="50000"/>
          </a:schemeClr>
        </a:solidFill>
        <a:latin typeface="Calibri" panose="020F0502020204030204" pitchFamily="34" charset="0"/>
        <a:ea typeface="+mn-ea"/>
        <a:cs typeface="Calibri" panose="020F0502020204030204" pitchFamily="34" charset="0"/>
      </a:defRPr>
    </a:lvl3pPr>
    <a:lvl4pPr marL="1371600" algn="l" defTabSz="914400" rtl="0" eaLnBrk="1" latinLnBrk="0" hangingPunct="1">
      <a:defRPr sz="1200" kern="1200">
        <a:solidFill>
          <a:schemeClr val="tx1">
            <a:lumMod val="50000"/>
          </a:schemeClr>
        </a:solidFill>
        <a:latin typeface="Calibri" panose="020F0502020204030204" pitchFamily="34" charset="0"/>
        <a:ea typeface="+mn-ea"/>
        <a:cs typeface="Calibri" panose="020F0502020204030204" pitchFamily="34" charset="0"/>
      </a:defRPr>
    </a:lvl4pPr>
    <a:lvl5pPr marL="1828800" algn="l" defTabSz="914400" rtl="0" eaLnBrk="1" latinLnBrk="0" hangingPunct="1">
      <a:defRPr sz="1200" kern="1200">
        <a:solidFill>
          <a:schemeClr val="tx1">
            <a:lumMod val="50000"/>
          </a:schemeClr>
        </a:solidFill>
        <a:latin typeface="Calibri" panose="020F0502020204030204" pitchFamily="34" charset="0"/>
        <a:ea typeface="+mn-ea"/>
        <a:cs typeface="Calibri" panose="020F050202020403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www.paulyonline.brill.nl/subscriber/uid=4181/entry?entry=bnp_e233150" TargetMode="External"/><Relationship Id="rId2" Type="http://schemas.openxmlformats.org/officeDocument/2006/relationships/slide" Target="../slides/slide15.xml"/><Relationship Id="rId1" Type="http://schemas.openxmlformats.org/officeDocument/2006/relationships/notesMaster" Target="../notesMasters/notesMaster1.xml"/><Relationship Id="rId4" Type="http://schemas.openxmlformats.org/officeDocument/2006/relationships/hyperlink" Target="http://www.paulyonline.brill.nl/subscriber/uid=4181/entry?entry=bnp_e1114790" TargetMode="Externa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14550" y="647700"/>
            <a:ext cx="2781300" cy="156527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9C971FF-EF28-4195-A575-329446EFAA55}" type="slidenum">
              <a:rPr lang="en-US" smtClean="0"/>
              <a:t>1</a:t>
            </a:fld>
            <a:endParaRPr lang="en-US"/>
          </a:p>
        </p:txBody>
      </p:sp>
    </p:spTree>
    <p:extLst>
      <p:ext uri="{BB962C8B-B14F-4D97-AF65-F5344CB8AC3E}">
        <p14:creationId xmlns:p14="http://schemas.microsoft.com/office/powerpoint/2010/main" val="15493961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14550" y="647700"/>
            <a:ext cx="2781300" cy="1565275"/>
          </a:xfrm>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endParaRPr lang="en-US"/>
          </a:p>
        </p:txBody>
      </p:sp>
      <p:sp>
        <p:nvSpPr>
          <p:cNvPr id="5" name="Slide Number Placeholder 4"/>
          <p:cNvSpPr>
            <a:spLocks noGrp="1"/>
          </p:cNvSpPr>
          <p:nvPr>
            <p:ph type="sldNum" sz="quarter" idx="11"/>
          </p:nvPr>
        </p:nvSpPr>
        <p:spPr/>
        <p:txBody>
          <a:bodyPr/>
          <a:lstStyle/>
          <a:p>
            <a:fld id="{5721D7F7-CBDC-4618-B4D1-D6BF1CF121FB}" type="slidenum">
              <a:rPr lang="en-US" smtClean="0"/>
              <a:pPr/>
              <a:t>10</a:t>
            </a:fld>
            <a:endParaRPr lang="en-US"/>
          </a:p>
        </p:txBody>
      </p:sp>
    </p:spTree>
    <p:extLst>
      <p:ext uri="{BB962C8B-B14F-4D97-AF65-F5344CB8AC3E}">
        <p14:creationId xmlns:p14="http://schemas.microsoft.com/office/powerpoint/2010/main" val="2380842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14550" y="647700"/>
            <a:ext cx="2781300" cy="1565275"/>
          </a:xfrm>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endParaRPr lang="en-US"/>
          </a:p>
        </p:txBody>
      </p:sp>
      <p:sp>
        <p:nvSpPr>
          <p:cNvPr id="5" name="Slide Number Placeholder 4"/>
          <p:cNvSpPr>
            <a:spLocks noGrp="1"/>
          </p:cNvSpPr>
          <p:nvPr>
            <p:ph type="sldNum" sz="quarter" idx="11"/>
          </p:nvPr>
        </p:nvSpPr>
        <p:spPr/>
        <p:txBody>
          <a:bodyPr/>
          <a:lstStyle/>
          <a:p>
            <a:fld id="{5721D7F7-CBDC-4618-B4D1-D6BF1CF121FB}" type="slidenum">
              <a:rPr lang="en-US" smtClean="0"/>
              <a:pPr/>
              <a:t>11</a:t>
            </a:fld>
            <a:endParaRPr lang="en-US"/>
          </a:p>
        </p:txBody>
      </p:sp>
    </p:spTree>
    <p:extLst>
      <p:ext uri="{BB962C8B-B14F-4D97-AF65-F5344CB8AC3E}">
        <p14:creationId xmlns:p14="http://schemas.microsoft.com/office/powerpoint/2010/main" val="25364993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Grp="1" noChangeArrowheads="1"/>
          </p:cNvSpPr>
          <p:nvPr>
            <p:ph type="dt" idx="1"/>
          </p:nvPr>
        </p:nvSpPr>
        <p:spPr>
          <a:ln/>
        </p:spPr>
        <p:txBody>
          <a:bodyPr/>
          <a:lstStyle/>
          <a:p>
            <a:r>
              <a:rPr lang="en-US"/>
              <a:t>1-13-99</a:t>
            </a:r>
          </a:p>
        </p:txBody>
      </p:sp>
      <p:sp>
        <p:nvSpPr>
          <p:cNvPr id="5" name="Rectangle 6"/>
          <p:cNvSpPr>
            <a:spLocks noGrp="1" noChangeArrowheads="1"/>
          </p:cNvSpPr>
          <p:nvPr>
            <p:ph type="ftr" sz="quarter" idx="4"/>
          </p:nvPr>
        </p:nvSpPr>
        <p:spPr>
          <a:ln/>
        </p:spPr>
        <p:txBody>
          <a:bodyPr/>
          <a:lstStyle/>
          <a:p>
            <a:r>
              <a:rPr lang="en-US"/>
              <a:t>CLA77, Andrew Scholtz</a:t>
            </a:r>
          </a:p>
        </p:txBody>
      </p:sp>
      <p:sp>
        <p:nvSpPr>
          <p:cNvPr id="6" name="Rectangle 7"/>
          <p:cNvSpPr>
            <a:spLocks noGrp="1" noChangeArrowheads="1"/>
          </p:cNvSpPr>
          <p:nvPr>
            <p:ph type="sldNum" sz="quarter" idx="5"/>
          </p:nvPr>
        </p:nvSpPr>
        <p:spPr>
          <a:ln/>
        </p:spPr>
        <p:txBody>
          <a:bodyPr/>
          <a:lstStyle/>
          <a:p>
            <a:fld id="{C0455C19-5345-4245-8F98-FBD8D30707E6}" type="slidenum">
              <a:rPr lang="en-US"/>
              <a:pPr/>
              <a:t>12</a:t>
            </a:fld>
            <a:endParaRPr lang="en-US"/>
          </a:p>
        </p:txBody>
      </p:sp>
      <p:sp>
        <p:nvSpPr>
          <p:cNvPr id="557058" name="Rectangle 2"/>
          <p:cNvSpPr>
            <a:spLocks noGrp="1" noRot="1" noChangeAspect="1" noChangeArrowheads="1" noTextEdit="1"/>
          </p:cNvSpPr>
          <p:nvPr>
            <p:ph type="sldImg"/>
          </p:nvPr>
        </p:nvSpPr>
        <p:spPr>
          <a:xfrm>
            <a:off x="2114550" y="647700"/>
            <a:ext cx="2781300" cy="1565275"/>
          </a:xfrm>
          <a:ln/>
        </p:spPr>
      </p:sp>
      <p:sp>
        <p:nvSpPr>
          <p:cNvPr id="55705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9026107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Grp="1" noChangeArrowheads="1"/>
          </p:cNvSpPr>
          <p:nvPr>
            <p:ph type="dt" idx="1"/>
          </p:nvPr>
        </p:nvSpPr>
        <p:spPr>
          <a:ln/>
        </p:spPr>
        <p:txBody>
          <a:bodyPr/>
          <a:lstStyle/>
          <a:p>
            <a:r>
              <a:rPr lang="en-US"/>
              <a:t>1-13-99</a:t>
            </a:r>
          </a:p>
        </p:txBody>
      </p:sp>
      <p:sp>
        <p:nvSpPr>
          <p:cNvPr id="5" name="Rectangle 6"/>
          <p:cNvSpPr>
            <a:spLocks noGrp="1" noChangeArrowheads="1"/>
          </p:cNvSpPr>
          <p:nvPr>
            <p:ph type="ftr" sz="quarter" idx="4"/>
          </p:nvPr>
        </p:nvSpPr>
        <p:spPr>
          <a:ln/>
        </p:spPr>
        <p:txBody>
          <a:bodyPr/>
          <a:lstStyle/>
          <a:p>
            <a:r>
              <a:rPr lang="en-US"/>
              <a:t>CLA77, Andrew Scholtz</a:t>
            </a:r>
          </a:p>
        </p:txBody>
      </p:sp>
      <p:sp>
        <p:nvSpPr>
          <p:cNvPr id="6" name="Rectangle 7"/>
          <p:cNvSpPr>
            <a:spLocks noGrp="1" noChangeArrowheads="1"/>
          </p:cNvSpPr>
          <p:nvPr>
            <p:ph type="sldNum" sz="quarter" idx="5"/>
          </p:nvPr>
        </p:nvSpPr>
        <p:spPr>
          <a:ln/>
        </p:spPr>
        <p:txBody>
          <a:bodyPr/>
          <a:lstStyle/>
          <a:p>
            <a:fld id="{5908064C-7207-4037-8E9B-7A985A7711FC}" type="slidenum">
              <a:rPr lang="en-US"/>
              <a:pPr/>
              <a:t>13</a:t>
            </a:fld>
            <a:endParaRPr lang="en-US"/>
          </a:p>
        </p:txBody>
      </p:sp>
      <p:sp>
        <p:nvSpPr>
          <p:cNvPr id="558082" name="Rectangle 2"/>
          <p:cNvSpPr>
            <a:spLocks noGrp="1" noRot="1" noChangeAspect="1" noChangeArrowheads="1" noTextEdit="1"/>
          </p:cNvSpPr>
          <p:nvPr>
            <p:ph type="sldImg"/>
          </p:nvPr>
        </p:nvSpPr>
        <p:spPr>
          <a:xfrm>
            <a:off x="2114550" y="647700"/>
            <a:ext cx="2781300" cy="1565275"/>
          </a:xfrm>
          <a:ln/>
        </p:spPr>
      </p:sp>
      <p:sp>
        <p:nvSpPr>
          <p:cNvPr id="55808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0152397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14550" y="647700"/>
            <a:ext cx="2781300" cy="156527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9C971FF-EF28-4195-A575-329446EFAA55}" type="slidenum">
              <a:rPr lang="en-US" smtClean="0"/>
              <a:t>14</a:t>
            </a:fld>
            <a:endParaRPr lang="en-US"/>
          </a:p>
        </p:txBody>
      </p:sp>
    </p:spTree>
    <p:extLst>
      <p:ext uri="{BB962C8B-B14F-4D97-AF65-F5344CB8AC3E}">
        <p14:creationId xmlns:p14="http://schemas.microsoft.com/office/powerpoint/2010/main" val="165367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Grp="1" noChangeArrowheads="1"/>
          </p:cNvSpPr>
          <p:nvPr>
            <p:ph type="dt" idx="1"/>
          </p:nvPr>
        </p:nvSpPr>
        <p:spPr>
          <a:ln/>
        </p:spPr>
        <p:txBody>
          <a:bodyPr/>
          <a:lstStyle/>
          <a:p>
            <a:r>
              <a:rPr lang="en-US"/>
              <a:t>1-13-99</a:t>
            </a:r>
          </a:p>
        </p:txBody>
      </p:sp>
      <p:sp>
        <p:nvSpPr>
          <p:cNvPr id="5" name="Rectangle 6"/>
          <p:cNvSpPr>
            <a:spLocks noGrp="1" noChangeArrowheads="1"/>
          </p:cNvSpPr>
          <p:nvPr>
            <p:ph type="ftr" sz="quarter" idx="4"/>
          </p:nvPr>
        </p:nvSpPr>
        <p:spPr>
          <a:ln/>
        </p:spPr>
        <p:txBody>
          <a:bodyPr/>
          <a:lstStyle/>
          <a:p>
            <a:r>
              <a:rPr lang="en-US"/>
              <a:t>CLA77, Andrew Scholtz</a:t>
            </a:r>
          </a:p>
        </p:txBody>
      </p:sp>
      <p:sp>
        <p:nvSpPr>
          <p:cNvPr id="6" name="Rectangle 7"/>
          <p:cNvSpPr>
            <a:spLocks noGrp="1" noChangeArrowheads="1"/>
          </p:cNvSpPr>
          <p:nvPr>
            <p:ph type="sldNum" sz="quarter" idx="5"/>
          </p:nvPr>
        </p:nvSpPr>
        <p:spPr>
          <a:ln/>
        </p:spPr>
        <p:txBody>
          <a:bodyPr/>
          <a:lstStyle/>
          <a:p>
            <a:fld id="{B942FB13-B18A-4741-94CB-6858ED43B663}" type="slidenum">
              <a:rPr lang="en-US"/>
              <a:pPr/>
              <a:t>15</a:t>
            </a:fld>
            <a:endParaRPr lang="en-US"/>
          </a:p>
        </p:txBody>
      </p:sp>
      <p:sp>
        <p:nvSpPr>
          <p:cNvPr id="403458" name="Rectangle 2"/>
          <p:cNvSpPr>
            <a:spLocks noGrp="1" noRot="1" noChangeAspect="1" noChangeArrowheads="1" noTextEdit="1"/>
          </p:cNvSpPr>
          <p:nvPr>
            <p:ph type="sldImg"/>
          </p:nvPr>
        </p:nvSpPr>
        <p:spPr>
          <a:xfrm>
            <a:off x="2114550" y="647700"/>
            <a:ext cx="2781300" cy="1565275"/>
          </a:xfrm>
          <a:ln/>
        </p:spPr>
      </p:sp>
      <p:sp>
        <p:nvSpPr>
          <p:cNvPr id="403459" name="Rectangle 3"/>
          <p:cNvSpPr>
            <a:spLocks noGrp="1" noChangeArrowheads="1"/>
          </p:cNvSpPr>
          <p:nvPr>
            <p:ph type="body" idx="1"/>
          </p:nvPr>
        </p:nvSpPr>
        <p:spPr/>
        <p:txBody>
          <a:bodyPr/>
          <a:lstStyle/>
          <a:p>
            <a:r>
              <a:rPr lang="en-US" dirty="0"/>
              <a:t>http://didaskalia.berkeley.edu/stagecraft/greek.html</a:t>
            </a:r>
          </a:p>
          <a:p>
            <a:endParaRPr lang="en-US" dirty="0"/>
          </a:p>
          <a:p>
            <a:r>
              <a:rPr lang="en-US" dirty="0"/>
              <a:t>theatron</a:t>
            </a:r>
          </a:p>
          <a:p>
            <a:pPr lvl="1"/>
            <a:r>
              <a:rPr lang="en-US" dirty="0"/>
              <a:t>outdoor, public space</a:t>
            </a:r>
          </a:p>
          <a:p>
            <a:pPr lvl="2"/>
            <a:r>
              <a:rPr lang="en-US" dirty="0"/>
              <a:t>Theater of Dionysus at Athens: ca. </a:t>
            </a:r>
            <a:r>
              <a:rPr lang="en-US" dirty="0" smtClean="0"/>
              <a:t>12-20k </a:t>
            </a:r>
            <a:r>
              <a:rPr lang="en-US" dirty="0"/>
              <a:t>capacity</a:t>
            </a:r>
          </a:p>
          <a:p>
            <a:pPr lvl="1"/>
            <a:r>
              <a:rPr lang="en-US" dirty="0"/>
              <a:t>political-civic space</a:t>
            </a:r>
          </a:p>
          <a:p>
            <a:pPr lvl="2"/>
            <a:r>
              <a:rPr lang="en-US" dirty="0"/>
              <a:t>producer (</a:t>
            </a:r>
            <a:r>
              <a:rPr lang="en-US" i="1" dirty="0"/>
              <a:t>khoregos</a:t>
            </a:r>
            <a:r>
              <a:rPr lang="en-US" dirty="0"/>
              <a:t>) a state office</a:t>
            </a:r>
          </a:p>
          <a:p>
            <a:pPr lvl="2"/>
            <a:r>
              <a:rPr lang="en-US" dirty="0"/>
              <a:t>performance, judging, a state function</a:t>
            </a:r>
          </a:p>
          <a:p>
            <a:pPr lvl="1"/>
            <a:r>
              <a:rPr lang="en-US" dirty="0"/>
              <a:t>sacred space</a:t>
            </a:r>
          </a:p>
          <a:p>
            <a:pPr lvl="2"/>
            <a:r>
              <a:rPr lang="en-US" dirty="0"/>
              <a:t>Theater of Dionysus at Athens:</a:t>
            </a:r>
          </a:p>
          <a:p>
            <a:pPr lvl="3"/>
            <a:r>
              <a:rPr lang="en-US" dirty="0"/>
              <a:t>in precinct of </a:t>
            </a:r>
            <a:r>
              <a:rPr lang="en-US" dirty="0" smtClean="0"/>
              <a:t>Dionysus</a:t>
            </a:r>
          </a:p>
          <a:p>
            <a:pPr lvl="1"/>
            <a:r>
              <a:rPr lang="en-US" dirty="0" smtClean="0"/>
              <a:t>seating by tribes (probably). men, women, children (girls??). free and slave. citizen and foreigner. but in comedy, the audience addressed as “gentlemen.” notional</a:t>
            </a:r>
            <a:r>
              <a:rPr lang="en-US" baseline="0" dirty="0" smtClean="0"/>
              <a:t> audience of citizen men. ideological exclusion of all others. proportion of women could have been low.</a:t>
            </a:r>
            <a:endParaRPr lang="en-US" dirty="0" smtClean="0"/>
          </a:p>
          <a:p>
            <a:pPr lvl="0"/>
            <a:endParaRPr lang="en-US" dirty="0" smtClean="0"/>
          </a:p>
          <a:p>
            <a:r>
              <a:rPr lang="en-US" dirty="0" smtClean="0"/>
              <a:t>BRILL’S:</a:t>
            </a:r>
          </a:p>
          <a:p>
            <a:endParaRPr lang="en-US" dirty="0" smtClean="0"/>
          </a:p>
          <a:p>
            <a:r>
              <a:rPr lang="en-US" dirty="0"/>
              <a:t>"... as a type of building, the Greek theatre was a new creation built for a particular purpose, namely, as the place where Greek plays were to be performed (see below III.). In principle, dramatic performances were possible even without the permanent structure of a theatre. It is all the more noteworthy that the first theatres were already being built shortly after the emergence of tragedy toward the end of the 6th cent. BC. The best-preserved early example, dating from around 500 BC, is the theatre of Thoricus in Attica [3], a replica of the somewhat older (but not preserved) Theatre of Dionysus in Athens.“</a:t>
            </a:r>
          </a:p>
          <a:p>
            <a:endParaRPr lang="en-US" dirty="0"/>
          </a:p>
          <a:p>
            <a:r>
              <a:rPr lang="en-US" dirty="0" smtClean="0"/>
              <a:t>Common to all the early Greek theatres is the fact that they adapted to the given features of their natural surroundings. For the spectators' area, a natural slope was always chosen; the orchestra (</a:t>
            </a:r>
            <a:r>
              <a:rPr lang="en-US" dirty="0" err="1" smtClean="0"/>
              <a:t>ὀρχήστρ</a:t>
            </a:r>
            <a:r>
              <a:rPr lang="en-US" dirty="0" smtClean="0"/>
              <a:t>α; </a:t>
            </a:r>
            <a:r>
              <a:rPr lang="en-US" i="1" dirty="0" smtClean="0"/>
              <a:t>orchḗstra</a:t>
            </a:r>
            <a:r>
              <a:rPr lang="en-US" dirty="0" smtClean="0"/>
              <a:t>), i.e. the dance area for the </a:t>
            </a:r>
            <a:r>
              <a:rPr lang="en-US" dirty="0" smtClean="0">
                <a:hlinkClick r:id="rId3"/>
              </a:rPr>
              <a:t>chorus</a:t>
            </a:r>
            <a:r>
              <a:rPr lang="en-US" dirty="0" smtClean="0"/>
              <a:t>, was a level area laid out in front of the spectators, sometimes with the help of a retaining wall. There were not yet any permanent stage structures. This is shown not only by archaeological documentation but also by the word used for it:  </a:t>
            </a:r>
            <a:r>
              <a:rPr lang="en-US" i="1" dirty="0" err="1" smtClean="0">
                <a:hlinkClick r:id="rId4"/>
              </a:rPr>
              <a:t>skēnḗ</a:t>
            </a:r>
            <a:r>
              <a:rPr lang="en-US" dirty="0" smtClean="0"/>
              <a:t> (</a:t>
            </a:r>
            <a:r>
              <a:rPr lang="en-US" dirty="0" err="1" smtClean="0"/>
              <a:t>σκηνή</a:t>
            </a:r>
            <a:r>
              <a:rPr lang="en-US" dirty="0" smtClean="0"/>
              <a:t>, literally 'tent').</a:t>
            </a:r>
          </a:p>
          <a:p>
            <a:endParaRPr lang="en-US" dirty="0" smtClean="0"/>
          </a:p>
          <a:p>
            <a:r>
              <a:rPr lang="en-US" dirty="0" smtClean="0"/>
              <a:t>circular </a:t>
            </a:r>
            <a:r>
              <a:rPr lang="en-US" dirty="0" err="1" smtClean="0"/>
              <a:t>orch</a:t>
            </a:r>
            <a:r>
              <a:rPr lang="en-US" dirty="0" smtClean="0"/>
              <a:t>, semi-</a:t>
            </a:r>
            <a:r>
              <a:rPr lang="en-US" dirty="0" err="1" smtClean="0"/>
              <a:t>circ</a:t>
            </a:r>
            <a:r>
              <a:rPr lang="en-US" dirty="0" smtClean="0"/>
              <a:t> seating no earlier</a:t>
            </a:r>
            <a:r>
              <a:rPr lang="en-US" baseline="0" dirty="0" smtClean="0"/>
              <a:t> than mid-4</a:t>
            </a:r>
            <a:r>
              <a:rPr lang="en-US" baseline="30000" dirty="0" smtClean="0"/>
              <a:t>th</a:t>
            </a:r>
            <a:r>
              <a:rPr lang="en-US" baseline="0" dirty="0" smtClean="0"/>
              <a:t>, </a:t>
            </a:r>
            <a:r>
              <a:rPr lang="en-US" baseline="0" dirty="0" err="1" smtClean="0"/>
              <a:t>prob</a:t>
            </a:r>
            <a:r>
              <a:rPr lang="en-US" baseline="0" dirty="0" smtClean="0"/>
              <a:t> </a:t>
            </a:r>
            <a:r>
              <a:rPr lang="en-US" baseline="0" dirty="0" err="1" smtClean="0"/>
              <a:t>orig</a:t>
            </a:r>
            <a:r>
              <a:rPr lang="en-US" baseline="0" dirty="0" smtClean="0"/>
              <a:t> </a:t>
            </a:r>
            <a:r>
              <a:rPr lang="en-US" baseline="0" dirty="0" err="1" smtClean="0"/>
              <a:t>athenian</a:t>
            </a:r>
            <a:r>
              <a:rPr lang="en-US" baseline="0" dirty="0" smtClean="0"/>
              <a:t>.</a:t>
            </a:r>
          </a:p>
          <a:p>
            <a:endParaRPr lang="en-US" baseline="0" dirty="0" smtClean="0"/>
          </a:p>
          <a:p>
            <a:r>
              <a:rPr lang="en-US" baseline="0" dirty="0" smtClean="0"/>
              <a:t>admission, tickets. at first, admissions, </a:t>
            </a:r>
            <a:r>
              <a:rPr lang="en-US" baseline="0" dirty="0" err="1" smtClean="0"/>
              <a:t>maintainence</a:t>
            </a:r>
            <a:r>
              <a:rPr lang="en-US" baseline="0" dirty="0" smtClean="0"/>
              <a:t> of the theater, seems to have been contracted out to private companies. admission probably 2 obols, but the state may have subvented admission already from an early date, maybe to control prices more than to guarantee admission (many more potential spectators than seats).</a:t>
            </a:r>
          </a:p>
          <a:p>
            <a:r>
              <a:rPr lang="en-US" baseline="0" dirty="0" smtClean="0"/>
              <a:t>by the end of the 5ht cent bce, the principle dramatic festival, the greater Dionysia, was well attended by foreigners. by the end of the 4</a:t>
            </a:r>
            <a:r>
              <a:rPr lang="en-US" baseline="30000" dirty="0" smtClean="0"/>
              <a:t>th</a:t>
            </a:r>
            <a:r>
              <a:rPr lang="en-US" baseline="0" dirty="0" smtClean="0"/>
              <a:t>, administering the theater in Athens had become a state monopoly. the </a:t>
            </a:r>
            <a:r>
              <a:rPr lang="en-US" baseline="0" dirty="0" err="1" smtClean="0"/>
              <a:t>chjoregus</a:t>
            </a:r>
            <a:r>
              <a:rPr lang="en-US" baseline="0" dirty="0" smtClean="0"/>
              <a:t> was responsible for distributing food and drink to spectators. seems to have been a constant supply of wine for spectators. audiences were rowdy. “rod holders” kept them under control.</a:t>
            </a:r>
            <a:endParaRPr lang="en-US" dirty="0" smtClean="0"/>
          </a:p>
        </p:txBody>
      </p:sp>
    </p:spTree>
    <p:extLst>
      <p:ext uri="{BB962C8B-B14F-4D97-AF65-F5344CB8AC3E}">
        <p14:creationId xmlns:p14="http://schemas.microsoft.com/office/powerpoint/2010/main" val="25360841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Grp="1" noChangeArrowheads="1"/>
          </p:cNvSpPr>
          <p:nvPr>
            <p:ph type="dt" idx="1"/>
          </p:nvPr>
        </p:nvSpPr>
        <p:spPr>
          <a:ln/>
        </p:spPr>
        <p:txBody>
          <a:bodyPr/>
          <a:lstStyle/>
          <a:p>
            <a:r>
              <a:rPr lang="en-US"/>
              <a:t>1-13-99</a:t>
            </a:r>
          </a:p>
        </p:txBody>
      </p:sp>
      <p:sp>
        <p:nvSpPr>
          <p:cNvPr id="5" name="Rectangle 6"/>
          <p:cNvSpPr>
            <a:spLocks noGrp="1" noChangeArrowheads="1"/>
          </p:cNvSpPr>
          <p:nvPr>
            <p:ph type="ftr" sz="quarter" idx="4"/>
          </p:nvPr>
        </p:nvSpPr>
        <p:spPr>
          <a:ln/>
        </p:spPr>
        <p:txBody>
          <a:bodyPr/>
          <a:lstStyle/>
          <a:p>
            <a:r>
              <a:rPr lang="en-US"/>
              <a:t>CLA77, Andrew Scholtz</a:t>
            </a:r>
          </a:p>
        </p:txBody>
      </p:sp>
      <p:sp>
        <p:nvSpPr>
          <p:cNvPr id="6" name="Rectangle 7"/>
          <p:cNvSpPr>
            <a:spLocks noGrp="1" noChangeArrowheads="1"/>
          </p:cNvSpPr>
          <p:nvPr>
            <p:ph type="sldNum" sz="quarter" idx="5"/>
          </p:nvPr>
        </p:nvSpPr>
        <p:spPr>
          <a:ln/>
        </p:spPr>
        <p:txBody>
          <a:bodyPr/>
          <a:lstStyle/>
          <a:p>
            <a:fld id="{1C432B91-08DD-4357-93B4-5F3CC20C0DEC}" type="slidenum">
              <a:rPr lang="en-US"/>
              <a:pPr/>
              <a:t>16</a:t>
            </a:fld>
            <a:endParaRPr lang="en-US"/>
          </a:p>
        </p:txBody>
      </p:sp>
      <p:sp>
        <p:nvSpPr>
          <p:cNvPr id="479234" name="Rectangle 2"/>
          <p:cNvSpPr>
            <a:spLocks noGrp="1" noRot="1" noChangeAspect="1" noChangeArrowheads="1" noTextEdit="1"/>
          </p:cNvSpPr>
          <p:nvPr>
            <p:ph type="sldImg"/>
          </p:nvPr>
        </p:nvSpPr>
        <p:spPr>
          <a:xfrm>
            <a:off x="2114550" y="647700"/>
            <a:ext cx="2781300" cy="1565275"/>
          </a:xfrm>
          <a:ln/>
        </p:spPr>
      </p:sp>
      <p:sp>
        <p:nvSpPr>
          <p:cNvPr id="479235" name="Rectangle 3"/>
          <p:cNvSpPr>
            <a:spLocks noGrp="1" noChangeArrowheads="1"/>
          </p:cNvSpPr>
          <p:nvPr>
            <p:ph type="body" idx="1"/>
          </p:nvPr>
        </p:nvSpPr>
        <p:spPr/>
        <p:txBody>
          <a:bodyPr/>
          <a:lstStyle/>
          <a:p>
            <a:r>
              <a:rPr lang="en-US" dirty="0"/>
              <a:t>Attic dramatic festivals:</a:t>
            </a:r>
          </a:p>
          <a:p>
            <a:pPr lvl="1"/>
            <a:r>
              <a:rPr lang="en-US" dirty="0"/>
              <a:t>all could (Greater Dionysia did) involve drama</a:t>
            </a:r>
          </a:p>
          <a:p>
            <a:pPr lvl="1"/>
            <a:r>
              <a:rPr lang="en-US" dirty="0"/>
              <a:t>Rural </a:t>
            </a:r>
            <a:r>
              <a:rPr lang="en-US" dirty="0" smtClean="0"/>
              <a:t>Dionysia</a:t>
            </a:r>
            <a:r>
              <a:rPr lang="en-US" baseline="0" dirty="0" smtClean="0"/>
              <a:t> (DECEMBER, early </a:t>
            </a:r>
            <a:r>
              <a:rPr lang="en-US" baseline="0" dirty="0" err="1" smtClean="0"/>
              <a:t>jan</a:t>
            </a:r>
            <a:r>
              <a:rPr lang="en-US" baseline="0" dirty="0" smtClean="0"/>
              <a:t>). phallic processions. some – not all – demes had drama.</a:t>
            </a:r>
            <a:endParaRPr lang="en-US" dirty="0"/>
          </a:p>
          <a:p>
            <a:pPr lvl="1"/>
            <a:r>
              <a:rPr lang="en-US" dirty="0" err="1" smtClean="0"/>
              <a:t>Lenaia</a:t>
            </a:r>
            <a:r>
              <a:rPr lang="en-US" dirty="0" smtClean="0"/>
              <a:t>. JAN. unlike city </a:t>
            </a:r>
            <a:r>
              <a:rPr lang="en-US" dirty="0" err="1" smtClean="0"/>
              <a:t>dionysia</a:t>
            </a:r>
            <a:r>
              <a:rPr lang="en-US" dirty="0" smtClean="0"/>
              <a:t>, supervised by the</a:t>
            </a:r>
            <a:r>
              <a:rPr lang="en-US" baseline="0" dirty="0" smtClean="0"/>
              <a:t> king archon. at </a:t>
            </a:r>
            <a:r>
              <a:rPr lang="en-US" i="1" baseline="0" dirty="0" err="1" smtClean="0"/>
              <a:t>lenaion</a:t>
            </a:r>
            <a:r>
              <a:rPr lang="en-US" i="0" baseline="0" dirty="0" smtClean="0"/>
              <a:t>, then after 440, at theater of </a:t>
            </a:r>
            <a:r>
              <a:rPr lang="en-US" i="0" baseline="0" dirty="0" err="1" smtClean="0"/>
              <a:t>dionysus</a:t>
            </a:r>
            <a:r>
              <a:rPr lang="en-US" i="0" baseline="0" dirty="0" smtClean="0"/>
              <a:t>. non-citizen </a:t>
            </a:r>
            <a:r>
              <a:rPr lang="en-US" i="1" baseline="0" dirty="0" err="1" smtClean="0"/>
              <a:t>khorēgoi</a:t>
            </a:r>
            <a:r>
              <a:rPr lang="en-US" i="0" baseline="0" dirty="0" smtClean="0"/>
              <a:t> and choreuts allowed. comedy, tragedy.</a:t>
            </a:r>
          </a:p>
          <a:p>
            <a:pPr lvl="2"/>
            <a:r>
              <a:rPr lang="en-US" dirty="0" smtClean="0"/>
              <a:t>tragic </a:t>
            </a:r>
            <a:r>
              <a:rPr lang="en-US" i="1" dirty="0" err="1" smtClean="0"/>
              <a:t>khorēgoi</a:t>
            </a:r>
            <a:r>
              <a:rPr lang="en-US" dirty="0" smtClean="0"/>
              <a:t> responsible only for two tragedies (not three + satyr play)</a:t>
            </a:r>
            <a:endParaRPr lang="en-US" dirty="0"/>
          </a:p>
          <a:p>
            <a:pPr lvl="1"/>
            <a:r>
              <a:rPr lang="en-US" dirty="0" smtClean="0"/>
              <a:t>City Dionysia (LATE</a:t>
            </a:r>
            <a:r>
              <a:rPr lang="en-US" baseline="0" dirty="0" smtClean="0"/>
              <a:t> MARCH). improved weather promoted international attendance.</a:t>
            </a:r>
            <a:endParaRPr lang="en-US" dirty="0"/>
          </a:p>
          <a:p>
            <a:pPr lvl="2"/>
            <a:r>
              <a:rPr lang="en-US" dirty="0"/>
              <a:t>non-restrictive </a:t>
            </a:r>
            <a:r>
              <a:rPr lang="en-US" dirty="0" smtClean="0"/>
              <a:t>audience theater of d could hold 14k – 20k (5-7% of 310k – 110k slaves, 28.5k </a:t>
            </a:r>
            <a:r>
              <a:rPr lang="en-US" dirty="0" err="1" smtClean="0"/>
              <a:t>residnet</a:t>
            </a:r>
            <a:r>
              <a:rPr lang="en-US" dirty="0" smtClean="0"/>
              <a:t> aliens):</a:t>
            </a:r>
            <a:endParaRPr lang="en-US" dirty="0"/>
          </a:p>
          <a:p>
            <a:pPr lvl="3"/>
            <a:r>
              <a:rPr lang="en-US" dirty="0"/>
              <a:t>women</a:t>
            </a:r>
          </a:p>
          <a:p>
            <a:pPr lvl="3"/>
            <a:r>
              <a:rPr lang="en-US" dirty="0"/>
              <a:t>slaves</a:t>
            </a:r>
          </a:p>
          <a:p>
            <a:pPr lvl="3"/>
            <a:r>
              <a:rPr lang="en-US" dirty="0" smtClean="0"/>
              <a:t>foreigners</a:t>
            </a:r>
          </a:p>
          <a:p>
            <a:pPr lvl="3"/>
            <a:r>
              <a:rPr lang="en-US" dirty="0" smtClean="0"/>
              <a:t>boisterous, free food and drink, </a:t>
            </a:r>
            <a:r>
              <a:rPr lang="en-US" dirty="0" err="1" smtClean="0"/>
              <a:t>rhabdooukhoi</a:t>
            </a:r>
            <a:endParaRPr lang="en-US" dirty="0" smtClean="0"/>
          </a:p>
          <a:p>
            <a:pPr lvl="3"/>
            <a:r>
              <a:rPr lang="en-US" dirty="0" smtClean="0"/>
              <a:t>theoric fund perhaps as old as 5</a:t>
            </a:r>
            <a:r>
              <a:rPr lang="en-US" baseline="30000" dirty="0" smtClean="0"/>
              <a:t>th</a:t>
            </a:r>
            <a:r>
              <a:rPr lang="en-US" dirty="0" smtClean="0"/>
              <a:t> cent</a:t>
            </a:r>
          </a:p>
          <a:p>
            <a:pPr lvl="2"/>
            <a:r>
              <a:rPr lang="en-US" dirty="0" err="1" smtClean="0"/>
              <a:t>prohedria</a:t>
            </a:r>
            <a:r>
              <a:rPr lang="en-US" dirty="0" smtClean="0"/>
              <a:t> and bleachers until late</a:t>
            </a:r>
            <a:r>
              <a:rPr lang="en-US" baseline="0" dirty="0" smtClean="0"/>
              <a:t> 4</a:t>
            </a:r>
            <a:r>
              <a:rPr lang="en-US" baseline="30000" dirty="0" smtClean="0"/>
              <a:t>th</a:t>
            </a:r>
            <a:endParaRPr lang="en-US" dirty="0"/>
          </a:p>
        </p:txBody>
      </p:sp>
    </p:spTree>
    <p:extLst>
      <p:ext uri="{BB962C8B-B14F-4D97-AF65-F5344CB8AC3E}">
        <p14:creationId xmlns:p14="http://schemas.microsoft.com/office/powerpoint/2010/main" val="42060796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14550" y="647700"/>
            <a:ext cx="2781300" cy="1565275"/>
          </a:xfrm>
        </p:spPr>
      </p:sp>
      <p:sp>
        <p:nvSpPr>
          <p:cNvPr id="3" name="Notes Placeholder 2"/>
          <p:cNvSpPr>
            <a:spLocks noGrp="1"/>
          </p:cNvSpPr>
          <p:nvPr>
            <p:ph type="body" idx="1"/>
          </p:nvPr>
        </p:nvSpPr>
        <p:spPr/>
        <p:txBody>
          <a:bodyPr>
            <a:normAutofit fontScale="85000" lnSpcReduction="20000"/>
          </a:bodyPr>
          <a:lstStyle/>
          <a:p>
            <a:r>
              <a:rPr lang="en-US" dirty="0" smtClean="0"/>
              <a:t>prelims</a:t>
            </a:r>
          </a:p>
          <a:p>
            <a:pPr lvl="1"/>
            <a:r>
              <a:rPr lang="en-US" dirty="0" smtClean="0"/>
              <a:t>Assignment of choruses</a:t>
            </a:r>
          </a:p>
          <a:p>
            <a:pPr lvl="2"/>
            <a:r>
              <a:rPr lang="en-US" dirty="0" smtClean="0"/>
              <a:t>months earlier, under auspices of the “eponymous archon” for city </a:t>
            </a:r>
            <a:r>
              <a:rPr lang="en-US" dirty="0" err="1" smtClean="0"/>
              <a:t>dionysia</a:t>
            </a:r>
            <a:r>
              <a:rPr lang="en-US" dirty="0" smtClean="0"/>
              <a:t> (king archon for </a:t>
            </a:r>
            <a:r>
              <a:rPr lang="en-US" dirty="0" err="1" smtClean="0"/>
              <a:t>lenaea</a:t>
            </a:r>
            <a:r>
              <a:rPr lang="en-US" dirty="0" smtClean="0"/>
              <a:t>), criteria? not</a:t>
            </a:r>
            <a:r>
              <a:rPr lang="en-US" baseline="0" dirty="0" smtClean="0"/>
              <a:t> known for sure, but clearly not simply quality. past failures could perhaps count against aspiring competitor.</a:t>
            </a:r>
            <a:endParaRPr lang="en-US" dirty="0" smtClean="0"/>
          </a:p>
          <a:p>
            <a:pPr lvl="1"/>
            <a:r>
              <a:rPr lang="en-US" i="1" dirty="0" smtClean="0"/>
              <a:t>Proagōn</a:t>
            </a:r>
            <a:r>
              <a:rPr lang="en-US" i="0" dirty="0" smtClean="0"/>
              <a:t> (8</a:t>
            </a:r>
            <a:r>
              <a:rPr lang="en-US" i="0" baseline="30000" dirty="0" smtClean="0"/>
              <a:t>th</a:t>
            </a:r>
            <a:r>
              <a:rPr lang="en-US" i="0" dirty="0" smtClean="0"/>
              <a:t> </a:t>
            </a:r>
            <a:r>
              <a:rPr lang="en-US" i="0" dirty="0" err="1" smtClean="0"/>
              <a:t>elephabolion</a:t>
            </a:r>
            <a:r>
              <a:rPr lang="en-US" i="0" dirty="0" smtClean="0"/>
              <a:t>)</a:t>
            </a:r>
            <a:endParaRPr lang="en-US" i="1" dirty="0" smtClean="0"/>
          </a:p>
          <a:p>
            <a:pPr lvl="2"/>
            <a:r>
              <a:rPr lang="en-US" dirty="0" smtClean="0"/>
              <a:t>preview of plays, after 440 bce, in </a:t>
            </a:r>
            <a:r>
              <a:rPr lang="en-US" dirty="0" err="1" smtClean="0"/>
              <a:t>pericles</a:t>
            </a:r>
            <a:r>
              <a:rPr lang="en-US" dirty="0" smtClean="0"/>
              <a:t>’ </a:t>
            </a:r>
            <a:r>
              <a:rPr lang="en-US" dirty="0" err="1" smtClean="0"/>
              <a:t>odeon</a:t>
            </a:r>
            <a:r>
              <a:rPr lang="en-US" dirty="0" smtClean="0"/>
              <a:t>. playwright, actors, chorus. </a:t>
            </a:r>
            <a:r>
              <a:rPr lang="en-US" dirty="0" err="1" smtClean="0"/>
              <a:t>galanded</a:t>
            </a:r>
            <a:r>
              <a:rPr lang="en-US" dirty="0" smtClean="0"/>
              <a:t>, no masks or costumes.</a:t>
            </a:r>
            <a:r>
              <a:rPr lang="en-US" baseline="0" dirty="0" smtClean="0"/>
              <a:t> discussed plays.</a:t>
            </a:r>
            <a:endParaRPr lang="en-US" dirty="0" smtClean="0"/>
          </a:p>
          <a:p>
            <a:pPr lvl="1"/>
            <a:r>
              <a:rPr lang="en-US" dirty="0" smtClean="0"/>
              <a:t>“Introduction” processional (on before 9</a:t>
            </a:r>
            <a:r>
              <a:rPr lang="en-US" baseline="30000" dirty="0" smtClean="0"/>
              <a:t>th</a:t>
            </a:r>
            <a:r>
              <a:rPr lang="en-US" dirty="0" smtClean="0"/>
              <a:t>)</a:t>
            </a:r>
          </a:p>
          <a:p>
            <a:pPr lvl="2"/>
            <a:r>
              <a:rPr lang="en-US" dirty="0" smtClean="0"/>
              <a:t>to and from Academy. the icon of</a:t>
            </a:r>
            <a:r>
              <a:rPr lang="en-US" baseline="0" dirty="0" smtClean="0"/>
              <a:t> </a:t>
            </a:r>
            <a:r>
              <a:rPr lang="en-US" baseline="0" dirty="0" err="1" smtClean="0"/>
              <a:t>dionysus</a:t>
            </a:r>
            <a:r>
              <a:rPr lang="en-US" baseline="0" dirty="0" smtClean="0"/>
              <a:t> </a:t>
            </a:r>
            <a:r>
              <a:rPr lang="en-US" baseline="0" dirty="0" err="1" smtClean="0"/>
              <a:t>eleutherios</a:t>
            </a:r>
            <a:r>
              <a:rPr lang="en-US" baseline="0" dirty="0" smtClean="0"/>
              <a:t>, a pole with a mask. for the procession, dressed in costume, garlanded in ivy. carried from temple of d </a:t>
            </a:r>
            <a:r>
              <a:rPr lang="en-US" baseline="0" dirty="0" err="1" smtClean="0"/>
              <a:t>eleuth</a:t>
            </a:r>
            <a:r>
              <a:rPr lang="en-US" baseline="0" dirty="0" smtClean="0"/>
              <a:t> on n slope to academy. then returned to temple.</a:t>
            </a:r>
            <a:endParaRPr lang="en-US" dirty="0" smtClean="0"/>
          </a:p>
          <a:p>
            <a:pPr lvl="1"/>
            <a:r>
              <a:rPr lang="en-US" dirty="0" smtClean="0"/>
              <a:t>10</a:t>
            </a:r>
            <a:r>
              <a:rPr lang="en-US" baseline="30000" dirty="0" smtClean="0"/>
              <a:t>th</a:t>
            </a:r>
            <a:r>
              <a:rPr lang="en-US" dirty="0" smtClean="0"/>
              <a:t>. Official parade (</a:t>
            </a:r>
            <a:r>
              <a:rPr lang="en-US" i="1" dirty="0" err="1" smtClean="0"/>
              <a:t>pompē</a:t>
            </a:r>
            <a:r>
              <a:rPr lang="en-US" dirty="0" smtClean="0"/>
              <a:t>). citizens, resident foreigners, wine skins and cake baskets carried. finally, men carrying large phalloi – thus</a:t>
            </a:r>
            <a:r>
              <a:rPr lang="en-US" baseline="0" dirty="0" smtClean="0"/>
              <a:t> a phallic procession</a:t>
            </a:r>
            <a:r>
              <a:rPr lang="en-US" dirty="0" smtClean="0"/>
              <a:t>. prisons opened, prisoners on bail to attend fest.</a:t>
            </a:r>
          </a:p>
          <a:p>
            <a:pPr lvl="2"/>
            <a:r>
              <a:rPr lang="en-US" dirty="0" smtClean="0"/>
              <a:t>the seeming contradiction between leveling and special honors attached to various elements of parade</a:t>
            </a:r>
          </a:p>
          <a:p>
            <a:pPr lvl="1"/>
            <a:r>
              <a:rPr lang="en-US" dirty="0" smtClean="0"/>
              <a:t>Preliminary ceremonial</a:t>
            </a:r>
          </a:p>
          <a:p>
            <a:pPr lvl="2"/>
            <a:r>
              <a:rPr lang="en-US" dirty="0" smtClean="0"/>
              <a:t>sacrifice of special bull.</a:t>
            </a:r>
          </a:p>
          <a:p>
            <a:pPr lvl="2"/>
            <a:r>
              <a:rPr lang="en-US" dirty="0" smtClean="0"/>
              <a:t>theater purified by </a:t>
            </a:r>
            <a:r>
              <a:rPr lang="en-US" dirty="0" err="1" smtClean="0"/>
              <a:t>peristiarchoi</a:t>
            </a:r>
            <a:r>
              <a:rPr lang="en-US" dirty="0" smtClean="0"/>
              <a:t> using piglet blood</a:t>
            </a:r>
          </a:p>
          <a:p>
            <a:pPr lvl="2"/>
            <a:r>
              <a:rPr lang="en-US" dirty="0" smtClean="0"/>
              <a:t>wine libation</a:t>
            </a:r>
          </a:p>
          <a:p>
            <a:pPr lvl="2"/>
            <a:r>
              <a:rPr lang="en-US" dirty="0" smtClean="0"/>
              <a:t>public honors to individuals + golden crowns</a:t>
            </a:r>
          </a:p>
          <a:p>
            <a:pPr lvl="2"/>
            <a:r>
              <a:rPr lang="en-US" dirty="0" smtClean="0"/>
              <a:t>tribute displayed (until loss of empire)</a:t>
            </a:r>
          </a:p>
          <a:p>
            <a:pPr lvl="1"/>
            <a:r>
              <a:rPr lang="en-US" dirty="0" smtClean="0"/>
              <a:t>Poetic/dramatic contests (note that awards</a:t>
            </a:r>
            <a:r>
              <a:rPr lang="en-US" baseline="0" dirty="0" smtClean="0"/>
              <a:t> were given for first and second place plays. poet and producer (</a:t>
            </a:r>
            <a:r>
              <a:rPr lang="en-US" baseline="0" dirty="0" err="1" smtClean="0"/>
              <a:t>choregos</a:t>
            </a:r>
            <a:r>
              <a:rPr lang="en-US" baseline="0" dirty="0" smtClean="0"/>
              <a:t>) awarded separate prizes. eventually prizes for actors and pipers. but prizes principally understood as going not to plays </a:t>
            </a:r>
            <a:r>
              <a:rPr lang="en-US" i="1" baseline="0" dirty="0" smtClean="0"/>
              <a:t>but productions</a:t>
            </a:r>
            <a:r>
              <a:rPr lang="en-US" baseline="0" dirty="0" smtClean="0"/>
              <a:t>. hence criteria for judging neither confined to literary/aesthetic merits of a script, nor really systematized in any way. compare elections for high school office – could have been very much like that. judges chosen, one from each if 10 tribes. there is reason to assume 2 things: (1) that judges considered strongly crowd reaction, and (2) that an element of the judging involved chance.</a:t>
            </a:r>
          </a:p>
          <a:p>
            <a:r>
              <a:rPr lang="en-US" baseline="0" dirty="0" err="1" smtClean="0"/>
              <a:t>showtime</a:t>
            </a:r>
            <a:endParaRPr lang="en-US" baseline="0" dirty="0" smtClean="0"/>
          </a:p>
          <a:p>
            <a:pPr lvl="1"/>
            <a:r>
              <a:rPr lang="en-US" dirty="0" smtClean="0"/>
              <a:t>At </a:t>
            </a:r>
            <a:r>
              <a:rPr lang="en-US" dirty="0"/>
              <a:t>the Dionysia, there were 20 dithyrambs on the first day and five or three comedies on the second day, and the last three days were reserved for tragedies. The tragic poets competed with one tetralogy each. In 5th-cent. Athens, tragedies could only be performed once; an exception was made for Aeschylus' tragedies which were staged again after his death. After 386 it became  officially allowed to stage previously performed pieces anew in an agon that was specially created for the purpose (</a:t>
            </a:r>
            <a:r>
              <a:rPr lang="en-US" dirty="0" err="1"/>
              <a:t>TrGF</a:t>
            </a:r>
            <a:r>
              <a:rPr lang="en-US" dirty="0"/>
              <a:t> I DID A 1, 201)."</a:t>
            </a:r>
            <a:endParaRPr lang="en-US" baseline="0" dirty="0" smtClean="0"/>
          </a:p>
          <a:p>
            <a:pPr lvl="1"/>
            <a:endParaRPr lang="en-US" dirty="0" smtClean="0"/>
          </a:p>
          <a:p>
            <a:pPr lvl="2"/>
            <a:r>
              <a:rPr lang="en-US" dirty="0" smtClean="0"/>
              <a:t>Dithyrambic choruses (10 + 10)</a:t>
            </a:r>
          </a:p>
          <a:p>
            <a:pPr lvl="2"/>
            <a:r>
              <a:rPr lang="en-US" dirty="0" smtClean="0"/>
              <a:t>Comedy (5 plays)</a:t>
            </a:r>
          </a:p>
          <a:p>
            <a:pPr lvl="2"/>
            <a:r>
              <a:rPr lang="en-US" dirty="0" smtClean="0"/>
              <a:t>Tragedy (3 tetralogies)</a:t>
            </a:r>
          </a:p>
          <a:p>
            <a:pPr lvl="3"/>
            <a:r>
              <a:rPr lang="en-US" dirty="0" smtClean="0"/>
              <a:t>tetralogy = sequence of…</a:t>
            </a:r>
          </a:p>
          <a:p>
            <a:pPr lvl="4"/>
            <a:r>
              <a:rPr lang="en-US" dirty="0" smtClean="0"/>
              <a:t>3 tragedies</a:t>
            </a:r>
          </a:p>
          <a:p>
            <a:pPr lvl="4"/>
            <a:r>
              <a:rPr lang="en-US" dirty="0" smtClean="0"/>
              <a:t>1 satyr drama</a:t>
            </a:r>
          </a:p>
          <a:p>
            <a:pPr lvl="3"/>
            <a:r>
              <a:rPr lang="en-US" dirty="0" smtClean="0"/>
              <a:t>	by an individual poet, and presented in a single day</a:t>
            </a:r>
          </a:p>
          <a:p>
            <a:pPr lvl="1"/>
            <a:r>
              <a:rPr lang="en-US" dirty="0" smtClean="0"/>
              <a:t>dithyrambic productions by far the most expensive.</a:t>
            </a:r>
          </a:p>
        </p:txBody>
      </p:sp>
      <p:sp>
        <p:nvSpPr>
          <p:cNvPr id="4" name="Date Placeholder 3"/>
          <p:cNvSpPr>
            <a:spLocks noGrp="1"/>
          </p:cNvSpPr>
          <p:nvPr>
            <p:ph type="dt" idx="10"/>
          </p:nvPr>
        </p:nvSpPr>
        <p:spPr/>
        <p:txBody>
          <a:bodyPr/>
          <a:lstStyle/>
          <a:p>
            <a:endParaRPr lang="en-US"/>
          </a:p>
        </p:txBody>
      </p:sp>
      <p:sp>
        <p:nvSpPr>
          <p:cNvPr id="5" name="Slide Number Placeholder 4"/>
          <p:cNvSpPr>
            <a:spLocks noGrp="1"/>
          </p:cNvSpPr>
          <p:nvPr>
            <p:ph type="sldNum" sz="quarter" idx="11"/>
          </p:nvPr>
        </p:nvSpPr>
        <p:spPr/>
        <p:txBody>
          <a:bodyPr/>
          <a:lstStyle/>
          <a:p>
            <a:fld id="{5721D7F7-CBDC-4618-B4D1-D6BF1CF121FB}" type="slidenum">
              <a:rPr lang="en-US" smtClean="0"/>
              <a:pPr/>
              <a:t>17</a:t>
            </a:fld>
            <a:endParaRPr lang="en-US"/>
          </a:p>
        </p:txBody>
      </p:sp>
    </p:spTree>
    <p:extLst>
      <p:ext uri="{BB962C8B-B14F-4D97-AF65-F5344CB8AC3E}">
        <p14:creationId xmlns:p14="http://schemas.microsoft.com/office/powerpoint/2010/main" val="22136713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14550" y="647700"/>
            <a:ext cx="2781300" cy="1565275"/>
          </a:xfrm>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endParaRPr lang="en-US"/>
          </a:p>
        </p:txBody>
      </p:sp>
      <p:sp>
        <p:nvSpPr>
          <p:cNvPr id="5" name="Slide Number Placeholder 4"/>
          <p:cNvSpPr>
            <a:spLocks noGrp="1"/>
          </p:cNvSpPr>
          <p:nvPr>
            <p:ph type="sldNum" sz="quarter" idx="11"/>
          </p:nvPr>
        </p:nvSpPr>
        <p:spPr/>
        <p:txBody>
          <a:bodyPr/>
          <a:lstStyle/>
          <a:p>
            <a:fld id="{5721D7F7-CBDC-4618-B4D1-D6BF1CF121FB}" type="slidenum">
              <a:rPr lang="en-US" smtClean="0"/>
              <a:pPr/>
              <a:t>18</a:t>
            </a:fld>
            <a:endParaRPr lang="en-US"/>
          </a:p>
        </p:txBody>
      </p:sp>
    </p:spTree>
    <p:extLst>
      <p:ext uri="{BB962C8B-B14F-4D97-AF65-F5344CB8AC3E}">
        <p14:creationId xmlns:p14="http://schemas.microsoft.com/office/powerpoint/2010/main" val="32850793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14550" y="647700"/>
            <a:ext cx="2781300" cy="1565275"/>
          </a:xfrm>
        </p:spPr>
      </p:sp>
      <p:sp>
        <p:nvSpPr>
          <p:cNvPr id="3" name="Notes Placeholder 2"/>
          <p:cNvSpPr>
            <a:spLocks noGrp="1"/>
          </p:cNvSpPr>
          <p:nvPr>
            <p:ph type="body" idx="1"/>
          </p:nvPr>
        </p:nvSpPr>
        <p:spPr/>
        <p:txBody>
          <a:bodyPr/>
          <a:lstStyle/>
          <a:p>
            <a:r>
              <a:rPr lang="en-US" sz="1100" dirty="0" err="1">
                <a:solidFill>
                  <a:schemeClr val="tx1"/>
                </a:solidFill>
                <a:latin typeface="Tahoma" pitchFamily="34" charset="0"/>
                <a:cs typeface="+mn-cs"/>
              </a:rPr>
              <a:t>csapo</a:t>
            </a:r>
            <a:r>
              <a:rPr lang="en-US" sz="1100" dirty="0">
                <a:solidFill>
                  <a:schemeClr val="tx1"/>
                </a:solidFill>
                <a:latin typeface="Tahoma" pitchFamily="34" charset="0"/>
                <a:cs typeface="+mn-cs"/>
              </a:rPr>
              <a:t> 157-160. judging. "one needs to consider the manner in which judging took place and the factors that might influence a judge's decision. above all, one must keep in mind that the </a:t>
            </a:r>
            <a:r>
              <a:rPr lang="en-US" sz="1100" dirty="0" err="1">
                <a:solidFill>
                  <a:schemeClr val="tx1"/>
                </a:solidFill>
                <a:latin typeface="Tahoma" pitchFamily="34" charset="0"/>
                <a:cs typeface="+mn-cs"/>
              </a:rPr>
              <a:t>perize</a:t>
            </a:r>
            <a:r>
              <a:rPr lang="en-US" sz="1100" dirty="0">
                <a:solidFill>
                  <a:schemeClr val="tx1"/>
                </a:solidFill>
                <a:latin typeface="Tahoma" pitchFamily="34" charset="0"/>
                <a:cs typeface="+mn-cs"/>
              </a:rPr>
              <a:t> was not awarded to a play but to a production: though the poet and </a:t>
            </a:r>
            <a:r>
              <a:rPr lang="en-US" sz="1100" i="1" dirty="0" err="1">
                <a:solidFill>
                  <a:schemeClr val="tx1"/>
                </a:solidFill>
                <a:latin typeface="Tahoma" pitchFamily="34" charset="0"/>
                <a:cs typeface="+mn-cs"/>
              </a:rPr>
              <a:t>choregos</a:t>
            </a:r>
            <a:r>
              <a:rPr lang="en-US" sz="1100" dirty="0">
                <a:solidFill>
                  <a:schemeClr val="tx1"/>
                </a:solidFill>
                <a:latin typeface="Tahoma" pitchFamily="34" charset="0"/>
                <a:cs typeface="+mn-cs"/>
              </a:rPr>
              <a:t> each won separate prizes, a single decision determined the success of both together."</a:t>
            </a:r>
          </a:p>
          <a:p>
            <a:r>
              <a:rPr lang="en-US" sz="1100" dirty="0">
                <a:solidFill>
                  <a:schemeClr val="tx1"/>
                </a:solidFill>
                <a:latin typeface="Tahoma" pitchFamily="34" charset="0"/>
                <a:cs typeface="+mn-cs"/>
              </a:rPr>
              <a:t>157 ff. on how of judging. note "degree of public participation and public scrutiny." more like "national elections than ... Nobel Prizes."</a:t>
            </a:r>
          </a:p>
          <a:p>
            <a:r>
              <a:rPr lang="en-US" dirty="0" smtClean="0"/>
              <a:t>efforts to make maximally democratic and minimally corrupt. each of 10 tribes furnish the Athenian council with names. the council approves them. the king archon chooses at random one name from each of ten tribes. for tragedies, perhaps as few as five votes drawn from the jar could determine a sole winner. if a tie, keep drawing until a majority emerges. evidence suggests the non-expert judges responded to audience reactions.</a:t>
            </a:r>
          </a:p>
          <a:p>
            <a:r>
              <a:rPr lang="en-US" dirty="0" smtClean="0"/>
              <a:t>element of sortition and even randomness at the final drawing of votes allowed for Dionysus to enter into the process.</a:t>
            </a:r>
          </a:p>
          <a:p>
            <a:r>
              <a:rPr lang="en-US" dirty="0" smtClean="0"/>
              <a:t>method for determining second and third is harder to conjecture. second and third did not win prizes</a:t>
            </a:r>
          </a:p>
        </p:txBody>
      </p:sp>
      <p:sp>
        <p:nvSpPr>
          <p:cNvPr id="4" name="Date Placeholder 3"/>
          <p:cNvSpPr>
            <a:spLocks noGrp="1"/>
          </p:cNvSpPr>
          <p:nvPr>
            <p:ph type="dt" idx="10"/>
          </p:nvPr>
        </p:nvSpPr>
        <p:spPr/>
        <p:txBody>
          <a:bodyPr/>
          <a:lstStyle/>
          <a:p>
            <a:endParaRPr lang="en-US"/>
          </a:p>
        </p:txBody>
      </p:sp>
      <p:sp>
        <p:nvSpPr>
          <p:cNvPr id="5" name="Slide Number Placeholder 4"/>
          <p:cNvSpPr>
            <a:spLocks noGrp="1"/>
          </p:cNvSpPr>
          <p:nvPr>
            <p:ph type="sldNum" sz="quarter" idx="11"/>
          </p:nvPr>
        </p:nvSpPr>
        <p:spPr/>
        <p:txBody>
          <a:bodyPr/>
          <a:lstStyle/>
          <a:p>
            <a:fld id="{5721D7F7-CBDC-4618-B4D1-D6BF1CF121FB}" type="slidenum">
              <a:rPr lang="en-US" smtClean="0"/>
              <a:pPr/>
              <a:t>19</a:t>
            </a:fld>
            <a:endParaRPr lang="en-US"/>
          </a:p>
        </p:txBody>
      </p:sp>
    </p:spTree>
    <p:extLst>
      <p:ext uri="{BB962C8B-B14F-4D97-AF65-F5344CB8AC3E}">
        <p14:creationId xmlns:p14="http://schemas.microsoft.com/office/powerpoint/2010/main" val="41249492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14550" y="647700"/>
            <a:ext cx="2781300" cy="156527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9C971FF-EF28-4195-A575-329446EFAA55}" type="slidenum">
              <a:rPr lang="en-US" smtClean="0"/>
              <a:t>2</a:t>
            </a:fld>
            <a:endParaRPr lang="en-US"/>
          </a:p>
        </p:txBody>
      </p:sp>
    </p:spTree>
    <p:extLst>
      <p:ext uri="{BB962C8B-B14F-4D97-AF65-F5344CB8AC3E}">
        <p14:creationId xmlns:p14="http://schemas.microsoft.com/office/powerpoint/2010/main" val="194902049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14550" y="647700"/>
            <a:ext cx="2781300" cy="1565275"/>
          </a:xfrm>
        </p:spPr>
      </p:sp>
      <p:sp>
        <p:nvSpPr>
          <p:cNvPr id="3" name="Notes Placeholder 2"/>
          <p:cNvSpPr>
            <a:spLocks noGrp="1"/>
          </p:cNvSpPr>
          <p:nvPr>
            <p:ph type="body" idx="1"/>
          </p:nvPr>
        </p:nvSpPr>
        <p:spPr/>
        <p:txBody>
          <a:bodyPr/>
          <a:lstStyle/>
          <a:p>
            <a:r>
              <a:rPr lang="en-US" dirty="0" smtClean="0"/>
              <a:t>at some point the number of speaking actors (not silent characters or choreuts) fixed at three. </a:t>
            </a:r>
            <a:r>
              <a:rPr lang="en-US" dirty="0" err="1" smtClean="0"/>
              <a:t>persians</a:t>
            </a:r>
            <a:r>
              <a:rPr lang="en-US" dirty="0" smtClean="0"/>
              <a:t> requires 2. Oresteia, 3.</a:t>
            </a:r>
          </a:p>
          <a:p>
            <a:r>
              <a:rPr lang="en-US" dirty="0" smtClean="0"/>
              <a:t>institution of acting prizes (449) may have fixed the number permanently. (three actor rule often violated in comedy.)</a:t>
            </a:r>
          </a:p>
          <a:p>
            <a:r>
              <a:rPr lang="en-US" dirty="0" smtClean="0"/>
              <a:t>actors can play multiple roles; roles can be shared by diff actors in a play.</a:t>
            </a:r>
          </a:p>
          <a:p>
            <a:r>
              <a:rPr lang="en-US" dirty="0" smtClean="0"/>
              <a:t>the 3 actors get rank names. (</a:t>
            </a:r>
            <a:r>
              <a:rPr lang="en-US" dirty="0" err="1" smtClean="0"/>
              <a:t>prot</a:t>
            </a:r>
            <a:r>
              <a:rPr lang="en-US" dirty="0" smtClean="0"/>
              <a:t>, </a:t>
            </a:r>
            <a:r>
              <a:rPr lang="en-US" dirty="0" err="1" smtClean="0"/>
              <a:t>deut</a:t>
            </a:r>
            <a:r>
              <a:rPr lang="en-US" dirty="0" smtClean="0"/>
              <a:t> </a:t>
            </a:r>
            <a:r>
              <a:rPr lang="en-US" dirty="0" err="1" smtClean="0"/>
              <a:t>trit</a:t>
            </a:r>
            <a:r>
              <a:rPr lang="en-US" dirty="0" smtClean="0"/>
              <a:t>). only the </a:t>
            </a:r>
            <a:r>
              <a:rPr lang="en-US" dirty="0" err="1" smtClean="0"/>
              <a:t>prot</a:t>
            </a:r>
            <a:r>
              <a:rPr lang="en-US" dirty="0" smtClean="0"/>
              <a:t> paid by state or qualified to win prize.</a:t>
            </a:r>
          </a:p>
          <a:p>
            <a:r>
              <a:rPr lang="en-US" dirty="0" smtClean="0"/>
              <a:t>CHORUS</a:t>
            </a:r>
          </a:p>
          <a:p>
            <a:r>
              <a:rPr lang="en-US" dirty="0" smtClean="0"/>
              <a:t>decline of use of chorus in Athenian drama. choruses continued</a:t>
            </a:r>
            <a:r>
              <a:rPr lang="en-US" baseline="0" dirty="0" smtClean="0"/>
              <a:t> to be amateur even when the acting was professional. (amateur chorus out by end of 300s.) </a:t>
            </a:r>
            <a:r>
              <a:rPr lang="en-US" baseline="0" dirty="0" err="1" smtClean="0"/>
              <a:t>khoregoi</a:t>
            </a:r>
            <a:r>
              <a:rPr lang="en-US" baseline="0" dirty="0" smtClean="0"/>
              <a:t> had powers to compel chorus service – was a burden. serving in a chorus could exempt one from military duty; tragic choruses likely made up of young men.</a:t>
            </a:r>
          </a:p>
          <a:p>
            <a:r>
              <a:rPr lang="en-US" baseline="0" dirty="0" err="1" smtClean="0"/>
              <a:t>aeschylus</a:t>
            </a:r>
            <a:r>
              <a:rPr lang="en-US" baseline="0" dirty="0" smtClean="0"/>
              <a:t> seems to have had a chorus of 12; </a:t>
            </a:r>
            <a:r>
              <a:rPr lang="en-US" baseline="0" dirty="0" err="1" smtClean="0"/>
              <a:t>sophocles</a:t>
            </a:r>
            <a:r>
              <a:rPr lang="en-US" baseline="0" dirty="0" smtClean="0"/>
              <a:t> to have </a:t>
            </a:r>
            <a:r>
              <a:rPr lang="en-US" baseline="0" dirty="0" err="1" smtClean="0"/>
              <a:t>increared</a:t>
            </a:r>
            <a:r>
              <a:rPr lang="en-US" baseline="0" dirty="0" smtClean="0"/>
              <a:t> number to 15. quasi-military formations used in their movements –this seems to fit other evidence.</a:t>
            </a:r>
            <a:endParaRPr lang="en-US" dirty="0" smtClean="0"/>
          </a:p>
          <a:p>
            <a:r>
              <a:rPr lang="en-US" dirty="0" smtClean="0"/>
              <a:t>victorious </a:t>
            </a:r>
            <a:r>
              <a:rPr lang="en-US" dirty="0" err="1" smtClean="0"/>
              <a:t>khorēgoi</a:t>
            </a:r>
            <a:r>
              <a:rPr lang="en-US" dirty="0" smtClean="0"/>
              <a:t> won tripods, which would then be dedicated to Dionysus.</a:t>
            </a:r>
            <a:endParaRPr lang="en-US" dirty="0"/>
          </a:p>
          <a:p>
            <a:pPr defTabSz="914266">
              <a:defRPr/>
            </a:pPr>
            <a:r>
              <a:rPr lang="en-US" dirty="0" smtClean="0"/>
              <a:t>“The decree of the deme </a:t>
            </a:r>
            <a:r>
              <a:rPr lang="en-US" dirty="0" err="1" smtClean="0"/>
              <a:t>Aixone</a:t>
            </a:r>
            <a:r>
              <a:rPr lang="en-US" dirty="0" smtClean="0"/>
              <a:t> </a:t>
            </a:r>
            <a:r>
              <a:rPr lang="en-US" dirty="0" err="1" smtClean="0"/>
              <a:t>honours</a:t>
            </a:r>
            <a:r>
              <a:rPr lang="en-US" dirty="0" smtClean="0"/>
              <a:t> </a:t>
            </a:r>
            <a:r>
              <a:rPr lang="en-US" dirty="0" err="1" smtClean="0"/>
              <a:t>Auteas</a:t>
            </a:r>
            <a:r>
              <a:rPr lang="en-US" dirty="0" smtClean="0"/>
              <a:t> son of </a:t>
            </a:r>
            <a:r>
              <a:rPr lang="en-US" dirty="0" err="1" smtClean="0"/>
              <a:t>Autokles</a:t>
            </a:r>
            <a:r>
              <a:rPr lang="en-US" dirty="0" smtClean="0"/>
              <a:t> and </a:t>
            </a:r>
            <a:r>
              <a:rPr lang="en-US" dirty="0" err="1" smtClean="0"/>
              <a:t>Philoxenides</a:t>
            </a:r>
            <a:r>
              <a:rPr lang="en-US" dirty="0" smtClean="0"/>
              <a:t> son of </a:t>
            </a:r>
            <a:r>
              <a:rPr lang="en-US" dirty="0" err="1" smtClean="0"/>
              <a:t>Philippos</a:t>
            </a:r>
            <a:r>
              <a:rPr lang="en-US" dirty="0" smtClean="0"/>
              <a:t>, successful </a:t>
            </a:r>
            <a:r>
              <a:rPr lang="en-US" dirty="0" err="1" smtClean="0"/>
              <a:t>choregoi</a:t>
            </a:r>
            <a:r>
              <a:rPr lang="en-US" dirty="0" smtClean="0"/>
              <a:t> for their </a:t>
            </a:r>
            <a:r>
              <a:rPr lang="en-US" dirty="0" err="1" smtClean="0"/>
              <a:t>choregia</a:t>
            </a:r>
            <a:r>
              <a:rPr lang="en-US" dirty="0" smtClean="0"/>
              <a:t> in the local Dionysia, and awards each of them a 100-drachmai gold crown. The stele was to have been set up in the local theatre (lines 11-13 The relief depicts a young satyr carrying an oinochoe toward a seated figure of Dionysos, who holds a </a:t>
            </a:r>
            <a:r>
              <a:rPr lang="en-US" dirty="0" err="1" smtClean="0"/>
              <a:t>kantharos</a:t>
            </a:r>
            <a:r>
              <a:rPr lang="en-US" dirty="0" smtClean="0"/>
              <a:t> in his right hand. The satyr is depicted as a nude boy with a short tail. The youthful Dionysos sits on a rock, with his left hand raised and holding a </a:t>
            </a:r>
            <a:r>
              <a:rPr lang="en-US" dirty="0" err="1" smtClean="0"/>
              <a:t>sceptre</a:t>
            </a:r>
            <a:r>
              <a:rPr lang="en-US" dirty="0" smtClean="0"/>
              <a:t>. A long lock of hair hangs down over his left shoulder, and he wears a wreath. Carved in low relief on the architrave above the relief panel are five comic masks.” Carol L. Lawton, </a:t>
            </a:r>
            <a:r>
              <a:rPr lang="en-US" i="1" dirty="0" smtClean="0"/>
              <a:t>Attic Document Reliefs, Art and Politics in Ancient Athens</a:t>
            </a:r>
            <a:r>
              <a:rPr lang="en-US" dirty="0" smtClean="0"/>
              <a:t> (Selections). http://www.perseus.tufts.edu/hopper/text?doc=Perseus%3Atext%3A1999.04.0005%3Achapter%3D1%3Acatalogue%3DB%3Aentry%3Dcat154</a:t>
            </a:r>
          </a:p>
        </p:txBody>
      </p:sp>
      <p:sp>
        <p:nvSpPr>
          <p:cNvPr id="4" name="Slide Number Placeholder 3"/>
          <p:cNvSpPr>
            <a:spLocks noGrp="1"/>
          </p:cNvSpPr>
          <p:nvPr>
            <p:ph type="sldNum" sz="quarter" idx="10"/>
          </p:nvPr>
        </p:nvSpPr>
        <p:spPr/>
        <p:txBody>
          <a:bodyPr/>
          <a:lstStyle/>
          <a:p>
            <a:fld id="{69C971FF-EF28-4195-A575-329446EFAA55}" type="slidenum">
              <a:rPr lang="en-US" smtClean="0"/>
              <a:t>20</a:t>
            </a:fld>
            <a:endParaRPr lang="en-US"/>
          </a:p>
        </p:txBody>
      </p:sp>
    </p:spTree>
    <p:extLst>
      <p:ext uri="{BB962C8B-B14F-4D97-AF65-F5344CB8AC3E}">
        <p14:creationId xmlns:p14="http://schemas.microsoft.com/office/powerpoint/2010/main" val="21297407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14550" y="647700"/>
            <a:ext cx="2781300" cy="15652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C971FF-EF28-4195-A575-329446EFAA55}" type="slidenum">
              <a:rPr lang="en-US" smtClean="0"/>
              <a:t>21</a:t>
            </a:fld>
            <a:endParaRPr lang="en-US"/>
          </a:p>
        </p:txBody>
      </p:sp>
    </p:spTree>
    <p:extLst>
      <p:ext uri="{BB962C8B-B14F-4D97-AF65-F5344CB8AC3E}">
        <p14:creationId xmlns:p14="http://schemas.microsoft.com/office/powerpoint/2010/main" val="237024817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14550" y="647700"/>
            <a:ext cx="2781300" cy="156527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9C971FF-EF28-4195-A575-329446EFAA55}" type="slidenum">
              <a:rPr lang="en-US" smtClean="0"/>
              <a:t>22</a:t>
            </a:fld>
            <a:endParaRPr lang="en-US"/>
          </a:p>
        </p:txBody>
      </p:sp>
    </p:spTree>
    <p:extLst>
      <p:ext uri="{BB962C8B-B14F-4D97-AF65-F5344CB8AC3E}">
        <p14:creationId xmlns:p14="http://schemas.microsoft.com/office/powerpoint/2010/main" val="397143085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14550" y="647700"/>
            <a:ext cx="2781300" cy="1565275"/>
          </a:xfrm>
        </p:spPr>
      </p:sp>
      <p:sp>
        <p:nvSpPr>
          <p:cNvPr id="3" name="Notes Placeholder 2"/>
          <p:cNvSpPr>
            <a:spLocks noGrp="1"/>
          </p:cNvSpPr>
          <p:nvPr>
            <p:ph type="body" idx="1"/>
          </p:nvPr>
        </p:nvSpPr>
        <p:spPr/>
        <p:txBody>
          <a:bodyPr/>
          <a:lstStyle/>
          <a:p>
            <a:r>
              <a:rPr lang="en-US" dirty="0" smtClean="0"/>
              <a:t>Aristotle offers 2 benefits for us, given the semester-long</a:t>
            </a:r>
            <a:r>
              <a:rPr lang="en-US" baseline="0" dirty="0" smtClean="0"/>
              <a:t> class project of developing, both individually and collectively (we’re going to work on this collectively, but in the end you’ll be sharing your ideas with me individually), a theory of tragedy.</a:t>
            </a:r>
          </a:p>
          <a:p>
            <a:r>
              <a:rPr lang="en-US" baseline="0" dirty="0" smtClean="0"/>
              <a:t>those benefits are:</a:t>
            </a:r>
          </a:p>
          <a:p>
            <a:pPr marL="227377" indent="-227377">
              <a:buFont typeface="+mj-lt"/>
              <a:buAutoNum type="arabicPeriod"/>
            </a:pPr>
            <a:r>
              <a:rPr lang="en-US" baseline="0" dirty="0" smtClean="0"/>
              <a:t>insight into how those in his world, classical Athens, saw tragedy – how it resonated with them and their world.</a:t>
            </a:r>
          </a:p>
          <a:p>
            <a:pPr marL="227377" indent="-227377">
              <a:buFont typeface="+mj-lt"/>
              <a:buAutoNum type="arabicPeriod"/>
            </a:pPr>
            <a:r>
              <a:rPr lang="en-US" dirty="0" smtClean="0"/>
              <a:t>starting</a:t>
            </a:r>
            <a:r>
              <a:rPr lang="en-US" baseline="0" dirty="0" smtClean="0"/>
              <a:t> point – positive and negative – for a theory of tragedy.</a:t>
            </a:r>
          </a:p>
          <a:p>
            <a:r>
              <a:rPr lang="en-US" baseline="0" dirty="0" err="1" smtClean="0"/>
              <a:t>ari’s</a:t>
            </a:r>
            <a:r>
              <a:rPr lang="en-US" baseline="0" dirty="0" smtClean="0"/>
              <a:t> theoretical contribution is basically </a:t>
            </a:r>
            <a:r>
              <a:rPr lang="en-US" i="1" baseline="0" dirty="0" smtClean="0"/>
              <a:t>critical:</a:t>
            </a:r>
            <a:r>
              <a:rPr lang="en-US" i="0" baseline="0" dirty="0" smtClean="0"/>
              <a:t> he wants to systematize criteria, standards, according to which specific tragedies (and other poems) are to be evaluated/assessed.</a:t>
            </a:r>
          </a:p>
          <a:p>
            <a:pPr marL="454756" lvl="1"/>
            <a:r>
              <a:rPr lang="en-US" i="0" baseline="0" dirty="0" smtClean="0"/>
              <a:t>not so much about the </a:t>
            </a:r>
            <a:r>
              <a:rPr lang="en-US" i="1" baseline="0" dirty="0" smtClean="0"/>
              <a:t>how to</a:t>
            </a:r>
            <a:r>
              <a:rPr lang="en-US" i="0" baseline="0" dirty="0" smtClean="0"/>
              <a:t> of tragedy-writing, though you could take those criteria as </a:t>
            </a:r>
            <a:r>
              <a:rPr lang="en-US" i="1" baseline="0" dirty="0" smtClean="0"/>
              <a:t>prescriptions</a:t>
            </a:r>
            <a:r>
              <a:rPr lang="en-US" i="0" baseline="0" dirty="0" smtClean="0"/>
              <a:t>.</a:t>
            </a:r>
          </a:p>
          <a:p>
            <a:r>
              <a:rPr lang="en-US" i="0" baseline="0" dirty="0" smtClean="0"/>
              <a:t>but the poetics also seeks to set forth what tragedy (and other poetry) is, to describe its nature.</a:t>
            </a:r>
            <a:endParaRPr lang="en-US" dirty="0" smtClean="0"/>
          </a:p>
        </p:txBody>
      </p:sp>
      <p:sp>
        <p:nvSpPr>
          <p:cNvPr id="4" name="Date Placeholder 3"/>
          <p:cNvSpPr>
            <a:spLocks noGrp="1"/>
          </p:cNvSpPr>
          <p:nvPr>
            <p:ph type="dt" idx="10"/>
          </p:nvPr>
        </p:nvSpPr>
        <p:spPr/>
        <p:txBody>
          <a:bodyPr/>
          <a:lstStyle/>
          <a:p>
            <a:endParaRPr lang="en-US"/>
          </a:p>
        </p:txBody>
      </p:sp>
      <p:sp>
        <p:nvSpPr>
          <p:cNvPr id="5" name="Slide Number Placeholder 4"/>
          <p:cNvSpPr>
            <a:spLocks noGrp="1"/>
          </p:cNvSpPr>
          <p:nvPr>
            <p:ph type="sldNum" sz="quarter" idx="11"/>
          </p:nvPr>
        </p:nvSpPr>
        <p:spPr/>
        <p:txBody>
          <a:bodyPr/>
          <a:lstStyle/>
          <a:p>
            <a:fld id="{5721D7F7-CBDC-4618-B4D1-D6BF1CF121FB}" type="slidenum">
              <a:rPr lang="en-US" smtClean="0"/>
              <a:pPr/>
              <a:t>23</a:t>
            </a:fld>
            <a:endParaRPr lang="en-US"/>
          </a:p>
        </p:txBody>
      </p:sp>
    </p:spTree>
    <p:extLst>
      <p:ext uri="{BB962C8B-B14F-4D97-AF65-F5344CB8AC3E}">
        <p14:creationId xmlns:p14="http://schemas.microsoft.com/office/powerpoint/2010/main" val="76870190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14550" y="647700"/>
            <a:ext cx="2781300" cy="1565275"/>
          </a:xfrm>
        </p:spPr>
      </p:sp>
      <p:sp>
        <p:nvSpPr>
          <p:cNvPr id="3" name="Notes Placeholder 2"/>
          <p:cNvSpPr>
            <a:spLocks noGrp="1"/>
          </p:cNvSpPr>
          <p:nvPr>
            <p:ph type="body" idx="1"/>
          </p:nvPr>
        </p:nvSpPr>
        <p:spPr/>
        <p:txBody>
          <a:bodyPr/>
          <a:lstStyle/>
          <a:p>
            <a:r>
              <a:rPr lang="en-US" dirty="0" smtClean="0"/>
              <a:t>To theorize tragedy</a:t>
            </a:r>
          </a:p>
          <a:p>
            <a:pPr lvl="1"/>
            <a:r>
              <a:rPr lang="en-US" dirty="0" smtClean="0"/>
              <a:t>definition, aim (imitation), elements,</a:t>
            </a:r>
            <a:r>
              <a:rPr lang="en-US" baseline="0" dirty="0" smtClean="0"/>
              <a:t> etc.</a:t>
            </a:r>
            <a:endParaRPr lang="en-US" dirty="0" smtClean="0"/>
          </a:p>
          <a:p>
            <a:r>
              <a:rPr lang="en-US" dirty="0" smtClean="0"/>
              <a:t>To defend tragedy</a:t>
            </a:r>
          </a:p>
          <a:p>
            <a:pPr lvl="1"/>
            <a:r>
              <a:rPr lang="en-US" dirty="0" smtClean="0"/>
              <a:t>against</a:t>
            </a:r>
            <a:r>
              <a:rPr lang="en-US" baseline="0" dirty="0" smtClean="0"/>
              <a:t> </a:t>
            </a:r>
            <a:r>
              <a:rPr lang="en-US" dirty="0" smtClean="0"/>
              <a:t>charge that imitation is deceitful/untruthful. that tragedy is vulgar (in comparison to epic)</a:t>
            </a:r>
          </a:p>
          <a:p>
            <a:pPr lvl="2"/>
            <a:r>
              <a:rPr lang="en-US" sz="1100" dirty="0">
                <a:solidFill>
                  <a:schemeClr val="tx1"/>
                </a:solidFill>
                <a:latin typeface="Tahoma" pitchFamily="34" charset="0"/>
                <a:cs typeface="+mn-cs"/>
              </a:rPr>
              <a:t>116. against the suggestion that tragedy inferior to epic, basically, around the question of drama's reliance on visual elements of performance: gesture, etc. tragedy the "younger" and thus less legit poetry; epic more "cultivated." responds to association of tragedy with vulgar, epic with refined entertainment. social-political class thing in that. thus the poetics is partly about how to tragedy can be seen as classy.</a:t>
            </a:r>
            <a:endParaRPr lang="en-US" sz="1000" dirty="0">
              <a:solidFill>
                <a:schemeClr val="tx1"/>
              </a:solidFill>
              <a:latin typeface="Tahoma" pitchFamily="34" charset="0"/>
              <a:cs typeface="+mn-cs"/>
            </a:endParaRPr>
          </a:p>
          <a:p>
            <a:pPr lvl="2"/>
            <a:r>
              <a:rPr lang="en-US" sz="1100" dirty="0">
                <a:solidFill>
                  <a:schemeClr val="tx1"/>
                </a:solidFill>
                <a:latin typeface="Tahoma" pitchFamily="34" charset="0"/>
                <a:cs typeface="+mn-cs"/>
              </a:rPr>
              <a:t>117. but tragedy perfectly capable of being read just like epic, and just as vivid thus. plus, more concentrated and unified. ergo, tragedy higher</a:t>
            </a:r>
            <a:endParaRPr lang="en-US" sz="1000" dirty="0">
              <a:solidFill>
                <a:schemeClr val="tx1"/>
              </a:solidFill>
              <a:latin typeface="Tahoma" pitchFamily="34" charset="0"/>
              <a:cs typeface="+mn-cs"/>
            </a:endParaRPr>
          </a:p>
          <a:p>
            <a:pPr lvl="2"/>
            <a:r>
              <a:rPr lang="en-US" sz="1100" dirty="0">
                <a:solidFill>
                  <a:schemeClr val="tx1"/>
                </a:solidFill>
                <a:latin typeface="Tahoma" pitchFamily="34" charset="0"/>
                <a:cs typeface="+mn-cs"/>
              </a:rPr>
              <a:t>118. poetics as answer to "critics"</a:t>
            </a:r>
            <a:endParaRPr lang="en-US" dirty="0" smtClean="0"/>
          </a:p>
          <a:p>
            <a:r>
              <a:rPr lang="en-US" dirty="0" smtClean="0"/>
              <a:t>To educate audiences</a:t>
            </a:r>
          </a:p>
          <a:p>
            <a:pPr lvl="1"/>
            <a:r>
              <a:rPr lang="en-US" dirty="0" smtClean="0"/>
              <a:t>to make them critics of tragedy superior to vulgar, democratic judging</a:t>
            </a:r>
          </a:p>
          <a:p>
            <a:r>
              <a:rPr lang="en-US" dirty="0" smtClean="0"/>
              <a:t>To educate poets (?)</a:t>
            </a:r>
            <a:endParaRPr lang="en-US" dirty="0"/>
          </a:p>
        </p:txBody>
      </p:sp>
      <p:sp>
        <p:nvSpPr>
          <p:cNvPr id="4" name="Date Placeholder 3"/>
          <p:cNvSpPr>
            <a:spLocks noGrp="1"/>
          </p:cNvSpPr>
          <p:nvPr>
            <p:ph type="dt" idx="10"/>
          </p:nvPr>
        </p:nvSpPr>
        <p:spPr/>
        <p:txBody>
          <a:bodyPr/>
          <a:lstStyle/>
          <a:p>
            <a:endParaRPr lang="en-US"/>
          </a:p>
        </p:txBody>
      </p:sp>
      <p:sp>
        <p:nvSpPr>
          <p:cNvPr id="5" name="Slide Number Placeholder 4"/>
          <p:cNvSpPr>
            <a:spLocks noGrp="1"/>
          </p:cNvSpPr>
          <p:nvPr>
            <p:ph type="sldNum" sz="quarter" idx="11"/>
          </p:nvPr>
        </p:nvSpPr>
        <p:spPr/>
        <p:txBody>
          <a:bodyPr/>
          <a:lstStyle/>
          <a:p>
            <a:fld id="{5721D7F7-CBDC-4618-B4D1-D6BF1CF121FB}" type="slidenum">
              <a:rPr lang="en-US" smtClean="0"/>
              <a:pPr/>
              <a:t>24</a:t>
            </a:fld>
            <a:endParaRPr lang="en-US"/>
          </a:p>
        </p:txBody>
      </p:sp>
    </p:spTree>
    <p:extLst>
      <p:ext uri="{BB962C8B-B14F-4D97-AF65-F5344CB8AC3E}">
        <p14:creationId xmlns:p14="http://schemas.microsoft.com/office/powerpoint/2010/main" val="120100910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14550" y="647700"/>
            <a:ext cx="2781300" cy="1565275"/>
          </a:xfrm>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endParaRPr lang="en-US"/>
          </a:p>
        </p:txBody>
      </p:sp>
      <p:sp>
        <p:nvSpPr>
          <p:cNvPr id="5" name="Slide Number Placeholder 4"/>
          <p:cNvSpPr>
            <a:spLocks noGrp="1"/>
          </p:cNvSpPr>
          <p:nvPr>
            <p:ph type="sldNum" sz="quarter" idx="11"/>
          </p:nvPr>
        </p:nvSpPr>
        <p:spPr/>
        <p:txBody>
          <a:bodyPr/>
          <a:lstStyle/>
          <a:p>
            <a:fld id="{5721D7F7-CBDC-4618-B4D1-D6BF1CF121FB}" type="slidenum">
              <a:rPr lang="en-US" smtClean="0"/>
              <a:pPr/>
              <a:t>25</a:t>
            </a:fld>
            <a:endParaRPr lang="en-US"/>
          </a:p>
        </p:txBody>
      </p:sp>
    </p:spTree>
    <p:extLst>
      <p:ext uri="{BB962C8B-B14F-4D97-AF65-F5344CB8AC3E}">
        <p14:creationId xmlns:p14="http://schemas.microsoft.com/office/powerpoint/2010/main" val="106827304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14550" y="647700"/>
            <a:ext cx="2781300" cy="1565275"/>
          </a:xfrm>
        </p:spPr>
      </p:sp>
      <p:sp>
        <p:nvSpPr>
          <p:cNvPr id="3" name="Notes Placeholder 2"/>
          <p:cNvSpPr>
            <a:spLocks noGrp="1"/>
          </p:cNvSpPr>
          <p:nvPr>
            <p:ph type="body" idx="1"/>
          </p:nvPr>
        </p:nvSpPr>
        <p:spPr/>
        <p:txBody>
          <a:bodyPr/>
          <a:lstStyle/>
          <a:p>
            <a:r>
              <a:rPr lang="en-US" dirty="0" smtClean="0"/>
              <a:t>Serious-elevated. e.g., vis-à-vis characters.</a:t>
            </a:r>
            <a:r>
              <a:rPr lang="en-US" baseline="0" dirty="0" smtClean="0"/>
              <a:t> </a:t>
            </a:r>
            <a:endParaRPr lang="en-US" dirty="0"/>
          </a:p>
        </p:txBody>
      </p:sp>
      <p:sp>
        <p:nvSpPr>
          <p:cNvPr id="4" name="Date Placeholder 3"/>
          <p:cNvSpPr>
            <a:spLocks noGrp="1"/>
          </p:cNvSpPr>
          <p:nvPr>
            <p:ph type="dt" idx="10"/>
          </p:nvPr>
        </p:nvSpPr>
        <p:spPr/>
        <p:txBody>
          <a:bodyPr/>
          <a:lstStyle/>
          <a:p>
            <a:endParaRPr lang="en-US"/>
          </a:p>
        </p:txBody>
      </p:sp>
      <p:sp>
        <p:nvSpPr>
          <p:cNvPr id="5" name="Slide Number Placeholder 4"/>
          <p:cNvSpPr>
            <a:spLocks noGrp="1"/>
          </p:cNvSpPr>
          <p:nvPr>
            <p:ph type="sldNum" sz="quarter" idx="11"/>
          </p:nvPr>
        </p:nvSpPr>
        <p:spPr/>
        <p:txBody>
          <a:bodyPr/>
          <a:lstStyle/>
          <a:p>
            <a:fld id="{5721D7F7-CBDC-4618-B4D1-D6BF1CF121FB}" type="slidenum">
              <a:rPr lang="en-US" smtClean="0"/>
              <a:pPr/>
              <a:t>26</a:t>
            </a:fld>
            <a:endParaRPr lang="en-US"/>
          </a:p>
        </p:txBody>
      </p:sp>
    </p:spTree>
    <p:extLst>
      <p:ext uri="{BB962C8B-B14F-4D97-AF65-F5344CB8AC3E}">
        <p14:creationId xmlns:p14="http://schemas.microsoft.com/office/powerpoint/2010/main" val="359447293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Plot (</a:t>
            </a:r>
            <a:r>
              <a:rPr lang="en-US" i="1" dirty="0" smtClean="0"/>
              <a:t>muthos</a:t>
            </a:r>
            <a:r>
              <a:rPr lang="en-US" dirty="0" smtClean="0"/>
              <a:t>)</a:t>
            </a:r>
          </a:p>
          <a:p>
            <a:pPr lvl="1"/>
            <a:r>
              <a:rPr lang="en-US" sz="1100" dirty="0">
                <a:solidFill>
                  <a:schemeClr val="tx1"/>
                </a:solidFill>
                <a:latin typeface="Tahoma" pitchFamily="34" charset="0"/>
                <a:cs typeface="+mn-cs"/>
              </a:rPr>
              <a:t>its completeness has to do with its having beginning, middle, end. its magnitude needs to be in between for it to be beautiful. you need to be able to comprehend it all at once, such that parts won't disappear from memory. plus, long enough to involve a change of fortune.</a:t>
            </a:r>
          </a:p>
          <a:p>
            <a:pPr lvl="1"/>
            <a:r>
              <a:rPr lang="en-US" sz="1100" dirty="0">
                <a:solidFill>
                  <a:schemeClr val="tx1"/>
                </a:solidFill>
                <a:latin typeface="Tahoma" pitchFamily="34" charset="0"/>
                <a:cs typeface="+mn-cs"/>
              </a:rPr>
              <a:t>63. reversal and recognition as the most "powerful" elements of plot action.</a:t>
            </a:r>
            <a:endParaRPr lang="en-US" dirty="0" smtClean="0"/>
          </a:p>
          <a:p>
            <a:r>
              <a:rPr lang="en-US" dirty="0" smtClean="0"/>
              <a:t>Character</a:t>
            </a:r>
          </a:p>
          <a:p>
            <a:pPr lvl="1"/>
            <a:r>
              <a:rPr lang="en-US" sz="1100" dirty="0">
                <a:solidFill>
                  <a:schemeClr val="tx1"/>
                </a:solidFill>
                <a:latin typeface="Tahoma" pitchFamily="34" charset="0"/>
                <a:cs typeface="+mn-cs"/>
              </a:rPr>
              <a:t>"Character reveals moral purpose”</a:t>
            </a:r>
            <a:endParaRPr lang="en-US" dirty="0" smtClean="0"/>
          </a:p>
          <a:p>
            <a:r>
              <a:rPr lang="en-US" dirty="0" smtClean="0"/>
              <a:t>Diction</a:t>
            </a:r>
          </a:p>
          <a:p>
            <a:r>
              <a:rPr lang="en-US" dirty="0" smtClean="0"/>
              <a:t>Thought</a:t>
            </a:r>
          </a:p>
          <a:p>
            <a:pPr lvl="1"/>
            <a:r>
              <a:rPr lang="en-US" sz="1100" dirty="0">
                <a:solidFill>
                  <a:schemeClr val="tx1"/>
                </a:solidFill>
                <a:latin typeface="Tahoma" pitchFamily="34" charset="0"/>
                <a:cs typeface="+mn-cs"/>
              </a:rPr>
              <a:t>"the faculty of saying what is probable and pertinent in given circumstances." as in political rhetoric (thought closer to logical or rhetorical argument)”</a:t>
            </a:r>
            <a:endParaRPr lang="en-US" dirty="0" smtClean="0"/>
          </a:p>
          <a:p>
            <a:r>
              <a:rPr lang="en-US" dirty="0" smtClean="0"/>
              <a:t>Spectacle</a:t>
            </a:r>
          </a:p>
          <a:p>
            <a:pPr lvl="1"/>
            <a:r>
              <a:rPr lang="en-US" sz="1100" dirty="0">
                <a:solidFill>
                  <a:schemeClr val="tx1"/>
                </a:solidFill>
                <a:latin typeface="Tahoma" pitchFamily="34" charset="0"/>
                <a:cs typeface="+mn-cs"/>
              </a:rPr>
              <a:t>depreciation of spectacle suggests we may be more concerned with texts than with performance. note how near end </a:t>
            </a:r>
            <a:r>
              <a:rPr lang="en-US" sz="1100" dirty="0" err="1">
                <a:solidFill>
                  <a:schemeClr val="tx1"/>
                </a:solidFill>
                <a:latin typeface="Tahoma" pitchFamily="34" charset="0"/>
                <a:cs typeface="+mn-cs"/>
              </a:rPr>
              <a:t>ari</a:t>
            </a:r>
            <a:r>
              <a:rPr lang="en-US" sz="1100" dirty="0">
                <a:solidFill>
                  <a:schemeClr val="tx1"/>
                </a:solidFill>
                <a:latin typeface="Tahoma" pitchFamily="34" charset="0"/>
                <a:cs typeface="+mn-cs"/>
              </a:rPr>
              <a:t> notes that you can read just as well as watch a tragedy</a:t>
            </a:r>
            <a:endParaRPr lang="en-US" dirty="0" smtClean="0"/>
          </a:p>
          <a:p>
            <a:r>
              <a:rPr lang="en-US" dirty="0" smtClean="0"/>
              <a:t>Song</a:t>
            </a:r>
          </a:p>
        </p:txBody>
      </p:sp>
      <p:sp>
        <p:nvSpPr>
          <p:cNvPr id="4" name="Date Placeholder 3"/>
          <p:cNvSpPr>
            <a:spLocks noGrp="1"/>
          </p:cNvSpPr>
          <p:nvPr>
            <p:ph type="dt" idx="10"/>
          </p:nvPr>
        </p:nvSpPr>
        <p:spPr/>
        <p:txBody>
          <a:bodyPr/>
          <a:lstStyle/>
          <a:p>
            <a:endParaRPr lang="en-US"/>
          </a:p>
        </p:txBody>
      </p:sp>
      <p:sp>
        <p:nvSpPr>
          <p:cNvPr id="5" name="Slide Number Placeholder 4"/>
          <p:cNvSpPr>
            <a:spLocks noGrp="1"/>
          </p:cNvSpPr>
          <p:nvPr>
            <p:ph type="sldNum" sz="quarter" idx="11"/>
          </p:nvPr>
        </p:nvSpPr>
        <p:spPr/>
        <p:txBody>
          <a:bodyPr/>
          <a:lstStyle/>
          <a:p>
            <a:fld id="{5721D7F7-CBDC-4618-B4D1-D6BF1CF121FB}" type="slidenum">
              <a:rPr lang="en-US" smtClean="0"/>
              <a:pPr/>
              <a:t>27</a:t>
            </a:fld>
            <a:endParaRPr lang="en-US"/>
          </a:p>
        </p:txBody>
      </p:sp>
    </p:spTree>
    <p:extLst>
      <p:ext uri="{BB962C8B-B14F-4D97-AF65-F5344CB8AC3E}">
        <p14:creationId xmlns:p14="http://schemas.microsoft.com/office/powerpoint/2010/main" val="317819808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14550" y="647700"/>
            <a:ext cx="2781300" cy="1565275"/>
          </a:xfrm>
        </p:spPr>
      </p:sp>
      <p:sp>
        <p:nvSpPr>
          <p:cNvPr id="3" name="Notes Placeholder 2"/>
          <p:cNvSpPr>
            <a:spLocks noGrp="1"/>
          </p:cNvSpPr>
          <p:nvPr>
            <p:ph type="body" idx="1"/>
          </p:nvPr>
        </p:nvSpPr>
        <p:spPr/>
        <p:txBody>
          <a:bodyPr/>
          <a:lstStyle/>
          <a:p>
            <a:r>
              <a:rPr lang="en-US" dirty="0"/>
              <a:t>fear is connected to the "relatability" of a character's suffering.</a:t>
            </a:r>
          </a:p>
          <a:p>
            <a:r>
              <a:rPr lang="en-US" dirty="0"/>
              <a:t>pitiful action. friends killing friends/close relatives more pitiful. (</a:t>
            </a:r>
            <a:r>
              <a:rPr lang="en-US" dirty="0" err="1"/>
              <a:t>ari</a:t>
            </a:r>
            <a:r>
              <a:rPr lang="en-US" dirty="0"/>
              <a:t> would have us believe this inherently more tragic, and thus the nature of the tragic determined that tragedy would favor the kinds of downfall-of-a-house type plots that it did.) in composing plot, poet should leave basic framework of incident as-is, but show invention in the details. the relationship between recognition and realization. (not the same as "recognition.") best deed is perpetrated in ignorance, realization later.</a:t>
            </a:r>
          </a:p>
        </p:txBody>
      </p:sp>
      <p:sp>
        <p:nvSpPr>
          <p:cNvPr id="4" name="Date Placeholder 3"/>
          <p:cNvSpPr>
            <a:spLocks noGrp="1"/>
          </p:cNvSpPr>
          <p:nvPr>
            <p:ph type="dt" idx="10"/>
          </p:nvPr>
        </p:nvSpPr>
        <p:spPr/>
        <p:txBody>
          <a:bodyPr/>
          <a:lstStyle/>
          <a:p>
            <a:endParaRPr lang="en-US"/>
          </a:p>
        </p:txBody>
      </p:sp>
      <p:sp>
        <p:nvSpPr>
          <p:cNvPr id="5" name="Slide Number Placeholder 4"/>
          <p:cNvSpPr>
            <a:spLocks noGrp="1"/>
          </p:cNvSpPr>
          <p:nvPr>
            <p:ph type="sldNum" sz="quarter" idx="11"/>
          </p:nvPr>
        </p:nvSpPr>
        <p:spPr/>
        <p:txBody>
          <a:bodyPr/>
          <a:lstStyle/>
          <a:p>
            <a:fld id="{5721D7F7-CBDC-4618-B4D1-D6BF1CF121FB}" type="slidenum">
              <a:rPr lang="en-US" smtClean="0"/>
              <a:pPr/>
              <a:t>28</a:t>
            </a:fld>
            <a:endParaRPr lang="en-US"/>
          </a:p>
        </p:txBody>
      </p:sp>
    </p:spTree>
    <p:extLst>
      <p:ext uri="{BB962C8B-B14F-4D97-AF65-F5344CB8AC3E}">
        <p14:creationId xmlns:p14="http://schemas.microsoft.com/office/powerpoint/2010/main" val="6671007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14550" y="647700"/>
            <a:ext cx="2781300" cy="156527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9C971FF-EF28-4195-A575-329446EFAA55}" type="slidenum">
              <a:rPr lang="en-US" smtClean="0"/>
              <a:t>29</a:t>
            </a:fld>
            <a:endParaRPr lang="en-US"/>
          </a:p>
        </p:txBody>
      </p:sp>
    </p:spTree>
    <p:extLst>
      <p:ext uri="{BB962C8B-B14F-4D97-AF65-F5344CB8AC3E}">
        <p14:creationId xmlns:p14="http://schemas.microsoft.com/office/powerpoint/2010/main" val="40049427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14550" y="647700"/>
            <a:ext cx="2781300" cy="156527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9C971FF-EF28-4195-A575-329446EFAA55}" type="slidenum">
              <a:rPr lang="en-US" smtClean="0"/>
              <a:t>3</a:t>
            </a:fld>
            <a:endParaRPr lang="en-US"/>
          </a:p>
        </p:txBody>
      </p:sp>
    </p:spTree>
    <p:extLst>
      <p:ext uri="{BB962C8B-B14F-4D97-AF65-F5344CB8AC3E}">
        <p14:creationId xmlns:p14="http://schemas.microsoft.com/office/powerpoint/2010/main" val="196048326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14550" y="647700"/>
            <a:ext cx="2781300" cy="1565275"/>
          </a:xfrm>
        </p:spPr>
      </p:sp>
      <p:sp>
        <p:nvSpPr>
          <p:cNvPr id="3" name="Notes Placeholder 2"/>
          <p:cNvSpPr>
            <a:spLocks noGrp="1"/>
          </p:cNvSpPr>
          <p:nvPr>
            <p:ph type="body" idx="1"/>
          </p:nvPr>
        </p:nvSpPr>
        <p:spPr/>
        <p:txBody>
          <a:bodyPr/>
          <a:lstStyle/>
          <a:p>
            <a:r>
              <a:rPr lang="en-US" dirty="0" smtClean="0"/>
              <a:t>WHAT’S THE VALUE-ADDED OF ARI’S POETICS? WHAT’S THE TAKE-AWAY?</a:t>
            </a:r>
          </a:p>
          <a:p>
            <a:r>
              <a:rPr lang="en-US" dirty="0" smtClean="0"/>
              <a:t>basically,</a:t>
            </a:r>
            <a:r>
              <a:rPr lang="en-US" baseline="0" dirty="0" smtClean="0"/>
              <a:t> a theory of tragedy that begins help us understand it in relation to its ancient historical development and ancient ways of experiencing it.</a:t>
            </a:r>
          </a:p>
          <a:p>
            <a:r>
              <a:rPr lang="en-US" baseline="0" dirty="0" smtClean="0"/>
              <a:t>but also a theory of it that combines notions of its utility with pleasure3 derived therefrom – indeed, a way of theorizing pleasure as, potentially, at least, pleasurable.</a:t>
            </a:r>
            <a:endParaRPr lang="en-US" dirty="0" smtClean="0"/>
          </a:p>
          <a:p>
            <a:r>
              <a:rPr lang="en-US" dirty="0" smtClean="0"/>
              <a:t>87</a:t>
            </a:r>
            <a:r>
              <a:rPr lang="en-US" dirty="0"/>
              <a:t>. how best to go about conceiving a plot.</a:t>
            </a:r>
          </a:p>
          <a:p>
            <a:r>
              <a:rPr lang="en-US" dirty="0"/>
              <a:t>90. complication, unraveling. complication = plot up to reversal. then unraveling.</a:t>
            </a:r>
          </a:p>
          <a:p>
            <a:r>
              <a:rPr lang="en-US" dirty="0"/>
              <a:t>reversal should concern "the character between these two extremes [the very noble and the very wicked] - that of a man who is not eminently good and just, yet whose misfortune is brought about not by vice </a:t>
            </a:r>
            <a:r>
              <a:rPr lang="en-US" dirty="0" err="1"/>
              <a:t>pr</a:t>
            </a:r>
            <a:r>
              <a:rPr lang="en-US" dirty="0"/>
              <a:t> depravity, but by some error or frailty [</a:t>
            </a:r>
            <a:r>
              <a:rPr lang="en-US" i="1" dirty="0"/>
              <a:t>hamartia</a:t>
            </a:r>
            <a:r>
              <a:rPr lang="en-US" dirty="0"/>
              <a:t>]." but </a:t>
            </a:r>
            <a:r>
              <a:rPr lang="en-US" dirty="0" err="1"/>
              <a:t>aristotle</a:t>
            </a:r>
            <a:r>
              <a:rPr lang="en-US" dirty="0"/>
              <a:t> means </a:t>
            </a:r>
            <a:r>
              <a:rPr lang="en-US" i="1" dirty="0"/>
              <a:t>mistake</a:t>
            </a:r>
            <a:r>
              <a:rPr lang="en-US" dirty="0"/>
              <a:t>. (76)</a:t>
            </a:r>
          </a:p>
          <a:p>
            <a:r>
              <a:rPr lang="en-US" dirty="0"/>
              <a:t>79-80. we're seeing recognition not simply of another's identity, but with that, of the moral implications, previously unknown, of a given action  as connected to identity. so for instance there is no recognition in </a:t>
            </a:r>
            <a:r>
              <a:rPr lang="en-US" dirty="0" err="1"/>
              <a:t>antigone</a:t>
            </a:r>
            <a:r>
              <a:rPr lang="en-US" dirty="0"/>
              <a:t>, strictly speaking. but there is a point in the play when the delusion falls away from </a:t>
            </a:r>
            <a:r>
              <a:rPr lang="en-US" dirty="0" err="1"/>
              <a:t>creon</a:t>
            </a:r>
            <a:r>
              <a:rPr lang="en-US" dirty="0"/>
              <a:t> and he realizes just what he has been doing: he has been destroying himself, and it is his self-wrought reversal he notices. this dimension of learning in characters and in spectators only lightly touched on in </a:t>
            </a:r>
            <a:r>
              <a:rPr lang="en-US" dirty="0" err="1"/>
              <a:t>ari</a:t>
            </a:r>
            <a:r>
              <a:rPr lang="en-US" dirty="0"/>
              <a:t>, but a central theme of the tragedies themselves. see p. 85.</a:t>
            </a:r>
          </a:p>
          <a:p>
            <a:r>
              <a:rPr lang="en-US" dirty="0"/>
              <a:t>84. on recognition. relatively unimaginative-artistic: from tokens. (</a:t>
            </a:r>
            <a:r>
              <a:rPr lang="en-US" dirty="0" err="1"/>
              <a:t>atekhnoterai</a:t>
            </a:r>
            <a:r>
              <a:rPr lang="en-US" dirty="0"/>
              <a:t>.) this is about either recognition of, or employment of, </a:t>
            </a:r>
            <a:r>
              <a:rPr lang="en-US" dirty="0" err="1"/>
              <a:t>tekhne</a:t>
            </a:r>
            <a:r>
              <a:rPr lang="en-US" dirty="0"/>
              <a:t>, technical skill.</a:t>
            </a:r>
          </a:p>
          <a:p>
            <a:r>
              <a:rPr lang="en-US" dirty="0"/>
              <a:t>85. even less artistic, blatant </a:t>
            </a:r>
            <a:r>
              <a:rPr lang="en-US" dirty="0" err="1"/>
              <a:t>"i</a:t>
            </a:r>
            <a:r>
              <a:rPr lang="en-US" dirty="0"/>
              <a:t> am." (i.e., artificial.) </a:t>
            </a:r>
            <a:r>
              <a:rPr lang="en-US" dirty="0" err="1"/>
              <a:t>ari</a:t>
            </a:r>
            <a:r>
              <a:rPr lang="en-US" dirty="0"/>
              <a:t> likes recognition by inference. note that recognition can be of fate etc., not just ID.</a:t>
            </a:r>
          </a:p>
          <a:p>
            <a:r>
              <a:rPr lang="en-US" dirty="0"/>
              <a:t>86. best: from plot action - e.g., </a:t>
            </a:r>
            <a:r>
              <a:rPr lang="en-US" dirty="0" err="1"/>
              <a:t>soph's</a:t>
            </a:r>
            <a:r>
              <a:rPr lang="en-US" dirty="0"/>
              <a:t> OK.</a:t>
            </a:r>
          </a:p>
        </p:txBody>
      </p:sp>
      <p:sp>
        <p:nvSpPr>
          <p:cNvPr id="4" name="Date Placeholder 3"/>
          <p:cNvSpPr>
            <a:spLocks noGrp="1"/>
          </p:cNvSpPr>
          <p:nvPr>
            <p:ph type="dt" idx="10"/>
          </p:nvPr>
        </p:nvSpPr>
        <p:spPr/>
        <p:txBody>
          <a:bodyPr/>
          <a:lstStyle/>
          <a:p>
            <a:endParaRPr lang="en-US"/>
          </a:p>
        </p:txBody>
      </p:sp>
      <p:sp>
        <p:nvSpPr>
          <p:cNvPr id="5" name="Slide Number Placeholder 4"/>
          <p:cNvSpPr>
            <a:spLocks noGrp="1"/>
          </p:cNvSpPr>
          <p:nvPr>
            <p:ph type="sldNum" sz="quarter" idx="11"/>
          </p:nvPr>
        </p:nvSpPr>
        <p:spPr/>
        <p:txBody>
          <a:bodyPr/>
          <a:lstStyle/>
          <a:p>
            <a:fld id="{5721D7F7-CBDC-4618-B4D1-D6BF1CF121FB}" type="slidenum">
              <a:rPr lang="en-US" smtClean="0"/>
              <a:pPr/>
              <a:t>30</a:t>
            </a:fld>
            <a:endParaRPr lang="en-US"/>
          </a:p>
        </p:txBody>
      </p:sp>
    </p:spTree>
    <p:extLst>
      <p:ext uri="{BB962C8B-B14F-4D97-AF65-F5344CB8AC3E}">
        <p14:creationId xmlns:p14="http://schemas.microsoft.com/office/powerpoint/2010/main" val="38910060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Grp="1" noChangeArrowheads="1"/>
          </p:cNvSpPr>
          <p:nvPr>
            <p:ph type="dt" idx="1"/>
          </p:nvPr>
        </p:nvSpPr>
        <p:spPr>
          <a:ln/>
        </p:spPr>
        <p:txBody>
          <a:bodyPr/>
          <a:lstStyle/>
          <a:p>
            <a:r>
              <a:rPr lang="en-US"/>
              <a:t>1-13-99</a:t>
            </a:r>
          </a:p>
        </p:txBody>
      </p:sp>
      <p:sp>
        <p:nvSpPr>
          <p:cNvPr id="5" name="Rectangle 6"/>
          <p:cNvSpPr>
            <a:spLocks noGrp="1" noChangeArrowheads="1"/>
          </p:cNvSpPr>
          <p:nvPr>
            <p:ph type="ftr" sz="quarter" idx="4"/>
          </p:nvPr>
        </p:nvSpPr>
        <p:spPr>
          <a:ln/>
        </p:spPr>
        <p:txBody>
          <a:bodyPr/>
          <a:lstStyle/>
          <a:p>
            <a:r>
              <a:rPr lang="en-US"/>
              <a:t>CLA77, Andrew Scholtz</a:t>
            </a:r>
          </a:p>
        </p:txBody>
      </p:sp>
      <p:sp>
        <p:nvSpPr>
          <p:cNvPr id="6" name="Rectangle 7"/>
          <p:cNvSpPr>
            <a:spLocks noGrp="1" noChangeArrowheads="1"/>
          </p:cNvSpPr>
          <p:nvPr>
            <p:ph type="sldNum" sz="quarter" idx="5"/>
          </p:nvPr>
        </p:nvSpPr>
        <p:spPr>
          <a:ln/>
        </p:spPr>
        <p:txBody>
          <a:bodyPr/>
          <a:lstStyle/>
          <a:p>
            <a:fld id="{809B5D76-8976-4B5E-8178-DB6E10EE067D}" type="slidenum">
              <a:rPr lang="en-US"/>
              <a:pPr/>
              <a:t>4</a:t>
            </a:fld>
            <a:endParaRPr lang="en-US"/>
          </a:p>
        </p:txBody>
      </p:sp>
      <p:sp>
        <p:nvSpPr>
          <p:cNvPr id="441346" name="Rectangle 2"/>
          <p:cNvSpPr>
            <a:spLocks noGrp="1" noRot="1" noChangeAspect="1" noChangeArrowheads="1" noTextEdit="1"/>
          </p:cNvSpPr>
          <p:nvPr>
            <p:ph type="sldImg"/>
          </p:nvPr>
        </p:nvSpPr>
        <p:spPr>
          <a:xfrm>
            <a:off x="2114550" y="647700"/>
            <a:ext cx="2781300" cy="1565275"/>
          </a:xfrm>
          <a:ln/>
        </p:spPr>
      </p:sp>
      <p:sp>
        <p:nvSpPr>
          <p:cNvPr id="441347" name="Rectangle 3"/>
          <p:cNvSpPr>
            <a:spLocks noGrp="1" noChangeArrowheads="1"/>
          </p:cNvSpPr>
          <p:nvPr>
            <p:ph type="body" idx="1"/>
          </p:nvPr>
        </p:nvSpPr>
        <p:spPr/>
        <p:txBody>
          <a:bodyPr/>
          <a:lstStyle/>
          <a:p>
            <a:pPr marL="171425" indent="-171425">
              <a:buFontTx/>
              <a:buChar char="-"/>
            </a:pPr>
            <a:r>
              <a:rPr lang="en-US" sz="1000" dirty="0"/>
              <a:t>masking and impersonation</a:t>
            </a:r>
          </a:p>
          <a:p>
            <a:pPr marL="171425" indent="-171425">
              <a:buFontTx/>
              <a:buChar char="-"/>
            </a:pPr>
            <a:r>
              <a:rPr lang="en-US" sz="1000" dirty="0"/>
              <a:t>left, archaic vase with a Dionysos or satyr mask; right an </a:t>
            </a:r>
            <a:r>
              <a:rPr lang="en-US" sz="1000" dirty="0" err="1"/>
              <a:t>athenian</a:t>
            </a:r>
            <a:r>
              <a:rPr lang="en-US" sz="1000" dirty="0"/>
              <a:t> </a:t>
            </a:r>
            <a:r>
              <a:rPr lang="en-US" sz="1000" dirty="0" err="1"/>
              <a:t>lenaean</a:t>
            </a:r>
            <a:r>
              <a:rPr lang="en-US" sz="1000" dirty="0"/>
              <a:t> vase, women dressed as maenads worshipping a Dionysus mask, late 400s bce.</a:t>
            </a:r>
          </a:p>
          <a:p>
            <a:r>
              <a:rPr lang="en-US" i="1" dirty="0" smtClean="0"/>
              <a:t>dramatic</a:t>
            </a:r>
            <a:r>
              <a:rPr lang="en-US" dirty="0" smtClean="0"/>
              <a:t> masks: function</a:t>
            </a:r>
          </a:p>
          <a:p>
            <a:pPr lvl="1"/>
            <a:r>
              <a:rPr lang="en-US" dirty="0" smtClean="0"/>
              <a:t>visual/auditory projection?</a:t>
            </a:r>
          </a:p>
          <a:p>
            <a:pPr lvl="1"/>
            <a:r>
              <a:rPr lang="en-US" dirty="0" smtClean="0"/>
              <a:t>suppression-concealment?</a:t>
            </a:r>
          </a:p>
          <a:p>
            <a:pPr lvl="1"/>
            <a:r>
              <a:rPr lang="en-US" dirty="0" smtClean="0"/>
              <a:t>embodiment-externalization?</a:t>
            </a:r>
          </a:p>
          <a:p>
            <a:pPr lvl="1"/>
            <a:r>
              <a:rPr lang="en-US" dirty="0" smtClean="0"/>
              <a:t>surface manifestation</a:t>
            </a:r>
          </a:p>
          <a:p>
            <a:pPr lvl="1"/>
            <a:r>
              <a:rPr lang="en-US" dirty="0" smtClean="0"/>
              <a:t>are dramatic masks, considering their cultic origins, going then to be way of</a:t>
            </a:r>
          </a:p>
          <a:p>
            <a:pPr lvl="2"/>
            <a:r>
              <a:rPr lang="en-US" dirty="0" smtClean="0"/>
              <a:t>making performer more visible?</a:t>
            </a:r>
          </a:p>
          <a:p>
            <a:pPr lvl="2"/>
            <a:r>
              <a:rPr lang="en-US" dirty="0" smtClean="0"/>
              <a:t>submerging personality of performer?</a:t>
            </a:r>
          </a:p>
          <a:p>
            <a:r>
              <a:rPr lang="en-US" sz="900" dirty="0"/>
              <a:t>John Jones (</a:t>
            </a:r>
            <a:r>
              <a:rPr lang="en-US" sz="900" i="1" dirty="0"/>
              <a:t>On Aristotle and Greek Tragedy</a:t>
            </a:r>
            <a:r>
              <a:rPr lang="en-US" sz="900" dirty="0"/>
              <a:t>):</a:t>
            </a:r>
          </a:p>
          <a:p>
            <a:pPr lvl="1"/>
            <a:r>
              <a:rPr lang="en-US" sz="900" dirty="0"/>
              <a:t>mask, like the face (</a:t>
            </a:r>
            <a:r>
              <a:rPr lang="en-US" sz="900" i="1" dirty="0"/>
              <a:t>prosopon</a:t>
            </a:r>
            <a:r>
              <a:rPr lang="en-US" sz="900" dirty="0"/>
              <a:t>) does not </a:t>
            </a:r>
            <a:r>
              <a:rPr lang="en-US" sz="900" b="1" dirty="0"/>
              <a:t>conceal</a:t>
            </a:r>
            <a:r>
              <a:rPr lang="en-US" sz="900" dirty="0"/>
              <a:t>, but </a:t>
            </a:r>
            <a:r>
              <a:rPr lang="en-US" sz="900" b="1" dirty="0"/>
              <a:t>imitates</a:t>
            </a:r>
            <a:r>
              <a:rPr lang="en-US" sz="900" dirty="0"/>
              <a:t> and </a:t>
            </a:r>
            <a:r>
              <a:rPr lang="en-US" sz="900" b="1" dirty="0"/>
              <a:t>externalizes</a:t>
            </a:r>
            <a:r>
              <a:rPr lang="en-US" sz="900" dirty="0"/>
              <a:t> total </a:t>
            </a:r>
            <a:r>
              <a:rPr lang="en-US" sz="900" i="1" dirty="0"/>
              <a:t>personality</a:t>
            </a:r>
            <a:r>
              <a:rPr lang="en-US" sz="900" dirty="0"/>
              <a:t> (</a:t>
            </a:r>
            <a:r>
              <a:rPr lang="en-US" sz="900" i="1" dirty="0"/>
              <a:t>prosopon</a:t>
            </a:r>
            <a:r>
              <a:rPr lang="en-US" sz="900" dirty="0"/>
              <a:t>) of the character (</a:t>
            </a:r>
            <a:r>
              <a:rPr lang="en-US" sz="900" i="1" dirty="0" err="1"/>
              <a:t>prosopeion</a:t>
            </a:r>
            <a:r>
              <a:rPr lang="en-US" sz="900" i="1" dirty="0"/>
              <a:t>, prosopon</a:t>
            </a:r>
            <a:r>
              <a:rPr lang="en-US" sz="900" dirty="0"/>
              <a:t>)</a:t>
            </a:r>
          </a:p>
          <a:p>
            <a:pPr lvl="0"/>
            <a:r>
              <a:rPr lang="en-US" dirty="0" smtClean="0"/>
              <a:t>Martha Johnson 992</a:t>
            </a:r>
          </a:p>
          <a:p>
            <a:pPr lvl="1"/>
            <a:r>
              <a:rPr lang="en-US" dirty="0" smtClean="0"/>
              <a:t>angle of the mask, combined with body stance and gesture, varies emotional expression more powerfully than the unmasked face</a:t>
            </a:r>
          </a:p>
          <a:p>
            <a:pPr defTabSz="914266"/>
            <a:r>
              <a:rPr lang="en-US" sz="1000" dirty="0"/>
              <a:t>ultimately, we are exploring cultural production (here, dramatic literature) as itself a kind of performance, a kind of MASK</a:t>
            </a:r>
          </a:p>
          <a:p>
            <a:pPr lvl="0"/>
            <a:r>
              <a:rPr lang="en-US" sz="1000" dirty="0"/>
              <a:t>so i don’t think we’re going to be trying to “unmask” drama as much as explore its power to reveal, to conceal, to clarify, to distort.</a:t>
            </a:r>
            <a:endParaRPr lang="en-US" dirty="0" smtClean="0"/>
          </a:p>
        </p:txBody>
      </p:sp>
    </p:spTree>
    <p:extLst>
      <p:ext uri="{BB962C8B-B14F-4D97-AF65-F5344CB8AC3E}">
        <p14:creationId xmlns:p14="http://schemas.microsoft.com/office/powerpoint/2010/main" val="8868093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14550" y="647700"/>
            <a:ext cx="2781300" cy="1565275"/>
          </a:xfrm>
        </p:spPr>
      </p:sp>
      <p:sp>
        <p:nvSpPr>
          <p:cNvPr id="3" name="Notes Placeholder 2"/>
          <p:cNvSpPr>
            <a:spLocks noGrp="1"/>
          </p:cNvSpPr>
          <p:nvPr>
            <p:ph type="body" idx="1"/>
          </p:nvPr>
        </p:nvSpPr>
        <p:spPr/>
        <p:txBody>
          <a:bodyPr/>
          <a:lstStyle/>
          <a:p>
            <a:r>
              <a:rPr lang="en-US" dirty="0" smtClean="0"/>
              <a:t>THIS IS THE “TAKE-AWAY” FOR READINGS AS TO THE CONTEXT OF ATHENIAN TRAGEDY. . .</a:t>
            </a:r>
          </a:p>
          <a:p>
            <a:r>
              <a:rPr lang="en-US" dirty="0" smtClean="0"/>
              <a:t>Dual Focus</a:t>
            </a:r>
          </a:p>
          <a:p>
            <a:pPr lvl="1"/>
            <a:r>
              <a:rPr lang="en-US" dirty="0" smtClean="0"/>
              <a:t>ancient, mythic, heroic, archetypal</a:t>
            </a:r>
          </a:p>
          <a:p>
            <a:pPr lvl="1"/>
            <a:r>
              <a:rPr lang="en-US" dirty="0" smtClean="0"/>
              <a:t>contemporary, political, communal, skeptical</a:t>
            </a:r>
          </a:p>
          <a:p>
            <a:r>
              <a:rPr lang="en-US" dirty="0" smtClean="0"/>
              <a:t>Ambivalent affirmation</a:t>
            </a:r>
          </a:p>
          <a:p>
            <a:pPr lvl="1"/>
            <a:r>
              <a:rPr lang="en-US" dirty="0" smtClean="0"/>
              <a:t>Vernant</a:t>
            </a:r>
          </a:p>
          <a:p>
            <a:pPr lvl="1"/>
            <a:r>
              <a:rPr lang="en-US" dirty="0" smtClean="0"/>
              <a:t>Hall</a:t>
            </a:r>
          </a:p>
          <a:p>
            <a:r>
              <a:rPr lang="en-US" dirty="0" smtClean="0"/>
              <a:t>Ambivalent affirmation</a:t>
            </a:r>
          </a:p>
          <a:p>
            <a:pPr lvl="2"/>
            <a:r>
              <a:rPr lang="en-US" dirty="0" smtClean="0"/>
              <a:t>Vernant</a:t>
            </a:r>
          </a:p>
          <a:p>
            <a:pPr lvl="2"/>
            <a:r>
              <a:rPr lang="en-US" dirty="0" smtClean="0"/>
              <a:t>Hall</a:t>
            </a:r>
          </a:p>
          <a:p>
            <a:pPr lvl="1"/>
            <a:r>
              <a:rPr lang="en-US" dirty="0" err="1" smtClean="0"/>
              <a:t>athenian</a:t>
            </a:r>
            <a:r>
              <a:rPr lang="en-US" dirty="0" smtClean="0"/>
              <a:t> drama – tragedy especially - as civic-communal experience</a:t>
            </a:r>
          </a:p>
          <a:p>
            <a:pPr lvl="2"/>
            <a:r>
              <a:rPr lang="en-US" dirty="0" smtClean="0"/>
              <a:t>Dramatists on trial</a:t>
            </a:r>
          </a:p>
          <a:p>
            <a:pPr lvl="2"/>
            <a:r>
              <a:rPr lang="en-US" dirty="0" smtClean="0"/>
              <a:t>City on trial</a:t>
            </a:r>
          </a:p>
          <a:p>
            <a:pPr lvl="2"/>
            <a:r>
              <a:rPr lang="en-US" dirty="0" smtClean="0"/>
              <a:t>paraphrasing </a:t>
            </a:r>
            <a:r>
              <a:rPr lang="en-US" dirty="0" err="1" smtClean="0"/>
              <a:t>vernant</a:t>
            </a:r>
            <a:r>
              <a:rPr lang="en-US" dirty="0" smtClean="0"/>
              <a:t>: "when past heroes become incorporated into contemporary tragedy, they turn into problems and cease to be models“</a:t>
            </a:r>
          </a:p>
          <a:p>
            <a:pPr lvl="2"/>
            <a:r>
              <a:rPr lang="en-US" dirty="0" smtClean="0"/>
              <a:t>v quote: "tragedy is a debate with a past that is still alive.“</a:t>
            </a:r>
          </a:p>
          <a:p>
            <a:pPr lvl="2"/>
            <a:r>
              <a:rPr lang="en-US" dirty="0" smtClean="0"/>
              <a:t>but cf. “Edith Hall’s notion of tragic dialogue as a polyphony of voices rising up to challenge assumptions cherished by tragedy’s target audience, yet constituting a discourse — that of tragedy — celebrating the very values tragedy put on trial”</a:t>
            </a:r>
          </a:p>
        </p:txBody>
      </p:sp>
      <p:sp>
        <p:nvSpPr>
          <p:cNvPr id="4" name="Slide Number Placeholder 3"/>
          <p:cNvSpPr>
            <a:spLocks noGrp="1"/>
          </p:cNvSpPr>
          <p:nvPr>
            <p:ph type="sldNum" sz="quarter" idx="10"/>
          </p:nvPr>
        </p:nvSpPr>
        <p:spPr/>
        <p:txBody>
          <a:bodyPr/>
          <a:lstStyle/>
          <a:p>
            <a:fld id="{69C971FF-EF28-4195-A575-329446EFAA55}" type="slidenum">
              <a:rPr lang="en-US" smtClean="0"/>
              <a:t>5</a:t>
            </a:fld>
            <a:endParaRPr lang="en-US"/>
          </a:p>
        </p:txBody>
      </p:sp>
    </p:spTree>
    <p:extLst>
      <p:ext uri="{BB962C8B-B14F-4D97-AF65-F5344CB8AC3E}">
        <p14:creationId xmlns:p14="http://schemas.microsoft.com/office/powerpoint/2010/main" val="24881828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14550" y="647700"/>
            <a:ext cx="2781300" cy="156527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9C971FF-EF28-4195-A575-329446EFAA55}" type="slidenum">
              <a:rPr lang="en-US" smtClean="0"/>
              <a:t>6</a:t>
            </a:fld>
            <a:endParaRPr lang="en-US"/>
          </a:p>
        </p:txBody>
      </p:sp>
    </p:spTree>
    <p:extLst>
      <p:ext uri="{BB962C8B-B14F-4D97-AF65-F5344CB8AC3E}">
        <p14:creationId xmlns:p14="http://schemas.microsoft.com/office/powerpoint/2010/main" val="22912889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why does the question of tragic origins matter? i would suggest that it doesn’t matter so much for its own sake. rather, a look into tragic origins – which, it should be emphasized, becomes the same question as GREEK THEATER origins –</a:t>
            </a:r>
            <a:r>
              <a:rPr lang="en-US" baseline="0" dirty="0" smtClean="0"/>
              <a:t> suggests that at </a:t>
            </a:r>
            <a:r>
              <a:rPr lang="en-US" baseline="0" dirty="0" err="1" smtClean="0"/>
              <a:t>athens</a:t>
            </a:r>
            <a:r>
              <a:rPr lang="en-US" baseline="0" dirty="0" smtClean="0"/>
              <a:t> and elsewhere, certain THEMATIC resonances. the connection between the </a:t>
            </a:r>
            <a:r>
              <a:rPr lang="en-US" baseline="0" dirty="0" err="1" smtClean="0"/>
              <a:t>dionysian</a:t>
            </a:r>
            <a:r>
              <a:rPr lang="en-US" baseline="0" dirty="0" smtClean="0"/>
              <a:t>, the tearing down of barriers, esp. between grand tyrants and   also, close connections arouse between:</a:t>
            </a:r>
          </a:p>
          <a:p>
            <a:pPr lvl="1"/>
            <a:r>
              <a:rPr lang="en-US" baseline="0" dirty="0" smtClean="0"/>
              <a:t>religious worship</a:t>
            </a:r>
          </a:p>
          <a:p>
            <a:pPr lvl="1"/>
            <a:r>
              <a:rPr lang="en-US" baseline="0" dirty="0" smtClean="0"/>
              <a:t>collective festivity and performance</a:t>
            </a:r>
          </a:p>
          <a:p>
            <a:pPr lvl="1"/>
            <a:r>
              <a:rPr lang="en-US" baseline="0" dirty="0" smtClean="0"/>
              <a:t>impersonation</a:t>
            </a:r>
          </a:p>
          <a:p>
            <a:pPr lvl="0"/>
            <a:r>
              <a:rPr lang="en-US" baseline="0" dirty="0" smtClean="0"/>
              <a:t>at </a:t>
            </a:r>
            <a:r>
              <a:rPr lang="en-US" baseline="0" dirty="0" err="1" smtClean="0"/>
              <a:t>athens</a:t>
            </a:r>
            <a:r>
              <a:rPr lang="en-US" baseline="0" dirty="0" smtClean="0"/>
              <a:t>, we shall see those connections become particularly strong and dynamic in relation to the worship of DIONYSUS. my suggestion later in this lecture will arguably hold relevance to a theory of tragedy as a collective actualization-celebration of imitation .</a:t>
            </a:r>
          </a:p>
        </p:txBody>
      </p:sp>
      <p:sp>
        <p:nvSpPr>
          <p:cNvPr id="4" name="Date Placeholder 3"/>
          <p:cNvSpPr>
            <a:spLocks noGrp="1"/>
          </p:cNvSpPr>
          <p:nvPr>
            <p:ph type="dt" idx="10"/>
          </p:nvPr>
        </p:nvSpPr>
        <p:spPr/>
        <p:txBody>
          <a:bodyPr/>
          <a:lstStyle/>
          <a:p>
            <a:endParaRPr lang="en-US"/>
          </a:p>
        </p:txBody>
      </p:sp>
      <p:sp>
        <p:nvSpPr>
          <p:cNvPr id="5" name="Slide Number Placeholder 4"/>
          <p:cNvSpPr>
            <a:spLocks noGrp="1"/>
          </p:cNvSpPr>
          <p:nvPr>
            <p:ph type="sldNum" sz="quarter" idx="11"/>
          </p:nvPr>
        </p:nvSpPr>
        <p:spPr/>
        <p:txBody>
          <a:bodyPr/>
          <a:lstStyle/>
          <a:p>
            <a:fld id="{5721D7F7-CBDC-4618-B4D1-D6BF1CF121FB}" type="slidenum">
              <a:rPr lang="en-US" smtClean="0"/>
              <a:pPr/>
              <a:t>7</a:t>
            </a:fld>
            <a:endParaRPr lang="en-US"/>
          </a:p>
        </p:txBody>
      </p:sp>
    </p:spTree>
    <p:extLst>
      <p:ext uri="{BB962C8B-B14F-4D97-AF65-F5344CB8AC3E}">
        <p14:creationId xmlns:p14="http://schemas.microsoft.com/office/powerpoint/2010/main" val="19538517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Grp="1" noChangeArrowheads="1"/>
          </p:cNvSpPr>
          <p:nvPr>
            <p:ph type="dt" idx="1"/>
          </p:nvPr>
        </p:nvSpPr>
        <p:spPr>
          <a:ln/>
        </p:spPr>
        <p:txBody>
          <a:bodyPr/>
          <a:lstStyle/>
          <a:p>
            <a:r>
              <a:rPr lang="en-US"/>
              <a:t>1-13-99</a:t>
            </a:r>
          </a:p>
        </p:txBody>
      </p:sp>
      <p:sp>
        <p:nvSpPr>
          <p:cNvPr id="5" name="Rectangle 6"/>
          <p:cNvSpPr>
            <a:spLocks noGrp="1" noChangeArrowheads="1"/>
          </p:cNvSpPr>
          <p:nvPr>
            <p:ph type="ftr" sz="quarter" idx="4"/>
          </p:nvPr>
        </p:nvSpPr>
        <p:spPr>
          <a:ln/>
        </p:spPr>
        <p:txBody>
          <a:bodyPr/>
          <a:lstStyle/>
          <a:p>
            <a:r>
              <a:rPr lang="en-US"/>
              <a:t>CLA77, Andrew Scholtz</a:t>
            </a:r>
          </a:p>
        </p:txBody>
      </p:sp>
      <p:sp>
        <p:nvSpPr>
          <p:cNvPr id="6" name="Rectangle 7"/>
          <p:cNvSpPr>
            <a:spLocks noGrp="1" noChangeArrowheads="1"/>
          </p:cNvSpPr>
          <p:nvPr>
            <p:ph type="sldNum" sz="quarter" idx="5"/>
          </p:nvPr>
        </p:nvSpPr>
        <p:spPr>
          <a:ln/>
        </p:spPr>
        <p:txBody>
          <a:bodyPr/>
          <a:lstStyle/>
          <a:p>
            <a:fld id="{4610F930-7BB3-4F9F-8232-43908B47BEF8}" type="slidenum">
              <a:rPr lang="en-US"/>
              <a:pPr/>
              <a:t>8</a:t>
            </a:fld>
            <a:endParaRPr lang="en-US"/>
          </a:p>
        </p:txBody>
      </p:sp>
      <p:sp>
        <p:nvSpPr>
          <p:cNvPr id="1492994" name="Rectangle 2"/>
          <p:cNvSpPr>
            <a:spLocks noGrp="1" noRot="1" noChangeAspect="1" noChangeArrowheads="1" noTextEdit="1"/>
          </p:cNvSpPr>
          <p:nvPr>
            <p:ph type="sldImg"/>
          </p:nvPr>
        </p:nvSpPr>
        <p:spPr>
          <a:xfrm>
            <a:off x="2087563" y="506413"/>
            <a:ext cx="2835275" cy="1595437"/>
          </a:xfrm>
          <a:ln/>
        </p:spPr>
      </p:sp>
      <p:sp>
        <p:nvSpPr>
          <p:cNvPr id="1492995" name="Rectangle 3"/>
          <p:cNvSpPr>
            <a:spLocks noGrp="1" noChangeArrowheads="1"/>
          </p:cNvSpPr>
          <p:nvPr>
            <p:ph type="body" idx="1"/>
          </p:nvPr>
        </p:nvSpPr>
        <p:spPr>
          <a:xfrm>
            <a:off x="467360" y="2301506"/>
            <a:ext cx="6075680" cy="6297666"/>
          </a:xfrm>
        </p:spPr>
        <p:txBody>
          <a:bodyPr/>
          <a:lstStyle/>
          <a:p>
            <a:r>
              <a:rPr lang="en-US" dirty="0" smtClean="0"/>
              <a:t>discussions of </a:t>
            </a:r>
            <a:r>
              <a:rPr lang="en-US" dirty="0" err="1" smtClean="0"/>
              <a:t>athenian</a:t>
            </a:r>
            <a:r>
              <a:rPr lang="en-US" dirty="0" smtClean="0"/>
              <a:t> tragedy need to begin with </a:t>
            </a:r>
            <a:r>
              <a:rPr lang="en-US" dirty="0" err="1" smtClean="0"/>
              <a:t>dionysus</a:t>
            </a:r>
            <a:r>
              <a:rPr lang="en-US" dirty="0" smtClean="0"/>
              <a:t>.</a:t>
            </a:r>
            <a:r>
              <a:rPr lang="en-US" baseline="0" dirty="0" smtClean="0"/>
              <a:t> though </a:t>
            </a:r>
            <a:r>
              <a:rPr lang="en-US" baseline="0" dirty="0" err="1" smtClean="0"/>
              <a:t>greek</a:t>
            </a:r>
            <a:r>
              <a:rPr lang="en-US" baseline="0" dirty="0" smtClean="0"/>
              <a:t> drama doesn’t seem to have arisen exclusively in connection with </a:t>
            </a:r>
            <a:r>
              <a:rPr lang="en-US" baseline="0" dirty="0" err="1" smtClean="0"/>
              <a:t>dionysus</a:t>
            </a:r>
            <a:r>
              <a:rPr lang="en-US" baseline="0" dirty="0" smtClean="0"/>
              <a:t> (so, for instance, your readings show proto-drama connected with Artemis at the </a:t>
            </a:r>
            <a:r>
              <a:rPr lang="en-US" baseline="0" dirty="0" err="1" smtClean="0"/>
              <a:t>greek</a:t>
            </a:r>
            <a:r>
              <a:rPr lang="en-US" baseline="0" dirty="0" smtClean="0"/>
              <a:t> city of </a:t>
            </a:r>
            <a:r>
              <a:rPr lang="en-US" baseline="0" dirty="0" err="1" smtClean="0"/>
              <a:t>sparta</a:t>
            </a:r>
            <a:r>
              <a:rPr lang="en-US" baseline="0" dirty="0" smtClean="0"/>
              <a:t>), at </a:t>
            </a:r>
            <a:r>
              <a:rPr lang="en-US" baseline="0" dirty="0" err="1" smtClean="0"/>
              <a:t>athens</a:t>
            </a:r>
            <a:r>
              <a:rPr lang="en-US" baseline="0" dirty="0" smtClean="0"/>
              <a:t> and elsewhere, the </a:t>
            </a:r>
            <a:r>
              <a:rPr lang="en-US" baseline="0" dirty="0" err="1" smtClean="0"/>
              <a:t>dionysian</a:t>
            </a:r>
            <a:r>
              <a:rPr lang="en-US" baseline="0" dirty="0" smtClean="0"/>
              <a:t> connections are extremely strong.</a:t>
            </a:r>
          </a:p>
          <a:p>
            <a:r>
              <a:rPr lang="en-US" baseline="0" dirty="0" smtClean="0"/>
              <a:t>so who – or what – was </a:t>
            </a:r>
            <a:r>
              <a:rPr lang="en-US" baseline="0" dirty="0" err="1" smtClean="0"/>
              <a:t>dionysus</a:t>
            </a:r>
            <a:r>
              <a:rPr lang="en-US" baseline="0" dirty="0" smtClean="0"/>
              <a:t>?</a:t>
            </a:r>
          </a:p>
          <a:p>
            <a:pPr>
              <a:buFontTx/>
              <a:buChar char="-"/>
            </a:pPr>
            <a:r>
              <a:rPr lang="en-US" baseline="0" dirty="0" smtClean="0"/>
              <a:t> wine</a:t>
            </a:r>
          </a:p>
          <a:p>
            <a:pPr>
              <a:buFontTx/>
              <a:buChar char="-"/>
            </a:pPr>
            <a:r>
              <a:rPr lang="en-US" baseline="0" dirty="0" smtClean="0"/>
              <a:t> release</a:t>
            </a:r>
          </a:p>
          <a:p>
            <a:pPr>
              <a:buFontTx/>
              <a:buChar char="-"/>
            </a:pPr>
            <a:r>
              <a:rPr lang="en-US" baseline="0" dirty="0" smtClean="0"/>
              <a:t> sociality, boundary-crossing</a:t>
            </a:r>
          </a:p>
        </p:txBody>
      </p:sp>
    </p:spTree>
    <p:extLst>
      <p:ext uri="{BB962C8B-B14F-4D97-AF65-F5344CB8AC3E}">
        <p14:creationId xmlns:p14="http://schemas.microsoft.com/office/powerpoint/2010/main" val="26473703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Grp="1" noChangeArrowheads="1"/>
          </p:cNvSpPr>
          <p:nvPr>
            <p:ph type="dt" idx="1"/>
          </p:nvPr>
        </p:nvSpPr>
        <p:spPr>
          <a:ln/>
        </p:spPr>
        <p:txBody>
          <a:bodyPr/>
          <a:lstStyle/>
          <a:p>
            <a:r>
              <a:rPr lang="en-US"/>
              <a:t>1-13-99</a:t>
            </a:r>
          </a:p>
        </p:txBody>
      </p:sp>
      <p:sp>
        <p:nvSpPr>
          <p:cNvPr id="5" name="Rectangle 6"/>
          <p:cNvSpPr>
            <a:spLocks noGrp="1" noChangeArrowheads="1"/>
          </p:cNvSpPr>
          <p:nvPr>
            <p:ph type="ftr" sz="quarter" idx="4"/>
          </p:nvPr>
        </p:nvSpPr>
        <p:spPr>
          <a:ln/>
        </p:spPr>
        <p:txBody>
          <a:bodyPr/>
          <a:lstStyle/>
          <a:p>
            <a:r>
              <a:rPr lang="en-US"/>
              <a:t>CLA77, Andrew Scholtz</a:t>
            </a:r>
          </a:p>
        </p:txBody>
      </p:sp>
      <p:sp>
        <p:nvSpPr>
          <p:cNvPr id="6" name="Rectangle 7"/>
          <p:cNvSpPr>
            <a:spLocks noGrp="1" noChangeArrowheads="1"/>
          </p:cNvSpPr>
          <p:nvPr>
            <p:ph type="sldNum" sz="quarter" idx="5"/>
          </p:nvPr>
        </p:nvSpPr>
        <p:spPr>
          <a:ln/>
        </p:spPr>
        <p:txBody>
          <a:bodyPr/>
          <a:lstStyle/>
          <a:p>
            <a:fld id="{785FBC08-7649-44FE-BE53-E93B5343A8A1}" type="slidenum">
              <a:rPr lang="en-US"/>
              <a:pPr/>
              <a:t>9</a:t>
            </a:fld>
            <a:endParaRPr lang="en-US"/>
          </a:p>
        </p:txBody>
      </p:sp>
      <p:sp>
        <p:nvSpPr>
          <p:cNvPr id="532482" name="Rectangle 2"/>
          <p:cNvSpPr>
            <a:spLocks noGrp="1" noRot="1" noChangeAspect="1" noChangeArrowheads="1" noTextEdit="1"/>
          </p:cNvSpPr>
          <p:nvPr>
            <p:ph type="sldImg"/>
          </p:nvPr>
        </p:nvSpPr>
        <p:spPr>
          <a:xfrm>
            <a:off x="2114550" y="647700"/>
            <a:ext cx="2781300" cy="1565275"/>
          </a:xfrm>
          <a:ln/>
        </p:spPr>
      </p:sp>
      <p:sp>
        <p:nvSpPr>
          <p:cNvPr id="532483" name="Rectangle 3"/>
          <p:cNvSpPr>
            <a:spLocks noGrp="1" noChangeArrowheads="1"/>
          </p:cNvSpPr>
          <p:nvPr>
            <p:ph type="body" idx="1"/>
          </p:nvPr>
        </p:nvSpPr>
        <p:spPr/>
        <p:txBody>
          <a:bodyPr/>
          <a:lstStyle/>
          <a:p>
            <a:r>
              <a:rPr lang="en-US" i="0" dirty="0" smtClean="0"/>
              <a:t>RELEASE, SOCIALITY, IMPERSONATION</a:t>
            </a:r>
          </a:p>
          <a:p>
            <a:r>
              <a:rPr lang="en-US" i="1" dirty="0" err="1" smtClean="0"/>
              <a:t>kōmos</a:t>
            </a:r>
            <a:endParaRPr lang="en-US" dirty="0"/>
          </a:p>
          <a:p>
            <a:pPr lvl="1"/>
            <a:r>
              <a:rPr lang="en-US" dirty="0" smtClean="0"/>
              <a:t>drunken (not necessarily </a:t>
            </a:r>
            <a:r>
              <a:rPr lang="en-US" dirty="0" err="1" smtClean="0"/>
              <a:t>dionysian</a:t>
            </a:r>
            <a:r>
              <a:rPr lang="en-US" dirty="0" smtClean="0"/>
              <a:t>) revel</a:t>
            </a:r>
            <a:endParaRPr lang="en-US" dirty="0"/>
          </a:p>
          <a:p>
            <a:pPr lvl="1"/>
            <a:r>
              <a:rPr lang="en-US" dirty="0"/>
              <a:t>Dionysian </a:t>
            </a:r>
            <a:r>
              <a:rPr lang="en-US" dirty="0" smtClean="0"/>
              <a:t>procession, often with ritual abuse</a:t>
            </a:r>
            <a:endParaRPr lang="en-US" dirty="0"/>
          </a:p>
          <a:p>
            <a:pPr lvl="1"/>
            <a:r>
              <a:rPr lang="en-US" dirty="0" smtClean="0"/>
              <a:t>evidently, an </a:t>
            </a:r>
            <a:r>
              <a:rPr lang="en-US" dirty="0"/>
              <a:t>official term for dramas in classical </a:t>
            </a:r>
            <a:r>
              <a:rPr lang="en-US" dirty="0" smtClean="0"/>
              <a:t>Athens (</a:t>
            </a:r>
            <a:r>
              <a:rPr lang="en-US" dirty="0" err="1" smtClean="0"/>
              <a:t>csapo</a:t>
            </a:r>
            <a:r>
              <a:rPr lang="en-US" dirty="0" smtClean="0"/>
              <a:t>)</a:t>
            </a:r>
            <a:endParaRPr lang="en-US" dirty="0"/>
          </a:p>
          <a:p>
            <a:pPr lvl="1"/>
            <a:r>
              <a:rPr lang="en-US" i="1" dirty="0" err="1" smtClean="0"/>
              <a:t>kōmōidia</a:t>
            </a:r>
            <a:r>
              <a:rPr lang="en-US" dirty="0" smtClean="0"/>
              <a:t> </a:t>
            </a:r>
            <a:r>
              <a:rPr lang="en-US" dirty="0"/>
              <a:t>= “komos-song” or </a:t>
            </a:r>
            <a:r>
              <a:rPr lang="en-US" dirty="0" smtClean="0"/>
              <a:t>comedy</a:t>
            </a:r>
          </a:p>
          <a:p>
            <a:pPr lvl="1"/>
            <a:r>
              <a:rPr lang="en-US" i="0" dirty="0" smtClean="0"/>
              <a:t>artistic evidence suggests existence of drama from earlier than our</a:t>
            </a:r>
            <a:r>
              <a:rPr lang="en-US" i="0" baseline="0" dirty="0" smtClean="0"/>
              <a:t> texts</a:t>
            </a:r>
            <a:endParaRPr lang="en-US" i="0" dirty="0"/>
          </a:p>
          <a:p>
            <a:r>
              <a:rPr lang="en-US" dirty="0" smtClean="0"/>
              <a:t>komasts</a:t>
            </a:r>
          </a:p>
          <a:p>
            <a:pPr lvl="1"/>
            <a:r>
              <a:rPr lang="en-US" dirty="0" smtClean="0"/>
              <a:t>costumed, masked cult dancers-performers: many parallels, ca. 630 bce-classical times</a:t>
            </a:r>
          </a:p>
          <a:p>
            <a:pPr lvl="1"/>
            <a:r>
              <a:rPr lang="en-US" dirty="0" smtClean="0"/>
              <a:t>in Greek world, festivals of Dionysus associated with</a:t>
            </a:r>
          </a:p>
          <a:p>
            <a:pPr lvl="2"/>
            <a:r>
              <a:rPr lang="en-US" dirty="0" smtClean="0"/>
              <a:t>padded dancers, satyr-impersonators</a:t>
            </a:r>
          </a:p>
          <a:p>
            <a:pPr lvl="3"/>
            <a:r>
              <a:rPr lang="en-US" dirty="0" smtClean="0"/>
              <a:t>i.e., ordinary folk in costume and mask</a:t>
            </a:r>
          </a:p>
          <a:p>
            <a:pPr lvl="1"/>
            <a:r>
              <a:rPr lang="en-US" dirty="0" smtClean="0"/>
              <a:t>satyrs</a:t>
            </a:r>
          </a:p>
          <a:p>
            <a:r>
              <a:rPr lang="en-US" dirty="0" smtClean="0"/>
              <a:t>cf. phallic procession, e.g., the bf </a:t>
            </a:r>
            <a:r>
              <a:rPr lang="en-US" dirty="0" err="1" smtClean="0"/>
              <a:t>florence</a:t>
            </a:r>
            <a:r>
              <a:rPr lang="en-US" dirty="0" smtClean="0"/>
              <a:t> cup showing </a:t>
            </a:r>
            <a:r>
              <a:rPr lang="en-US" dirty="0" err="1" smtClean="0"/>
              <a:t>phallophoria</a:t>
            </a:r>
            <a:r>
              <a:rPr lang="en-US" dirty="0" smtClean="0"/>
              <a:t> with </a:t>
            </a:r>
            <a:r>
              <a:rPr lang="en-US" dirty="0" err="1" smtClean="0"/>
              <a:t>fatman</a:t>
            </a:r>
            <a:r>
              <a:rPr lang="en-US" dirty="0" smtClean="0"/>
              <a:t>/</a:t>
            </a:r>
            <a:r>
              <a:rPr lang="en-US" dirty="0" err="1" smtClean="0"/>
              <a:t>komast</a:t>
            </a:r>
            <a:r>
              <a:rPr lang="en-US" baseline="0" dirty="0" smtClean="0"/>
              <a:t> + satyr figure each side of vase</a:t>
            </a:r>
            <a:endParaRPr lang="en-US" dirty="0"/>
          </a:p>
          <a:p>
            <a:pPr lvl="1"/>
            <a:r>
              <a:rPr lang="en-US" dirty="0"/>
              <a:t>phallus bearers</a:t>
            </a:r>
          </a:p>
          <a:p>
            <a:pPr lvl="1"/>
            <a:r>
              <a:rPr lang="en-US" dirty="0" smtClean="0"/>
              <a:t>costume</a:t>
            </a:r>
          </a:p>
          <a:p>
            <a:pPr lvl="2"/>
            <a:r>
              <a:rPr lang="en-US" dirty="0" smtClean="0"/>
              <a:t>masked, phallic</a:t>
            </a:r>
          </a:p>
          <a:p>
            <a:pPr lvl="2"/>
            <a:r>
              <a:rPr lang="en-US" dirty="0" smtClean="0"/>
              <a:t>non-masked phallos bearers</a:t>
            </a:r>
            <a:endParaRPr lang="en-US" dirty="0"/>
          </a:p>
          <a:p>
            <a:pPr lvl="1"/>
            <a:r>
              <a:rPr lang="en-US" dirty="0"/>
              <a:t>ritual mockery of spectators (germ of comedy</a:t>
            </a:r>
            <a:r>
              <a:rPr lang="en-US" dirty="0" smtClean="0"/>
              <a:t>??)</a:t>
            </a:r>
            <a:endParaRPr lang="en-US" dirty="0"/>
          </a:p>
        </p:txBody>
      </p:sp>
    </p:spTree>
    <p:extLst>
      <p:ext uri="{BB962C8B-B14F-4D97-AF65-F5344CB8AC3E}">
        <p14:creationId xmlns:p14="http://schemas.microsoft.com/office/powerpoint/2010/main" val="256074798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userDrawn="1"/>
        </p:nvSpPr>
        <p:spPr>
          <a:xfrm>
            <a:off x="0" y="0"/>
            <a:ext cx="12188825" cy="6858000"/>
          </a:xfrm>
          <a:prstGeom prst="rect">
            <a:avLst/>
          </a:prstGeom>
          <a:solidFill>
            <a:schemeClr val="bg1">
              <a:alpha val="8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6" name="Title 1"/>
          <p:cNvSpPr>
            <a:spLocks noGrp="1"/>
          </p:cNvSpPr>
          <p:nvPr>
            <p:ph type="ctrTitle"/>
          </p:nvPr>
        </p:nvSpPr>
        <p:spPr>
          <a:xfrm>
            <a:off x="435836" y="908717"/>
            <a:ext cx="11320328" cy="2387600"/>
          </a:xfrm>
          <a:noFill/>
        </p:spPr>
        <p:txBody>
          <a:bodyPr anchor="b"/>
          <a:lstStyle>
            <a:lvl1pPr algn="ctr">
              <a:defRPr sz="6000" spc="100" baseline="0">
                <a:solidFill>
                  <a:srgbClr val="993300"/>
                </a:solidFill>
                <a:latin typeface="Candara" panose="020E0502030303020204" pitchFamily="34" charset="0"/>
              </a:defRPr>
            </a:lvl1pPr>
          </a:lstStyle>
          <a:p>
            <a:r>
              <a:rPr lang="en-US" smtClean="0"/>
              <a:t>Click to edit Master title style</a:t>
            </a:r>
            <a:endParaRPr lang="en-US" dirty="0"/>
          </a:p>
        </p:txBody>
      </p:sp>
      <p:sp>
        <p:nvSpPr>
          <p:cNvPr id="8" name="Subtitle 2"/>
          <p:cNvSpPr>
            <a:spLocks noGrp="1"/>
          </p:cNvSpPr>
          <p:nvPr>
            <p:ph type="subTitle" idx="1"/>
          </p:nvPr>
        </p:nvSpPr>
        <p:spPr>
          <a:xfrm>
            <a:off x="435836" y="3602038"/>
            <a:ext cx="11320328" cy="1655762"/>
          </a:xfrm>
          <a:prstGeom prst="rect">
            <a:avLst/>
          </a:prstGeom>
        </p:spPr>
        <p:txBody>
          <a:bodyPr>
            <a:normAutofit/>
          </a:bodyPr>
          <a:lstStyle>
            <a:lvl1pPr marL="0" indent="0" algn="ctr">
              <a:buNone/>
              <a:defRPr sz="3600">
                <a:solidFill>
                  <a:srgbClr val="993300"/>
                </a:solidFill>
                <a:latin typeface="Candara" panose="020E0502030303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Tree>
    <p:extLst>
      <p:ext uri="{BB962C8B-B14F-4D97-AF65-F5344CB8AC3E}">
        <p14:creationId xmlns:p14="http://schemas.microsoft.com/office/powerpoint/2010/main" val="925245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a:xfrm>
            <a:off x="1217614" y="1828800"/>
            <a:ext cx="9753600" cy="4343400"/>
          </a:xfrm>
          <a:prstGeom prst="rect">
            <a:avLst/>
          </a:prstGeom>
        </p:spPr>
        <p:txBody>
          <a:bodyPr vert="eaVert"/>
          <a:lstStyle>
            <a:lvl1pPr>
              <a:defRPr>
                <a:solidFill>
                  <a:schemeClr val="tx1">
                    <a:lumMod val="75000"/>
                  </a:schemeClr>
                </a:solidFill>
              </a:defRPr>
            </a:lvl1pPr>
            <a:lvl2pPr>
              <a:defRPr>
                <a:solidFill>
                  <a:schemeClr val="tx1">
                    <a:lumMod val="75000"/>
                  </a:schemeClr>
                </a:solidFill>
              </a:defRPr>
            </a:lvl2pPr>
            <a:lvl3pPr>
              <a:defRPr>
                <a:solidFill>
                  <a:schemeClr val="tx1">
                    <a:lumMod val="75000"/>
                  </a:schemeClr>
                </a:solidFill>
              </a:defRPr>
            </a:lvl3pPr>
            <a:lvl4pPr>
              <a:defRPr>
                <a:solidFill>
                  <a:schemeClr val="tx1">
                    <a:lumMod val="75000"/>
                  </a:schemeClr>
                </a:solidFill>
              </a:defRPr>
            </a:lvl4pPr>
            <a:lvl5pPr>
              <a:defRPr>
                <a:solidFill>
                  <a:schemeClr val="tx1">
                    <a:lumMod val="75000"/>
                  </a:schemeClr>
                </a:solidFill>
              </a:defRPr>
            </a:lvl5pPr>
            <a:lvl6pPr>
              <a:defRPr/>
            </a:lvl6pPr>
            <a:lvl7pPr>
              <a:defRPr baseline="0"/>
            </a:lvl7pPr>
            <a:lvl8pPr>
              <a:defRPr baseline="0"/>
            </a:lvl8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Footer Placeholder 4"/>
          <p:cNvSpPr>
            <a:spLocks noGrp="1"/>
          </p:cNvSpPr>
          <p:nvPr>
            <p:ph type="ftr" sz="quarter" idx="11"/>
          </p:nvPr>
        </p:nvSpPr>
        <p:spPr/>
        <p:txBody>
          <a:bodyPr/>
          <a:lstStyle/>
          <a:p>
            <a:r>
              <a:rPr lang="en-US" smtClean="0"/>
              <a:t>Csapo</a:t>
            </a:r>
            <a:endParaRPr dirty="0"/>
          </a:p>
        </p:txBody>
      </p:sp>
      <p:sp>
        <p:nvSpPr>
          <p:cNvPr id="4" name="Date Placeholder 3"/>
          <p:cNvSpPr>
            <a:spLocks noGrp="1"/>
          </p:cNvSpPr>
          <p:nvPr>
            <p:ph type="dt" sz="half" idx="10"/>
          </p:nvPr>
        </p:nvSpPr>
        <p:spPr/>
        <p:txBody>
          <a:bodyPr/>
          <a:lstStyle/>
          <a:p>
            <a:r>
              <a:rPr lang="en-US" smtClean="0"/>
              <a:t>13-Sep-11</a:t>
            </a:r>
            <a:endParaRPr/>
          </a:p>
        </p:txBody>
      </p:sp>
      <p:sp>
        <p:nvSpPr>
          <p:cNvPr id="6" name="Slide Number Placeholder 5"/>
          <p:cNvSpPr>
            <a:spLocks noGrp="1"/>
          </p:cNvSpPr>
          <p:nvPr>
            <p:ph type="sldNum" sz="quarter" idx="12"/>
          </p:nvPr>
        </p:nvSpPr>
        <p:spPr/>
        <p:txBody>
          <a:bodyPr/>
          <a:lstStyle/>
          <a:p>
            <a:fld id="{F36C87F6-986D-49E6-AF40-1B3A1EE8064D}" type="slidenum">
              <a:rPr/>
              <a:t>‹#›</a:t>
            </a:fld>
            <a:endParaRPr/>
          </a:p>
        </p:txBody>
      </p:sp>
    </p:spTree>
    <p:extLst>
      <p:ext uri="{BB962C8B-B14F-4D97-AF65-F5344CB8AC3E}">
        <p14:creationId xmlns:p14="http://schemas.microsoft.com/office/powerpoint/2010/main" val="2944854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8" y="685800"/>
            <a:ext cx="2134315" cy="5486400"/>
          </a:xfrm>
        </p:spPr>
        <p:txBody>
          <a:bodyPr vert="eaVert"/>
          <a:lstStyle/>
          <a:p>
            <a:r>
              <a:rPr lang="en-US" smtClean="0"/>
              <a:t>Click to edit Master title style</a:t>
            </a:r>
            <a:endParaRPr/>
          </a:p>
        </p:txBody>
      </p:sp>
      <p:sp>
        <p:nvSpPr>
          <p:cNvPr id="3" name="Vertical Text Placeholder 2"/>
          <p:cNvSpPr>
            <a:spLocks noGrp="1"/>
          </p:cNvSpPr>
          <p:nvPr>
            <p:ph type="body" orient="vert" idx="1"/>
          </p:nvPr>
        </p:nvSpPr>
        <p:spPr>
          <a:xfrm>
            <a:off x="1217613" y="685800"/>
            <a:ext cx="7416138" cy="5486400"/>
          </a:xfrm>
          <a:prstGeom prst="rect">
            <a:avLst/>
          </a:prstGeom>
        </p:spPr>
        <p:txBody>
          <a:bodyPr vert="eaVert"/>
          <a:lstStyle>
            <a:lvl1pPr>
              <a:defRPr>
                <a:solidFill>
                  <a:schemeClr val="tx1">
                    <a:lumMod val="75000"/>
                  </a:schemeClr>
                </a:solidFill>
              </a:defRPr>
            </a:lvl1pPr>
            <a:lvl2pPr>
              <a:defRPr>
                <a:solidFill>
                  <a:schemeClr val="tx1">
                    <a:lumMod val="75000"/>
                  </a:schemeClr>
                </a:solidFill>
              </a:defRPr>
            </a:lvl2pPr>
            <a:lvl3pPr>
              <a:defRPr>
                <a:solidFill>
                  <a:schemeClr val="tx1">
                    <a:lumMod val="75000"/>
                  </a:schemeClr>
                </a:solidFill>
              </a:defRPr>
            </a:lvl3pPr>
            <a:lvl4pPr>
              <a:defRPr>
                <a:solidFill>
                  <a:schemeClr val="tx1">
                    <a:lumMod val="75000"/>
                  </a:schemeClr>
                </a:solidFill>
              </a:defRPr>
            </a:lvl4pPr>
            <a:lvl5pPr>
              <a:defRPr>
                <a:solidFill>
                  <a:schemeClr val="tx1">
                    <a:lumMod val="75000"/>
                  </a:schemeClr>
                </a:solidFill>
              </a:defRPr>
            </a:lvl5pPr>
            <a:lvl6pPr>
              <a:defRPr/>
            </a:lvl6pPr>
            <a:lvl7pPr>
              <a:defRPr/>
            </a:lvl7pPr>
            <a:lvl8pPr>
              <a:defRPr/>
            </a:lvl8pPr>
            <a:lvl9pPr>
              <a:defRPr/>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Footer Placeholder 4"/>
          <p:cNvSpPr>
            <a:spLocks noGrp="1"/>
          </p:cNvSpPr>
          <p:nvPr>
            <p:ph type="ftr" sz="quarter" idx="11"/>
          </p:nvPr>
        </p:nvSpPr>
        <p:spPr/>
        <p:txBody>
          <a:bodyPr/>
          <a:lstStyle/>
          <a:p>
            <a:r>
              <a:rPr lang="en-US" smtClean="0"/>
              <a:t>Csapo</a:t>
            </a:r>
            <a:endParaRPr dirty="0"/>
          </a:p>
        </p:txBody>
      </p:sp>
      <p:sp>
        <p:nvSpPr>
          <p:cNvPr id="4" name="Date Placeholder 3"/>
          <p:cNvSpPr>
            <a:spLocks noGrp="1"/>
          </p:cNvSpPr>
          <p:nvPr>
            <p:ph type="dt" sz="half" idx="10"/>
          </p:nvPr>
        </p:nvSpPr>
        <p:spPr/>
        <p:txBody>
          <a:bodyPr/>
          <a:lstStyle/>
          <a:p>
            <a:r>
              <a:rPr lang="en-US" smtClean="0"/>
              <a:t>13-Sep-11</a:t>
            </a:r>
            <a:endParaRPr/>
          </a:p>
        </p:txBody>
      </p:sp>
      <p:sp>
        <p:nvSpPr>
          <p:cNvPr id="6" name="Slide Number Placeholder 5"/>
          <p:cNvSpPr>
            <a:spLocks noGrp="1"/>
          </p:cNvSpPr>
          <p:nvPr>
            <p:ph type="sldNum" sz="quarter" idx="12"/>
          </p:nvPr>
        </p:nvSpPr>
        <p:spPr/>
        <p:txBody>
          <a:bodyPr/>
          <a:lstStyle/>
          <a:p>
            <a:fld id="{F36C87F6-986D-49E6-AF40-1B3A1EE8064D}" type="slidenum">
              <a:rPr/>
              <a:t>‹#›</a:t>
            </a:fld>
            <a:endParaRPr/>
          </a:p>
        </p:txBody>
      </p:sp>
    </p:spTree>
    <p:extLst>
      <p:ext uri="{BB962C8B-B14F-4D97-AF65-F5344CB8AC3E}">
        <p14:creationId xmlns:p14="http://schemas.microsoft.com/office/powerpoint/2010/main" val="2829424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OverObj">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812588" y="117475"/>
            <a:ext cx="10868369"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812588" y="1676400"/>
            <a:ext cx="10868369" cy="2095500"/>
          </a:xfrm>
          <a:prstGeom prst="rect">
            <a:avLst/>
          </a:prstGeom>
        </p:spPr>
        <p:txBody>
          <a:bodyPr/>
          <a:lstStyle>
            <a:lvl1pPr>
              <a:defRPr>
                <a:solidFill>
                  <a:schemeClr val="tx1">
                    <a:lumMod val="75000"/>
                  </a:schemeClr>
                </a:solidFill>
              </a:defRPr>
            </a:lvl1pPr>
            <a:lvl2pPr>
              <a:defRPr>
                <a:solidFill>
                  <a:schemeClr val="tx1">
                    <a:lumMod val="75000"/>
                  </a:schemeClr>
                </a:solidFill>
              </a:defRPr>
            </a:lvl2pPr>
            <a:lvl3pPr>
              <a:defRPr>
                <a:solidFill>
                  <a:schemeClr val="tx1">
                    <a:lumMod val="75000"/>
                  </a:schemeClr>
                </a:solidFill>
              </a:defRPr>
            </a:lvl3pPr>
            <a:lvl4pPr>
              <a:defRPr>
                <a:solidFill>
                  <a:schemeClr val="tx1">
                    <a:lumMod val="75000"/>
                  </a:schemeClr>
                </a:solidFill>
              </a:defRPr>
            </a:lvl4pPr>
            <a:lvl5pPr>
              <a:defRPr>
                <a:solidFill>
                  <a:schemeClr val="tx1">
                    <a:lumMod val="75000"/>
                  </a:schemeClr>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812588" y="3924300"/>
            <a:ext cx="10868369" cy="2095500"/>
          </a:xfrm>
          <a:prstGeom prst="rect">
            <a:avLst/>
          </a:prstGeom>
        </p:spPr>
        <p:txBody>
          <a:bodyPr/>
          <a:lstStyle>
            <a:lvl1pPr>
              <a:defRPr>
                <a:solidFill>
                  <a:schemeClr val="tx1">
                    <a:lumMod val="75000"/>
                  </a:schemeClr>
                </a:solidFill>
              </a:defRPr>
            </a:lvl1pPr>
            <a:lvl2pPr>
              <a:defRPr>
                <a:solidFill>
                  <a:schemeClr val="tx1">
                    <a:lumMod val="75000"/>
                  </a:schemeClr>
                </a:solidFill>
              </a:defRPr>
            </a:lvl2pPr>
            <a:lvl3pPr>
              <a:defRPr>
                <a:solidFill>
                  <a:schemeClr val="tx1">
                    <a:lumMod val="75000"/>
                  </a:schemeClr>
                </a:solidFill>
              </a:defRPr>
            </a:lvl3pPr>
            <a:lvl4pPr>
              <a:defRPr>
                <a:solidFill>
                  <a:schemeClr val="tx1">
                    <a:lumMod val="75000"/>
                  </a:schemeClr>
                </a:solidFill>
              </a:defRPr>
            </a:lvl4pPr>
            <a:lvl5pPr>
              <a:defRPr>
                <a:solidFill>
                  <a:schemeClr val="tx1">
                    <a:lumMod val="75000"/>
                  </a:schemeClr>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892265751"/>
      </p:ext>
    </p:extLst>
  </p:cSld>
  <p:clrMapOvr>
    <a:masterClrMapping/>
  </p:clrMapOvr>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cSld name="1_Title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06294" y="1191312"/>
            <a:ext cx="11376237" cy="1470025"/>
          </a:xfrm>
          <a:noFill/>
        </p:spPr>
        <p:txBody>
          <a:bodyPr>
            <a:noAutofit/>
          </a:bodyPr>
          <a:lstStyle>
            <a:lvl1pPr algn="ctr">
              <a:defRPr sz="4800" b="0">
                <a:solidFill>
                  <a:schemeClr val="bg1"/>
                </a:solidFill>
                <a:effectLst>
                  <a:outerShdw blurRad="38100" dist="63500" dir="2700000" algn="tl">
                    <a:srgbClr val="000000">
                      <a:alpha val="43137"/>
                    </a:srgbClr>
                  </a:outerShdw>
                </a:effectLst>
                <a:latin typeface="+mj-lt"/>
                <a:cs typeface="Levenim MT" pitchFamily="2" charset="-79"/>
              </a:defRPr>
            </a:lvl1pPr>
          </a:lstStyle>
          <a:p>
            <a:r>
              <a:rPr lang="en-US" smtClean="0"/>
              <a:t>Click to edit Master title style</a:t>
            </a:r>
            <a:endParaRPr lang="en-US" dirty="0"/>
          </a:p>
        </p:txBody>
      </p:sp>
      <p:sp>
        <p:nvSpPr>
          <p:cNvPr id="3" name="Subtitle 2"/>
          <p:cNvSpPr>
            <a:spLocks noGrp="1"/>
          </p:cNvSpPr>
          <p:nvPr>
            <p:ph type="subTitle" idx="1"/>
          </p:nvPr>
        </p:nvSpPr>
        <p:spPr>
          <a:xfrm>
            <a:off x="406294" y="2947086"/>
            <a:ext cx="11376237" cy="1752600"/>
          </a:xfrm>
        </p:spPr>
        <p:txBody>
          <a:bodyPr>
            <a:normAutofit/>
          </a:bodyPr>
          <a:lstStyle>
            <a:lvl1pPr marL="0" indent="0" algn="ctr">
              <a:buNone/>
              <a:defRPr sz="3600" b="1">
                <a:solidFill>
                  <a:schemeClr val="accent1">
                    <a:lumMod val="75000"/>
                  </a:schemeClr>
                </a:solidFill>
                <a:effectLst/>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297747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gradFill>
            <a:gsLst>
              <a:gs pos="0">
                <a:srgbClr val="BE7F42">
                  <a:alpha val="34000"/>
                  <a:lumMod val="75000"/>
                  <a:lumOff val="25000"/>
                </a:srgbClr>
              </a:gs>
              <a:gs pos="100000">
                <a:srgbClr val="FFFFFF">
                  <a:alpha val="0"/>
                </a:srgbClr>
              </a:gs>
            </a:gsLst>
            <a:lin ang="2700000" scaled="0"/>
          </a:gradFill>
        </p:spPr>
        <p:txBody>
          <a:bodyPr/>
          <a:lstStyle/>
          <a:p>
            <a:r>
              <a:rPr lang="en-US" smtClean="0"/>
              <a:t>Click to edit Master title style</a:t>
            </a:r>
            <a:endParaRPr/>
          </a:p>
        </p:txBody>
      </p:sp>
      <p:sp>
        <p:nvSpPr>
          <p:cNvPr id="3" name="Content Placeholder 2"/>
          <p:cNvSpPr>
            <a:spLocks noGrp="1"/>
          </p:cNvSpPr>
          <p:nvPr>
            <p:ph idx="1"/>
          </p:nvPr>
        </p:nvSpPr>
        <p:spPr>
          <a:xfrm>
            <a:off x="1217614" y="1828800"/>
            <a:ext cx="9753600" cy="4343400"/>
          </a:xfrm>
          <a:prstGeom prst="rect">
            <a:avLst/>
          </a:prstGeom>
        </p:spPr>
        <p:txBody>
          <a:bodyPr/>
          <a:lstStyle>
            <a:lvl1pPr>
              <a:lnSpc>
                <a:spcPct val="114000"/>
              </a:lnSpc>
              <a:spcBef>
                <a:spcPts val="900"/>
              </a:spcBef>
              <a:defRPr sz="3600">
                <a:solidFill>
                  <a:schemeClr val="tx1">
                    <a:lumMod val="75000"/>
                  </a:schemeClr>
                </a:solidFill>
              </a:defRPr>
            </a:lvl1pPr>
            <a:lvl2pPr marL="573088" indent="-228600">
              <a:lnSpc>
                <a:spcPct val="114000"/>
              </a:lnSpc>
              <a:spcBef>
                <a:spcPts val="300"/>
              </a:spcBef>
              <a:buFont typeface="Wingdings" panose="05000000000000000000" pitchFamily="2" charset="2"/>
              <a:buChar char="§"/>
              <a:defRPr sz="3000">
                <a:solidFill>
                  <a:schemeClr val="tx1">
                    <a:lumMod val="75000"/>
                  </a:schemeClr>
                </a:solidFill>
              </a:defRPr>
            </a:lvl2pPr>
            <a:lvl3pPr marL="854075" indent="-228600">
              <a:lnSpc>
                <a:spcPct val="114000"/>
              </a:lnSpc>
              <a:spcBef>
                <a:spcPts val="0"/>
              </a:spcBef>
              <a:defRPr sz="2400">
                <a:solidFill>
                  <a:schemeClr val="tx1">
                    <a:lumMod val="75000"/>
                  </a:schemeClr>
                </a:solidFill>
              </a:defRPr>
            </a:lvl3pPr>
            <a:lvl4pPr>
              <a:lnSpc>
                <a:spcPct val="114000"/>
              </a:lnSpc>
              <a:defRPr sz="2000">
                <a:solidFill>
                  <a:schemeClr val="tx1">
                    <a:lumMod val="75000"/>
                  </a:schemeClr>
                </a:solidFill>
              </a:defRPr>
            </a:lvl4pPr>
            <a:lvl5pPr>
              <a:lnSpc>
                <a:spcPct val="114000"/>
              </a:lnSpc>
              <a:defRPr sz="2000">
                <a:solidFill>
                  <a:schemeClr val="tx1">
                    <a:lumMod val="75000"/>
                  </a:schemeClr>
                </a:solidFill>
              </a:defRPr>
            </a:lvl5pPr>
            <a:lvl6pPr>
              <a:defRPr/>
            </a:lvl6pPr>
            <a:lvl7pPr>
              <a:defRPr baseline="0"/>
            </a:lvl7pPr>
            <a:lvl8pPr>
              <a:defRPr baseline="0"/>
            </a:lvl8pPr>
            <a:lvl9pPr>
              <a:defRPr baseline="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Footer Placeholder 4"/>
          <p:cNvSpPr>
            <a:spLocks noGrp="1"/>
          </p:cNvSpPr>
          <p:nvPr>
            <p:ph type="ftr" sz="quarter" idx="11"/>
          </p:nvPr>
        </p:nvSpPr>
        <p:spPr/>
        <p:txBody>
          <a:bodyPr/>
          <a:lstStyle/>
          <a:p>
            <a:r>
              <a:rPr lang="en-US" smtClean="0"/>
              <a:t>Csapo</a:t>
            </a:r>
            <a:endParaRPr dirty="0"/>
          </a:p>
        </p:txBody>
      </p:sp>
      <p:sp>
        <p:nvSpPr>
          <p:cNvPr id="4" name="Date Placeholder 3"/>
          <p:cNvSpPr>
            <a:spLocks noGrp="1"/>
          </p:cNvSpPr>
          <p:nvPr>
            <p:ph type="dt" sz="half" idx="10"/>
          </p:nvPr>
        </p:nvSpPr>
        <p:spPr/>
        <p:txBody>
          <a:bodyPr/>
          <a:lstStyle/>
          <a:p>
            <a:r>
              <a:rPr lang="en-US" smtClean="0"/>
              <a:t>13-Sep-11</a:t>
            </a:r>
            <a:endParaRPr/>
          </a:p>
        </p:txBody>
      </p:sp>
      <p:sp>
        <p:nvSpPr>
          <p:cNvPr id="6" name="Slide Number Placeholder 5"/>
          <p:cNvSpPr>
            <a:spLocks noGrp="1"/>
          </p:cNvSpPr>
          <p:nvPr>
            <p:ph type="sldNum" sz="quarter" idx="12"/>
          </p:nvPr>
        </p:nvSpPr>
        <p:spPr/>
        <p:txBody>
          <a:bodyPr/>
          <a:lstStyle/>
          <a:p>
            <a:fld id="{F36C87F6-986D-49E6-AF40-1B3A1EE8064D}" type="slidenum">
              <a:rPr/>
              <a:t>‹#›</a:t>
            </a:fld>
            <a:endParaRPr/>
          </a:p>
        </p:txBody>
      </p:sp>
    </p:spTree>
    <p:extLst>
      <p:ext uri="{BB962C8B-B14F-4D97-AF65-F5344CB8AC3E}">
        <p14:creationId xmlns:p14="http://schemas.microsoft.com/office/powerpoint/2010/main" val="794642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4" name="Title 1"/>
          <p:cNvSpPr>
            <a:spLocks noGrp="1"/>
          </p:cNvSpPr>
          <p:nvPr>
            <p:ph type="title"/>
          </p:nvPr>
        </p:nvSpPr>
        <p:spPr>
          <a:xfrm>
            <a:off x="1217614" y="2091267"/>
            <a:ext cx="9753600" cy="1354665"/>
          </a:xfrm>
        </p:spPr>
        <p:txBody>
          <a:bodyPr bIns="137160" anchor="b">
            <a:normAutofit/>
          </a:bodyPr>
          <a:lstStyle>
            <a:lvl1pPr algn="l">
              <a:defRPr sz="4400" b="0" cap="none" baseline="0"/>
            </a:lvl1pPr>
          </a:lstStyle>
          <a:p>
            <a:r>
              <a:rPr lang="en-US" smtClean="0"/>
              <a:t>Click to edit Master title style</a:t>
            </a:r>
            <a:endParaRPr dirty="0"/>
          </a:p>
        </p:txBody>
      </p:sp>
      <p:sp>
        <p:nvSpPr>
          <p:cNvPr id="5" name="Text Placeholder 2"/>
          <p:cNvSpPr>
            <a:spLocks noGrp="1"/>
          </p:cNvSpPr>
          <p:nvPr>
            <p:ph type="body" idx="1"/>
          </p:nvPr>
        </p:nvSpPr>
        <p:spPr>
          <a:xfrm>
            <a:off x="1213150" y="3742277"/>
            <a:ext cx="9758063" cy="1142999"/>
          </a:xfrm>
          <a:prstGeom prst="rect">
            <a:avLst/>
          </a:prstGeom>
        </p:spPr>
        <p:txBody>
          <a:bodyPr anchor="t">
            <a:normAutofit/>
          </a:bodyPr>
          <a:lstStyle>
            <a:lvl1pPr marL="0" indent="0">
              <a:spcBef>
                <a:spcPts val="0"/>
              </a:spcBef>
              <a:buNone/>
              <a:defRPr sz="3600">
                <a:solidFill>
                  <a:schemeClr val="tx1">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Tree>
    <p:extLst>
      <p:ext uri="{BB962C8B-B14F-4D97-AF65-F5344CB8AC3E}">
        <p14:creationId xmlns:p14="http://schemas.microsoft.com/office/powerpoint/2010/main" val="945692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1233279" y="1828800"/>
            <a:ext cx="4708734" cy="4343400"/>
          </a:xfrm>
          <a:prstGeom prst="rect">
            <a:avLst/>
          </a:prstGeom>
        </p:spPr>
        <p:txBody>
          <a:bodyPr>
            <a:normAutofit/>
          </a:bodyPr>
          <a:lstStyle>
            <a:lvl1pPr>
              <a:lnSpc>
                <a:spcPct val="114000"/>
              </a:lnSpc>
              <a:spcBef>
                <a:spcPts val="900"/>
              </a:spcBef>
              <a:defRPr sz="3600">
                <a:solidFill>
                  <a:schemeClr val="tx1">
                    <a:lumMod val="75000"/>
                  </a:schemeClr>
                </a:solidFill>
              </a:defRPr>
            </a:lvl1pPr>
            <a:lvl2pPr marL="502920" indent="-228600">
              <a:buFont typeface="Wingdings" panose="05000000000000000000" pitchFamily="2" charset="2"/>
              <a:buChar char="§"/>
              <a:defRPr sz="3200">
                <a:solidFill>
                  <a:schemeClr val="tx1">
                    <a:lumMod val="75000"/>
                  </a:schemeClr>
                </a:solidFill>
              </a:defRPr>
            </a:lvl2pPr>
            <a:lvl3pPr>
              <a:defRPr sz="2800">
                <a:solidFill>
                  <a:schemeClr val="tx1">
                    <a:lumMod val="75000"/>
                  </a:schemeClr>
                </a:solidFill>
              </a:defRPr>
            </a:lvl3pPr>
            <a:lvl4pPr>
              <a:defRPr sz="2400">
                <a:solidFill>
                  <a:schemeClr val="tx1">
                    <a:lumMod val="75000"/>
                  </a:schemeClr>
                </a:solidFill>
              </a:defRPr>
            </a:lvl4pPr>
            <a:lvl5pPr>
              <a:defRPr sz="2400">
                <a:solidFill>
                  <a:schemeClr val="tx1">
                    <a:lumMod val="75000"/>
                  </a:schemeClr>
                </a:solidFill>
              </a:defRPr>
            </a:lvl5pPr>
            <a:lvl6pPr>
              <a:defRPr sz="1600"/>
            </a:lvl6pPr>
            <a:lvl7pPr>
              <a:defRPr sz="1600" baseline="0"/>
            </a:lvl7pPr>
            <a:lvl8pPr>
              <a:defRPr sz="1600" baseline="0"/>
            </a:lvl8pPr>
            <a:lvl9pPr>
              <a:defRPr sz="1600" baseline="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Content Placeholder 3"/>
          <p:cNvSpPr>
            <a:spLocks noGrp="1"/>
          </p:cNvSpPr>
          <p:nvPr>
            <p:ph sz="half" idx="2"/>
          </p:nvPr>
        </p:nvSpPr>
        <p:spPr>
          <a:xfrm>
            <a:off x="6262479" y="1828800"/>
            <a:ext cx="4708734" cy="4343400"/>
          </a:xfrm>
          <a:prstGeom prst="rect">
            <a:avLst/>
          </a:prstGeom>
        </p:spPr>
        <p:txBody>
          <a:bodyPr>
            <a:normAutofit/>
          </a:bodyPr>
          <a:lstStyle>
            <a:lvl1pPr>
              <a:lnSpc>
                <a:spcPct val="113000"/>
              </a:lnSpc>
              <a:spcBef>
                <a:spcPts val="900"/>
              </a:spcBef>
              <a:defRPr sz="3600">
                <a:solidFill>
                  <a:schemeClr val="tx1">
                    <a:lumMod val="75000"/>
                  </a:schemeClr>
                </a:solidFill>
              </a:defRPr>
            </a:lvl1pPr>
            <a:lvl2pPr marL="502920" indent="-228600">
              <a:buFont typeface="Wingdings" panose="05000000000000000000" pitchFamily="2" charset="2"/>
              <a:buChar char="§"/>
              <a:defRPr sz="3200">
                <a:solidFill>
                  <a:schemeClr val="tx1">
                    <a:lumMod val="75000"/>
                  </a:schemeClr>
                </a:solidFill>
              </a:defRPr>
            </a:lvl2pPr>
            <a:lvl3pPr>
              <a:defRPr sz="2800">
                <a:solidFill>
                  <a:schemeClr val="tx1">
                    <a:lumMod val="75000"/>
                  </a:schemeClr>
                </a:solidFill>
              </a:defRPr>
            </a:lvl3pPr>
            <a:lvl4pPr>
              <a:defRPr sz="2400">
                <a:solidFill>
                  <a:schemeClr val="tx1">
                    <a:lumMod val="75000"/>
                  </a:schemeClr>
                </a:solidFill>
              </a:defRPr>
            </a:lvl4pPr>
            <a:lvl5pPr>
              <a:defRPr sz="2400">
                <a:solidFill>
                  <a:schemeClr val="tx1">
                    <a:lumMod val="75000"/>
                  </a:schemeClr>
                </a:solidFill>
              </a:defRPr>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6" name="Footer Placeholder 5"/>
          <p:cNvSpPr>
            <a:spLocks noGrp="1"/>
          </p:cNvSpPr>
          <p:nvPr>
            <p:ph type="ftr" sz="quarter" idx="11"/>
          </p:nvPr>
        </p:nvSpPr>
        <p:spPr/>
        <p:txBody>
          <a:bodyPr/>
          <a:lstStyle/>
          <a:p>
            <a:r>
              <a:rPr lang="en-US" smtClean="0"/>
              <a:t>Csapo</a:t>
            </a:r>
            <a:endParaRPr dirty="0"/>
          </a:p>
        </p:txBody>
      </p:sp>
      <p:sp>
        <p:nvSpPr>
          <p:cNvPr id="5" name="Date Placeholder 4"/>
          <p:cNvSpPr>
            <a:spLocks noGrp="1"/>
          </p:cNvSpPr>
          <p:nvPr>
            <p:ph type="dt" sz="half" idx="10"/>
          </p:nvPr>
        </p:nvSpPr>
        <p:spPr/>
        <p:txBody>
          <a:bodyPr/>
          <a:lstStyle/>
          <a:p>
            <a:r>
              <a:rPr lang="en-US" smtClean="0"/>
              <a:t>13-Sep-11</a:t>
            </a:r>
            <a:endParaRPr/>
          </a:p>
        </p:txBody>
      </p:sp>
      <p:sp>
        <p:nvSpPr>
          <p:cNvPr id="7" name="Slide Number Placeholder 6"/>
          <p:cNvSpPr>
            <a:spLocks noGrp="1"/>
          </p:cNvSpPr>
          <p:nvPr>
            <p:ph type="sldNum" sz="quarter" idx="12"/>
          </p:nvPr>
        </p:nvSpPr>
        <p:spPr/>
        <p:txBody>
          <a:bodyPr/>
          <a:lstStyle/>
          <a:p>
            <a:fld id="{F36C87F6-986D-49E6-AF40-1B3A1EE8064D}" type="slidenum">
              <a:rPr/>
              <a:t>‹#›</a:t>
            </a:fld>
            <a:endParaRPr/>
          </a:p>
        </p:txBody>
      </p:sp>
      <p:cxnSp>
        <p:nvCxnSpPr>
          <p:cNvPr id="8" name="Straight Connector 7"/>
          <p:cNvCxnSpPr/>
          <p:nvPr userDrawn="1"/>
        </p:nvCxnSpPr>
        <p:spPr>
          <a:xfrm>
            <a:off x="6094413" y="1954566"/>
            <a:ext cx="0" cy="3352372"/>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97784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1217614" y="1761744"/>
            <a:ext cx="4709160" cy="838201"/>
          </a:xfrm>
          <a:prstGeom prst="rect">
            <a:avLst/>
          </a:prstGeom>
          <a:solidFill>
            <a:schemeClr val="bg2">
              <a:alpha val="15000"/>
            </a:schemeClr>
          </a:solidFill>
        </p:spPr>
        <p:txBody>
          <a:bodyPr anchor="ctr"/>
          <a:lstStyle>
            <a:lvl1pPr marL="0" indent="0">
              <a:spcBef>
                <a:spcPts val="0"/>
              </a:spcBef>
              <a:buNone/>
              <a:defRPr lang="en-US" sz="2800" b="0" kern="1200" cap="none" baseline="0" dirty="0" smtClean="0">
                <a:solidFill>
                  <a:schemeClr val="tx1">
                    <a:lumMod val="50000"/>
                  </a:schemeClr>
                </a:solidFill>
                <a:latin typeface="Calibri" panose="020F0502020204030204" pitchFamily="34" charset="0"/>
                <a:ea typeface="+mn-ea"/>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0"/>
              </a:spcBef>
              <a:buClr>
                <a:schemeClr val="tx1"/>
              </a:buClr>
              <a:buSzPct val="80000"/>
              <a:buFont typeface="Arial" pitchFamily="34" charset="0"/>
              <a:buNone/>
            </a:pPr>
            <a:r>
              <a:rPr lang="en-US" smtClean="0"/>
              <a:t>Edit Master text styles</a:t>
            </a:r>
          </a:p>
        </p:txBody>
      </p:sp>
      <p:sp>
        <p:nvSpPr>
          <p:cNvPr id="4" name="Content Placeholder 3"/>
          <p:cNvSpPr>
            <a:spLocks noGrp="1"/>
          </p:cNvSpPr>
          <p:nvPr>
            <p:ph sz="half" idx="2"/>
          </p:nvPr>
        </p:nvSpPr>
        <p:spPr>
          <a:xfrm>
            <a:off x="1217614" y="2743200"/>
            <a:ext cx="4709160" cy="3428999"/>
          </a:xfrm>
          <a:prstGeom prst="rect">
            <a:avLst/>
          </a:prstGeom>
        </p:spPr>
        <p:txBody>
          <a:bodyPr>
            <a:normAutofit/>
          </a:bodyPr>
          <a:lstStyle>
            <a:lvl1pPr>
              <a:defRPr sz="3200">
                <a:solidFill>
                  <a:schemeClr val="tx1">
                    <a:lumMod val="75000"/>
                  </a:schemeClr>
                </a:solidFill>
              </a:defRPr>
            </a:lvl1pPr>
            <a:lvl2pPr marL="502920" indent="-228600">
              <a:buFont typeface="Wingdings" panose="05000000000000000000" pitchFamily="2" charset="2"/>
              <a:buChar char="§"/>
              <a:defRPr sz="2800">
                <a:solidFill>
                  <a:schemeClr val="tx1">
                    <a:lumMod val="75000"/>
                  </a:schemeClr>
                </a:solidFill>
              </a:defRPr>
            </a:lvl2pPr>
            <a:lvl3pPr>
              <a:defRPr sz="2400">
                <a:solidFill>
                  <a:schemeClr val="tx1">
                    <a:lumMod val="75000"/>
                  </a:schemeClr>
                </a:solidFill>
              </a:defRPr>
            </a:lvl3pPr>
            <a:lvl4pPr>
              <a:defRPr sz="2000">
                <a:solidFill>
                  <a:schemeClr val="tx1">
                    <a:lumMod val="75000"/>
                  </a:schemeClr>
                </a:solidFill>
              </a:defRPr>
            </a:lvl4pPr>
            <a:lvl5pPr>
              <a:defRPr sz="2000">
                <a:solidFill>
                  <a:schemeClr val="tx1">
                    <a:lumMod val="75000"/>
                  </a:schemeClr>
                </a:solidFill>
              </a:defRPr>
            </a:lvl5pPr>
            <a:lvl6pPr>
              <a:defRPr sz="1400"/>
            </a:lvl6pPr>
            <a:lvl7pPr>
              <a:defRPr sz="1400"/>
            </a:lvl7pPr>
            <a:lvl8pPr>
              <a:defRPr sz="1400"/>
            </a:lvl8pPr>
            <a:lvl9pPr>
              <a:defRPr sz="14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Text Placeholder 4"/>
          <p:cNvSpPr>
            <a:spLocks noGrp="1"/>
          </p:cNvSpPr>
          <p:nvPr>
            <p:ph type="body" sz="quarter" idx="3"/>
          </p:nvPr>
        </p:nvSpPr>
        <p:spPr>
          <a:xfrm>
            <a:off x="6262054" y="1761744"/>
            <a:ext cx="4709160" cy="838201"/>
          </a:xfrm>
          <a:prstGeom prst="rect">
            <a:avLst/>
          </a:prstGeom>
          <a:solidFill>
            <a:schemeClr val="bg2">
              <a:alpha val="15000"/>
            </a:schemeClr>
          </a:solidFill>
        </p:spPr>
        <p:txBody>
          <a:bodyPr anchor="ctr"/>
          <a:lstStyle>
            <a:lvl1pPr marL="0" indent="0">
              <a:spcBef>
                <a:spcPts val="0"/>
              </a:spcBef>
              <a:buNone/>
              <a:defRPr sz="2800" b="0" cap="none" baseline="0">
                <a:solidFill>
                  <a:schemeClr val="tx1">
                    <a:lumMod val="5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262054" y="2743200"/>
            <a:ext cx="4709160" cy="3428999"/>
          </a:xfrm>
          <a:prstGeom prst="rect">
            <a:avLst/>
          </a:prstGeom>
        </p:spPr>
        <p:txBody>
          <a:bodyPr>
            <a:normAutofit/>
          </a:bodyPr>
          <a:lstStyle>
            <a:lvl1pPr>
              <a:defRPr sz="3200">
                <a:solidFill>
                  <a:schemeClr val="tx1">
                    <a:lumMod val="75000"/>
                  </a:schemeClr>
                </a:solidFill>
              </a:defRPr>
            </a:lvl1pPr>
            <a:lvl2pPr marL="502920" indent="-228600">
              <a:buFont typeface="Wingdings" panose="05000000000000000000" pitchFamily="2" charset="2"/>
              <a:buChar char="§"/>
              <a:defRPr sz="2800">
                <a:solidFill>
                  <a:schemeClr val="tx1">
                    <a:lumMod val="75000"/>
                  </a:schemeClr>
                </a:solidFill>
              </a:defRPr>
            </a:lvl2pPr>
            <a:lvl3pPr>
              <a:defRPr sz="2400">
                <a:solidFill>
                  <a:schemeClr val="tx1">
                    <a:lumMod val="75000"/>
                  </a:schemeClr>
                </a:solidFill>
              </a:defRPr>
            </a:lvl3pPr>
            <a:lvl4pPr>
              <a:defRPr sz="2000">
                <a:solidFill>
                  <a:schemeClr val="tx1">
                    <a:lumMod val="75000"/>
                  </a:schemeClr>
                </a:solidFill>
              </a:defRPr>
            </a:lvl4pPr>
            <a:lvl5pPr>
              <a:defRPr sz="2000">
                <a:solidFill>
                  <a:schemeClr val="tx1">
                    <a:lumMod val="75000"/>
                  </a:schemeClr>
                </a:solidFill>
              </a:defRPr>
            </a:lvl5pPr>
            <a:lvl6pPr>
              <a:defRPr sz="1400"/>
            </a:lvl6pPr>
            <a:lvl7pPr>
              <a:defRPr sz="1400"/>
            </a:lvl7pPr>
            <a:lvl8pPr>
              <a:defRPr sz="1400" baseline="0"/>
            </a:lvl8pPr>
            <a:lvl9pPr>
              <a:defRPr sz="1400" baseline="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8" name="Footer Placeholder 7"/>
          <p:cNvSpPr>
            <a:spLocks noGrp="1"/>
          </p:cNvSpPr>
          <p:nvPr>
            <p:ph type="ftr" sz="quarter" idx="11"/>
          </p:nvPr>
        </p:nvSpPr>
        <p:spPr/>
        <p:txBody>
          <a:bodyPr/>
          <a:lstStyle/>
          <a:p>
            <a:r>
              <a:rPr lang="en-US" smtClean="0"/>
              <a:t>Csapo</a:t>
            </a:r>
            <a:endParaRPr dirty="0"/>
          </a:p>
        </p:txBody>
      </p:sp>
      <p:sp>
        <p:nvSpPr>
          <p:cNvPr id="7" name="Date Placeholder 6"/>
          <p:cNvSpPr>
            <a:spLocks noGrp="1"/>
          </p:cNvSpPr>
          <p:nvPr>
            <p:ph type="dt" sz="half" idx="10"/>
          </p:nvPr>
        </p:nvSpPr>
        <p:spPr/>
        <p:txBody>
          <a:bodyPr/>
          <a:lstStyle/>
          <a:p>
            <a:r>
              <a:rPr lang="en-US" smtClean="0"/>
              <a:t>13-Sep-11</a:t>
            </a:r>
            <a:endParaRPr/>
          </a:p>
        </p:txBody>
      </p:sp>
      <p:sp>
        <p:nvSpPr>
          <p:cNvPr id="9" name="Slide Number Placeholder 8"/>
          <p:cNvSpPr>
            <a:spLocks noGrp="1"/>
          </p:cNvSpPr>
          <p:nvPr>
            <p:ph type="sldNum" sz="quarter" idx="12"/>
          </p:nvPr>
        </p:nvSpPr>
        <p:spPr/>
        <p:txBody>
          <a:bodyPr/>
          <a:lstStyle/>
          <a:p>
            <a:fld id="{F36C87F6-986D-49E6-AF40-1B3A1EE8064D}" type="slidenum">
              <a:rPr/>
              <a:t>‹#›</a:t>
            </a:fld>
            <a:endParaRPr/>
          </a:p>
        </p:txBody>
      </p:sp>
    </p:spTree>
    <p:extLst>
      <p:ext uri="{BB962C8B-B14F-4D97-AF65-F5344CB8AC3E}">
        <p14:creationId xmlns:p14="http://schemas.microsoft.com/office/powerpoint/2010/main" val="862447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nchor="ctr" anchorCtr="0"/>
          <a:lstStyle>
            <a:lvl1pPr algn="ctr">
              <a:defRPr/>
            </a:lvl1pPr>
          </a:lstStyle>
          <a:p>
            <a:r>
              <a:rPr lang="en-US" smtClean="0"/>
              <a:t>Click to edit Master title style</a:t>
            </a:r>
            <a:endParaRPr dirty="0"/>
          </a:p>
        </p:txBody>
      </p:sp>
    </p:spTree>
    <p:extLst>
      <p:ext uri="{BB962C8B-B14F-4D97-AF65-F5344CB8AC3E}">
        <p14:creationId xmlns:p14="http://schemas.microsoft.com/office/powerpoint/2010/main" val="1336223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53411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Pr>
        <a:solidFill>
          <a:schemeClr val="bg1"/>
        </a:solidFill>
        <a:effectLst/>
      </p:bgPr>
    </p:bg>
    <p:spTree>
      <p:nvGrpSpPr>
        <p:cNvPr id="1" name=""/>
        <p:cNvGrpSpPr/>
        <p:nvPr/>
      </p:nvGrpSpPr>
      <p:grpSpPr>
        <a:xfrm>
          <a:off x="0" y="0"/>
          <a:ext cx="0" cy="0"/>
          <a:chOff x="0" y="0"/>
          <a:chExt cx="0" cy="0"/>
        </a:xfrm>
      </p:grpSpPr>
      <p:sp>
        <p:nvSpPr>
          <p:cNvPr id="8" name="Rectangle 7"/>
          <p:cNvSpPr/>
          <p:nvPr/>
        </p:nvSpPr>
        <p:spPr>
          <a:xfrm>
            <a:off x="0" y="0"/>
            <a:ext cx="5180013" cy="6858000"/>
          </a:xfrm>
          <a:prstGeom prst="rect">
            <a:avLst/>
          </a:prstGeom>
          <a:gradFill flip="none" rotWithShape="1">
            <a:gsLst>
              <a:gs pos="0">
                <a:schemeClr val="bg1">
                  <a:lumMod val="85000"/>
                </a:schemeClr>
              </a:gs>
              <a:gs pos="100000">
                <a:srgbClr val="FFFFFF">
                  <a:alpha val="8900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a:p>
        </p:txBody>
      </p:sp>
      <p:sp>
        <p:nvSpPr>
          <p:cNvPr id="2" name="Title 1"/>
          <p:cNvSpPr>
            <a:spLocks noGrp="1"/>
          </p:cNvSpPr>
          <p:nvPr>
            <p:ph type="title"/>
          </p:nvPr>
        </p:nvSpPr>
        <p:spPr>
          <a:xfrm>
            <a:off x="684213" y="685800"/>
            <a:ext cx="3886200" cy="4038600"/>
          </a:xfrm>
        </p:spPr>
        <p:txBody>
          <a:bodyPr anchor="b">
            <a:noAutofit/>
          </a:bodyPr>
          <a:lstStyle>
            <a:lvl1pPr algn="l">
              <a:defRPr sz="4000" b="0"/>
            </a:lvl1pPr>
          </a:lstStyle>
          <a:p>
            <a:r>
              <a:rPr lang="en-US" smtClean="0"/>
              <a:t>Click to edit Master title style</a:t>
            </a:r>
            <a:endParaRPr/>
          </a:p>
        </p:txBody>
      </p:sp>
      <p:sp>
        <p:nvSpPr>
          <p:cNvPr id="3" name="Content Placeholder 2"/>
          <p:cNvSpPr>
            <a:spLocks noGrp="1"/>
          </p:cNvSpPr>
          <p:nvPr>
            <p:ph idx="1"/>
          </p:nvPr>
        </p:nvSpPr>
        <p:spPr>
          <a:xfrm>
            <a:off x="5865814" y="685800"/>
            <a:ext cx="5638800" cy="5486400"/>
          </a:xfrm>
          <a:prstGeom prst="rect">
            <a:avLst/>
          </a:prstGeom>
        </p:spPr>
        <p:txBody>
          <a:bodyPr>
            <a:normAutofit/>
          </a:bodyPr>
          <a:lstStyle>
            <a:lvl1pPr>
              <a:defRPr sz="2400">
                <a:solidFill>
                  <a:schemeClr val="tx1">
                    <a:lumMod val="75000"/>
                  </a:schemeClr>
                </a:solidFill>
              </a:defRPr>
            </a:lvl1pPr>
            <a:lvl2pPr>
              <a:defRPr sz="2000">
                <a:solidFill>
                  <a:schemeClr val="tx1">
                    <a:lumMod val="75000"/>
                  </a:schemeClr>
                </a:solidFill>
              </a:defRPr>
            </a:lvl2pPr>
            <a:lvl3pPr>
              <a:defRPr sz="1800">
                <a:solidFill>
                  <a:schemeClr val="tx1">
                    <a:lumMod val="75000"/>
                  </a:schemeClr>
                </a:solidFill>
              </a:defRPr>
            </a:lvl3pPr>
            <a:lvl4pPr>
              <a:defRPr sz="1600">
                <a:solidFill>
                  <a:schemeClr val="tx1">
                    <a:lumMod val="75000"/>
                  </a:schemeClr>
                </a:solidFill>
              </a:defRPr>
            </a:lvl4pPr>
            <a:lvl5pPr>
              <a:defRPr sz="1600">
                <a:solidFill>
                  <a:schemeClr val="tx1">
                    <a:lumMod val="75000"/>
                  </a:schemeClr>
                </a:solidFill>
              </a:defRPr>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Text Placeholder 3"/>
          <p:cNvSpPr>
            <a:spLocks noGrp="1"/>
          </p:cNvSpPr>
          <p:nvPr>
            <p:ph type="body" sz="half" idx="2"/>
          </p:nvPr>
        </p:nvSpPr>
        <p:spPr>
          <a:xfrm>
            <a:off x="684213" y="4876800"/>
            <a:ext cx="3886200" cy="1295400"/>
          </a:xfrm>
          <a:prstGeom prst="rect">
            <a:avLst/>
          </a:prstGeom>
        </p:spPr>
        <p:txBody>
          <a:bodyPr>
            <a:normAutofit/>
          </a:bodyPr>
          <a:lstStyle>
            <a:lvl1pPr marL="0" indent="0">
              <a:spcBef>
                <a:spcPts val="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6" name="Footer Placeholder 5"/>
          <p:cNvSpPr>
            <a:spLocks noGrp="1"/>
          </p:cNvSpPr>
          <p:nvPr>
            <p:ph type="ftr" sz="quarter" idx="11"/>
          </p:nvPr>
        </p:nvSpPr>
        <p:spPr/>
        <p:txBody>
          <a:bodyPr/>
          <a:lstStyle/>
          <a:p>
            <a:r>
              <a:rPr lang="en-US" smtClean="0"/>
              <a:t>Csapo</a:t>
            </a:r>
            <a:endParaRPr dirty="0"/>
          </a:p>
        </p:txBody>
      </p:sp>
      <p:sp>
        <p:nvSpPr>
          <p:cNvPr id="5" name="Date Placeholder 4"/>
          <p:cNvSpPr>
            <a:spLocks noGrp="1"/>
          </p:cNvSpPr>
          <p:nvPr>
            <p:ph type="dt" sz="half" idx="10"/>
          </p:nvPr>
        </p:nvSpPr>
        <p:spPr/>
        <p:txBody>
          <a:bodyPr/>
          <a:lstStyle/>
          <a:p>
            <a:r>
              <a:rPr lang="en-US" smtClean="0"/>
              <a:t>13-Sep-11</a:t>
            </a:r>
            <a:endParaRPr/>
          </a:p>
        </p:txBody>
      </p:sp>
      <p:sp>
        <p:nvSpPr>
          <p:cNvPr id="7" name="Slide Number Placeholder 6"/>
          <p:cNvSpPr>
            <a:spLocks noGrp="1"/>
          </p:cNvSpPr>
          <p:nvPr>
            <p:ph type="sldNum" sz="quarter" idx="12"/>
          </p:nvPr>
        </p:nvSpPr>
        <p:spPr/>
        <p:txBody>
          <a:bodyPr/>
          <a:lstStyle/>
          <a:p>
            <a:fld id="{F36C87F6-986D-49E6-AF40-1B3A1EE8064D}" type="slidenum">
              <a:rPr/>
              <a:t>‹#›</a:t>
            </a:fld>
            <a:endParaRPr/>
          </a:p>
        </p:txBody>
      </p:sp>
    </p:spTree>
    <p:extLst>
      <p:ext uri="{BB962C8B-B14F-4D97-AF65-F5344CB8AC3E}">
        <p14:creationId xmlns:p14="http://schemas.microsoft.com/office/powerpoint/2010/main" val="2658483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solidFill>
          <a:schemeClr val="bg1"/>
        </a:solidFill>
        <a:effectLst/>
      </p:bgPr>
    </p:bg>
    <p:spTree>
      <p:nvGrpSpPr>
        <p:cNvPr id="1" name=""/>
        <p:cNvGrpSpPr/>
        <p:nvPr/>
      </p:nvGrpSpPr>
      <p:grpSpPr>
        <a:xfrm>
          <a:off x="0" y="0"/>
          <a:ext cx="0" cy="0"/>
          <a:chOff x="0" y="0"/>
          <a:chExt cx="0" cy="0"/>
        </a:xfrm>
      </p:grpSpPr>
      <p:sp>
        <p:nvSpPr>
          <p:cNvPr id="8" name="Rectangle 7"/>
          <p:cNvSpPr/>
          <p:nvPr/>
        </p:nvSpPr>
        <p:spPr>
          <a:xfrm>
            <a:off x="0" y="0"/>
            <a:ext cx="5180013" cy="6858000"/>
          </a:xfrm>
          <a:prstGeom prst="rect">
            <a:avLst/>
          </a:prstGeom>
          <a:gradFill flip="none" rotWithShape="1">
            <a:gsLst>
              <a:gs pos="0">
                <a:schemeClr val="bg1">
                  <a:lumMod val="85000"/>
                </a:schemeClr>
              </a:gs>
              <a:gs pos="100000">
                <a:srgbClr val="FFFFFF">
                  <a:alpha val="8900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a:p>
        </p:txBody>
      </p:sp>
      <p:sp>
        <p:nvSpPr>
          <p:cNvPr id="2" name="Title 1"/>
          <p:cNvSpPr>
            <a:spLocks noGrp="1"/>
          </p:cNvSpPr>
          <p:nvPr>
            <p:ph type="title"/>
          </p:nvPr>
        </p:nvSpPr>
        <p:spPr>
          <a:xfrm>
            <a:off x="684213" y="685800"/>
            <a:ext cx="3886200" cy="4038600"/>
          </a:xfrm>
        </p:spPr>
        <p:txBody>
          <a:bodyPr anchor="b">
            <a:noAutofit/>
          </a:bodyPr>
          <a:lstStyle>
            <a:lvl1pPr algn="l">
              <a:defRPr sz="4000" b="0"/>
            </a:lvl1pPr>
          </a:lstStyle>
          <a:p>
            <a:r>
              <a:rPr lang="en-US" smtClean="0"/>
              <a:t>Click to edit Master title style</a:t>
            </a:r>
            <a:endParaRPr/>
          </a:p>
        </p:txBody>
      </p:sp>
      <p:sp>
        <p:nvSpPr>
          <p:cNvPr id="3" name="Picture Placeholder 2" descr="An empty placeholder to add an image. Click on the placeholder and select the image that you wish to add"/>
          <p:cNvSpPr>
            <a:spLocks noGrp="1"/>
          </p:cNvSpPr>
          <p:nvPr>
            <p:ph type="pic" idx="1"/>
          </p:nvPr>
        </p:nvSpPr>
        <p:spPr>
          <a:xfrm>
            <a:off x="5865813" y="685800"/>
            <a:ext cx="5638800" cy="5486400"/>
          </a:xfrm>
          <a:prstGeom prst="rect">
            <a:avLst/>
          </a:prstGeom>
          <a:solidFill>
            <a:schemeClr val="bg1">
              <a:lumMod val="95000"/>
            </a:schemeClr>
          </a:solidFill>
          <a:ln w="3175">
            <a:solidFill>
              <a:schemeClr val="bg1">
                <a:lumMod val="75000"/>
              </a:schemeClr>
            </a:solidFill>
            <a:miter lim="800000"/>
          </a:ln>
        </p:spPr>
        <p:txBody>
          <a:bodyPr tIns="91440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4" name="Text Placeholder 3"/>
          <p:cNvSpPr>
            <a:spLocks noGrp="1"/>
          </p:cNvSpPr>
          <p:nvPr>
            <p:ph type="body" sz="half" idx="2"/>
          </p:nvPr>
        </p:nvSpPr>
        <p:spPr>
          <a:xfrm>
            <a:off x="684213" y="4876800"/>
            <a:ext cx="3886200" cy="1295400"/>
          </a:xfrm>
          <a:prstGeom prst="rect">
            <a:avLst/>
          </a:prstGeom>
        </p:spPr>
        <p:txBody>
          <a:bodyPr>
            <a:normAutofit/>
          </a:bodyPr>
          <a:lstStyle>
            <a:lvl1pPr marL="0" indent="0">
              <a:spcBef>
                <a:spcPts val="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6" name="Footer Placeholder 5"/>
          <p:cNvSpPr>
            <a:spLocks noGrp="1"/>
          </p:cNvSpPr>
          <p:nvPr>
            <p:ph type="ftr" sz="quarter" idx="11"/>
          </p:nvPr>
        </p:nvSpPr>
        <p:spPr/>
        <p:txBody>
          <a:bodyPr/>
          <a:lstStyle/>
          <a:p>
            <a:r>
              <a:rPr lang="en-US" smtClean="0"/>
              <a:t>Csapo</a:t>
            </a:r>
            <a:endParaRPr dirty="0"/>
          </a:p>
        </p:txBody>
      </p:sp>
      <p:sp>
        <p:nvSpPr>
          <p:cNvPr id="5" name="Date Placeholder 4"/>
          <p:cNvSpPr>
            <a:spLocks noGrp="1"/>
          </p:cNvSpPr>
          <p:nvPr>
            <p:ph type="dt" sz="half" idx="10"/>
          </p:nvPr>
        </p:nvSpPr>
        <p:spPr/>
        <p:txBody>
          <a:bodyPr/>
          <a:lstStyle/>
          <a:p>
            <a:r>
              <a:rPr lang="en-US" smtClean="0"/>
              <a:t>13-Sep-11</a:t>
            </a:r>
            <a:endParaRPr/>
          </a:p>
        </p:txBody>
      </p:sp>
      <p:sp>
        <p:nvSpPr>
          <p:cNvPr id="7" name="Slide Number Placeholder 6"/>
          <p:cNvSpPr>
            <a:spLocks noGrp="1"/>
          </p:cNvSpPr>
          <p:nvPr>
            <p:ph type="sldNum" sz="quarter" idx="12"/>
          </p:nvPr>
        </p:nvSpPr>
        <p:spPr/>
        <p:txBody>
          <a:bodyPr/>
          <a:lstStyle/>
          <a:p>
            <a:fld id="{F36C87F6-986D-49E6-AF40-1B3A1EE8064D}" type="slidenum">
              <a:rPr/>
              <a:t>‹#›</a:t>
            </a:fld>
            <a:endParaRPr/>
          </a:p>
        </p:txBody>
      </p:sp>
    </p:spTree>
    <p:extLst>
      <p:ext uri="{BB962C8B-B14F-4D97-AF65-F5344CB8AC3E}">
        <p14:creationId xmlns:p14="http://schemas.microsoft.com/office/powerpoint/2010/main" val="3192438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17614" y="274638"/>
            <a:ext cx="9753600" cy="1325562"/>
          </a:xfrm>
          <a:prstGeom prst="rect">
            <a:avLst/>
          </a:prstGeom>
          <a:gradFill>
            <a:gsLst>
              <a:gs pos="0">
                <a:srgbClr val="BE7F42">
                  <a:alpha val="34000"/>
                  <a:lumMod val="75000"/>
                  <a:lumOff val="25000"/>
                </a:srgbClr>
              </a:gs>
              <a:gs pos="100000">
                <a:srgbClr val="FFFFFF">
                  <a:alpha val="0"/>
                </a:srgbClr>
              </a:gs>
            </a:gsLst>
            <a:lin ang="2700000" scaled="0"/>
          </a:gradFill>
        </p:spPr>
        <p:txBody>
          <a:bodyPr vert="horz" lIns="91440" tIns="45720" rIns="91440" bIns="45720" rtlCol="0" anchor="b">
            <a:normAutofit/>
          </a:bodyPr>
          <a:lstStyle/>
          <a:p>
            <a:r>
              <a:rPr lang="en-US" smtClean="0"/>
              <a:t>Click to edit Master title style</a:t>
            </a:r>
            <a:endParaRPr dirty="0"/>
          </a:p>
        </p:txBody>
      </p:sp>
      <p:sp>
        <p:nvSpPr>
          <p:cNvPr id="5" name="Footer Placeholder 4"/>
          <p:cNvSpPr>
            <a:spLocks noGrp="1"/>
          </p:cNvSpPr>
          <p:nvPr>
            <p:ph type="ftr" sz="quarter" idx="3"/>
          </p:nvPr>
        </p:nvSpPr>
        <p:spPr>
          <a:xfrm>
            <a:off x="1208836" y="6408109"/>
            <a:ext cx="1849324" cy="261610"/>
          </a:xfrm>
          <a:prstGeom prst="rect">
            <a:avLst/>
          </a:prstGeom>
        </p:spPr>
        <p:txBody>
          <a:bodyPr vert="horz" wrap="square" lIns="91440" tIns="45720" rIns="91440" bIns="45720" rtlCol="0" anchor="ctr">
            <a:spAutoFit/>
          </a:bodyPr>
          <a:lstStyle>
            <a:lvl1pPr algn="l">
              <a:defRPr sz="1100" cap="none" baseline="0">
                <a:solidFill>
                  <a:schemeClr val="tx1"/>
                </a:solidFill>
              </a:defRPr>
            </a:lvl1pPr>
          </a:lstStyle>
          <a:p>
            <a:r>
              <a:rPr lang="en-US" smtClean="0"/>
              <a:t>Csapo</a:t>
            </a:r>
            <a:endParaRPr lang="en-US" dirty="0"/>
          </a:p>
        </p:txBody>
      </p:sp>
      <p:sp>
        <p:nvSpPr>
          <p:cNvPr id="4" name="Date Placeholder 3"/>
          <p:cNvSpPr>
            <a:spLocks noGrp="1"/>
          </p:cNvSpPr>
          <p:nvPr>
            <p:ph type="dt" sz="half" idx="2"/>
          </p:nvPr>
        </p:nvSpPr>
        <p:spPr>
          <a:xfrm>
            <a:off x="5606939" y="6408109"/>
            <a:ext cx="974946" cy="261610"/>
          </a:xfrm>
          <a:prstGeom prst="rect">
            <a:avLst/>
          </a:prstGeom>
        </p:spPr>
        <p:txBody>
          <a:bodyPr vert="horz" wrap="none" lIns="91440" tIns="45720" rIns="91440" bIns="45720" rtlCol="0" anchor="ctr">
            <a:spAutoFit/>
          </a:bodyPr>
          <a:lstStyle>
            <a:lvl1pPr algn="ctr">
              <a:defRPr sz="1100">
                <a:solidFill>
                  <a:schemeClr val="tx1"/>
                </a:solidFill>
              </a:defRPr>
            </a:lvl1pPr>
          </a:lstStyle>
          <a:p>
            <a:r>
              <a:rPr lang="en-US" smtClean="0"/>
              <a:t>13-Sep-11</a:t>
            </a:r>
            <a:endParaRPr lang="en-US"/>
          </a:p>
        </p:txBody>
      </p:sp>
      <p:sp>
        <p:nvSpPr>
          <p:cNvPr id="6" name="Slide Number Placeholder 5"/>
          <p:cNvSpPr>
            <a:spLocks noGrp="1"/>
          </p:cNvSpPr>
          <p:nvPr>
            <p:ph type="sldNum" sz="quarter" idx="4"/>
          </p:nvPr>
        </p:nvSpPr>
        <p:spPr>
          <a:xfrm>
            <a:off x="10615026" y="6408109"/>
            <a:ext cx="356187" cy="261610"/>
          </a:xfrm>
          <a:prstGeom prst="rect">
            <a:avLst/>
          </a:prstGeom>
        </p:spPr>
        <p:txBody>
          <a:bodyPr vert="horz" wrap="none" lIns="91440" tIns="45720" rIns="91440" bIns="45720" rtlCol="0" anchor="ctr">
            <a:spAutoFit/>
          </a:bodyPr>
          <a:lstStyle>
            <a:lvl1pPr algn="r">
              <a:defRPr sz="1100">
                <a:solidFill>
                  <a:schemeClr val="tx1"/>
                </a:solidFill>
              </a:defRPr>
            </a:lvl1pPr>
          </a:lstStyle>
          <a:p>
            <a:fld id="{F36C87F6-986D-49E6-AF40-1B3A1EE8064D}" type="slidenum">
              <a:rPr lang="en-US" smtClean="0"/>
              <a:pPr/>
              <a:t>‹#›</a:t>
            </a:fld>
            <a:endParaRPr lang="en-US"/>
          </a:p>
        </p:txBody>
      </p:sp>
      <p:sp>
        <p:nvSpPr>
          <p:cNvPr id="7" name="Content Placeholder 2"/>
          <p:cNvSpPr txBox="1">
            <a:spLocks/>
          </p:cNvSpPr>
          <p:nvPr userDrawn="1"/>
        </p:nvSpPr>
        <p:spPr>
          <a:xfrm>
            <a:off x="1217614" y="1828800"/>
            <a:ext cx="9753600" cy="4343400"/>
          </a:xfrm>
          <a:prstGeom prst="rect">
            <a:avLst/>
          </a:prstGeom>
        </p:spPr>
        <p:txBody>
          <a:bodyPr/>
          <a:lstStyle>
            <a:lvl1pPr marL="274320" indent="-228600" algn="l" defTabSz="914400" rtl="0" eaLnBrk="1" latinLnBrk="0" hangingPunct="1">
              <a:lnSpc>
                <a:spcPct val="114000"/>
              </a:lnSpc>
              <a:spcBef>
                <a:spcPts val="1800"/>
              </a:spcBef>
              <a:buClr>
                <a:schemeClr val="tx1"/>
              </a:buClr>
              <a:buSzPct val="80000"/>
              <a:buFont typeface="Arial" pitchFamily="34" charset="0"/>
              <a:buChar char="•"/>
              <a:defRPr sz="3200" kern="1200">
                <a:solidFill>
                  <a:schemeClr val="tx1"/>
                </a:solidFill>
                <a:latin typeface="Calibri" panose="020F0502020204030204" pitchFamily="34" charset="0"/>
                <a:ea typeface="+mn-ea"/>
                <a:cs typeface="Calibri" panose="020F0502020204030204" pitchFamily="34" charset="0"/>
              </a:defRPr>
            </a:lvl1pPr>
            <a:lvl2pPr marL="502920" indent="-228600" algn="l" defTabSz="914400" rtl="0" eaLnBrk="1" latinLnBrk="0" hangingPunct="1">
              <a:lnSpc>
                <a:spcPct val="114000"/>
              </a:lnSpc>
              <a:spcBef>
                <a:spcPts val="1200"/>
              </a:spcBef>
              <a:buClr>
                <a:schemeClr val="tx1"/>
              </a:buClr>
              <a:buSzPct val="80000"/>
              <a:buFont typeface="Arial" pitchFamily="34" charset="0"/>
              <a:buChar char="•"/>
              <a:defRPr sz="2000" kern="1200">
                <a:solidFill>
                  <a:schemeClr val="tx1"/>
                </a:solidFill>
                <a:latin typeface="Calibri" panose="020F0502020204030204" pitchFamily="34" charset="0"/>
                <a:ea typeface="+mn-ea"/>
                <a:cs typeface="Calibri" panose="020F0502020204030204" pitchFamily="34" charset="0"/>
              </a:defRPr>
            </a:lvl2pPr>
            <a:lvl3pPr marL="731520" indent="-228600" algn="l" defTabSz="914400" rtl="0" eaLnBrk="1" latinLnBrk="0" hangingPunct="1">
              <a:lnSpc>
                <a:spcPct val="114000"/>
              </a:lnSpc>
              <a:spcBef>
                <a:spcPts val="800"/>
              </a:spcBef>
              <a:buClr>
                <a:schemeClr val="tx1"/>
              </a:buClr>
              <a:buSzPct val="80000"/>
              <a:buFont typeface="Arial" pitchFamily="34" charset="0"/>
              <a:buChar char="•"/>
              <a:defRPr sz="1800" kern="1200">
                <a:solidFill>
                  <a:schemeClr val="tx1"/>
                </a:solidFill>
                <a:latin typeface="Calibri" panose="020F0502020204030204" pitchFamily="34" charset="0"/>
                <a:ea typeface="+mn-ea"/>
                <a:cs typeface="Calibri" panose="020F0502020204030204" pitchFamily="34" charset="0"/>
              </a:defRPr>
            </a:lvl3pPr>
            <a:lvl4pPr marL="960120" indent="-228600" algn="l" defTabSz="914400" rtl="0" eaLnBrk="1" latinLnBrk="0" hangingPunct="1">
              <a:lnSpc>
                <a:spcPct val="114000"/>
              </a:lnSpc>
              <a:spcBef>
                <a:spcPts val="600"/>
              </a:spcBef>
              <a:buClr>
                <a:schemeClr val="tx1"/>
              </a:buClr>
              <a:buSzPct val="80000"/>
              <a:buFont typeface="Arial" pitchFamily="34" charset="0"/>
              <a:buChar char="•"/>
              <a:defRPr sz="1600" kern="1200">
                <a:solidFill>
                  <a:schemeClr val="tx1"/>
                </a:solidFill>
                <a:latin typeface="Calibri" panose="020F0502020204030204" pitchFamily="34" charset="0"/>
                <a:ea typeface="+mn-ea"/>
                <a:cs typeface="Calibri" panose="020F0502020204030204" pitchFamily="34" charset="0"/>
              </a:defRPr>
            </a:lvl4pPr>
            <a:lvl5pPr marL="1188720" indent="-228600" algn="l" defTabSz="914400" rtl="0" eaLnBrk="1" latinLnBrk="0" hangingPunct="1">
              <a:lnSpc>
                <a:spcPct val="114000"/>
              </a:lnSpc>
              <a:spcBef>
                <a:spcPts val="600"/>
              </a:spcBef>
              <a:buClr>
                <a:schemeClr val="tx1"/>
              </a:buClr>
              <a:buSzPct val="80000"/>
              <a:buFont typeface="Arial" pitchFamily="34" charset="0"/>
              <a:buChar char="•"/>
              <a:defRPr sz="1600" kern="1200">
                <a:solidFill>
                  <a:schemeClr val="tx1"/>
                </a:solidFill>
                <a:latin typeface="Calibri" panose="020F0502020204030204" pitchFamily="34" charset="0"/>
                <a:ea typeface="+mn-ea"/>
                <a:cs typeface="Calibri" panose="020F0502020204030204" pitchFamily="34" charset="0"/>
              </a:defRPr>
            </a:lvl5pPr>
            <a:lvl6pPr marL="1417320" indent="-228600" algn="l" defTabSz="914400" rtl="0" eaLnBrk="1" latinLnBrk="0" hangingPunct="1">
              <a:spcBef>
                <a:spcPts val="600"/>
              </a:spcBef>
              <a:buSzPct val="80000"/>
              <a:buFont typeface="Arial" pitchFamily="34" charset="0"/>
              <a:buChar char="•"/>
              <a:defRPr sz="1600" kern="1200">
                <a:solidFill>
                  <a:schemeClr val="tx1"/>
                </a:solidFill>
                <a:latin typeface="+mn-lt"/>
                <a:ea typeface="+mn-ea"/>
                <a:cs typeface="+mn-cs"/>
              </a:defRPr>
            </a:lvl6pPr>
            <a:lvl7pPr marL="1645920" indent="-228600" algn="l" defTabSz="914400" rtl="0" eaLnBrk="1" latinLnBrk="0" hangingPunct="1">
              <a:spcBef>
                <a:spcPts val="600"/>
              </a:spcBef>
              <a:buSzPct val="80000"/>
              <a:buFont typeface="Arial" pitchFamily="34" charset="0"/>
              <a:buChar char="•"/>
              <a:defRPr sz="1600" kern="1200" baseline="0">
                <a:solidFill>
                  <a:schemeClr val="tx1"/>
                </a:solidFill>
                <a:latin typeface="+mn-lt"/>
                <a:ea typeface="+mn-ea"/>
                <a:cs typeface="+mn-cs"/>
              </a:defRPr>
            </a:lvl7pPr>
            <a:lvl8pPr marL="1874520" indent="-228600" algn="l" defTabSz="914400" rtl="0" eaLnBrk="1" latinLnBrk="0" hangingPunct="1">
              <a:spcBef>
                <a:spcPts val="600"/>
              </a:spcBef>
              <a:buSzPct val="80000"/>
              <a:buFont typeface="Arial" pitchFamily="34" charset="0"/>
              <a:buChar char="•"/>
              <a:defRPr sz="1600" kern="1200" baseline="0">
                <a:solidFill>
                  <a:schemeClr val="tx1"/>
                </a:solidFill>
                <a:latin typeface="+mn-lt"/>
                <a:ea typeface="+mn-ea"/>
                <a:cs typeface="+mn-cs"/>
              </a:defRPr>
            </a:lvl8pPr>
            <a:lvl9pPr marL="2103120" indent="-228600" algn="l" defTabSz="914400" rtl="0" eaLnBrk="1" latinLnBrk="0" hangingPunct="1">
              <a:spcBef>
                <a:spcPts val="600"/>
              </a:spcBef>
              <a:buSzPct val="80000"/>
              <a:buFont typeface="Arial" pitchFamily="34" charset="0"/>
              <a:buChar char="•"/>
              <a:defRPr sz="1600" kern="1200" baseline="0">
                <a:solidFill>
                  <a:schemeClr val="tx1"/>
                </a:solidFill>
                <a:latin typeface="+mn-lt"/>
                <a:ea typeface="+mn-ea"/>
                <a:cs typeface="+mn-cs"/>
              </a:defRPr>
            </a:lvl9pPr>
          </a:lstStyle>
          <a:p>
            <a:pPr>
              <a:spcBef>
                <a:spcPts val="900"/>
              </a:spcBef>
            </a:pPr>
            <a:r>
              <a:rPr lang="en-US" sz="3600" dirty="0" smtClean="0">
                <a:solidFill>
                  <a:schemeClr val="tx1">
                    <a:lumMod val="75000"/>
                  </a:schemeClr>
                </a:solidFill>
              </a:rPr>
              <a:t>Edit Master text styles</a:t>
            </a:r>
          </a:p>
          <a:p>
            <a:pPr lvl="1">
              <a:spcBef>
                <a:spcPts val="900"/>
              </a:spcBef>
            </a:pPr>
            <a:r>
              <a:rPr lang="en-US" sz="3200" dirty="0" smtClean="0">
                <a:solidFill>
                  <a:schemeClr val="tx1">
                    <a:lumMod val="75000"/>
                  </a:schemeClr>
                </a:solidFill>
              </a:rPr>
              <a:t>Second level</a:t>
            </a:r>
          </a:p>
          <a:p>
            <a:pPr lvl="2"/>
            <a:r>
              <a:rPr lang="en-US" sz="2800" dirty="0" smtClean="0">
                <a:solidFill>
                  <a:schemeClr val="tx1">
                    <a:lumMod val="75000"/>
                  </a:schemeClr>
                </a:solidFill>
              </a:rPr>
              <a:t>Third level</a:t>
            </a:r>
          </a:p>
          <a:p>
            <a:pPr lvl="3"/>
            <a:r>
              <a:rPr lang="en-US" sz="2400" dirty="0" smtClean="0">
                <a:solidFill>
                  <a:schemeClr val="tx1">
                    <a:lumMod val="75000"/>
                  </a:schemeClr>
                </a:solidFill>
              </a:rPr>
              <a:t>Fourth level</a:t>
            </a:r>
          </a:p>
          <a:p>
            <a:pPr lvl="4"/>
            <a:r>
              <a:rPr lang="en-US" sz="2400" dirty="0" smtClean="0">
                <a:solidFill>
                  <a:schemeClr val="tx1">
                    <a:lumMod val="75000"/>
                  </a:schemeClr>
                </a:solidFill>
              </a:rPr>
              <a:t>Fifth level</a:t>
            </a:r>
            <a:endParaRPr lang="en-US" sz="2400" dirty="0">
              <a:solidFill>
                <a:schemeClr val="tx1">
                  <a:lumMod val="75000"/>
                </a:schemeClr>
              </a:solidFill>
            </a:endParaRPr>
          </a:p>
        </p:txBody>
      </p:sp>
    </p:spTree>
    <p:extLst>
      <p:ext uri="{BB962C8B-B14F-4D97-AF65-F5344CB8AC3E}">
        <p14:creationId xmlns:p14="http://schemas.microsoft.com/office/powerpoint/2010/main" val="1896335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 id="2147483662" r:id="rId1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sldNum="0" hdr="0" ftr="0" dt="0"/>
  <p:txStyles>
    <p:titleStyle>
      <a:lvl1pPr algn="l" defTabSz="914400" rtl="0" eaLnBrk="1" latinLnBrk="0" hangingPunct="1">
        <a:lnSpc>
          <a:spcPct val="90000"/>
        </a:lnSpc>
        <a:spcBef>
          <a:spcPct val="0"/>
        </a:spcBef>
        <a:buNone/>
        <a:defRPr sz="4400" kern="1200" cap="none" baseline="0">
          <a:solidFill>
            <a:schemeClr val="tx1">
              <a:lumMod val="50000"/>
            </a:schemeClr>
          </a:solidFill>
          <a:latin typeface="+mj-lt"/>
          <a:ea typeface="+mj-ea"/>
          <a:cs typeface="+mj-cs"/>
        </a:defRPr>
      </a:lvl1pPr>
    </p:titleStyle>
    <p:bodyStyle>
      <a:lvl1pPr marL="274320" indent="-228600" algn="l" defTabSz="914400" rtl="0" eaLnBrk="1" latinLnBrk="0" hangingPunct="1">
        <a:lnSpc>
          <a:spcPct val="90000"/>
        </a:lnSpc>
        <a:spcBef>
          <a:spcPts val="1800"/>
        </a:spcBef>
        <a:buClr>
          <a:schemeClr val="tx1"/>
        </a:buClr>
        <a:buSzPct val="80000"/>
        <a:buFont typeface="Arial" pitchFamily="34" charset="0"/>
        <a:buChar char="•"/>
        <a:defRPr sz="3200" kern="1200">
          <a:solidFill>
            <a:schemeClr val="tx1"/>
          </a:solidFill>
          <a:latin typeface="Calibri" panose="020F0502020204030204" pitchFamily="34" charset="0"/>
          <a:ea typeface="+mn-ea"/>
          <a:cs typeface="Calibri" panose="020F0502020204030204" pitchFamily="34" charset="0"/>
        </a:defRPr>
      </a:lvl1pPr>
      <a:lvl2pPr marL="502920" indent="-228600" algn="l" defTabSz="914400" rtl="0" eaLnBrk="1" latinLnBrk="0" hangingPunct="1">
        <a:lnSpc>
          <a:spcPct val="90000"/>
        </a:lnSpc>
        <a:spcBef>
          <a:spcPts val="1200"/>
        </a:spcBef>
        <a:buClr>
          <a:schemeClr val="tx1"/>
        </a:buClr>
        <a:buSzPct val="80000"/>
        <a:buFont typeface="Arial"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731520" indent="-228600" algn="l" defTabSz="914400" rtl="0" eaLnBrk="1" latinLnBrk="0" hangingPunct="1">
        <a:lnSpc>
          <a:spcPct val="90000"/>
        </a:lnSpc>
        <a:spcBef>
          <a:spcPts val="800"/>
        </a:spcBef>
        <a:buClr>
          <a:schemeClr val="tx1"/>
        </a:buClr>
        <a:buSzPct val="80000"/>
        <a:buFont typeface="Arial"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960120" indent="-228600" algn="l" defTabSz="914400" rtl="0" eaLnBrk="1" latinLnBrk="0" hangingPunct="1">
        <a:lnSpc>
          <a:spcPct val="90000"/>
        </a:lnSpc>
        <a:spcBef>
          <a:spcPts val="600"/>
        </a:spcBef>
        <a:buClr>
          <a:schemeClr val="tx1"/>
        </a:buClr>
        <a:buSzPct val="80000"/>
        <a:buFont typeface="Arial"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1188720" indent="-228600" algn="l" defTabSz="914400" rtl="0" eaLnBrk="1" latinLnBrk="0" hangingPunct="1">
        <a:lnSpc>
          <a:spcPct val="90000"/>
        </a:lnSpc>
        <a:spcBef>
          <a:spcPts val="600"/>
        </a:spcBef>
        <a:buClr>
          <a:schemeClr val="tx1"/>
        </a:buClr>
        <a:buSzPct val="80000"/>
        <a:buFont typeface="Arial"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1417320" indent="-228600" algn="l" defTabSz="914400" rtl="0" eaLnBrk="1" latinLnBrk="0" hangingPunct="1">
        <a:spcBef>
          <a:spcPts val="600"/>
        </a:spcBef>
        <a:buSzPct val="80000"/>
        <a:buFont typeface="Arial" pitchFamily="34" charset="0"/>
        <a:buChar char="•"/>
        <a:defRPr sz="1600" kern="1200">
          <a:solidFill>
            <a:schemeClr val="tx1"/>
          </a:solidFill>
          <a:latin typeface="+mn-lt"/>
          <a:ea typeface="+mn-ea"/>
          <a:cs typeface="+mn-cs"/>
        </a:defRPr>
      </a:lvl6pPr>
      <a:lvl7pPr marL="1645920" indent="-228600" algn="l" defTabSz="914400" rtl="0" eaLnBrk="1" latinLnBrk="0" hangingPunct="1">
        <a:spcBef>
          <a:spcPts val="600"/>
        </a:spcBef>
        <a:buSzPct val="80000"/>
        <a:buFont typeface="Arial" pitchFamily="34" charset="0"/>
        <a:buChar char="•"/>
        <a:defRPr sz="1600" kern="1200">
          <a:solidFill>
            <a:schemeClr val="tx1"/>
          </a:solidFill>
          <a:latin typeface="+mn-lt"/>
          <a:ea typeface="+mn-ea"/>
          <a:cs typeface="+mn-cs"/>
        </a:defRPr>
      </a:lvl7pPr>
      <a:lvl8pPr marL="1874520" indent="-228600" algn="l" defTabSz="914400" rtl="0" eaLnBrk="1" latinLnBrk="0" hangingPunct="1">
        <a:spcBef>
          <a:spcPts val="600"/>
        </a:spcBef>
        <a:buSzPct val="80000"/>
        <a:buFont typeface="Arial" pitchFamily="34" charset="0"/>
        <a:buChar char="•"/>
        <a:defRPr sz="1600" kern="1200">
          <a:solidFill>
            <a:schemeClr val="tx1"/>
          </a:solidFill>
          <a:latin typeface="+mn-lt"/>
          <a:ea typeface="+mn-ea"/>
          <a:cs typeface="+mn-cs"/>
        </a:defRPr>
      </a:lvl8pPr>
      <a:lvl9pPr marL="2103120" indent="-228600" algn="l" defTabSz="914400" rtl="0" eaLnBrk="1" latinLnBrk="0" hangingPunct="1">
        <a:spcBef>
          <a:spcPts val="600"/>
        </a:spcBef>
        <a:buSzPct val="80000"/>
        <a:buFont typeface="Arial" pitchFamily="34" charset="0"/>
        <a:buChar char="•"/>
        <a:defRPr sz="1600" kern="1200" baseline="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userDrawn="1">
          <p15:clr>
            <a:srgbClr val="F26B43"/>
          </p15:clr>
        </p15:guide>
        <p15:guide id="2" pos="3839"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6.xml"/><Relationship Id="rId1" Type="http://schemas.openxmlformats.org/officeDocument/2006/relationships/vmlDrawing" Target="../drawings/vmlDrawing2.vml"/><Relationship Id="rId5" Type="http://schemas.openxmlformats.org/officeDocument/2006/relationships/image" Target="../media/image13.wmf"/><Relationship Id="rId4" Type="http://schemas.openxmlformats.org/officeDocument/2006/relationships/oleObject" Target="../embeddings/oleObject3.bin"/></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4.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oleObject" Target="../embeddings/oleObject2.bin"/><Relationship Id="rId3" Type="http://schemas.openxmlformats.org/officeDocument/2006/relationships/notesSlide" Target="../notesSlides/notesSlide9.xml"/><Relationship Id="rId7" Type="http://schemas.openxmlformats.org/officeDocument/2006/relationships/image" Target="../media/image6.wmf"/><Relationship Id="rId2" Type="http://schemas.openxmlformats.org/officeDocument/2006/relationships/slideLayout" Target="../slideLayouts/slideLayout5.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7.w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Ancient Athenian Tragedy</a:t>
            </a:r>
            <a:endParaRPr lang="en-US" dirty="0"/>
          </a:p>
        </p:txBody>
      </p:sp>
      <p:sp>
        <p:nvSpPr>
          <p:cNvPr id="5" name="Subtitle 4"/>
          <p:cNvSpPr>
            <a:spLocks noGrp="1"/>
          </p:cNvSpPr>
          <p:nvPr>
            <p:ph type="subTitle" idx="1"/>
          </p:nvPr>
        </p:nvSpPr>
        <p:spPr/>
        <p:txBody>
          <a:bodyPr/>
          <a:lstStyle/>
          <a:p>
            <a:r>
              <a:rPr lang="en-US" dirty="0" smtClean="0"/>
              <a:t>Origins, Context, Practice</a:t>
            </a:r>
            <a:endParaRPr lang="en-US" dirty="0"/>
          </a:p>
        </p:txBody>
      </p:sp>
    </p:spTree>
    <p:extLst>
      <p:ext uri="{BB962C8B-B14F-4D97-AF65-F5344CB8AC3E}">
        <p14:creationId xmlns:p14="http://schemas.microsoft.com/office/powerpoint/2010/main" val="3034733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Athenian Tragedy</a:t>
            </a:r>
            <a:endParaRPr lang="en-US" dirty="0"/>
          </a:p>
        </p:txBody>
      </p:sp>
      <p:sp>
        <p:nvSpPr>
          <p:cNvPr id="3" name="Text Placeholder 2"/>
          <p:cNvSpPr>
            <a:spLocks noGrp="1"/>
          </p:cNvSpPr>
          <p:nvPr>
            <p:ph type="body" idx="1"/>
          </p:nvPr>
        </p:nvSpPr>
        <p:spPr/>
        <p:txBody>
          <a:bodyPr/>
          <a:lstStyle/>
          <a:p>
            <a:r>
              <a:rPr lang="en-US" dirty="0" smtClean="0"/>
              <a:t>Who, What</a:t>
            </a:r>
            <a:r>
              <a:rPr lang="en-US" dirty="0" smtClean="0"/>
              <a:t>, Where, When, How</a:t>
            </a:r>
            <a:endParaRPr lang="en-US" dirty="0"/>
          </a:p>
        </p:txBody>
      </p:sp>
    </p:spTree>
    <p:extLst>
      <p:ext uri="{BB962C8B-B14F-4D97-AF65-F5344CB8AC3E}">
        <p14:creationId xmlns:p14="http://schemas.microsoft.com/office/powerpoint/2010/main" val="40589338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2785050" y="274639"/>
            <a:ext cx="6618735" cy="769441"/>
          </a:xfrm>
        </p:spPr>
        <p:txBody>
          <a:bodyPr>
            <a:normAutofit fontScale="90000"/>
          </a:bodyPr>
          <a:lstStyle/>
          <a:p>
            <a:r>
              <a:rPr lang="en-US" dirty="0" smtClean="0">
                <a:solidFill>
                  <a:schemeClr val="bg1"/>
                </a:solidFill>
              </a:rPr>
              <a:t>Map of Ancient Greece</a:t>
            </a:r>
            <a:endParaRPr lang="en-US" dirty="0">
              <a:solidFill>
                <a:schemeClr val="bg1"/>
              </a:solidFill>
            </a:endParaRPr>
          </a:p>
        </p:txBody>
      </p:sp>
      <p:grpSp>
        <p:nvGrpSpPr>
          <p:cNvPr id="9" name="Group 8"/>
          <p:cNvGrpSpPr/>
          <p:nvPr/>
        </p:nvGrpSpPr>
        <p:grpSpPr>
          <a:xfrm>
            <a:off x="2803526" y="1524000"/>
            <a:ext cx="6581775" cy="4429126"/>
            <a:chOff x="1281113" y="1214437"/>
            <a:chExt cx="6581775" cy="4429126"/>
          </a:xfrm>
        </p:grpSpPr>
        <p:pic>
          <p:nvPicPr>
            <p:cNvPr id="1026" name="Picture 2" descr="http://downloads.bbc.co.uk/rmhttp/schools/primaryhistory/images/ancient_greeks/greek_world/g_map_city_state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81113" y="1214437"/>
              <a:ext cx="6581775" cy="4429126"/>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Arrow Connector 6"/>
            <p:cNvCxnSpPr/>
            <p:nvPr/>
          </p:nvCxnSpPr>
          <p:spPr>
            <a:xfrm flipH="1">
              <a:off x="4191000" y="2743200"/>
              <a:ext cx="762000" cy="533400"/>
            </a:xfrm>
            <a:prstGeom prst="straightConnector1">
              <a:avLst/>
            </a:prstGeom>
            <a:ln w="7302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7802063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7769" y="0"/>
            <a:ext cx="11953287" cy="6858000"/>
          </a:xfrm>
          <a:prstGeom prst="rect">
            <a:avLst/>
          </a:prstGeom>
        </p:spPr>
      </p:pic>
      <p:sp>
        <p:nvSpPr>
          <p:cNvPr id="2" name="TextBox 1"/>
          <p:cNvSpPr txBox="1"/>
          <p:nvPr/>
        </p:nvSpPr>
        <p:spPr>
          <a:xfrm>
            <a:off x="400915" y="350982"/>
            <a:ext cx="3086679" cy="662361"/>
          </a:xfrm>
          <a:prstGeom prst="rect">
            <a:avLst/>
          </a:prstGeom>
          <a:noFill/>
        </p:spPr>
        <p:txBody>
          <a:bodyPr wrap="none" rtlCol="0">
            <a:spAutoFit/>
          </a:bodyPr>
          <a:lstStyle/>
          <a:p>
            <a:pPr>
              <a:lnSpc>
                <a:spcPct val="125000"/>
              </a:lnSpc>
            </a:pPr>
            <a:r>
              <a:rPr lang="en-US" sz="3200" dirty="0" smtClean="0">
                <a:solidFill>
                  <a:schemeClr val="bg1"/>
                </a:solidFill>
                <a:latin typeface="Calibri" panose="020F0502020204030204" pitchFamily="34" charset="0"/>
                <a:cs typeface="Calibri" panose="020F0502020204030204" pitchFamily="34" charset="0"/>
              </a:rPr>
              <a:t>Acropolis, Athens</a:t>
            </a:r>
          </a:p>
        </p:txBody>
      </p:sp>
    </p:spTree>
    <p:extLst>
      <p:ext uri="{BB962C8B-B14F-4D97-AF65-F5344CB8AC3E}">
        <p14:creationId xmlns:p14="http://schemas.microsoft.com/office/powerpoint/2010/main" val="537177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9170" name="Picture 2" descr="map"/>
          <p:cNvPicPr>
            <a:picLocks noChangeAspect="1" noChangeArrowheads="1"/>
          </p:cNvPicPr>
          <p:nvPr/>
        </p:nvPicPr>
        <p:blipFill>
          <a:blip r:embed="rId3" cstate="print"/>
          <a:srcRect/>
          <a:stretch>
            <a:fillRect/>
          </a:stretch>
        </p:blipFill>
        <p:spPr bwMode="auto">
          <a:xfrm>
            <a:off x="2987957" y="1408839"/>
            <a:ext cx="6452992" cy="4911596"/>
          </a:xfrm>
          <a:prstGeom prst="rect">
            <a:avLst/>
          </a:prstGeom>
          <a:noFill/>
        </p:spPr>
      </p:pic>
      <p:sp>
        <p:nvSpPr>
          <p:cNvPr id="519172" name="Text Box 4"/>
          <p:cNvSpPr txBox="1">
            <a:spLocks noChangeArrowheads="1"/>
          </p:cNvSpPr>
          <p:nvPr/>
        </p:nvSpPr>
        <p:spPr bwMode="auto">
          <a:xfrm>
            <a:off x="1680504" y="5297269"/>
            <a:ext cx="3042308" cy="338554"/>
          </a:xfrm>
          <a:prstGeom prst="rect">
            <a:avLst/>
          </a:prstGeom>
          <a:solidFill>
            <a:srgbClr val="FFFFFF"/>
          </a:solidFill>
          <a:ln w="9525">
            <a:noFill/>
            <a:miter lim="800000"/>
            <a:headEnd/>
            <a:tailEnd/>
          </a:ln>
          <a:effectLst/>
        </p:spPr>
        <p:txBody>
          <a:bodyPr wrap="none">
            <a:spAutoFit/>
          </a:bodyPr>
          <a:lstStyle/>
          <a:p>
            <a:pPr algn="l"/>
            <a:r>
              <a:rPr lang="en-US" sz="1600">
                <a:latin typeface="Calibri" panose="020F0502020204030204" pitchFamily="34" charset="0"/>
                <a:cs typeface="Calibri" panose="020F0502020204030204" pitchFamily="34" charset="0"/>
              </a:rPr>
              <a:t>Roman Theater of Herodes Atticus</a:t>
            </a:r>
          </a:p>
        </p:txBody>
      </p:sp>
      <p:sp>
        <p:nvSpPr>
          <p:cNvPr id="519173" name="Text Box 5"/>
          <p:cNvSpPr txBox="1">
            <a:spLocks noChangeArrowheads="1"/>
          </p:cNvSpPr>
          <p:nvPr/>
        </p:nvSpPr>
        <p:spPr bwMode="auto">
          <a:xfrm>
            <a:off x="5408612" y="6135469"/>
            <a:ext cx="2084866" cy="369332"/>
          </a:xfrm>
          <a:prstGeom prst="rect">
            <a:avLst/>
          </a:prstGeom>
          <a:solidFill>
            <a:srgbClr val="FFFFFF"/>
          </a:solidFill>
          <a:ln w="9525">
            <a:noFill/>
            <a:miter lim="800000"/>
            <a:headEnd/>
            <a:tailEnd/>
          </a:ln>
          <a:effectLst/>
        </p:spPr>
        <p:txBody>
          <a:bodyPr wrap="none">
            <a:spAutoFit/>
          </a:bodyPr>
          <a:lstStyle/>
          <a:p>
            <a:r>
              <a:rPr lang="en-US">
                <a:latin typeface="Calibri" panose="020F0502020204030204" pitchFamily="34" charset="0"/>
                <a:cs typeface="Calibri" panose="020F0502020204030204" pitchFamily="34" charset="0"/>
              </a:rPr>
              <a:t>Theater of Dionysus</a:t>
            </a:r>
          </a:p>
        </p:txBody>
      </p:sp>
      <p:sp>
        <p:nvSpPr>
          <p:cNvPr id="519174" name="Text Box 6"/>
          <p:cNvSpPr txBox="1">
            <a:spLocks noChangeArrowheads="1"/>
          </p:cNvSpPr>
          <p:nvPr/>
        </p:nvSpPr>
        <p:spPr bwMode="auto">
          <a:xfrm>
            <a:off x="4951412" y="2477869"/>
            <a:ext cx="1058688" cy="338554"/>
          </a:xfrm>
          <a:prstGeom prst="rect">
            <a:avLst/>
          </a:prstGeom>
          <a:solidFill>
            <a:srgbClr val="FFFFFF"/>
          </a:solidFill>
          <a:ln w="9525">
            <a:noFill/>
            <a:miter lim="800000"/>
            <a:headEnd/>
            <a:tailEnd/>
          </a:ln>
          <a:effectLst/>
        </p:spPr>
        <p:txBody>
          <a:bodyPr wrap="none">
            <a:spAutoFit/>
          </a:bodyPr>
          <a:lstStyle/>
          <a:p>
            <a:pPr algn="l"/>
            <a:r>
              <a:rPr lang="en-US" sz="1600">
                <a:latin typeface="Calibri" panose="020F0502020204030204" pitchFamily="34" charset="0"/>
                <a:cs typeface="Calibri" panose="020F0502020204030204" pitchFamily="34" charset="0"/>
              </a:rPr>
              <a:t>Parthenon</a:t>
            </a:r>
          </a:p>
        </p:txBody>
      </p:sp>
      <p:sp>
        <p:nvSpPr>
          <p:cNvPr id="519175" name="Text Box 7"/>
          <p:cNvSpPr txBox="1">
            <a:spLocks noChangeArrowheads="1"/>
          </p:cNvSpPr>
          <p:nvPr/>
        </p:nvSpPr>
        <p:spPr bwMode="auto">
          <a:xfrm>
            <a:off x="8609012" y="1143000"/>
            <a:ext cx="317716" cy="338554"/>
          </a:xfrm>
          <a:prstGeom prst="rect">
            <a:avLst/>
          </a:prstGeom>
          <a:noFill/>
          <a:ln w="9525">
            <a:noFill/>
            <a:miter lim="800000"/>
            <a:headEnd/>
            <a:tailEnd/>
          </a:ln>
          <a:effectLst/>
        </p:spPr>
        <p:txBody>
          <a:bodyPr wrap="none">
            <a:spAutoFit/>
          </a:bodyPr>
          <a:lstStyle/>
          <a:p>
            <a:pPr algn="l"/>
            <a:r>
              <a:rPr lang="en-US" sz="1600">
                <a:latin typeface="Calibri" panose="020F0502020204030204" pitchFamily="34" charset="0"/>
                <a:cs typeface="Calibri" panose="020F0502020204030204" pitchFamily="34" charset="0"/>
              </a:rPr>
              <a:t>N</a:t>
            </a:r>
          </a:p>
        </p:txBody>
      </p:sp>
      <p:cxnSp>
        <p:nvCxnSpPr>
          <p:cNvPr id="12" name="Straight Arrow Connector 11"/>
          <p:cNvCxnSpPr/>
          <p:nvPr/>
        </p:nvCxnSpPr>
        <p:spPr>
          <a:xfrm>
            <a:off x="5637212" y="2782669"/>
            <a:ext cx="457200" cy="304800"/>
          </a:xfrm>
          <a:prstGeom prst="straightConnector1">
            <a:avLst/>
          </a:prstGeom>
          <a:ln w="25400">
            <a:solidFill>
              <a:schemeClr val="tx2"/>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V="1">
            <a:off x="6780212" y="5562601"/>
            <a:ext cx="609600" cy="572869"/>
          </a:xfrm>
          <a:prstGeom prst="straightConnector1">
            <a:avLst/>
          </a:prstGeom>
          <a:ln w="25400">
            <a:solidFill>
              <a:schemeClr val="tx2"/>
            </a:solidFill>
            <a:tailEnd type="arrow"/>
          </a:ln>
        </p:spPr>
        <p:style>
          <a:lnRef idx="1">
            <a:schemeClr val="accent1"/>
          </a:lnRef>
          <a:fillRef idx="0">
            <a:schemeClr val="accent1"/>
          </a:fillRef>
          <a:effectRef idx="0">
            <a:schemeClr val="accent1"/>
          </a:effectRef>
          <a:fontRef idx="minor">
            <a:schemeClr val="tx1"/>
          </a:fontRef>
        </p:style>
      </p:cxnSp>
      <p:sp>
        <p:nvSpPr>
          <p:cNvPr id="16" name="Text Box 5"/>
          <p:cNvSpPr txBox="1">
            <a:spLocks noChangeArrowheads="1"/>
          </p:cNvSpPr>
          <p:nvPr/>
        </p:nvSpPr>
        <p:spPr bwMode="auto">
          <a:xfrm>
            <a:off x="8532813" y="5983070"/>
            <a:ext cx="2037802" cy="646331"/>
          </a:xfrm>
          <a:prstGeom prst="rect">
            <a:avLst/>
          </a:prstGeom>
          <a:solidFill>
            <a:srgbClr val="FFFFFF"/>
          </a:solidFill>
          <a:ln w="9525">
            <a:noFill/>
            <a:miter lim="800000"/>
            <a:headEnd/>
            <a:tailEnd/>
          </a:ln>
          <a:effectLst/>
        </p:spPr>
        <p:txBody>
          <a:bodyPr wrap="none">
            <a:spAutoFit/>
          </a:bodyPr>
          <a:lstStyle/>
          <a:p>
            <a:pPr algn="l"/>
            <a:r>
              <a:rPr lang="en-US">
                <a:latin typeface="Calibri" panose="020F0502020204030204" pitchFamily="34" charset="0"/>
                <a:cs typeface="Calibri" panose="020F0502020204030204" pitchFamily="34" charset="0"/>
              </a:rPr>
              <a:t>Temple of Dionysus</a:t>
            </a:r>
            <a:br>
              <a:rPr lang="en-US">
                <a:latin typeface="Calibri" panose="020F0502020204030204" pitchFamily="34" charset="0"/>
                <a:cs typeface="Calibri" panose="020F0502020204030204" pitchFamily="34" charset="0"/>
              </a:rPr>
            </a:br>
            <a:r>
              <a:rPr lang="en-US">
                <a:latin typeface="Calibri" panose="020F0502020204030204" pitchFamily="34" charset="0"/>
                <a:cs typeface="Calibri" panose="020F0502020204030204" pitchFamily="34" charset="0"/>
              </a:rPr>
              <a:t>Eleutherius</a:t>
            </a:r>
          </a:p>
        </p:txBody>
      </p:sp>
      <p:cxnSp>
        <p:nvCxnSpPr>
          <p:cNvPr id="17" name="Straight Arrow Connector 16"/>
          <p:cNvCxnSpPr/>
          <p:nvPr/>
        </p:nvCxnSpPr>
        <p:spPr>
          <a:xfrm rot="10800000">
            <a:off x="8151813" y="6248399"/>
            <a:ext cx="381000" cy="152400"/>
          </a:xfrm>
          <a:prstGeom prst="straightConnector1">
            <a:avLst/>
          </a:prstGeom>
          <a:ln w="25400">
            <a:solidFill>
              <a:schemeClr val="tx2"/>
            </a:solidFill>
            <a:tailEnd type="arrow"/>
          </a:ln>
        </p:spPr>
        <p:style>
          <a:lnRef idx="1">
            <a:schemeClr val="accent1"/>
          </a:lnRef>
          <a:fillRef idx="0">
            <a:schemeClr val="accent1"/>
          </a:fillRef>
          <a:effectRef idx="0">
            <a:schemeClr val="accent1"/>
          </a:effectRef>
          <a:fontRef idx="minor">
            <a:schemeClr val="tx1"/>
          </a:fontRef>
        </p:style>
      </p:cxnSp>
      <p:sp>
        <p:nvSpPr>
          <p:cNvPr id="20" name="Text Box 5"/>
          <p:cNvSpPr txBox="1">
            <a:spLocks noChangeArrowheads="1"/>
          </p:cNvSpPr>
          <p:nvPr/>
        </p:nvSpPr>
        <p:spPr bwMode="auto">
          <a:xfrm>
            <a:off x="9447213" y="4916269"/>
            <a:ext cx="923651" cy="369332"/>
          </a:xfrm>
          <a:prstGeom prst="rect">
            <a:avLst/>
          </a:prstGeom>
          <a:solidFill>
            <a:srgbClr val="FFFFFF"/>
          </a:solidFill>
          <a:ln w="9525">
            <a:noFill/>
            <a:miter lim="800000"/>
            <a:headEnd/>
            <a:tailEnd/>
          </a:ln>
          <a:effectLst/>
        </p:spPr>
        <p:txBody>
          <a:bodyPr wrap="none">
            <a:spAutoFit/>
          </a:bodyPr>
          <a:lstStyle/>
          <a:p>
            <a:r>
              <a:rPr lang="en-US" i="1" dirty="0" err="1" smtClean="0">
                <a:latin typeface="Calibri" panose="020F0502020204030204" pitchFamily="34" charset="0"/>
                <a:cs typeface="Calibri" panose="020F0502020204030204" pitchFamily="34" charset="0"/>
              </a:rPr>
              <a:t>Ōideion</a:t>
            </a:r>
            <a:endParaRPr lang="en-US" i="1" dirty="0">
              <a:latin typeface="Calibri" panose="020F0502020204030204" pitchFamily="34" charset="0"/>
              <a:cs typeface="Calibri" panose="020F0502020204030204" pitchFamily="34" charset="0"/>
            </a:endParaRPr>
          </a:p>
        </p:txBody>
      </p:sp>
      <p:sp>
        <p:nvSpPr>
          <p:cNvPr id="25" name="Title 24"/>
          <p:cNvSpPr>
            <a:spLocks noGrp="1"/>
          </p:cNvSpPr>
          <p:nvPr>
            <p:ph type="title"/>
          </p:nvPr>
        </p:nvSpPr>
        <p:spPr>
          <a:xfrm>
            <a:off x="1217614" y="-787"/>
            <a:ext cx="9753600" cy="1325562"/>
          </a:xfrm>
        </p:spPr>
        <p:txBody>
          <a:bodyPr/>
          <a:lstStyle/>
          <a:p>
            <a:r>
              <a:rPr lang="en-US" dirty="0" smtClean="0"/>
              <a:t>Athenian Acropolis</a:t>
            </a:r>
            <a:endParaRPr lang="en-US" dirty="0"/>
          </a:p>
        </p:txBody>
      </p:sp>
    </p:spTree>
    <p:extLst>
      <p:ext uri="{BB962C8B-B14F-4D97-AF65-F5344CB8AC3E}">
        <p14:creationId xmlns:p14="http://schemas.microsoft.com/office/powerpoint/2010/main" val="4020982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extLst>
              <p:ext uri="{D42A27DB-BD31-4B8C-83A1-F6EECF244321}">
                <p14:modId xmlns:p14="http://schemas.microsoft.com/office/powerpoint/2010/main" val="450074921"/>
              </p:ext>
            </p:extLst>
          </p:nvPr>
        </p:nvGraphicFramePr>
        <p:xfrm>
          <a:off x="2032000" y="1944978"/>
          <a:ext cx="8124825" cy="4575175"/>
        </p:xfrm>
        <a:graphic>
          <a:graphicData uri="http://schemas.openxmlformats.org/presentationml/2006/ole">
            <mc:AlternateContent xmlns:mc="http://schemas.openxmlformats.org/markup-compatibility/2006">
              <mc:Choice xmlns:v="urn:schemas-microsoft-com:vml" Requires="v">
                <p:oleObj spid="_x0000_s3090" r:id="rId4" imgW="24380640" imgH="13714200" progId="">
                  <p:embed/>
                </p:oleObj>
              </mc:Choice>
              <mc:Fallback>
                <p:oleObj r:id="rId4" imgW="24380640" imgH="13714200" progId="">
                  <p:embed/>
                  <p:pic>
                    <p:nvPicPr>
                      <p:cNvPr id="0" name=""/>
                      <p:cNvPicPr/>
                      <p:nvPr/>
                    </p:nvPicPr>
                    <p:blipFill>
                      <a:blip r:embed="rId5"/>
                      <a:stretch>
                        <a:fillRect/>
                      </a:stretch>
                    </p:blipFill>
                    <p:spPr>
                      <a:xfrm>
                        <a:off x="2032000" y="1944978"/>
                        <a:ext cx="8124825" cy="4575175"/>
                      </a:xfrm>
                      <a:prstGeom prst="rect">
                        <a:avLst/>
                      </a:prstGeom>
                    </p:spPr>
                  </p:pic>
                </p:oleObj>
              </mc:Fallback>
            </mc:AlternateContent>
          </a:graphicData>
        </a:graphic>
      </p:graphicFrame>
      <p:sp>
        <p:nvSpPr>
          <p:cNvPr id="3" name="Title 2"/>
          <p:cNvSpPr>
            <a:spLocks noGrp="1"/>
          </p:cNvSpPr>
          <p:nvPr>
            <p:ph type="title"/>
          </p:nvPr>
        </p:nvSpPr>
        <p:spPr/>
        <p:txBody>
          <a:bodyPr/>
          <a:lstStyle/>
          <a:p>
            <a:r>
              <a:rPr lang="en-US" dirty="0" smtClean="0"/>
              <a:t>South Slope, Acropolis, ca, 420 BCE</a:t>
            </a:r>
            <a:endParaRPr lang="en-US" dirty="0"/>
          </a:p>
        </p:txBody>
      </p:sp>
      <p:sp>
        <p:nvSpPr>
          <p:cNvPr id="5" name="TextBox 4"/>
          <p:cNvSpPr txBox="1"/>
          <p:nvPr/>
        </p:nvSpPr>
        <p:spPr>
          <a:xfrm>
            <a:off x="3190644" y="3729130"/>
            <a:ext cx="2254720" cy="448584"/>
          </a:xfrm>
          <a:prstGeom prst="rect">
            <a:avLst/>
          </a:prstGeom>
          <a:solidFill>
            <a:schemeClr val="bg1">
              <a:alpha val="66000"/>
            </a:schemeClr>
          </a:solidFill>
        </p:spPr>
        <p:txBody>
          <a:bodyPr wrap="none" rtlCol="0">
            <a:spAutoFit/>
          </a:bodyPr>
          <a:lstStyle/>
          <a:p>
            <a:pPr algn="ctr">
              <a:lnSpc>
                <a:spcPct val="125000"/>
              </a:lnSpc>
            </a:pPr>
            <a:r>
              <a:rPr lang="en-US" sz="2000" dirty="0" smtClean="0">
                <a:solidFill>
                  <a:schemeClr val="tx2"/>
                </a:solidFill>
                <a:latin typeface="Calibri" panose="020F0502020204030204" pitchFamily="34" charset="0"/>
                <a:cs typeface="Calibri" panose="020F0502020204030204" pitchFamily="34" charset="0"/>
              </a:rPr>
              <a:t>Theater of Dionysus</a:t>
            </a:r>
          </a:p>
        </p:txBody>
      </p:sp>
      <p:sp>
        <p:nvSpPr>
          <p:cNvPr id="6" name="TextBox 5"/>
          <p:cNvSpPr txBox="1"/>
          <p:nvPr/>
        </p:nvSpPr>
        <p:spPr>
          <a:xfrm>
            <a:off x="6349072" y="3504838"/>
            <a:ext cx="3454857" cy="448584"/>
          </a:xfrm>
          <a:prstGeom prst="rect">
            <a:avLst/>
          </a:prstGeom>
          <a:solidFill>
            <a:schemeClr val="bg1">
              <a:alpha val="66000"/>
            </a:schemeClr>
          </a:solidFill>
        </p:spPr>
        <p:txBody>
          <a:bodyPr wrap="none" rtlCol="0">
            <a:spAutoFit/>
          </a:bodyPr>
          <a:lstStyle/>
          <a:p>
            <a:pPr algn="ctr">
              <a:lnSpc>
                <a:spcPct val="125000"/>
              </a:lnSpc>
            </a:pPr>
            <a:r>
              <a:rPr lang="en-US" sz="2000" dirty="0" smtClean="0">
                <a:solidFill>
                  <a:schemeClr val="tx2"/>
                </a:solidFill>
                <a:latin typeface="Calibri" panose="020F0502020204030204" pitchFamily="34" charset="0"/>
                <a:cs typeface="Calibri" panose="020F0502020204030204" pitchFamily="34" charset="0"/>
              </a:rPr>
              <a:t>Recital Hall (</a:t>
            </a:r>
            <a:r>
              <a:rPr lang="en-US" sz="2000" i="1" dirty="0" err="1" smtClean="0">
                <a:solidFill>
                  <a:schemeClr val="tx2"/>
                </a:solidFill>
                <a:latin typeface="Calibri" panose="020F0502020204030204" pitchFamily="34" charset="0"/>
                <a:cs typeface="Calibri" panose="020F0502020204030204" pitchFamily="34" charset="0"/>
              </a:rPr>
              <a:t>ōideion</a:t>
            </a:r>
            <a:r>
              <a:rPr lang="en-US" sz="2000" dirty="0" smtClean="0">
                <a:solidFill>
                  <a:schemeClr val="tx2"/>
                </a:solidFill>
                <a:latin typeface="Calibri" panose="020F0502020204030204" pitchFamily="34" charset="0"/>
                <a:cs typeface="Calibri" panose="020F0502020204030204" pitchFamily="34" charset="0"/>
              </a:rPr>
              <a:t>) of Pericles</a:t>
            </a:r>
          </a:p>
        </p:txBody>
      </p:sp>
    </p:spTree>
    <p:extLst>
      <p:ext uri="{BB962C8B-B14F-4D97-AF65-F5344CB8AC3E}">
        <p14:creationId xmlns:p14="http://schemas.microsoft.com/office/powerpoint/2010/main" val="3979893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1413" name="Picture 5" descr="6thc"/>
          <p:cNvPicPr>
            <a:picLocks noChangeAspect="1" noChangeArrowheads="1"/>
          </p:cNvPicPr>
          <p:nvPr/>
        </p:nvPicPr>
        <p:blipFill>
          <a:blip r:embed="rId3" cstate="print"/>
          <a:srcRect l="1585" r="3323"/>
          <a:stretch>
            <a:fillRect/>
          </a:stretch>
        </p:blipFill>
        <p:spPr bwMode="auto">
          <a:xfrm>
            <a:off x="2779712" y="970485"/>
            <a:ext cx="6858000" cy="4494213"/>
          </a:xfrm>
          <a:prstGeom prst="rect">
            <a:avLst/>
          </a:prstGeom>
          <a:noFill/>
        </p:spPr>
      </p:pic>
      <p:sp>
        <p:nvSpPr>
          <p:cNvPr id="401421" name="Text Box 13"/>
          <p:cNvSpPr txBox="1">
            <a:spLocks noChangeArrowheads="1"/>
          </p:cNvSpPr>
          <p:nvPr/>
        </p:nvSpPr>
        <p:spPr bwMode="auto">
          <a:xfrm>
            <a:off x="2533000" y="4335984"/>
            <a:ext cx="1797800" cy="820632"/>
          </a:xfrm>
          <a:prstGeom prst="rect">
            <a:avLst/>
          </a:prstGeom>
          <a:solidFill>
            <a:srgbClr val="FFFFFF"/>
          </a:solidFill>
          <a:ln w="9525">
            <a:noFill/>
            <a:miter lim="800000"/>
            <a:headEnd/>
            <a:tailEnd/>
          </a:ln>
          <a:effectLst/>
        </p:spPr>
        <p:txBody>
          <a:bodyPr wrap="none">
            <a:noAutofit/>
          </a:bodyPr>
          <a:lstStyle/>
          <a:p>
            <a:pPr algn="l"/>
            <a:r>
              <a:rPr lang="en-US" sz="2000" dirty="0">
                <a:latin typeface="Calibri" panose="020F0502020204030204" pitchFamily="34" charset="0"/>
                <a:cs typeface="Calibri" panose="020F0502020204030204" pitchFamily="34" charset="0"/>
              </a:rPr>
              <a:t>entry (</a:t>
            </a:r>
            <a:r>
              <a:rPr lang="en-US" sz="2000" i="1" dirty="0">
                <a:latin typeface="Calibri" panose="020F0502020204030204" pitchFamily="34" charset="0"/>
                <a:cs typeface="Calibri" panose="020F0502020204030204" pitchFamily="34" charset="0"/>
              </a:rPr>
              <a:t>parodos</a:t>
            </a:r>
            <a:r>
              <a:rPr lang="en-US" sz="2000" dirty="0">
                <a:latin typeface="Calibri" panose="020F0502020204030204" pitchFamily="34" charset="0"/>
                <a:cs typeface="Calibri" panose="020F0502020204030204" pitchFamily="34" charset="0"/>
              </a:rPr>
              <a:t>)</a:t>
            </a:r>
          </a:p>
        </p:txBody>
      </p:sp>
      <p:sp>
        <p:nvSpPr>
          <p:cNvPr id="401424" name="Freeform 16"/>
          <p:cNvSpPr>
            <a:spLocks/>
          </p:cNvSpPr>
          <p:nvPr/>
        </p:nvSpPr>
        <p:spPr bwMode="auto">
          <a:xfrm>
            <a:off x="6856412" y="4424884"/>
            <a:ext cx="1752600" cy="1219200"/>
          </a:xfrm>
          <a:custGeom>
            <a:avLst/>
            <a:gdLst/>
            <a:ahLst/>
            <a:cxnLst>
              <a:cxn ang="0">
                <a:pos x="0" y="528"/>
              </a:cxn>
              <a:cxn ang="0">
                <a:pos x="96" y="336"/>
              </a:cxn>
              <a:cxn ang="0">
                <a:pos x="240" y="192"/>
              </a:cxn>
              <a:cxn ang="0">
                <a:pos x="288" y="96"/>
              </a:cxn>
              <a:cxn ang="0">
                <a:pos x="336" y="0"/>
              </a:cxn>
              <a:cxn ang="0">
                <a:pos x="480" y="144"/>
              </a:cxn>
              <a:cxn ang="0">
                <a:pos x="816" y="192"/>
              </a:cxn>
              <a:cxn ang="0">
                <a:pos x="1104" y="192"/>
              </a:cxn>
              <a:cxn ang="0">
                <a:pos x="1104" y="576"/>
              </a:cxn>
              <a:cxn ang="0">
                <a:pos x="864" y="768"/>
              </a:cxn>
              <a:cxn ang="0">
                <a:pos x="192" y="768"/>
              </a:cxn>
              <a:cxn ang="0">
                <a:pos x="0" y="624"/>
              </a:cxn>
              <a:cxn ang="0">
                <a:pos x="0" y="528"/>
              </a:cxn>
            </a:cxnLst>
            <a:rect l="0" t="0" r="r" b="b"/>
            <a:pathLst>
              <a:path w="1104" h="768">
                <a:moveTo>
                  <a:pt x="0" y="528"/>
                </a:moveTo>
                <a:lnTo>
                  <a:pt x="96" y="336"/>
                </a:lnTo>
                <a:lnTo>
                  <a:pt x="240" y="192"/>
                </a:lnTo>
                <a:lnTo>
                  <a:pt x="288" y="96"/>
                </a:lnTo>
                <a:lnTo>
                  <a:pt x="336" y="0"/>
                </a:lnTo>
                <a:lnTo>
                  <a:pt x="480" y="144"/>
                </a:lnTo>
                <a:lnTo>
                  <a:pt x="816" y="192"/>
                </a:lnTo>
                <a:lnTo>
                  <a:pt x="1104" y="192"/>
                </a:lnTo>
                <a:lnTo>
                  <a:pt x="1104" y="576"/>
                </a:lnTo>
                <a:lnTo>
                  <a:pt x="864" y="768"/>
                </a:lnTo>
                <a:lnTo>
                  <a:pt x="192" y="768"/>
                </a:lnTo>
                <a:lnTo>
                  <a:pt x="0" y="624"/>
                </a:lnTo>
                <a:lnTo>
                  <a:pt x="0" y="528"/>
                </a:lnTo>
                <a:close/>
              </a:path>
            </a:pathLst>
          </a:custGeom>
          <a:solidFill>
            <a:srgbClr val="FFFFFF"/>
          </a:solidFill>
          <a:ln w="9525" cap="flat" cmpd="sng">
            <a:noFill/>
            <a:prstDash val="solid"/>
            <a:round/>
            <a:headEnd type="none" w="med" len="med"/>
            <a:tailEnd type="none" w="med" len="med"/>
          </a:ln>
          <a:effectLst/>
        </p:spPr>
        <p:txBody>
          <a:bodyPr wrap="none"/>
          <a:lstStyle/>
          <a:p>
            <a:endParaRPr lang="en-US" sz="2000">
              <a:latin typeface="Calibri" panose="020F0502020204030204" pitchFamily="34" charset="0"/>
              <a:cs typeface="Calibri" panose="020F0502020204030204" pitchFamily="34" charset="0"/>
            </a:endParaRPr>
          </a:p>
        </p:txBody>
      </p:sp>
      <p:sp>
        <p:nvSpPr>
          <p:cNvPr id="401425" name="Rectangle 17"/>
          <p:cNvSpPr>
            <a:spLocks noChangeArrowheads="1"/>
          </p:cNvSpPr>
          <p:nvPr/>
        </p:nvSpPr>
        <p:spPr bwMode="auto">
          <a:xfrm>
            <a:off x="4506912" y="5656784"/>
            <a:ext cx="3200400" cy="1163638"/>
          </a:xfrm>
          <a:prstGeom prst="rect">
            <a:avLst/>
          </a:prstGeom>
          <a:solidFill>
            <a:srgbClr val="FFFFFF"/>
          </a:solidFill>
          <a:ln w="28575">
            <a:solidFill>
              <a:schemeClr val="tx1">
                <a:lumMod val="65000"/>
                <a:lumOff val="35000"/>
              </a:schemeClr>
            </a:solidFill>
            <a:miter lim="800000"/>
            <a:headEnd/>
            <a:tailEnd/>
          </a:ln>
          <a:effectLst/>
        </p:spPr>
        <p:txBody>
          <a:bodyPr wrap="none" anchor="ctr"/>
          <a:lstStyle/>
          <a:p>
            <a:endParaRPr lang="en-US" sz="2000">
              <a:latin typeface="Calibri" panose="020F0502020204030204" pitchFamily="34" charset="0"/>
              <a:cs typeface="Calibri" panose="020F0502020204030204" pitchFamily="34" charset="0"/>
            </a:endParaRPr>
          </a:p>
        </p:txBody>
      </p:sp>
      <p:sp>
        <p:nvSpPr>
          <p:cNvPr id="401431" name="Rectangle 23"/>
          <p:cNvSpPr>
            <a:spLocks noChangeArrowheads="1"/>
          </p:cNvSpPr>
          <p:nvPr/>
        </p:nvSpPr>
        <p:spPr bwMode="auto">
          <a:xfrm>
            <a:off x="4722812" y="6237810"/>
            <a:ext cx="2743200" cy="582613"/>
          </a:xfrm>
          <a:prstGeom prst="rect">
            <a:avLst/>
          </a:prstGeom>
          <a:solidFill>
            <a:srgbClr val="FFFFFF"/>
          </a:solidFill>
          <a:ln w="28575">
            <a:solidFill>
              <a:schemeClr val="tx1">
                <a:lumMod val="65000"/>
                <a:lumOff val="35000"/>
              </a:schemeClr>
            </a:solidFill>
            <a:miter lim="800000"/>
            <a:headEnd/>
            <a:tailEnd/>
          </a:ln>
          <a:effectLst/>
        </p:spPr>
        <p:txBody>
          <a:bodyPr wrap="none" anchor="ctr"/>
          <a:lstStyle/>
          <a:p>
            <a:pPr algn="ctr"/>
            <a:r>
              <a:rPr lang="en-US" sz="2000" i="1" dirty="0">
                <a:latin typeface="Calibri" panose="020F0502020204030204" pitchFamily="34" charset="0"/>
                <a:cs typeface="Calibri" panose="020F0502020204030204" pitchFamily="34" charset="0"/>
              </a:rPr>
              <a:t>skene</a:t>
            </a:r>
            <a:r>
              <a:rPr lang="en-US" sz="2000" dirty="0">
                <a:latin typeface="Calibri" panose="020F0502020204030204" pitchFamily="34" charset="0"/>
                <a:cs typeface="Calibri" panose="020F0502020204030204" pitchFamily="34" charset="0"/>
              </a:rPr>
              <a:t> (stage building)</a:t>
            </a:r>
          </a:p>
        </p:txBody>
      </p:sp>
      <p:sp>
        <p:nvSpPr>
          <p:cNvPr id="401434" name="Text Box 26"/>
          <p:cNvSpPr txBox="1">
            <a:spLocks noChangeArrowheads="1"/>
          </p:cNvSpPr>
          <p:nvPr/>
        </p:nvSpPr>
        <p:spPr bwMode="auto">
          <a:xfrm>
            <a:off x="5365796" y="2018234"/>
            <a:ext cx="2414315" cy="369332"/>
          </a:xfrm>
          <a:prstGeom prst="rect">
            <a:avLst/>
          </a:prstGeom>
          <a:solidFill>
            <a:srgbClr val="FFFFFF">
              <a:alpha val="90000"/>
            </a:srgbClr>
          </a:solidFill>
          <a:ln w="9525">
            <a:noFill/>
            <a:miter lim="800000"/>
            <a:headEnd/>
            <a:tailEnd/>
          </a:ln>
          <a:effectLst/>
        </p:spPr>
        <p:txBody>
          <a:bodyPr wrap="none">
            <a:spAutoFit/>
          </a:bodyPr>
          <a:lstStyle/>
          <a:p>
            <a:r>
              <a:rPr lang="en-US">
                <a:latin typeface="Calibri" panose="020F0502020204030204" pitchFamily="34" charset="0"/>
                <a:cs typeface="Calibri" panose="020F0502020204030204" pitchFamily="34" charset="0"/>
              </a:rPr>
              <a:t>stone seats (dignitaries)</a:t>
            </a:r>
          </a:p>
        </p:txBody>
      </p:sp>
      <p:sp>
        <p:nvSpPr>
          <p:cNvPr id="401436" name="Rectangle 28"/>
          <p:cNvSpPr>
            <a:spLocks noChangeArrowheads="1"/>
          </p:cNvSpPr>
          <p:nvPr/>
        </p:nvSpPr>
        <p:spPr bwMode="auto">
          <a:xfrm>
            <a:off x="5807075" y="5391673"/>
            <a:ext cx="550862" cy="250825"/>
          </a:xfrm>
          <a:prstGeom prst="rect">
            <a:avLst/>
          </a:prstGeom>
          <a:solidFill>
            <a:srgbClr val="FFFFFF"/>
          </a:solidFill>
          <a:ln w="9525">
            <a:solidFill>
              <a:schemeClr val="tx1">
                <a:lumMod val="65000"/>
                <a:lumOff val="35000"/>
              </a:schemeClr>
            </a:solidFill>
            <a:miter lim="800000"/>
            <a:headEnd/>
            <a:tailEnd/>
          </a:ln>
          <a:effectLst/>
        </p:spPr>
        <p:txBody>
          <a:bodyPr wrap="none" anchor="ctr"/>
          <a:lstStyle/>
          <a:p>
            <a:endParaRPr lang="en-US" sz="2000">
              <a:latin typeface="Calibri" panose="020F0502020204030204" pitchFamily="34" charset="0"/>
              <a:cs typeface="Calibri" panose="020F0502020204030204" pitchFamily="34" charset="0"/>
            </a:endParaRPr>
          </a:p>
        </p:txBody>
      </p:sp>
      <p:sp>
        <p:nvSpPr>
          <p:cNvPr id="401437" name="Line 29"/>
          <p:cNvSpPr>
            <a:spLocks noChangeShapeType="1"/>
          </p:cNvSpPr>
          <p:nvPr/>
        </p:nvSpPr>
        <p:spPr bwMode="auto">
          <a:xfrm>
            <a:off x="5807075" y="5480572"/>
            <a:ext cx="563562" cy="0"/>
          </a:xfrm>
          <a:prstGeom prst="line">
            <a:avLst/>
          </a:prstGeom>
          <a:noFill/>
          <a:ln w="9525">
            <a:solidFill>
              <a:schemeClr val="tx1">
                <a:lumMod val="65000"/>
                <a:lumOff val="35000"/>
              </a:schemeClr>
            </a:solidFill>
            <a:round/>
            <a:headEnd/>
            <a:tailEnd/>
          </a:ln>
          <a:effectLst/>
        </p:spPr>
        <p:txBody>
          <a:bodyPr wrap="none"/>
          <a:lstStyle/>
          <a:p>
            <a:endParaRPr lang="en-US" sz="2000" baseline="-25000">
              <a:latin typeface="Calibri" panose="020F0502020204030204" pitchFamily="34" charset="0"/>
              <a:cs typeface="Calibri" panose="020F0502020204030204" pitchFamily="34" charset="0"/>
            </a:endParaRPr>
          </a:p>
        </p:txBody>
      </p:sp>
      <p:sp>
        <p:nvSpPr>
          <p:cNvPr id="401438" name="Line 30"/>
          <p:cNvSpPr>
            <a:spLocks noChangeShapeType="1"/>
          </p:cNvSpPr>
          <p:nvPr/>
        </p:nvSpPr>
        <p:spPr bwMode="auto">
          <a:xfrm>
            <a:off x="5807075" y="5569472"/>
            <a:ext cx="563562" cy="0"/>
          </a:xfrm>
          <a:prstGeom prst="line">
            <a:avLst/>
          </a:prstGeom>
          <a:noFill/>
          <a:ln w="9525">
            <a:solidFill>
              <a:schemeClr val="tx1">
                <a:lumMod val="65000"/>
                <a:lumOff val="35000"/>
              </a:schemeClr>
            </a:solidFill>
            <a:round/>
            <a:headEnd/>
            <a:tailEnd/>
          </a:ln>
          <a:effectLst/>
        </p:spPr>
        <p:txBody>
          <a:bodyPr wrap="none"/>
          <a:lstStyle/>
          <a:p>
            <a:endParaRPr lang="en-US" sz="2000">
              <a:latin typeface="Calibri" panose="020F0502020204030204" pitchFamily="34" charset="0"/>
              <a:cs typeface="Calibri" panose="020F0502020204030204" pitchFamily="34" charset="0"/>
            </a:endParaRPr>
          </a:p>
        </p:txBody>
      </p:sp>
      <p:sp>
        <p:nvSpPr>
          <p:cNvPr id="401442" name="Text Box 34"/>
          <p:cNvSpPr txBox="1">
            <a:spLocks noChangeArrowheads="1"/>
          </p:cNvSpPr>
          <p:nvPr/>
        </p:nvSpPr>
        <p:spPr bwMode="auto">
          <a:xfrm>
            <a:off x="8605838" y="2894534"/>
            <a:ext cx="1640706" cy="615553"/>
          </a:xfrm>
          <a:prstGeom prst="rect">
            <a:avLst/>
          </a:prstGeom>
          <a:solidFill>
            <a:srgbClr val="FFFFFF"/>
          </a:solidFill>
          <a:ln w="9525">
            <a:noFill/>
            <a:miter lim="800000"/>
            <a:headEnd/>
            <a:tailEnd/>
          </a:ln>
          <a:effectLst/>
        </p:spPr>
        <p:txBody>
          <a:bodyPr wrap="none" lIns="0" tIns="0" rIns="0" bIns="0">
            <a:spAutoFit/>
          </a:bodyPr>
          <a:lstStyle/>
          <a:p>
            <a:pPr algn="l"/>
            <a:r>
              <a:rPr lang="en-US" sz="2000" i="1">
                <a:latin typeface="Calibri" panose="020F0502020204030204" pitchFamily="34" charset="0"/>
                <a:cs typeface="Calibri" panose="020F0502020204030204" pitchFamily="34" charset="0"/>
              </a:rPr>
              <a:t>kerkis</a:t>
            </a:r>
            <a:r>
              <a:rPr lang="en-US" sz="2000">
                <a:latin typeface="Calibri" panose="020F0502020204030204" pitchFamily="34" charset="0"/>
                <a:cs typeface="Calibri" panose="020F0502020204030204" pitchFamily="34" charset="0"/>
              </a:rPr>
              <a:t> (“wedge”</a:t>
            </a:r>
            <a:br>
              <a:rPr lang="en-US" sz="2000">
                <a:latin typeface="Calibri" panose="020F0502020204030204" pitchFamily="34" charset="0"/>
                <a:cs typeface="Calibri" panose="020F0502020204030204" pitchFamily="34" charset="0"/>
              </a:rPr>
            </a:br>
            <a:r>
              <a:rPr lang="en-US" sz="2000">
                <a:latin typeface="Calibri" panose="020F0502020204030204" pitchFamily="34" charset="0"/>
                <a:cs typeface="Calibri" panose="020F0502020204030204" pitchFamily="34" charset="0"/>
              </a:rPr>
              <a:t>seating section)</a:t>
            </a:r>
          </a:p>
        </p:txBody>
      </p:sp>
      <p:sp>
        <p:nvSpPr>
          <p:cNvPr id="401443" name="Rectangle 35"/>
          <p:cNvSpPr>
            <a:spLocks noChangeArrowheads="1"/>
          </p:cNvSpPr>
          <p:nvPr/>
        </p:nvSpPr>
        <p:spPr bwMode="auto">
          <a:xfrm>
            <a:off x="8010525" y="1668984"/>
            <a:ext cx="1403350" cy="487362"/>
          </a:xfrm>
          <a:prstGeom prst="rect">
            <a:avLst/>
          </a:prstGeom>
          <a:solidFill>
            <a:srgbClr val="FFFFFF"/>
          </a:solidFill>
          <a:ln w="9525">
            <a:noFill/>
            <a:miter lim="800000"/>
            <a:headEnd/>
            <a:tailEnd/>
          </a:ln>
          <a:effectLst/>
        </p:spPr>
        <p:txBody>
          <a:bodyPr wrap="none" anchor="ctr"/>
          <a:lstStyle/>
          <a:p>
            <a:endParaRPr lang="en-US" sz="2000">
              <a:latin typeface="Calibri" panose="020F0502020204030204" pitchFamily="34" charset="0"/>
              <a:cs typeface="Calibri" panose="020F0502020204030204" pitchFamily="34" charset="0"/>
            </a:endParaRPr>
          </a:p>
        </p:txBody>
      </p:sp>
      <p:sp>
        <p:nvSpPr>
          <p:cNvPr id="401446" name="Rectangle 38"/>
          <p:cNvSpPr>
            <a:spLocks noChangeArrowheads="1"/>
          </p:cNvSpPr>
          <p:nvPr/>
        </p:nvSpPr>
        <p:spPr bwMode="auto">
          <a:xfrm>
            <a:off x="5376863" y="2823098"/>
            <a:ext cx="1458913" cy="452437"/>
          </a:xfrm>
          <a:prstGeom prst="rect">
            <a:avLst/>
          </a:prstGeom>
          <a:solidFill>
            <a:srgbClr val="FFFFFF"/>
          </a:solidFill>
          <a:ln w="9525">
            <a:noFill/>
            <a:miter lim="800000"/>
            <a:headEnd/>
            <a:tailEnd/>
          </a:ln>
          <a:effectLst/>
        </p:spPr>
        <p:txBody>
          <a:bodyPr wrap="none" anchor="ctr"/>
          <a:lstStyle/>
          <a:p>
            <a:endParaRPr lang="en-US" sz="2000">
              <a:latin typeface="Calibri" panose="020F0502020204030204" pitchFamily="34" charset="0"/>
              <a:cs typeface="Calibri" panose="020F0502020204030204" pitchFamily="34" charset="0"/>
            </a:endParaRPr>
          </a:p>
        </p:txBody>
      </p:sp>
      <p:sp>
        <p:nvSpPr>
          <p:cNvPr id="29" name="TextBox 28"/>
          <p:cNvSpPr txBox="1"/>
          <p:nvPr/>
        </p:nvSpPr>
        <p:spPr>
          <a:xfrm>
            <a:off x="7719664" y="5656436"/>
            <a:ext cx="2641948" cy="830997"/>
          </a:xfrm>
          <a:prstGeom prst="rect">
            <a:avLst/>
          </a:prstGeom>
          <a:noFill/>
        </p:spPr>
        <p:txBody>
          <a:bodyPr wrap="square" rtlCol="0">
            <a:spAutoFit/>
          </a:bodyPr>
          <a:lstStyle/>
          <a:p>
            <a:pPr algn="l"/>
            <a:r>
              <a:rPr lang="en-US" sz="1600" dirty="0">
                <a:latin typeface="Calibri" panose="020F0502020204030204" pitchFamily="34" charset="0"/>
                <a:cs typeface="Calibri" panose="020F0502020204030204" pitchFamily="34" charset="0"/>
              </a:rPr>
              <a:t>Low wooden stage </a:t>
            </a:r>
            <a:r>
              <a:rPr lang="en-US" sz="1600" dirty="0" smtClean="0">
                <a:latin typeface="Calibri" panose="020F0502020204030204" pitchFamily="34" charset="0"/>
                <a:cs typeface="Calibri" panose="020F0502020204030204" pitchFamily="34" charset="0"/>
              </a:rPr>
              <a:t>with </a:t>
            </a:r>
            <a:r>
              <a:rPr lang="en-US" sz="1600" dirty="0">
                <a:latin typeface="Calibri" panose="020F0502020204030204" pitchFamily="34" charset="0"/>
                <a:cs typeface="Calibri" panose="020F0502020204030204" pitchFamily="34" charset="0"/>
              </a:rPr>
              <a:t>steps, </a:t>
            </a:r>
            <a:r>
              <a:rPr lang="en-US" sz="1600" i="1" dirty="0">
                <a:latin typeface="Calibri" panose="020F0502020204030204" pitchFamily="34" charset="0"/>
                <a:cs typeface="Calibri" panose="020F0502020204030204" pitchFamily="34" charset="0"/>
              </a:rPr>
              <a:t>skene</a:t>
            </a:r>
            <a:r>
              <a:rPr lang="en-US" sz="1600" dirty="0">
                <a:latin typeface="Calibri" panose="020F0502020204030204" pitchFamily="34" charset="0"/>
                <a:cs typeface="Calibri" panose="020F0502020204030204" pitchFamily="34" charset="0"/>
              </a:rPr>
              <a:t> (from </a:t>
            </a:r>
            <a:r>
              <a:rPr lang="en-US" sz="1600" i="1" dirty="0">
                <a:latin typeface="Calibri" panose="020F0502020204030204" pitchFamily="34" charset="0"/>
                <a:cs typeface="Calibri" panose="020F0502020204030204" pitchFamily="34" charset="0"/>
              </a:rPr>
              <a:t>ca.</a:t>
            </a:r>
            <a:r>
              <a:rPr lang="en-US" sz="1600" dirty="0">
                <a:latin typeface="Calibri" panose="020F0502020204030204" pitchFamily="34" charset="0"/>
                <a:cs typeface="Calibri" panose="020F0502020204030204" pitchFamily="34" charset="0"/>
              </a:rPr>
              <a:t> 420 BCE)</a:t>
            </a:r>
          </a:p>
        </p:txBody>
      </p:sp>
      <p:sp>
        <p:nvSpPr>
          <p:cNvPr id="401423" name="Text Box 15"/>
          <p:cNvSpPr txBox="1">
            <a:spLocks noChangeArrowheads="1"/>
          </p:cNvSpPr>
          <p:nvPr/>
        </p:nvSpPr>
        <p:spPr bwMode="auto">
          <a:xfrm>
            <a:off x="7466013" y="4335984"/>
            <a:ext cx="1797800" cy="820632"/>
          </a:xfrm>
          <a:prstGeom prst="rect">
            <a:avLst/>
          </a:prstGeom>
          <a:solidFill>
            <a:srgbClr val="FFFFFF"/>
          </a:solidFill>
          <a:ln w="9525">
            <a:noFill/>
            <a:miter lim="800000"/>
            <a:headEnd/>
            <a:tailEnd/>
          </a:ln>
          <a:effectLst/>
        </p:spPr>
        <p:txBody>
          <a:bodyPr wrap="none">
            <a:noAutofit/>
          </a:bodyPr>
          <a:lstStyle/>
          <a:p>
            <a:pPr algn="l"/>
            <a:r>
              <a:rPr lang="en-US" sz="2000">
                <a:latin typeface="Calibri" panose="020F0502020204030204" pitchFamily="34" charset="0"/>
                <a:cs typeface="Calibri" panose="020F0502020204030204" pitchFamily="34" charset="0"/>
              </a:rPr>
              <a:t>entry (</a:t>
            </a:r>
            <a:r>
              <a:rPr lang="en-US" sz="2000" i="1">
                <a:latin typeface="Calibri" panose="020F0502020204030204" pitchFamily="34" charset="0"/>
                <a:cs typeface="Calibri" panose="020F0502020204030204" pitchFamily="34" charset="0"/>
              </a:rPr>
              <a:t>parodos</a:t>
            </a:r>
            <a:r>
              <a:rPr lang="en-US" sz="2000">
                <a:latin typeface="Calibri" panose="020F0502020204030204" pitchFamily="34" charset="0"/>
                <a:cs typeface="Calibri" panose="020F0502020204030204" pitchFamily="34" charset="0"/>
              </a:rPr>
              <a:t>)</a:t>
            </a:r>
          </a:p>
        </p:txBody>
      </p:sp>
      <p:sp>
        <p:nvSpPr>
          <p:cNvPr id="401433" name="Text Box 25"/>
          <p:cNvSpPr txBox="1">
            <a:spLocks noChangeArrowheads="1"/>
          </p:cNvSpPr>
          <p:nvPr/>
        </p:nvSpPr>
        <p:spPr bwMode="auto">
          <a:xfrm>
            <a:off x="3884612" y="1364184"/>
            <a:ext cx="2473626" cy="461665"/>
          </a:xfrm>
          <a:prstGeom prst="rect">
            <a:avLst/>
          </a:prstGeom>
          <a:solidFill>
            <a:srgbClr val="FFFFFF">
              <a:alpha val="85000"/>
            </a:srgbClr>
          </a:solidFill>
          <a:ln w="9525">
            <a:noFill/>
            <a:miter lim="800000"/>
            <a:headEnd/>
            <a:tailEnd/>
          </a:ln>
          <a:effectLst/>
        </p:spPr>
        <p:txBody>
          <a:bodyPr wrap="none">
            <a:spAutoFit/>
          </a:bodyPr>
          <a:lstStyle/>
          <a:p>
            <a:pPr algn="l"/>
            <a:r>
              <a:rPr lang="en-US" sz="2400">
                <a:latin typeface="Calibri" panose="020F0502020204030204" pitchFamily="34" charset="0"/>
                <a:cs typeface="Calibri" panose="020F0502020204030204" pitchFamily="34" charset="0"/>
              </a:rPr>
              <a:t>wooden bleachers</a:t>
            </a:r>
          </a:p>
        </p:txBody>
      </p:sp>
      <p:sp>
        <p:nvSpPr>
          <p:cNvPr id="31" name="Rectangle 30"/>
          <p:cNvSpPr/>
          <p:nvPr/>
        </p:nvSpPr>
        <p:spPr>
          <a:xfrm>
            <a:off x="5332412" y="3497784"/>
            <a:ext cx="1600200" cy="838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atin typeface="Calibri" panose="020F0502020204030204" pitchFamily="34" charset="0"/>
              <a:cs typeface="Calibri" panose="020F0502020204030204" pitchFamily="34" charset="0"/>
            </a:endParaRPr>
          </a:p>
        </p:txBody>
      </p:sp>
      <p:sp>
        <p:nvSpPr>
          <p:cNvPr id="32" name="Oval 31"/>
          <p:cNvSpPr/>
          <p:nvPr/>
        </p:nvSpPr>
        <p:spPr>
          <a:xfrm>
            <a:off x="6043264" y="3753106"/>
            <a:ext cx="137160" cy="13716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atin typeface="Calibri" panose="020F0502020204030204" pitchFamily="34" charset="0"/>
              <a:cs typeface="Calibri" panose="020F0502020204030204" pitchFamily="34" charset="0"/>
            </a:endParaRPr>
          </a:p>
        </p:txBody>
      </p:sp>
      <p:sp>
        <p:nvSpPr>
          <p:cNvPr id="401416" name="Text Box 8"/>
          <p:cNvSpPr txBox="1">
            <a:spLocks noChangeArrowheads="1"/>
          </p:cNvSpPr>
          <p:nvPr/>
        </p:nvSpPr>
        <p:spPr bwMode="auto">
          <a:xfrm>
            <a:off x="5763516" y="4120954"/>
            <a:ext cx="692150" cy="400110"/>
          </a:xfrm>
          <a:prstGeom prst="rect">
            <a:avLst/>
          </a:prstGeom>
          <a:noFill/>
          <a:ln w="9525">
            <a:noFill/>
            <a:miter lim="800000"/>
            <a:headEnd/>
            <a:tailEnd/>
          </a:ln>
          <a:effectLst/>
        </p:spPr>
        <p:txBody>
          <a:bodyPr>
            <a:spAutoFit/>
          </a:bodyPr>
          <a:lstStyle/>
          <a:p>
            <a:pPr eaLnBrk="0" hangingPunct="0">
              <a:spcBef>
                <a:spcPct val="50000"/>
              </a:spcBef>
            </a:pPr>
            <a:r>
              <a:rPr lang="en-US" sz="2000">
                <a:latin typeface="Calibri" panose="020F0502020204030204" pitchFamily="34" charset="0"/>
                <a:cs typeface="Calibri" panose="020F0502020204030204" pitchFamily="34" charset="0"/>
              </a:rPr>
              <a:t>altar</a:t>
            </a:r>
          </a:p>
        </p:txBody>
      </p:sp>
      <p:sp>
        <p:nvSpPr>
          <p:cNvPr id="33" name="Title 32"/>
          <p:cNvSpPr>
            <a:spLocks noGrp="1"/>
          </p:cNvSpPr>
          <p:nvPr>
            <p:ph type="title"/>
          </p:nvPr>
        </p:nvSpPr>
        <p:spPr>
          <a:xfrm>
            <a:off x="2842859" y="372519"/>
            <a:ext cx="6478055" cy="535531"/>
          </a:xfrm>
        </p:spPr>
        <p:txBody>
          <a:bodyPr wrap="none">
            <a:spAutoFit/>
          </a:bodyPr>
          <a:lstStyle/>
          <a:p>
            <a:r>
              <a:rPr lang="en-US" sz="3200" dirty="0"/>
              <a:t>Theater of Dionysus </a:t>
            </a:r>
            <a:r>
              <a:rPr lang="en-US" sz="3200" i="1" dirty="0"/>
              <a:t>ca. </a:t>
            </a:r>
            <a:r>
              <a:rPr lang="en-US" sz="3200" dirty="0"/>
              <a:t>420 BCE</a:t>
            </a:r>
          </a:p>
        </p:txBody>
      </p:sp>
      <p:sp>
        <p:nvSpPr>
          <p:cNvPr id="401440" name="Text Box 32"/>
          <p:cNvSpPr txBox="1">
            <a:spLocks noChangeArrowheads="1"/>
          </p:cNvSpPr>
          <p:nvPr/>
        </p:nvSpPr>
        <p:spPr bwMode="auto">
          <a:xfrm>
            <a:off x="5041551" y="2841710"/>
            <a:ext cx="2003425" cy="954107"/>
          </a:xfrm>
          <a:prstGeom prst="rect">
            <a:avLst/>
          </a:prstGeom>
          <a:noFill/>
          <a:ln w="9525">
            <a:noFill/>
            <a:miter lim="800000"/>
            <a:headEnd/>
            <a:tailEnd/>
          </a:ln>
          <a:effectLst/>
        </p:spPr>
        <p:txBody>
          <a:bodyPr>
            <a:spAutoFit/>
          </a:bodyPr>
          <a:lstStyle/>
          <a:p>
            <a:pPr algn="ctr"/>
            <a:r>
              <a:rPr lang="en-US" sz="2000" i="1" err="1">
                <a:latin typeface="Calibri" panose="020F0502020204030204" pitchFamily="34" charset="0"/>
                <a:cs typeface="Calibri" panose="020F0502020204030204" pitchFamily="34" charset="0"/>
              </a:rPr>
              <a:t>orkhēstra</a:t>
            </a:r>
            <a:r>
              <a:rPr lang="en-US" sz="2000">
                <a:latin typeface="Calibri" panose="020F0502020204030204" pitchFamily="34" charset="0"/>
                <a:cs typeface="Calibri" panose="020F0502020204030204" pitchFamily="34" charset="0"/>
              </a:rPr>
              <a:t> </a:t>
            </a:r>
            <a:r>
              <a:rPr lang="en-US">
                <a:latin typeface="Calibri" panose="020F0502020204030204" pitchFamily="34" charset="0"/>
                <a:cs typeface="Calibri" panose="020F0502020204030204" pitchFamily="34" charset="0"/>
              </a:rPr>
              <a:t/>
            </a:r>
            <a:br>
              <a:rPr lang="en-US">
                <a:latin typeface="Calibri" panose="020F0502020204030204" pitchFamily="34" charset="0"/>
                <a:cs typeface="Calibri" panose="020F0502020204030204" pitchFamily="34" charset="0"/>
              </a:rPr>
            </a:br>
            <a:r>
              <a:rPr lang="en-US">
                <a:latin typeface="Calibri" panose="020F0502020204030204" pitchFamily="34" charset="0"/>
                <a:cs typeface="Calibri" panose="020F0502020204030204" pitchFamily="34" charset="0"/>
              </a:rPr>
              <a:t>(“dancing space” for chorus)</a:t>
            </a:r>
          </a:p>
        </p:txBody>
      </p:sp>
      <p:sp>
        <p:nvSpPr>
          <p:cNvPr id="401441" name="Text Box 33"/>
          <p:cNvSpPr txBox="1">
            <a:spLocks noChangeArrowheads="1"/>
          </p:cNvSpPr>
          <p:nvPr/>
        </p:nvSpPr>
        <p:spPr bwMode="auto">
          <a:xfrm>
            <a:off x="8268493" y="1059911"/>
            <a:ext cx="2962275" cy="1107996"/>
          </a:xfrm>
          <a:prstGeom prst="rect">
            <a:avLst/>
          </a:prstGeom>
          <a:solidFill>
            <a:srgbClr val="FFFFFF"/>
          </a:solidFill>
          <a:ln w="9525">
            <a:noFill/>
            <a:miter lim="800000"/>
            <a:headEnd/>
            <a:tailEnd/>
          </a:ln>
          <a:effectLst/>
        </p:spPr>
        <p:txBody>
          <a:bodyPr lIns="0" tIns="0" rIns="0" bIns="0">
            <a:spAutoFit/>
          </a:bodyPr>
          <a:lstStyle/>
          <a:p>
            <a:pPr algn="l"/>
            <a:r>
              <a:rPr lang="en-US" sz="2400" i="1">
                <a:latin typeface="Calibri" panose="020F0502020204030204" pitchFamily="34" charset="0"/>
                <a:cs typeface="Calibri" panose="020F0502020204030204" pitchFamily="34" charset="0"/>
              </a:rPr>
              <a:t>theatron</a:t>
            </a:r>
            <a:r>
              <a:rPr lang="en-US" sz="2400">
                <a:latin typeface="Calibri" panose="020F0502020204030204" pitchFamily="34" charset="0"/>
                <a:cs typeface="Calibri" panose="020F0502020204030204" pitchFamily="34" charset="0"/>
              </a:rPr>
              <a:t> (“viewing place,” auditorium, theater)</a:t>
            </a:r>
          </a:p>
        </p:txBody>
      </p:sp>
    </p:spTree>
    <p:extLst>
      <p:ext uri="{BB962C8B-B14F-4D97-AF65-F5344CB8AC3E}">
        <p14:creationId xmlns:p14="http://schemas.microsoft.com/office/powerpoint/2010/main" val="3537332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2627" name="Rectangle 19"/>
          <p:cNvSpPr>
            <a:spLocks noGrp="1" noChangeArrowheads="1"/>
          </p:cNvSpPr>
          <p:nvPr>
            <p:ph type="title"/>
          </p:nvPr>
        </p:nvSpPr>
        <p:spPr/>
        <p:txBody>
          <a:bodyPr/>
          <a:lstStyle/>
          <a:p>
            <a:r>
              <a:rPr lang="en-US" dirty="0" smtClean="0"/>
              <a:t>Dramatic-Dionysian Festivals </a:t>
            </a:r>
            <a:r>
              <a:rPr lang="en-US" sz="3200" dirty="0" smtClean="0"/>
              <a:t>(Athens)</a:t>
            </a:r>
            <a:endParaRPr lang="en-US" dirty="0"/>
          </a:p>
        </p:txBody>
      </p:sp>
      <p:sp>
        <p:nvSpPr>
          <p:cNvPr id="452628" name="Rectangle 20"/>
          <p:cNvSpPr>
            <a:spLocks noGrp="1" noChangeArrowheads="1"/>
          </p:cNvSpPr>
          <p:nvPr>
            <p:ph type="body" idx="1"/>
          </p:nvPr>
        </p:nvSpPr>
        <p:spPr/>
        <p:txBody>
          <a:bodyPr/>
          <a:lstStyle/>
          <a:p>
            <a:r>
              <a:rPr lang="en-US" dirty="0" smtClean="0"/>
              <a:t>Rural Dionysia (Dec.)</a:t>
            </a:r>
          </a:p>
          <a:p>
            <a:r>
              <a:rPr lang="en-US" dirty="0" smtClean="0"/>
              <a:t>Lenaea (late Jan/Feb)</a:t>
            </a:r>
          </a:p>
          <a:p>
            <a:r>
              <a:rPr lang="en-US" dirty="0" smtClean="0"/>
              <a:t>City/Greater Dionysia (late March)</a:t>
            </a:r>
          </a:p>
        </p:txBody>
      </p:sp>
      <p:grpSp>
        <p:nvGrpSpPr>
          <p:cNvPr id="2" name="Group 16"/>
          <p:cNvGrpSpPr>
            <a:grpSpLocks/>
          </p:cNvGrpSpPr>
          <p:nvPr/>
        </p:nvGrpSpPr>
        <p:grpSpPr bwMode="auto">
          <a:xfrm>
            <a:off x="8453737" y="1840736"/>
            <a:ext cx="2298700" cy="2744788"/>
            <a:chOff x="3985" y="1447"/>
            <a:chExt cx="1448" cy="1729"/>
          </a:xfrm>
        </p:grpSpPr>
        <p:pic>
          <p:nvPicPr>
            <p:cNvPr id="452625" name="Picture 17" descr="dio"/>
            <p:cNvPicPr>
              <a:picLocks noChangeAspect="1" noChangeArrowheads="1"/>
            </p:cNvPicPr>
            <p:nvPr/>
          </p:nvPicPr>
          <p:blipFill>
            <a:blip r:embed="rId3" cstate="print"/>
            <a:srcRect/>
            <a:stretch>
              <a:fillRect/>
            </a:stretch>
          </p:blipFill>
          <p:spPr bwMode="auto">
            <a:xfrm>
              <a:off x="3985" y="1447"/>
              <a:ext cx="1448" cy="1460"/>
            </a:xfrm>
            <a:prstGeom prst="rect">
              <a:avLst/>
            </a:prstGeom>
            <a:noFill/>
          </p:spPr>
        </p:pic>
        <p:sp>
          <p:nvSpPr>
            <p:cNvPr id="452626" name="Text Box 18"/>
            <p:cNvSpPr txBox="1">
              <a:spLocks noChangeArrowheads="1"/>
            </p:cNvSpPr>
            <p:nvPr/>
          </p:nvSpPr>
          <p:spPr bwMode="auto">
            <a:xfrm>
              <a:off x="4349" y="2926"/>
              <a:ext cx="720" cy="250"/>
            </a:xfrm>
            <a:prstGeom prst="rect">
              <a:avLst/>
            </a:prstGeom>
            <a:noFill/>
            <a:ln w="9525">
              <a:noFill/>
              <a:miter lim="800000"/>
              <a:headEnd/>
              <a:tailEnd/>
            </a:ln>
            <a:effectLst/>
          </p:spPr>
          <p:txBody>
            <a:bodyPr wrap="none">
              <a:spAutoFit/>
            </a:bodyPr>
            <a:lstStyle/>
            <a:p>
              <a:r>
                <a:rPr lang="en-US" sz="2000" dirty="0">
                  <a:solidFill>
                    <a:schemeClr val="tx2"/>
                  </a:solidFill>
                  <a:latin typeface="Calibri" panose="020F0502020204030204" pitchFamily="34" charset="0"/>
                  <a:cs typeface="Calibri" panose="020F0502020204030204" pitchFamily="34" charset="0"/>
                </a:rPr>
                <a:t>Dionysus</a:t>
              </a:r>
            </a:p>
          </p:txBody>
        </p:sp>
      </p:grpSp>
    </p:spTree>
    <p:extLst>
      <p:ext uri="{BB962C8B-B14F-4D97-AF65-F5344CB8AC3E}">
        <p14:creationId xmlns:p14="http://schemas.microsoft.com/office/powerpoint/2010/main" val="3256319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82" name="Rectangle 2"/>
          <p:cNvSpPr>
            <a:spLocks noGrp="1" noChangeArrowheads="1"/>
          </p:cNvSpPr>
          <p:nvPr>
            <p:ph type="title"/>
          </p:nvPr>
        </p:nvSpPr>
        <p:spPr/>
        <p:txBody>
          <a:bodyPr/>
          <a:lstStyle/>
          <a:p>
            <a:r>
              <a:rPr lang="en-US" dirty="0" smtClean="0"/>
              <a:t>City Dionysia: Program</a:t>
            </a:r>
            <a:endParaRPr lang="en-US" dirty="0"/>
          </a:p>
        </p:txBody>
      </p:sp>
      <p:sp>
        <p:nvSpPr>
          <p:cNvPr id="634883" name="Rectangle 3"/>
          <p:cNvSpPr>
            <a:spLocks noGrp="1" noChangeArrowheads="1"/>
          </p:cNvSpPr>
          <p:nvPr>
            <p:ph type="body" idx="1"/>
          </p:nvPr>
        </p:nvSpPr>
        <p:spPr/>
        <p:txBody>
          <a:bodyPr/>
          <a:lstStyle/>
          <a:p>
            <a:r>
              <a:rPr lang="en-US" dirty="0" smtClean="0"/>
              <a:t>Dramatic preliminaries</a:t>
            </a:r>
          </a:p>
        </p:txBody>
      </p:sp>
      <p:sp>
        <p:nvSpPr>
          <p:cNvPr id="13" name="Content Placeholder 12"/>
          <p:cNvSpPr>
            <a:spLocks noGrp="1"/>
          </p:cNvSpPr>
          <p:nvPr>
            <p:ph sz="half" idx="2"/>
          </p:nvPr>
        </p:nvSpPr>
        <p:spPr/>
        <p:txBody>
          <a:bodyPr>
            <a:normAutofit fontScale="92500" lnSpcReduction="10000"/>
          </a:bodyPr>
          <a:lstStyle/>
          <a:p>
            <a:r>
              <a:rPr lang="en-US" dirty="0" smtClean="0"/>
              <a:t>Pre-festival</a:t>
            </a:r>
          </a:p>
          <a:p>
            <a:pPr lvl="1"/>
            <a:r>
              <a:rPr lang="en-US" dirty="0" smtClean="0"/>
              <a:t>chorus assignments</a:t>
            </a:r>
            <a:endParaRPr lang="en-US" dirty="0"/>
          </a:p>
          <a:p>
            <a:r>
              <a:rPr lang="en-US" i="1" dirty="0" smtClean="0"/>
              <a:t>Proagōn</a:t>
            </a:r>
            <a:endParaRPr lang="en-US" i="1" dirty="0"/>
          </a:p>
          <a:p>
            <a:r>
              <a:rPr lang="en-US" dirty="0"/>
              <a:t>“Introduction”</a:t>
            </a:r>
          </a:p>
          <a:p>
            <a:r>
              <a:rPr lang="en-US" i="1" dirty="0" err="1" smtClean="0"/>
              <a:t>Pompē</a:t>
            </a:r>
            <a:r>
              <a:rPr lang="en-US" dirty="0" smtClean="0"/>
              <a:t> (procession)</a:t>
            </a:r>
          </a:p>
          <a:p>
            <a:r>
              <a:rPr lang="en-US" dirty="0" smtClean="0"/>
              <a:t>Ceremonies</a:t>
            </a:r>
            <a:endParaRPr lang="en-US" i="1" dirty="0"/>
          </a:p>
        </p:txBody>
      </p:sp>
      <p:sp>
        <p:nvSpPr>
          <p:cNvPr id="634884" name="Rectangle 4"/>
          <p:cNvSpPr>
            <a:spLocks noGrp="1" noChangeArrowheads="1"/>
          </p:cNvSpPr>
          <p:nvPr>
            <p:ph type="body" sz="quarter" idx="3"/>
          </p:nvPr>
        </p:nvSpPr>
        <p:spPr/>
        <p:txBody>
          <a:bodyPr/>
          <a:lstStyle/>
          <a:p>
            <a:r>
              <a:rPr lang="en-US" dirty="0" smtClean="0"/>
              <a:t>“Showtime”</a:t>
            </a:r>
          </a:p>
        </p:txBody>
      </p:sp>
      <p:sp>
        <p:nvSpPr>
          <p:cNvPr id="14" name="Content Placeholder 13"/>
          <p:cNvSpPr>
            <a:spLocks noGrp="1"/>
          </p:cNvSpPr>
          <p:nvPr>
            <p:ph sz="quarter" idx="4"/>
          </p:nvPr>
        </p:nvSpPr>
        <p:spPr/>
        <p:txBody>
          <a:bodyPr>
            <a:normAutofit/>
          </a:bodyPr>
          <a:lstStyle/>
          <a:p>
            <a:r>
              <a:rPr lang="en-US" dirty="0" smtClean="0"/>
              <a:t>Dithyramb: 10 + 10</a:t>
            </a:r>
          </a:p>
          <a:p>
            <a:pPr lvl="1"/>
            <a:r>
              <a:rPr lang="en-US" dirty="0" smtClean="0"/>
              <a:t>Men’s choruses of 50</a:t>
            </a:r>
          </a:p>
          <a:p>
            <a:pPr lvl="1"/>
            <a:r>
              <a:rPr lang="en-US" dirty="0" smtClean="0"/>
              <a:t>Boys’ choruses of 50</a:t>
            </a:r>
            <a:endParaRPr lang="en-US" dirty="0"/>
          </a:p>
          <a:p>
            <a:r>
              <a:rPr lang="en-US" dirty="0" smtClean="0"/>
              <a:t>Comedies: 5</a:t>
            </a:r>
            <a:endParaRPr lang="en-US" dirty="0"/>
          </a:p>
          <a:p>
            <a:r>
              <a:rPr lang="en-US" dirty="0" smtClean="0"/>
              <a:t>Tragedy: 3 tetralogies</a:t>
            </a:r>
            <a:endParaRPr lang="en-US" dirty="0"/>
          </a:p>
        </p:txBody>
      </p:sp>
    </p:spTree>
    <p:extLst>
      <p:ext uri="{BB962C8B-B14F-4D97-AF65-F5344CB8AC3E}">
        <p14:creationId xmlns:p14="http://schemas.microsoft.com/office/powerpoint/2010/main" val="474460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34883">
                                            <p:bg/>
                                          </p:spTgt>
                                        </p:tgtEl>
                                        <p:attrNameLst>
                                          <p:attrName>style.visibility</p:attrName>
                                        </p:attrNameLst>
                                      </p:cBhvr>
                                      <p:to>
                                        <p:strVal val="visible"/>
                                      </p:to>
                                    </p:set>
                                    <p:animEffect transition="in" filter="fade">
                                      <p:cBhvr>
                                        <p:cTn id="7" dur="500"/>
                                        <p:tgtEl>
                                          <p:spTgt spid="634883">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34883">
                                            <p:txEl>
                                              <p:pRg st="0" end="0"/>
                                            </p:txEl>
                                          </p:spTgt>
                                        </p:tgtEl>
                                        <p:attrNameLst>
                                          <p:attrName>style.visibility</p:attrName>
                                        </p:attrNameLst>
                                      </p:cBhvr>
                                      <p:to>
                                        <p:strVal val="visible"/>
                                      </p:to>
                                    </p:set>
                                    <p:animEffect transition="in" filter="fade">
                                      <p:cBhvr>
                                        <p:cTn id="10" dur="500"/>
                                        <p:tgtEl>
                                          <p:spTgt spid="634883">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3">
                                            <p:txEl>
                                              <p:pRg st="0" end="0"/>
                                            </p:txEl>
                                          </p:spTgt>
                                        </p:tgtEl>
                                        <p:attrNameLst>
                                          <p:attrName>style.visibility</p:attrName>
                                        </p:attrNameLst>
                                      </p:cBhvr>
                                      <p:to>
                                        <p:strVal val="visible"/>
                                      </p:to>
                                    </p:set>
                                    <p:animEffect transition="in" filter="fade">
                                      <p:cBhvr>
                                        <p:cTn id="13" dur="500"/>
                                        <p:tgtEl>
                                          <p:spTgt spid="13">
                                            <p:txEl>
                                              <p:pRg st="0" end="0"/>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3">
                                            <p:txEl>
                                              <p:pRg st="1" end="1"/>
                                            </p:txEl>
                                          </p:spTgt>
                                        </p:tgtEl>
                                        <p:attrNameLst>
                                          <p:attrName>style.visibility</p:attrName>
                                        </p:attrNameLst>
                                      </p:cBhvr>
                                      <p:to>
                                        <p:strVal val="visible"/>
                                      </p:to>
                                    </p:set>
                                    <p:animEffect transition="in" filter="fade">
                                      <p:cBhvr>
                                        <p:cTn id="16" dur="500"/>
                                        <p:tgtEl>
                                          <p:spTgt spid="13">
                                            <p:txEl>
                                              <p:pRg st="1" end="1"/>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3">
                                            <p:txEl>
                                              <p:pRg st="2" end="2"/>
                                            </p:txEl>
                                          </p:spTgt>
                                        </p:tgtEl>
                                        <p:attrNameLst>
                                          <p:attrName>style.visibility</p:attrName>
                                        </p:attrNameLst>
                                      </p:cBhvr>
                                      <p:to>
                                        <p:strVal val="visible"/>
                                      </p:to>
                                    </p:set>
                                    <p:animEffect transition="in" filter="fade">
                                      <p:cBhvr>
                                        <p:cTn id="19" dur="500"/>
                                        <p:tgtEl>
                                          <p:spTgt spid="13">
                                            <p:txEl>
                                              <p:pRg st="2" end="2"/>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3">
                                            <p:txEl>
                                              <p:pRg st="3" end="3"/>
                                            </p:txEl>
                                          </p:spTgt>
                                        </p:tgtEl>
                                        <p:attrNameLst>
                                          <p:attrName>style.visibility</p:attrName>
                                        </p:attrNameLst>
                                      </p:cBhvr>
                                      <p:to>
                                        <p:strVal val="visible"/>
                                      </p:to>
                                    </p:set>
                                    <p:animEffect transition="in" filter="fade">
                                      <p:cBhvr>
                                        <p:cTn id="22" dur="500"/>
                                        <p:tgtEl>
                                          <p:spTgt spid="13">
                                            <p:txEl>
                                              <p:pRg st="3" end="3"/>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3">
                                            <p:txEl>
                                              <p:pRg st="4" end="4"/>
                                            </p:txEl>
                                          </p:spTgt>
                                        </p:tgtEl>
                                        <p:attrNameLst>
                                          <p:attrName>style.visibility</p:attrName>
                                        </p:attrNameLst>
                                      </p:cBhvr>
                                      <p:to>
                                        <p:strVal val="visible"/>
                                      </p:to>
                                    </p:set>
                                    <p:animEffect transition="in" filter="fade">
                                      <p:cBhvr>
                                        <p:cTn id="25" dur="500"/>
                                        <p:tgtEl>
                                          <p:spTgt spid="13">
                                            <p:txEl>
                                              <p:pRg st="4" end="4"/>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3">
                                            <p:txEl>
                                              <p:pRg st="5" end="5"/>
                                            </p:txEl>
                                          </p:spTgt>
                                        </p:tgtEl>
                                        <p:attrNameLst>
                                          <p:attrName>style.visibility</p:attrName>
                                        </p:attrNameLst>
                                      </p:cBhvr>
                                      <p:to>
                                        <p:strVal val="visible"/>
                                      </p:to>
                                    </p:set>
                                    <p:animEffect transition="in" filter="fade">
                                      <p:cBhvr>
                                        <p:cTn id="28" dur="500"/>
                                        <p:tgtEl>
                                          <p:spTgt spid="13">
                                            <p:txEl>
                                              <p:pRg st="5" end="5"/>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634884">
                                            <p:bg/>
                                          </p:spTgt>
                                        </p:tgtEl>
                                        <p:attrNameLst>
                                          <p:attrName>style.visibility</p:attrName>
                                        </p:attrNameLst>
                                      </p:cBhvr>
                                      <p:to>
                                        <p:strVal val="visible"/>
                                      </p:to>
                                    </p:set>
                                    <p:animEffect transition="in" filter="fade">
                                      <p:cBhvr>
                                        <p:cTn id="33" dur="500"/>
                                        <p:tgtEl>
                                          <p:spTgt spid="634884">
                                            <p:bg/>
                                          </p:spTgt>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634884">
                                            <p:txEl>
                                              <p:pRg st="0" end="0"/>
                                            </p:txEl>
                                          </p:spTgt>
                                        </p:tgtEl>
                                        <p:attrNameLst>
                                          <p:attrName>style.visibility</p:attrName>
                                        </p:attrNameLst>
                                      </p:cBhvr>
                                      <p:to>
                                        <p:strVal val="visible"/>
                                      </p:to>
                                    </p:set>
                                    <p:animEffect transition="in" filter="fade">
                                      <p:cBhvr>
                                        <p:cTn id="36" dur="500"/>
                                        <p:tgtEl>
                                          <p:spTgt spid="634884">
                                            <p:txEl>
                                              <p:pRg st="0" end="0"/>
                                            </p:txEl>
                                          </p:spTgt>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4">
                                            <p:txEl>
                                              <p:pRg st="0" end="0"/>
                                            </p:txEl>
                                          </p:spTgt>
                                        </p:tgtEl>
                                        <p:attrNameLst>
                                          <p:attrName>style.visibility</p:attrName>
                                        </p:attrNameLst>
                                      </p:cBhvr>
                                      <p:to>
                                        <p:strVal val="visible"/>
                                      </p:to>
                                    </p:set>
                                    <p:animEffect transition="in" filter="fade">
                                      <p:cBhvr>
                                        <p:cTn id="39" dur="500"/>
                                        <p:tgtEl>
                                          <p:spTgt spid="14">
                                            <p:txEl>
                                              <p:pRg st="0" end="0"/>
                                            </p:tx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4">
                                            <p:txEl>
                                              <p:pRg st="1" end="1"/>
                                            </p:txEl>
                                          </p:spTgt>
                                        </p:tgtEl>
                                        <p:attrNameLst>
                                          <p:attrName>style.visibility</p:attrName>
                                        </p:attrNameLst>
                                      </p:cBhvr>
                                      <p:to>
                                        <p:strVal val="visible"/>
                                      </p:to>
                                    </p:set>
                                    <p:animEffect transition="in" filter="fade">
                                      <p:cBhvr>
                                        <p:cTn id="42" dur="500"/>
                                        <p:tgtEl>
                                          <p:spTgt spid="14">
                                            <p:txEl>
                                              <p:pRg st="1" end="1"/>
                                            </p:txEl>
                                          </p:spTgt>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4">
                                            <p:txEl>
                                              <p:pRg st="2" end="2"/>
                                            </p:txEl>
                                          </p:spTgt>
                                        </p:tgtEl>
                                        <p:attrNameLst>
                                          <p:attrName>style.visibility</p:attrName>
                                        </p:attrNameLst>
                                      </p:cBhvr>
                                      <p:to>
                                        <p:strVal val="visible"/>
                                      </p:to>
                                    </p:set>
                                    <p:animEffect transition="in" filter="fade">
                                      <p:cBhvr>
                                        <p:cTn id="45" dur="500"/>
                                        <p:tgtEl>
                                          <p:spTgt spid="14">
                                            <p:txEl>
                                              <p:pRg st="2" end="2"/>
                                            </p:txEl>
                                          </p:spTgt>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14">
                                            <p:txEl>
                                              <p:pRg st="3" end="3"/>
                                            </p:txEl>
                                          </p:spTgt>
                                        </p:tgtEl>
                                        <p:attrNameLst>
                                          <p:attrName>style.visibility</p:attrName>
                                        </p:attrNameLst>
                                      </p:cBhvr>
                                      <p:to>
                                        <p:strVal val="visible"/>
                                      </p:to>
                                    </p:set>
                                    <p:animEffect transition="in" filter="fade">
                                      <p:cBhvr>
                                        <p:cTn id="48" dur="500"/>
                                        <p:tgtEl>
                                          <p:spTgt spid="14">
                                            <p:txEl>
                                              <p:pRg st="3" end="3"/>
                                            </p:txEl>
                                          </p:spTgt>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14">
                                            <p:txEl>
                                              <p:pRg st="4" end="4"/>
                                            </p:txEl>
                                          </p:spTgt>
                                        </p:tgtEl>
                                        <p:attrNameLst>
                                          <p:attrName>style.visibility</p:attrName>
                                        </p:attrNameLst>
                                      </p:cBhvr>
                                      <p:to>
                                        <p:strVal val="visible"/>
                                      </p:to>
                                    </p:set>
                                    <p:animEffect transition="in" filter="fade">
                                      <p:cBhvr>
                                        <p:cTn id="51" dur="500"/>
                                        <p:tgtEl>
                                          <p:spTgt spid="1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4883" grpId="0" uiExpand="1" build="p" animBg="1"/>
      <p:bldP spid="13" grpId="0" uiExpand="1" build="p"/>
      <p:bldP spid="634884" grpId="0" uiExpand="1" build="p" animBg="1"/>
      <p:bldP spid="14" grpId="0" uiExpand="1"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Chronology: Athenian Tragedians</a:t>
            </a:r>
            <a:endParaRPr lang="en-US" dirty="0"/>
          </a:p>
        </p:txBody>
      </p:sp>
      <p:sp>
        <p:nvSpPr>
          <p:cNvPr id="3" name="Content Placeholder 2"/>
          <p:cNvSpPr>
            <a:spLocks noGrp="1"/>
          </p:cNvSpPr>
          <p:nvPr>
            <p:ph idx="1"/>
          </p:nvPr>
        </p:nvSpPr>
        <p:spPr/>
        <p:txBody>
          <a:bodyPr>
            <a:normAutofit fontScale="85000" lnSpcReduction="20000"/>
          </a:bodyPr>
          <a:lstStyle/>
          <a:p>
            <a:r>
              <a:rPr lang="en-US" dirty="0" smtClean="0"/>
              <a:t>525-455 BCE Aeschylus</a:t>
            </a:r>
          </a:p>
          <a:p>
            <a:pPr lvl="1"/>
            <a:r>
              <a:rPr lang="en-US" dirty="0" smtClean="0"/>
              <a:t>1st victory 484</a:t>
            </a:r>
          </a:p>
          <a:p>
            <a:pPr lvl="1"/>
            <a:r>
              <a:rPr lang="en-US" dirty="0" smtClean="0"/>
              <a:t>2nd actor added</a:t>
            </a:r>
          </a:p>
          <a:p>
            <a:r>
              <a:rPr lang="en-US" dirty="0" smtClean="0"/>
              <a:t>ca. 496-ca. 406 Sophocles</a:t>
            </a:r>
          </a:p>
          <a:p>
            <a:pPr lvl="1"/>
            <a:r>
              <a:rPr lang="en-US" dirty="0" smtClean="0"/>
              <a:t>1st victory 468</a:t>
            </a:r>
          </a:p>
          <a:p>
            <a:pPr lvl="1"/>
            <a:r>
              <a:rPr lang="en-US" dirty="0" smtClean="0"/>
              <a:t>3rd actor added</a:t>
            </a:r>
          </a:p>
          <a:p>
            <a:r>
              <a:rPr lang="en-US" dirty="0" smtClean="0"/>
              <a:t>484?-406 BCE Euripides</a:t>
            </a:r>
          </a:p>
          <a:p>
            <a:pPr lvl="1"/>
            <a:r>
              <a:rPr lang="en-US" dirty="0" smtClean="0"/>
              <a:t>1st victory 441</a:t>
            </a:r>
          </a:p>
          <a:p>
            <a:pPr lvl="1"/>
            <a:r>
              <a:rPr lang="en-US" dirty="0" smtClean="0"/>
              <a:t>Solo arias (“monodies”)</a:t>
            </a:r>
            <a:endParaRPr lang="en-US" dirty="0"/>
          </a:p>
        </p:txBody>
      </p:sp>
      <p:grpSp>
        <p:nvGrpSpPr>
          <p:cNvPr id="17" name="Group 16"/>
          <p:cNvGrpSpPr>
            <a:grpSpLocks/>
          </p:cNvGrpSpPr>
          <p:nvPr/>
        </p:nvGrpSpPr>
        <p:grpSpPr bwMode="auto">
          <a:xfrm>
            <a:off x="8453737" y="1840736"/>
            <a:ext cx="2298700" cy="2919413"/>
            <a:chOff x="3985" y="1447"/>
            <a:chExt cx="1448" cy="1839"/>
          </a:xfrm>
        </p:grpSpPr>
        <p:pic>
          <p:nvPicPr>
            <p:cNvPr id="18" name="Picture 17" descr="dio"/>
            <p:cNvPicPr>
              <a:picLocks noChangeAspect="1" noChangeArrowheads="1"/>
            </p:cNvPicPr>
            <p:nvPr/>
          </p:nvPicPr>
          <p:blipFill>
            <a:blip r:embed="rId3" cstate="print"/>
            <a:srcRect/>
            <a:stretch>
              <a:fillRect/>
            </a:stretch>
          </p:blipFill>
          <p:spPr bwMode="auto">
            <a:xfrm>
              <a:off x="3985" y="1447"/>
              <a:ext cx="1448" cy="1460"/>
            </a:xfrm>
            <a:prstGeom prst="rect">
              <a:avLst/>
            </a:prstGeom>
            <a:noFill/>
          </p:spPr>
        </p:pic>
        <p:sp>
          <p:nvSpPr>
            <p:cNvPr id="19" name="Text Box 18"/>
            <p:cNvSpPr txBox="1">
              <a:spLocks noChangeArrowheads="1"/>
            </p:cNvSpPr>
            <p:nvPr/>
          </p:nvSpPr>
          <p:spPr bwMode="auto">
            <a:xfrm>
              <a:off x="4349" y="3036"/>
              <a:ext cx="720" cy="250"/>
            </a:xfrm>
            <a:prstGeom prst="rect">
              <a:avLst/>
            </a:prstGeom>
            <a:noFill/>
            <a:ln w="9525">
              <a:noFill/>
              <a:miter lim="800000"/>
              <a:headEnd/>
              <a:tailEnd/>
            </a:ln>
            <a:effectLst/>
          </p:spPr>
          <p:txBody>
            <a:bodyPr wrap="none">
              <a:spAutoFit/>
            </a:bodyPr>
            <a:lstStyle/>
            <a:p>
              <a:r>
                <a:rPr lang="en-US" sz="2000" dirty="0">
                  <a:solidFill>
                    <a:schemeClr val="tx2"/>
                  </a:solidFill>
                  <a:latin typeface="Calibri" panose="020F0502020204030204" pitchFamily="34" charset="0"/>
                  <a:cs typeface="Calibri" panose="020F0502020204030204" pitchFamily="34" charset="0"/>
                </a:rPr>
                <a:t>Dionysus</a:t>
              </a:r>
            </a:p>
          </p:txBody>
        </p:sp>
      </p:grpSp>
    </p:spTree>
    <p:extLst>
      <p:ext uri="{BB962C8B-B14F-4D97-AF65-F5344CB8AC3E}">
        <p14:creationId xmlns:p14="http://schemas.microsoft.com/office/powerpoint/2010/main" val="41251218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500"/>
                                        <p:tgtEl>
                                          <p:spTgt spid="3">
                                            <p:txEl>
                                              <p:pRg st="4" end="4"/>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fade">
                                      <p:cBhvr>
                                        <p:cTn id="24" dur="500"/>
                                        <p:tgtEl>
                                          <p:spTgt spid="3">
                                            <p:txEl>
                                              <p:pRg st="5" end="5"/>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Effect transition="in" filter="fade">
                                      <p:cBhvr>
                                        <p:cTn id="29" dur="500"/>
                                        <p:tgtEl>
                                          <p:spTgt spid="3">
                                            <p:txEl>
                                              <p:pRg st="6" end="6"/>
                                            </p:txEl>
                                          </p:spTgt>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fade">
                                      <p:cBhvr>
                                        <p:cTn id="32" dur="500"/>
                                        <p:tgtEl>
                                          <p:spTgt spid="3">
                                            <p:txEl>
                                              <p:pRg st="7" end="7"/>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animEffect transition="in" filter="fade">
                                      <p:cBhvr>
                                        <p:cTn id="35"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Tragic Tetralogy (Greater Dionysia)</a:t>
            </a:r>
            <a:endParaRPr lang="en-US" dirty="0"/>
          </a:p>
        </p:txBody>
      </p:sp>
      <p:sp>
        <p:nvSpPr>
          <p:cNvPr id="3" name="Text Placeholder 2"/>
          <p:cNvSpPr>
            <a:spLocks noGrp="1"/>
          </p:cNvSpPr>
          <p:nvPr>
            <p:ph type="body" idx="1"/>
          </p:nvPr>
        </p:nvSpPr>
        <p:spPr/>
        <p:txBody>
          <a:bodyPr/>
          <a:lstStyle/>
          <a:p>
            <a:r>
              <a:rPr lang="en-US" dirty="0" smtClean="0"/>
              <a:t>Four plays per playwright</a:t>
            </a:r>
            <a:endParaRPr lang="en-US" dirty="0"/>
          </a:p>
        </p:txBody>
      </p:sp>
      <p:sp>
        <p:nvSpPr>
          <p:cNvPr id="4" name="Content Placeholder 3"/>
          <p:cNvSpPr>
            <a:spLocks noGrp="1"/>
          </p:cNvSpPr>
          <p:nvPr>
            <p:ph sz="half" idx="2"/>
          </p:nvPr>
        </p:nvSpPr>
        <p:spPr/>
        <p:txBody>
          <a:bodyPr/>
          <a:lstStyle/>
          <a:p>
            <a:pPr marL="0" indent="0" defTabSz="684213">
              <a:buNone/>
            </a:pPr>
            <a:r>
              <a:rPr lang="en-US" dirty="0" smtClean="0"/>
              <a:t>1.	Tragedy</a:t>
            </a:r>
          </a:p>
          <a:p>
            <a:pPr marL="0" indent="0" defTabSz="684213">
              <a:buNone/>
            </a:pPr>
            <a:r>
              <a:rPr lang="en-US" dirty="0" smtClean="0"/>
              <a:t>2.	Tragedy</a:t>
            </a:r>
          </a:p>
          <a:p>
            <a:pPr marL="0" indent="0" defTabSz="684213">
              <a:buNone/>
            </a:pPr>
            <a:r>
              <a:rPr lang="en-US" dirty="0" smtClean="0"/>
              <a:t>3.	Tragedy</a:t>
            </a:r>
          </a:p>
          <a:p>
            <a:pPr marL="0" indent="0" defTabSz="684213">
              <a:buNone/>
            </a:pPr>
            <a:r>
              <a:rPr lang="en-US" dirty="0" smtClean="0"/>
              <a:t>4.	Satyr drama</a:t>
            </a:r>
            <a:endParaRPr lang="en-US" dirty="0"/>
          </a:p>
        </p:txBody>
      </p:sp>
      <p:sp>
        <p:nvSpPr>
          <p:cNvPr id="5" name="Text Placeholder 4"/>
          <p:cNvSpPr>
            <a:spLocks noGrp="1"/>
          </p:cNvSpPr>
          <p:nvPr>
            <p:ph type="body" sz="quarter" idx="3"/>
          </p:nvPr>
        </p:nvSpPr>
        <p:spPr/>
        <p:txBody>
          <a:bodyPr/>
          <a:lstStyle/>
          <a:p>
            <a:r>
              <a:rPr lang="en-US" dirty="0" smtClean="0"/>
              <a:t>Aeschylus’ </a:t>
            </a:r>
            <a:r>
              <a:rPr lang="en-US" i="1" dirty="0" smtClean="0"/>
              <a:t>Oresteia</a:t>
            </a:r>
            <a:r>
              <a:rPr lang="en-US" dirty="0" smtClean="0"/>
              <a:t> (458 BCE)</a:t>
            </a:r>
            <a:endParaRPr lang="en-US" i="1" dirty="0"/>
          </a:p>
        </p:txBody>
      </p:sp>
      <p:sp>
        <p:nvSpPr>
          <p:cNvPr id="6" name="Content Placeholder 5"/>
          <p:cNvSpPr>
            <a:spLocks noGrp="1"/>
          </p:cNvSpPr>
          <p:nvPr>
            <p:ph sz="quarter" idx="4"/>
          </p:nvPr>
        </p:nvSpPr>
        <p:spPr/>
        <p:txBody>
          <a:bodyPr/>
          <a:lstStyle/>
          <a:p>
            <a:pPr marL="0" indent="0" defTabSz="684213">
              <a:buNone/>
            </a:pPr>
            <a:r>
              <a:rPr lang="en-US" dirty="0" smtClean="0"/>
              <a:t>1.	</a:t>
            </a:r>
            <a:r>
              <a:rPr lang="en-US" i="1" dirty="0" smtClean="0"/>
              <a:t>Agamemnon</a:t>
            </a:r>
          </a:p>
          <a:p>
            <a:pPr marL="0" indent="0" defTabSz="684213">
              <a:buNone/>
            </a:pPr>
            <a:r>
              <a:rPr lang="en-US" dirty="0" smtClean="0"/>
              <a:t>2.	</a:t>
            </a:r>
            <a:r>
              <a:rPr lang="en-US" i="1" dirty="0" smtClean="0"/>
              <a:t>Libation Bearers</a:t>
            </a:r>
          </a:p>
          <a:p>
            <a:pPr marL="0" indent="0" defTabSz="684213">
              <a:buNone/>
            </a:pPr>
            <a:r>
              <a:rPr lang="en-US" dirty="0" smtClean="0"/>
              <a:t>3.	</a:t>
            </a:r>
            <a:r>
              <a:rPr lang="en-US" i="1" dirty="0" smtClean="0"/>
              <a:t>Eumenides</a:t>
            </a:r>
          </a:p>
          <a:p>
            <a:pPr marL="0" indent="0" defTabSz="684213">
              <a:buNone/>
            </a:pPr>
            <a:r>
              <a:rPr lang="en-US" dirty="0" smtClean="0"/>
              <a:t>4.	</a:t>
            </a:r>
            <a:r>
              <a:rPr lang="en-US" i="1" dirty="0" smtClean="0"/>
              <a:t>Proteus</a:t>
            </a:r>
            <a:endParaRPr lang="en-US" i="1" dirty="0"/>
          </a:p>
        </p:txBody>
      </p:sp>
      <p:sp>
        <p:nvSpPr>
          <p:cNvPr id="12" name="Text Box 12"/>
          <p:cNvSpPr txBox="1">
            <a:spLocks noChangeArrowheads="1"/>
          </p:cNvSpPr>
          <p:nvPr/>
        </p:nvSpPr>
        <p:spPr bwMode="auto">
          <a:xfrm>
            <a:off x="2561610" y="5457110"/>
            <a:ext cx="7065620" cy="715089"/>
          </a:xfrm>
          <a:prstGeom prst="roundRect">
            <a:avLst/>
          </a:prstGeom>
          <a:solidFill>
            <a:schemeClr val="bg1"/>
          </a:solidFill>
          <a:ln w="9525">
            <a:solidFill>
              <a:schemeClr val="tx2">
                <a:lumMod val="40000"/>
                <a:lumOff val="60000"/>
              </a:schemeClr>
            </a:solidFill>
            <a:miter lim="800000"/>
            <a:headEnd/>
            <a:tailEnd/>
          </a:ln>
          <a:effectLst>
            <a:outerShdw blurRad="50800" dist="127000" dir="2700000" algn="tl" rotWithShape="0">
              <a:prstClr val="black">
                <a:alpha val="40000"/>
              </a:prstClr>
            </a:outerShdw>
          </a:effectLst>
        </p:spPr>
        <p:txBody>
          <a:bodyPr wrap="none">
            <a:spAutoFit/>
          </a:bodyPr>
          <a:lstStyle/>
          <a:p>
            <a:pPr algn="ctr"/>
            <a:r>
              <a:rPr lang="en-US" sz="3600" dirty="0" smtClean="0">
                <a:latin typeface="Calibri" panose="020F0502020204030204" pitchFamily="34" charset="0"/>
                <a:cs typeface="Calibri" panose="020F0502020204030204" pitchFamily="34" charset="0"/>
              </a:rPr>
              <a:t>Three playwrights, ten citizen judges</a:t>
            </a:r>
            <a:endParaRPr lang="en-US" sz="36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794829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2113258"/>
            <a:ext cx="12188830" cy="2631490"/>
          </a:xfrm>
          <a:prstGeom prst="rect">
            <a:avLst/>
          </a:prstGeom>
          <a:noFill/>
        </p:spPr>
        <p:txBody>
          <a:bodyPr wrap="square" rtlCol="0" anchor="ctr" anchorCtr="0">
            <a:spAutoFit/>
          </a:bodyPr>
          <a:lstStyle/>
          <a:p>
            <a:pPr algn="ctr">
              <a:lnSpc>
                <a:spcPct val="125000"/>
              </a:lnSpc>
            </a:pPr>
            <a:r>
              <a:rPr lang="en-US" sz="6600" dirty="0" smtClean="0">
                <a:solidFill>
                  <a:srgbClr val="737373"/>
                </a:solidFill>
                <a:latin typeface="Calibri" panose="020F0502020204030204" pitchFamily="34" charset="0"/>
                <a:cs typeface="Calibri" panose="020F0502020204030204" pitchFamily="34" charset="0"/>
              </a:rPr>
              <a:t>Today’s readings, do they explain </a:t>
            </a:r>
            <a:r>
              <a:rPr lang="en-US" sz="6600" i="1" dirty="0" smtClean="0">
                <a:solidFill>
                  <a:srgbClr val="737373"/>
                </a:solidFill>
                <a:latin typeface="Calibri" panose="020F0502020204030204" pitchFamily="34" charset="0"/>
                <a:cs typeface="Calibri" panose="020F0502020204030204" pitchFamily="34" charset="0"/>
              </a:rPr>
              <a:t>Antigone</a:t>
            </a:r>
            <a:r>
              <a:rPr lang="en-US" sz="6600" dirty="0" smtClean="0">
                <a:solidFill>
                  <a:srgbClr val="737373"/>
                </a:solidFill>
                <a:latin typeface="Calibri" panose="020F0502020204030204" pitchFamily="34" charset="0"/>
                <a:cs typeface="Calibri" panose="020F0502020204030204" pitchFamily="34" charset="0"/>
              </a:rPr>
              <a:t>? How?</a:t>
            </a:r>
          </a:p>
        </p:txBody>
      </p:sp>
    </p:spTree>
    <p:extLst>
      <p:ext uri="{BB962C8B-B14F-4D97-AF65-F5344CB8AC3E}">
        <p14:creationId xmlns:p14="http://schemas.microsoft.com/office/powerpoint/2010/main" val="11001112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Production: Personnel</a:t>
            </a:r>
            <a:endParaRPr lang="en-US" dirty="0"/>
          </a:p>
        </p:txBody>
      </p:sp>
      <p:sp>
        <p:nvSpPr>
          <p:cNvPr id="5" name="Text Box 12"/>
          <p:cNvSpPr txBox="1">
            <a:spLocks noChangeArrowheads="1"/>
          </p:cNvSpPr>
          <p:nvPr/>
        </p:nvSpPr>
        <p:spPr bwMode="auto">
          <a:xfrm>
            <a:off x="5259241" y="5459250"/>
            <a:ext cx="1670344" cy="715089"/>
          </a:xfrm>
          <a:prstGeom prst="roundRect">
            <a:avLst/>
          </a:prstGeom>
          <a:solidFill>
            <a:schemeClr val="bg1"/>
          </a:solidFill>
          <a:ln w="9525">
            <a:solidFill>
              <a:schemeClr val="tx2">
                <a:lumMod val="40000"/>
                <a:lumOff val="60000"/>
              </a:schemeClr>
            </a:solidFill>
            <a:miter lim="800000"/>
            <a:headEnd/>
            <a:tailEnd/>
          </a:ln>
          <a:effectLst>
            <a:outerShdw blurRad="50800" dist="127000" dir="2700000" algn="tl" rotWithShape="0">
              <a:prstClr val="black">
                <a:alpha val="40000"/>
              </a:prstClr>
            </a:outerShdw>
          </a:effectLst>
        </p:spPr>
        <p:txBody>
          <a:bodyPr wrap="none">
            <a:spAutoFit/>
          </a:bodyPr>
          <a:lstStyle/>
          <a:p>
            <a:pPr algn="ctr"/>
            <a:r>
              <a:rPr lang="en-US" sz="3600" dirty="0" smtClean="0">
                <a:latin typeface="Calibri" panose="020F0502020204030204" pitchFamily="34" charset="0"/>
                <a:cs typeface="Calibri" panose="020F0502020204030204" pitchFamily="34" charset="0"/>
              </a:rPr>
              <a:t>All men</a:t>
            </a:r>
            <a:endParaRPr lang="en-US" sz="3600" dirty="0">
              <a:latin typeface="Calibri" panose="020F0502020204030204" pitchFamily="34" charset="0"/>
              <a:cs typeface="Calibri" panose="020F0502020204030204" pitchFamily="34" charset="0"/>
            </a:endParaRPr>
          </a:p>
        </p:txBody>
      </p:sp>
      <p:graphicFrame>
        <p:nvGraphicFramePr>
          <p:cNvPr id="7" name="Table 6"/>
          <p:cNvGraphicFramePr>
            <a:graphicFrameLocks noGrp="1"/>
          </p:cNvGraphicFramePr>
          <p:nvPr>
            <p:extLst>
              <p:ext uri="{D42A27DB-BD31-4B8C-83A1-F6EECF244321}">
                <p14:modId xmlns:p14="http://schemas.microsoft.com/office/powerpoint/2010/main" val="1062484342"/>
              </p:ext>
            </p:extLst>
          </p:nvPr>
        </p:nvGraphicFramePr>
        <p:xfrm>
          <a:off x="1217614" y="1836959"/>
          <a:ext cx="8840786" cy="3131058"/>
        </p:xfrm>
        <a:graphic>
          <a:graphicData uri="http://schemas.openxmlformats.org/drawingml/2006/table">
            <a:tbl>
              <a:tblPr firstRow="1" firstCol="1" bandRow="1">
                <a:tableStyleId>{5940675A-B579-460E-94D1-54222C63F5DA}</a:tableStyleId>
              </a:tblPr>
              <a:tblGrid>
                <a:gridCol w="4420393">
                  <a:extLst>
                    <a:ext uri="{9D8B030D-6E8A-4147-A177-3AD203B41FA5}">
                      <a16:colId xmlns:a16="http://schemas.microsoft.com/office/drawing/2014/main" val="2011995061"/>
                    </a:ext>
                  </a:extLst>
                </a:gridCol>
                <a:gridCol w="4420393">
                  <a:extLst>
                    <a:ext uri="{9D8B030D-6E8A-4147-A177-3AD203B41FA5}">
                      <a16:colId xmlns:a16="http://schemas.microsoft.com/office/drawing/2014/main" val="4253749537"/>
                    </a:ext>
                  </a:extLst>
                </a:gridCol>
              </a:tblGrid>
              <a:tr h="0">
                <a:tc>
                  <a:txBody>
                    <a:bodyPr/>
                    <a:lstStyle/>
                    <a:p>
                      <a:pPr marL="0" marR="0">
                        <a:lnSpc>
                          <a:spcPct val="107000"/>
                        </a:lnSpc>
                        <a:spcBef>
                          <a:spcPts val="0"/>
                        </a:spcBef>
                        <a:spcAft>
                          <a:spcPts val="0"/>
                        </a:spcAft>
                      </a:pPr>
                      <a:r>
                        <a:rPr lang="en-US" sz="3200" dirty="0" smtClean="0">
                          <a:effectLst/>
                          <a:latin typeface="Calibri" panose="020F0502020204030204" pitchFamily="34" charset="0"/>
                          <a:cs typeface="Calibri" panose="020F0502020204030204" pitchFamily="34" charset="0"/>
                        </a:rPr>
                        <a:t>poet (words, music)</a:t>
                      </a:r>
                      <a:endParaRPr lang="en-US" sz="32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07000"/>
                        </a:lnSpc>
                        <a:spcBef>
                          <a:spcPts val="0"/>
                        </a:spcBef>
                        <a:spcAft>
                          <a:spcPts val="0"/>
                        </a:spcAft>
                      </a:pPr>
                      <a:r>
                        <a:rPr lang="en-US" sz="3200" i="1" dirty="0" err="1">
                          <a:effectLst/>
                          <a:latin typeface="Calibri" panose="020F0502020204030204" pitchFamily="34" charset="0"/>
                          <a:cs typeface="Calibri" panose="020F0502020204030204" pitchFamily="34" charset="0"/>
                        </a:rPr>
                        <a:t>poiētēs</a:t>
                      </a:r>
                      <a:r>
                        <a:rPr lang="en-US" sz="3200" i="1" dirty="0">
                          <a:effectLst/>
                          <a:latin typeface="Calibri" panose="020F0502020204030204" pitchFamily="34" charset="0"/>
                          <a:cs typeface="Calibri" panose="020F0502020204030204" pitchFamily="34" charset="0"/>
                        </a:rPr>
                        <a:t>, “maker”</a:t>
                      </a:r>
                      <a:endParaRPr lang="en-US" sz="3200" i="1"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85644710"/>
                  </a:ext>
                </a:extLst>
              </a:tr>
              <a:tr h="0">
                <a:tc>
                  <a:txBody>
                    <a:bodyPr/>
                    <a:lstStyle/>
                    <a:p>
                      <a:pPr marL="0" marR="0">
                        <a:lnSpc>
                          <a:spcPct val="107000"/>
                        </a:lnSpc>
                        <a:spcBef>
                          <a:spcPts val="0"/>
                        </a:spcBef>
                        <a:spcAft>
                          <a:spcPts val="0"/>
                        </a:spcAft>
                      </a:pPr>
                      <a:r>
                        <a:rPr lang="en-US" sz="3200" dirty="0">
                          <a:effectLst/>
                          <a:latin typeface="Calibri" panose="020F0502020204030204" pitchFamily="34" charset="0"/>
                          <a:cs typeface="Calibri" panose="020F0502020204030204" pitchFamily="34" charset="0"/>
                        </a:rPr>
                        <a:t>producer</a:t>
                      </a:r>
                      <a:endParaRPr lang="en-US" sz="32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07000"/>
                        </a:lnSpc>
                        <a:spcBef>
                          <a:spcPts val="0"/>
                        </a:spcBef>
                        <a:spcAft>
                          <a:spcPts val="0"/>
                        </a:spcAft>
                      </a:pPr>
                      <a:r>
                        <a:rPr lang="en-US" sz="3200" i="1" dirty="0" err="1">
                          <a:effectLst/>
                          <a:latin typeface="Calibri" panose="020F0502020204030204" pitchFamily="34" charset="0"/>
                          <a:cs typeface="Calibri" panose="020F0502020204030204" pitchFamily="34" charset="0"/>
                        </a:rPr>
                        <a:t>khorēgos</a:t>
                      </a:r>
                      <a:endParaRPr lang="en-US" sz="3200" i="1"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33929147"/>
                  </a:ext>
                </a:extLst>
              </a:tr>
              <a:tr h="0">
                <a:tc>
                  <a:txBody>
                    <a:bodyPr/>
                    <a:lstStyle/>
                    <a:p>
                      <a:pPr marL="0" marR="0">
                        <a:lnSpc>
                          <a:spcPct val="107000"/>
                        </a:lnSpc>
                        <a:spcBef>
                          <a:spcPts val="0"/>
                        </a:spcBef>
                        <a:spcAft>
                          <a:spcPts val="0"/>
                        </a:spcAft>
                      </a:pPr>
                      <a:r>
                        <a:rPr lang="en-US" sz="3200" dirty="0">
                          <a:effectLst/>
                          <a:latin typeface="Calibri" panose="020F0502020204030204" pitchFamily="34" charset="0"/>
                          <a:cs typeface="Calibri" panose="020F0502020204030204" pitchFamily="34" charset="0"/>
                        </a:rPr>
                        <a:t>director</a:t>
                      </a:r>
                      <a:endParaRPr lang="en-US" sz="32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07000"/>
                        </a:lnSpc>
                        <a:spcBef>
                          <a:spcPts val="0"/>
                        </a:spcBef>
                        <a:spcAft>
                          <a:spcPts val="0"/>
                        </a:spcAft>
                      </a:pPr>
                      <a:r>
                        <a:rPr lang="en-US" sz="3200" i="1" dirty="0">
                          <a:effectLst/>
                          <a:latin typeface="Calibri" panose="020F0502020204030204" pitchFamily="34" charset="0"/>
                          <a:cs typeface="Calibri" panose="020F0502020204030204" pitchFamily="34" charset="0"/>
                        </a:rPr>
                        <a:t>didaskalos, “teacher”</a:t>
                      </a:r>
                      <a:endParaRPr lang="en-US" sz="3200" i="1"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98414495"/>
                  </a:ext>
                </a:extLst>
              </a:tr>
              <a:tr h="0">
                <a:tc>
                  <a:txBody>
                    <a:bodyPr/>
                    <a:lstStyle/>
                    <a:p>
                      <a:pPr marL="0" marR="0">
                        <a:lnSpc>
                          <a:spcPct val="107000"/>
                        </a:lnSpc>
                        <a:spcBef>
                          <a:spcPts val="0"/>
                        </a:spcBef>
                        <a:spcAft>
                          <a:spcPts val="0"/>
                        </a:spcAft>
                      </a:pPr>
                      <a:r>
                        <a:rPr lang="en-US" sz="3200" dirty="0">
                          <a:effectLst/>
                          <a:latin typeface="Calibri" panose="020F0502020204030204" pitchFamily="34" charset="0"/>
                          <a:cs typeface="Calibri" panose="020F0502020204030204" pitchFamily="34" charset="0"/>
                        </a:rPr>
                        <a:t>actors</a:t>
                      </a:r>
                      <a:endParaRPr lang="en-US" sz="32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07000"/>
                        </a:lnSpc>
                        <a:spcBef>
                          <a:spcPts val="0"/>
                        </a:spcBef>
                        <a:spcAft>
                          <a:spcPts val="0"/>
                        </a:spcAft>
                      </a:pPr>
                      <a:r>
                        <a:rPr lang="en-US" sz="3200" i="1" dirty="0">
                          <a:effectLst/>
                          <a:latin typeface="Calibri" panose="020F0502020204030204" pitchFamily="34" charset="0"/>
                          <a:cs typeface="Calibri" panose="020F0502020204030204" pitchFamily="34" charset="0"/>
                        </a:rPr>
                        <a:t>hupokritai</a:t>
                      </a:r>
                      <a:endParaRPr lang="en-US" sz="3200" i="1"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00907849"/>
                  </a:ext>
                </a:extLst>
              </a:tr>
              <a:tr h="0">
                <a:tc>
                  <a:txBody>
                    <a:bodyPr/>
                    <a:lstStyle/>
                    <a:p>
                      <a:pPr marL="0" marR="0">
                        <a:lnSpc>
                          <a:spcPct val="107000"/>
                        </a:lnSpc>
                        <a:spcBef>
                          <a:spcPts val="0"/>
                        </a:spcBef>
                        <a:spcAft>
                          <a:spcPts val="0"/>
                        </a:spcAft>
                      </a:pPr>
                      <a:r>
                        <a:rPr lang="en-US" sz="3200" dirty="0" smtClean="0">
                          <a:effectLst/>
                          <a:latin typeface="Calibri" panose="020F0502020204030204" pitchFamily="34" charset="0"/>
                          <a:cs typeface="Calibri" panose="020F0502020204030204" pitchFamily="34" charset="0"/>
                        </a:rPr>
                        <a:t>chorus, “</a:t>
                      </a:r>
                      <a:r>
                        <a:rPr lang="en-US" sz="3200" dirty="0">
                          <a:effectLst/>
                          <a:latin typeface="Calibri" panose="020F0502020204030204" pitchFamily="34" charset="0"/>
                          <a:cs typeface="Calibri" panose="020F0502020204030204" pitchFamily="34" charset="0"/>
                        </a:rPr>
                        <a:t>chorus leader”</a:t>
                      </a:r>
                      <a:endParaRPr lang="en-US" sz="32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07000"/>
                        </a:lnSpc>
                        <a:spcBef>
                          <a:spcPts val="0"/>
                        </a:spcBef>
                        <a:spcAft>
                          <a:spcPts val="0"/>
                        </a:spcAft>
                      </a:pPr>
                      <a:r>
                        <a:rPr lang="en-US" sz="3200" i="1" dirty="0" err="1">
                          <a:effectLst/>
                          <a:latin typeface="Calibri" panose="020F0502020204030204" pitchFamily="34" charset="0"/>
                          <a:cs typeface="Calibri" panose="020F0502020204030204" pitchFamily="34" charset="0"/>
                        </a:rPr>
                        <a:t>khoros</a:t>
                      </a:r>
                      <a:r>
                        <a:rPr lang="en-US" sz="3200" i="1" dirty="0">
                          <a:effectLst/>
                          <a:latin typeface="Calibri" panose="020F0502020204030204" pitchFamily="34" charset="0"/>
                          <a:cs typeface="Calibri" panose="020F0502020204030204" pitchFamily="34" charset="0"/>
                        </a:rPr>
                        <a:t>, koruphaios</a:t>
                      </a:r>
                      <a:endParaRPr lang="en-US" sz="3200" i="1"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51302023"/>
                  </a:ext>
                </a:extLst>
              </a:tr>
              <a:tr h="0">
                <a:tc>
                  <a:txBody>
                    <a:bodyPr/>
                    <a:lstStyle/>
                    <a:p>
                      <a:pPr marL="0" marR="0">
                        <a:lnSpc>
                          <a:spcPct val="107000"/>
                        </a:lnSpc>
                        <a:spcBef>
                          <a:spcPts val="0"/>
                        </a:spcBef>
                        <a:spcAft>
                          <a:spcPts val="0"/>
                        </a:spcAft>
                      </a:pPr>
                      <a:r>
                        <a:rPr lang="en-US" sz="3200" dirty="0">
                          <a:effectLst/>
                          <a:latin typeface="Calibri" panose="020F0502020204030204" pitchFamily="34" charset="0"/>
                          <a:cs typeface="Calibri" panose="020F0502020204030204" pitchFamily="34" charset="0"/>
                        </a:rPr>
                        <a:t>piper</a:t>
                      </a:r>
                      <a:endParaRPr lang="en-US" sz="32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marL="0" marR="0">
                        <a:lnSpc>
                          <a:spcPct val="107000"/>
                        </a:lnSpc>
                        <a:spcBef>
                          <a:spcPts val="0"/>
                        </a:spcBef>
                        <a:spcAft>
                          <a:spcPts val="0"/>
                        </a:spcAft>
                      </a:pPr>
                      <a:r>
                        <a:rPr lang="en-US" sz="3200" i="1" dirty="0" err="1">
                          <a:effectLst/>
                          <a:latin typeface="Calibri" panose="020F0502020204030204" pitchFamily="34" charset="0"/>
                          <a:cs typeface="Calibri" panose="020F0502020204030204" pitchFamily="34" charset="0"/>
                        </a:rPr>
                        <a:t>aulētēs</a:t>
                      </a:r>
                      <a:endParaRPr lang="en-US" sz="3200" i="1"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578475272"/>
                  </a:ext>
                </a:extLst>
              </a:tr>
            </a:tbl>
          </a:graphicData>
        </a:graphic>
      </p:graphicFrame>
    </p:spTree>
    <p:extLst>
      <p:ext uri="{BB962C8B-B14F-4D97-AF65-F5344CB8AC3E}">
        <p14:creationId xmlns:p14="http://schemas.microsoft.com/office/powerpoint/2010/main" val="9538572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85472" y="2001328"/>
            <a:ext cx="5260925" cy="3744025"/>
          </a:xfrm>
          <a:prstGeom prst="rect">
            <a:avLst/>
          </a:prstGeom>
        </p:spPr>
      </p:pic>
      <p:sp>
        <p:nvSpPr>
          <p:cNvPr id="2" name="Title 1"/>
          <p:cNvSpPr>
            <a:spLocks noGrp="1"/>
          </p:cNvSpPr>
          <p:nvPr>
            <p:ph type="title"/>
          </p:nvPr>
        </p:nvSpPr>
        <p:spPr/>
        <p:txBody>
          <a:bodyPr/>
          <a:lstStyle/>
          <a:p>
            <a:r>
              <a:rPr lang="en-US" smtClean="0"/>
              <a:t>Production: Gear</a:t>
            </a:r>
            <a:endParaRPr lang="en-US" dirty="0"/>
          </a:p>
        </p:txBody>
      </p:sp>
      <p:sp>
        <p:nvSpPr>
          <p:cNvPr id="3" name="Content Placeholder 2"/>
          <p:cNvSpPr>
            <a:spLocks noGrp="1"/>
          </p:cNvSpPr>
          <p:nvPr>
            <p:ph sz="half" idx="1"/>
          </p:nvPr>
        </p:nvSpPr>
        <p:spPr/>
        <p:txBody>
          <a:bodyPr/>
          <a:lstStyle/>
          <a:p>
            <a:r>
              <a:rPr lang="en-US" smtClean="0"/>
              <a:t>Masks</a:t>
            </a:r>
          </a:p>
          <a:p>
            <a:r>
              <a:rPr lang="en-US" smtClean="0"/>
              <a:t>Costumes</a:t>
            </a:r>
          </a:p>
          <a:p>
            <a:r>
              <a:rPr lang="en-US" smtClean="0"/>
              <a:t>Music</a:t>
            </a:r>
          </a:p>
          <a:p>
            <a:r>
              <a:rPr lang="en-US" smtClean="0"/>
              <a:t>Props</a:t>
            </a:r>
            <a:endParaRPr lang="en-US" dirty="0"/>
          </a:p>
        </p:txBody>
      </p:sp>
      <p:sp>
        <p:nvSpPr>
          <p:cNvPr id="9" name="Content Placeholder 8"/>
          <p:cNvSpPr>
            <a:spLocks noGrp="1"/>
          </p:cNvSpPr>
          <p:nvPr>
            <p:ph sz="half" idx="2"/>
          </p:nvPr>
        </p:nvSpPr>
        <p:spPr>
          <a:xfrm>
            <a:off x="3717399" y="1828800"/>
            <a:ext cx="3324823" cy="4343400"/>
          </a:xfrm>
        </p:spPr>
        <p:txBody>
          <a:bodyPr/>
          <a:lstStyle/>
          <a:p>
            <a:r>
              <a:rPr lang="en-US" dirty="0" smtClean="0"/>
              <a:t>Scenery</a:t>
            </a:r>
          </a:p>
          <a:p>
            <a:r>
              <a:rPr lang="en-US" dirty="0" smtClean="0"/>
              <a:t>Special effects</a:t>
            </a:r>
          </a:p>
          <a:p>
            <a:pPr lvl="1"/>
            <a:r>
              <a:rPr lang="en-US" i="1" dirty="0" err="1" smtClean="0"/>
              <a:t>mekhanē</a:t>
            </a:r>
            <a:endParaRPr lang="en-US" i="1" dirty="0" smtClean="0"/>
          </a:p>
          <a:p>
            <a:pPr lvl="1"/>
            <a:r>
              <a:rPr lang="en-US" i="1" dirty="0" err="1" smtClean="0"/>
              <a:t>ekkuklēma</a:t>
            </a:r>
            <a:endParaRPr lang="en-US" i="1" dirty="0"/>
          </a:p>
        </p:txBody>
      </p:sp>
      <p:cxnSp>
        <p:nvCxnSpPr>
          <p:cNvPr id="14" name="Straight Connector 13"/>
          <p:cNvCxnSpPr/>
          <p:nvPr/>
        </p:nvCxnSpPr>
        <p:spPr>
          <a:xfrm>
            <a:off x="3549333" y="2163184"/>
            <a:ext cx="0" cy="2377440"/>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030515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Tragedy Theorized</a:t>
            </a:r>
            <a:endParaRPr lang="en-US" dirty="0"/>
          </a:p>
        </p:txBody>
      </p:sp>
      <p:sp>
        <p:nvSpPr>
          <p:cNvPr id="3" name="Text Placeholder 2"/>
          <p:cNvSpPr>
            <a:spLocks noGrp="1"/>
          </p:cNvSpPr>
          <p:nvPr>
            <p:ph type="body" idx="1"/>
          </p:nvPr>
        </p:nvSpPr>
        <p:spPr/>
        <p:txBody>
          <a:bodyPr/>
          <a:lstStyle/>
          <a:p>
            <a:r>
              <a:rPr lang="en-US" dirty="0" smtClean="0"/>
              <a:t>Aristotle’s </a:t>
            </a:r>
            <a:r>
              <a:rPr lang="en-US" i="1" dirty="0" smtClean="0"/>
              <a:t>Poetics</a:t>
            </a:r>
            <a:endParaRPr lang="en-US" dirty="0"/>
          </a:p>
        </p:txBody>
      </p:sp>
    </p:spTree>
    <p:extLst>
      <p:ext uri="{BB962C8B-B14F-4D97-AF65-F5344CB8AC3E}">
        <p14:creationId xmlns:p14="http://schemas.microsoft.com/office/powerpoint/2010/main" val="1175433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60501" y="2163617"/>
            <a:ext cx="2910713" cy="3276600"/>
          </a:xfrm>
          <a:prstGeom prst="rect">
            <a:avLst/>
          </a:prstGeom>
        </p:spPr>
      </p:pic>
      <p:sp>
        <p:nvSpPr>
          <p:cNvPr id="2" name="Title 1"/>
          <p:cNvSpPr>
            <a:spLocks noGrp="1"/>
          </p:cNvSpPr>
          <p:nvPr>
            <p:ph type="title"/>
          </p:nvPr>
        </p:nvSpPr>
        <p:spPr/>
        <p:txBody>
          <a:bodyPr/>
          <a:lstStyle/>
          <a:p>
            <a:r>
              <a:rPr lang="en-US" dirty="0" smtClean="0"/>
              <a:t>Aristotle</a:t>
            </a:r>
            <a:endParaRPr lang="en-US" dirty="0"/>
          </a:p>
        </p:txBody>
      </p:sp>
      <p:sp>
        <p:nvSpPr>
          <p:cNvPr id="3" name="Content Placeholder 2"/>
          <p:cNvSpPr>
            <a:spLocks noGrp="1"/>
          </p:cNvSpPr>
          <p:nvPr>
            <p:ph idx="1"/>
          </p:nvPr>
        </p:nvSpPr>
        <p:spPr/>
        <p:txBody>
          <a:bodyPr/>
          <a:lstStyle/>
          <a:p>
            <a:r>
              <a:rPr lang="en-US" dirty="0" smtClean="0"/>
              <a:t>384-322 BCE</a:t>
            </a:r>
          </a:p>
          <a:p>
            <a:r>
              <a:rPr lang="en-US" dirty="0"/>
              <a:t>Student of Plato</a:t>
            </a:r>
          </a:p>
          <a:p>
            <a:r>
              <a:rPr lang="en-US" dirty="0" smtClean="0"/>
              <a:t>Philosopher, scientist, scholar</a:t>
            </a:r>
          </a:p>
        </p:txBody>
      </p:sp>
    </p:spTree>
    <p:extLst>
      <p:ext uri="{BB962C8B-B14F-4D97-AF65-F5344CB8AC3E}">
        <p14:creationId xmlns:p14="http://schemas.microsoft.com/office/powerpoint/2010/main" val="42905741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smtClean="0"/>
              <a:t>Poetics:</a:t>
            </a:r>
            <a:r>
              <a:rPr lang="en-US" dirty="0" smtClean="0"/>
              <a:t> Aims</a:t>
            </a:r>
            <a:endParaRPr lang="en-US" dirty="0"/>
          </a:p>
        </p:txBody>
      </p:sp>
      <p:sp>
        <p:nvSpPr>
          <p:cNvPr id="3" name="Content Placeholder 2"/>
          <p:cNvSpPr>
            <a:spLocks noGrp="1"/>
          </p:cNvSpPr>
          <p:nvPr>
            <p:ph idx="1"/>
          </p:nvPr>
        </p:nvSpPr>
        <p:spPr/>
        <p:txBody>
          <a:bodyPr/>
          <a:lstStyle/>
          <a:p>
            <a:r>
              <a:rPr lang="en-US" dirty="0" smtClean="0"/>
              <a:t>To theorize tragedy</a:t>
            </a:r>
          </a:p>
          <a:p>
            <a:r>
              <a:rPr lang="en-US" dirty="0" smtClean="0"/>
              <a:t>To defend tragedy</a:t>
            </a:r>
          </a:p>
          <a:p>
            <a:r>
              <a:rPr lang="en-US" dirty="0" smtClean="0"/>
              <a:t>To educate audiences</a:t>
            </a:r>
          </a:p>
          <a:p>
            <a:r>
              <a:rPr lang="en-US" dirty="0" smtClean="0"/>
              <a:t>To educate poets (??)</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60501" y="2163617"/>
            <a:ext cx="2910713" cy="3276600"/>
          </a:xfrm>
          <a:prstGeom prst="rect">
            <a:avLst/>
          </a:prstGeom>
        </p:spPr>
      </p:pic>
    </p:spTree>
    <p:extLst>
      <p:ext uri="{BB962C8B-B14F-4D97-AF65-F5344CB8AC3E}">
        <p14:creationId xmlns:p14="http://schemas.microsoft.com/office/powerpoint/2010/main" val="2514685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Aristotle: Evolution of Tragedy</a:t>
            </a:r>
            <a:endParaRPr lang="en-US" dirty="0"/>
          </a:p>
        </p:txBody>
      </p:sp>
      <p:sp>
        <p:nvSpPr>
          <p:cNvPr id="4" name="Content Placeholder 3"/>
          <p:cNvSpPr>
            <a:spLocks noGrp="1"/>
          </p:cNvSpPr>
          <p:nvPr>
            <p:ph idx="1"/>
          </p:nvPr>
        </p:nvSpPr>
        <p:spPr/>
        <p:txBody>
          <a:bodyPr>
            <a:normAutofit/>
          </a:bodyPr>
          <a:lstStyle/>
          <a:p>
            <a:pPr defTabSz="4459288"/>
            <a:r>
              <a:rPr lang="en-US" dirty="0" smtClean="0"/>
              <a:t>Phallic procession	→ </a:t>
            </a:r>
            <a:r>
              <a:rPr lang="en-US" dirty="0"/>
              <a:t>poetic imitation</a:t>
            </a:r>
          </a:p>
          <a:p>
            <a:pPr defTabSz="4459288"/>
            <a:r>
              <a:rPr lang="en-US" dirty="0" smtClean="0"/>
              <a:t>Improvisation	→ </a:t>
            </a:r>
            <a:r>
              <a:rPr lang="en-US" dirty="0"/>
              <a:t>through-composition</a:t>
            </a:r>
          </a:p>
          <a:p>
            <a:pPr defTabSz="4459288"/>
            <a:r>
              <a:rPr lang="en-US" dirty="0" smtClean="0"/>
              <a:t>Rude	→ </a:t>
            </a:r>
            <a:r>
              <a:rPr lang="en-US" dirty="0"/>
              <a:t>refined imitation</a:t>
            </a:r>
          </a:p>
          <a:p>
            <a:pPr defTabSz="4459288"/>
            <a:r>
              <a:rPr lang="en-US" dirty="0" smtClean="0"/>
              <a:t>Satyr-play-like drama	→ </a:t>
            </a:r>
            <a:r>
              <a:rPr lang="en-US" dirty="0"/>
              <a:t>tragedy proper</a:t>
            </a:r>
          </a:p>
          <a:p>
            <a:pPr defTabSz="4459288"/>
            <a:r>
              <a:rPr lang="en-US" dirty="0" smtClean="0"/>
              <a:t>“Tragic</a:t>
            </a:r>
            <a:r>
              <a:rPr lang="en-US" dirty="0"/>
              <a:t>” epic (Homer</a:t>
            </a:r>
            <a:r>
              <a:rPr lang="en-US" dirty="0" smtClean="0"/>
              <a:t>)	→ </a:t>
            </a:r>
            <a:r>
              <a:rPr lang="en-US" dirty="0"/>
              <a:t>tragedy </a:t>
            </a:r>
            <a:r>
              <a:rPr lang="en-US" dirty="0" smtClean="0"/>
              <a:t>proper</a:t>
            </a:r>
            <a:endParaRPr lang="en-US" dirty="0"/>
          </a:p>
        </p:txBody>
      </p:sp>
    </p:spTree>
    <p:extLst>
      <p:ext uri="{BB962C8B-B14F-4D97-AF65-F5344CB8AC3E}">
        <p14:creationId xmlns:p14="http://schemas.microsoft.com/office/powerpoint/2010/main" val="1095389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Aristotle on Genre Distinctions</a:t>
            </a:r>
            <a:endParaRPr lang="en-US" dirty="0"/>
          </a:p>
        </p:txBody>
      </p:sp>
      <p:sp>
        <p:nvSpPr>
          <p:cNvPr id="7" name="Text Placeholder 6"/>
          <p:cNvSpPr>
            <a:spLocks noGrp="1"/>
          </p:cNvSpPr>
          <p:nvPr>
            <p:ph type="body" idx="1"/>
          </p:nvPr>
        </p:nvSpPr>
        <p:spPr/>
        <p:txBody>
          <a:bodyPr/>
          <a:lstStyle/>
          <a:p>
            <a:r>
              <a:rPr lang="en-US" dirty="0" smtClean="0"/>
              <a:t>Tragic</a:t>
            </a:r>
            <a:endParaRPr lang="en-US" dirty="0"/>
          </a:p>
        </p:txBody>
      </p:sp>
      <p:sp>
        <p:nvSpPr>
          <p:cNvPr id="8" name="Content Placeholder 7"/>
          <p:cNvSpPr>
            <a:spLocks noGrp="1"/>
          </p:cNvSpPr>
          <p:nvPr>
            <p:ph sz="half" idx="2"/>
          </p:nvPr>
        </p:nvSpPr>
        <p:spPr/>
        <p:txBody>
          <a:bodyPr>
            <a:normAutofit fontScale="92500" lnSpcReduction="10000"/>
          </a:bodyPr>
          <a:lstStyle/>
          <a:p>
            <a:r>
              <a:rPr lang="en-US" dirty="0" smtClean="0"/>
              <a:t>Imitative</a:t>
            </a:r>
          </a:p>
          <a:p>
            <a:r>
              <a:rPr lang="en-US" dirty="0" smtClean="0"/>
              <a:t>Poetry</a:t>
            </a:r>
          </a:p>
          <a:p>
            <a:r>
              <a:rPr lang="en-US" dirty="0" smtClean="0"/>
              <a:t>Dialogic-dramatic</a:t>
            </a:r>
          </a:p>
          <a:p>
            <a:r>
              <a:rPr lang="en-US" dirty="0" smtClean="0"/>
              <a:t>Serious-elevated</a:t>
            </a:r>
          </a:p>
          <a:p>
            <a:r>
              <a:rPr lang="en-US" dirty="0" smtClean="0"/>
              <a:t>Truth (tragedy)</a:t>
            </a:r>
          </a:p>
          <a:p>
            <a:pPr lvl="1"/>
            <a:r>
              <a:rPr lang="en-US" dirty="0" smtClean="0"/>
              <a:t>General-philosophic</a:t>
            </a:r>
            <a:endParaRPr lang="en-US" dirty="0"/>
          </a:p>
        </p:txBody>
      </p:sp>
      <p:sp>
        <p:nvSpPr>
          <p:cNvPr id="9" name="Text Placeholder 8"/>
          <p:cNvSpPr>
            <a:spLocks noGrp="1"/>
          </p:cNvSpPr>
          <p:nvPr>
            <p:ph type="body" sz="quarter" idx="3"/>
          </p:nvPr>
        </p:nvSpPr>
        <p:spPr/>
        <p:txBody>
          <a:bodyPr/>
          <a:lstStyle/>
          <a:p>
            <a:r>
              <a:rPr lang="en-US" dirty="0" smtClean="0"/>
              <a:t>Not Tragic</a:t>
            </a:r>
            <a:endParaRPr lang="en-US" dirty="0"/>
          </a:p>
        </p:txBody>
      </p:sp>
      <p:sp>
        <p:nvSpPr>
          <p:cNvPr id="10" name="Content Placeholder 9"/>
          <p:cNvSpPr>
            <a:spLocks noGrp="1"/>
          </p:cNvSpPr>
          <p:nvPr>
            <p:ph sz="quarter" idx="4"/>
          </p:nvPr>
        </p:nvSpPr>
        <p:spPr/>
        <p:txBody>
          <a:bodyPr>
            <a:normAutofit fontScale="92500" lnSpcReduction="10000"/>
          </a:bodyPr>
          <a:lstStyle/>
          <a:p>
            <a:r>
              <a:rPr lang="en-US" dirty="0" smtClean="0"/>
              <a:t>Non-imitative</a:t>
            </a:r>
          </a:p>
          <a:p>
            <a:r>
              <a:rPr lang="en-US" dirty="0" smtClean="0"/>
              <a:t>Prose</a:t>
            </a:r>
          </a:p>
          <a:p>
            <a:r>
              <a:rPr lang="en-US" dirty="0" smtClean="0"/>
              <a:t>Narrative (epic poetry)</a:t>
            </a:r>
          </a:p>
          <a:p>
            <a:r>
              <a:rPr lang="en-US" dirty="0" smtClean="0"/>
              <a:t>Low-vulgar (comedy)</a:t>
            </a:r>
          </a:p>
          <a:p>
            <a:r>
              <a:rPr lang="en-US" dirty="0" smtClean="0"/>
              <a:t>Truth (history)</a:t>
            </a:r>
          </a:p>
          <a:p>
            <a:pPr lvl="1"/>
            <a:r>
              <a:rPr lang="en-US" dirty="0" smtClean="0"/>
              <a:t>Specific-factual</a:t>
            </a:r>
          </a:p>
        </p:txBody>
      </p:sp>
    </p:spTree>
    <p:extLst>
      <p:ext uri="{BB962C8B-B14F-4D97-AF65-F5344CB8AC3E}">
        <p14:creationId xmlns:p14="http://schemas.microsoft.com/office/powerpoint/2010/main" val="1034415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smtClean="0"/>
              <a:t>Poetics:</a:t>
            </a:r>
            <a:r>
              <a:rPr lang="en-US" dirty="0" smtClean="0"/>
              <a:t> Elements of Tragedy</a:t>
            </a:r>
            <a:endParaRPr lang="en-US" i="1" dirty="0"/>
          </a:p>
        </p:txBody>
      </p:sp>
      <p:sp>
        <p:nvSpPr>
          <p:cNvPr id="3" name="Content Placeholder 2"/>
          <p:cNvSpPr>
            <a:spLocks noGrp="1"/>
          </p:cNvSpPr>
          <p:nvPr>
            <p:ph idx="1"/>
          </p:nvPr>
        </p:nvSpPr>
        <p:spPr/>
        <p:txBody>
          <a:bodyPr/>
          <a:lstStyle/>
          <a:p>
            <a:r>
              <a:rPr lang="en-US" dirty="0" smtClean="0"/>
              <a:t>Plot (Greek </a:t>
            </a:r>
            <a:r>
              <a:rPr lang="en-US" i="1" dirty="0" smtClean="0"/>
              <a:t>muthos</a:t>
            </a:r>
            <a:r>
              <a:rPr lang="en-US" dirty="0" smtClean="0"/>
              <a:t>, like “myth”)</a:t>
            </a:r>
          </a:p>
          <a:p>
            <a:r>
              <a:rPr lang="en-US" dirty="0" smtClean="0"/>
              <a:t>Character</a:t>
            </a:r>
          </a:p>
          <a:p>
            <a:r>
              <a:rPr lang="en-US" dirty="0" smtClean="0"/>
              <a:t>Diction</a:t>
            </a:r>
          </a:p>
          <a:p>
            <a:r>
              <a:rPr lang="en-US" dirty="0" smtClean="0"/>
              <a:t>Thought</a:t>
            </a:r>
          </a:p>
          <a:p>
            <a:r>
              <a:rPr lang="en-US" dirty="0" smtClean="0"/>
              <a:t>Spectacle</a:t>
            </a:r>
          </a:p>
          <a:p>
            <a:r>
              <a:rPr lang="en-US" dirty="0" smtClean="0"/>
              <a:t>Song</a:t>
            </a:r>
            <a:endParaRPr lang="en-US" dirty="0"/>
          </a:p>
        </p:txBody>
      </p:sp>
    </p:spTree>
    <p:extLst>
      <p:ext uri="{BB962C8B-B14F-4D97-AF65-F5344CB8AC3E}">
        <p14:creationId xmlns:p14="http://schemas.microsoft.com/office/powerpoint/2010/main" val="4250424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42371" y="1720839"/>
            <a:ext cx="11704084" cy="3416320"/>
          </a:xfrm>
          <a:prstGeom prst="rect">
            <a:avLst/>
          </a:prstGeom>
        </p:spPr>
        <p:txBody>
          <a:bodyPr wrap="square" anchor="ctr" anchorCtr="0">
            <a:spAutoFit/>
          </a:bodyPr>
          <a:lstStyle/>
          <a:p>
            <a:pPr algn="ctr"/>
            <a:r>
              <a:rPr lang="en-US" sz="3600" dirty="0" smtClean="0">
                <a:latin typeface="Calibri" panose="020F0502020204030204" pitchFamily="34" charset="0"/>
                <a:cs typeface="Calibri" panose="020F0502020204030204" pitchFamily="34" charset="0"/>
              </a:rPr>
              <a:t>“Tragedy</a:t>
            </a:r>
            <a:r>
              <a:rPr lang="en-US" sz="3600" dirty="0">
                <a:latin typeface="Calibri" panose="020F0502020204030204" pitchFamily="34" charset="0"/>
                <a:cs typeface="Calibri" panose="020F0502020204030204" pitchFamily="34" charset="0"/>
              </a:rPr>
              <a:t>, then, is an imitation of an action that is serious, complete, and of a certain magnitude; in language embellished with each kind of artistic ornament, the several kinds being found in separate parts of the play; </a:t>
            </a:r>
            <a:r>
              <a:rPr lang="en-US" sz="3600" dirty="0" smtClean="0">
                <a:latin typeface="Calibri" panose="020F0502020204030204" pitchFamily="34" charset="0"/>
                <a:cs typeface="Calibri" panose="020F0502020204030204" pitchFamily="34" charset="0"/>
              </a:rPr>
              <a:t>in </a:t>
            </a:r>
            <a:r>
              <a:rPr lang="en-US" sz="3600" dirty="0">
                <a:latin typeface="Calibri" panose="020F0502020204030204" pitchFamily="34" charset="0"/>
                <a:cs typeface="Calibri" panose="020F0502020204030204" pitchFamily="34" charset="0"/>
              </a:rPr>
              <a:t>the form of action, not of narrative; through pity and fear effecting the proper purgation (</a:t>
            </a:r>
            <a:r>
              <a:rPr lang="en-US" sz="3600" i="1" dirty="0" err="1">
                <a:latin typeface="Calibri" panose="020F0502020204030204" pitchFamily="34" charset="0"/>
                <a:cs typeface="Calibri" panose="020F0502020204030204" pitchFamily="34" charset="0"/>
              </a:rPr>
              <a:t>katharsis</a:t>
            </a:r>
            <a:r>
              <a:rPr lang="en-US" sz="3600" dirty="0">
                <a:latin typeface="Calibri" panose="020F0502020204030204" pitchFamily="34" charset="0"/>
                <a:cs typeface="Calibri" panose="020F0502020204030204" pitchFamily="34" charset="0"/>
              </a:rPr>
              <a:t>) of these emotions</a:t>
            </a:r>
            <a:r>
              <a:rPr lang="en-US" sz="3600" dirty="0" smtClean="0">
                <a:latin typeface="Calibri" panose="020F0502020204030204" pitchFamily="34" charset="0"/>
                <a:cs typeface="Calibri" panose="020F0502020204030204" pitchFamily="34" charset="0"/>
              </a:rPr>
              <a:t>.”</a:t>
            </a:r>
            <a:endParaRPr lang="en-US" sz="36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9539078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Parts of Tragedy (part xii)</a:t>
            </a:r>
            <a:endParaRPr lang="en-US" dirty="0"/>
          </a:p>
        </p:txBody>
      </p:sp>
      <p:sp>
        <p:nvSpPr>
          <p:cNvPr id="3" name="Content Placeholder 2"/>
          <p:cNvSpPr>
            <a:spLocks noGrp="1"/>
          </p:cNvSpPr>
          <p:nvPr>
            <p:ph idx="1"/>
          </p:nvPr>
        </p:nvSpPr>
        <p:spPr/>
        <p:txBody>
          <a:bodyPr/>
          <a:lstStyle/>
          <a:p>
            <a:r>
              <a:rPr lang="en-US" dirty="0" smtClean="0"/>
              <a:t>prologue</a:t>
            </a:r>
          </a:p>
          <a:p>
            <a:r>
              <a:rPr lang="en-US" i="1" dirty="0" smtClean="0"/>
              <a:t>parodos</a:t>
            </a:r>
          </a:p>
          <a:p>
            <a:r>
              <a:rPr lang="en-US" i="1" dirty="0" smtClean="0"/>
              <a:t>stasimon</a:t>
            </a:r>
            <a:r>
              <a:rPr lang="en-US" dirty="0" smtClean="0"/>
              <a:t> (plural, </a:t>
            </a:r>
            <a:r>
              <a:rPr lang="en-US" i="1" dirty="0" smtClean="0"/>
              <a:t>stasima</a:t>
            </a:r>
            <a:r>
              <a:rPr lang="en-US" dirty="0" smtClean="0"/>
              <a:t>)</a:t>
            </a:r>
          </a:p>
          <a:p>
            <a:r>
              <a:rPr lang="en-US" i="1" dirty="0" smtClean="0"/>
              <a:t>kommos</a:t>
            </a:r>
            <a:r>
              <a:rPr lang="en-US" dirty="0"/>
              <a:t> (plural, </a:t>
            </a:r>
            <a:r>
              <a:rPr lang="en-US" i="1" dirty="0" smtClean="0"/>
              <a:t>kommoi</a:t>
            </a:r>
            <a:r>
              <a:rPr lang="en-US" dirty="0" smtClean="0"/>
              <a:t>)</a:t>
            </a:r>
          </a:p>
          <a:p>
            <a:r>
              <a:rPr lang="en-US" dirty="0" smtClean="0"/>
              <a:t>exodos</a:t>
            </a:r>
            <a:endParaRPr lang="en-US" dirty="0"/>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77" t="145" r="15" b="1275"/>
          <a:stretch/>
        </p:blipFill>
        <p:spPr>
          <a:xfrm>
            <a:off x="8665029" y="1828800"/>
            <a:ext cx="2306185" cy="3408043"/>
          </a:xfrm>
          <a:prstGeom prst="rect">
            <a:avLst/>
          </a:prstGeom>
        </p:spPr>
      </p:pic>
    </p:spTree>
    <p:extLst>
      <p:ext uri="{BB962C8B-B14F-4D97-AF65-F5344CB8AC3E}">
        <p14:creationId xmlns:p14="http://schemas.microsoft.com/office/powerpoint/2010/main" val="30620503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s://pbs.twimg.com/media/ENzwNiIWAAAJhBo?format=jpg&amp;name=mediu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90348" y="4280"/>
            <a:ext cx="6608129" cy="685372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8037242" y="5836023"/>
            <a:ext cx="3181705" cy="707886"/>
          </a:xfrm>
          <a:prstGeom prst="rect">
            <a:avLst/>
          </a:prstGeom>
          <a:noFill/>
        </p:spPr>
        <p:txBody>
          <a:bodyPr wrap="none" rtlCol="0">
            <a:spAutoFit/>
          </a:bodyPr>
          <a:lstStyle/>
          <a:p>
            <a:pPr algn="ctr">
              <a:lnSpc>
                <a:spcPct val="125000"/>
              </a:lnSpc>
            </a:pPr>
            <a:r>
              <a:rPr lang="en-US" sz="3200" dirty="0" smtClean="0">
                <a:solidFill>
                  <a:srgbClr val="737373"/>
                </a:solidFill>
                <a:latin typeface="Calibri" panose="020F0502020204030204" pitchFamily="34" charset="0"/>
                <a:cs typeface="Calibri" panose="020F0502020204030204" pitchFamily="34" charset="0"/>
              </a:rPr>
              <a:t>What do you see?</a:t>
            </a:r>
          </a:p>
        </p:txBody>
      </p:sp>
    </p:spTree>
    <p:extLst>
      <p:ext uri="{BB962C8B-B14F-4D97-AF65-F5344CB8AC3E}">
        <p14:creationId xmlns:p14="http://schemas.microsoft.com/office/powerpoint/2010/main" val="2440869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Plot</a:t>
            </a:r>
            <a:endParaRPr lang="en-US" dirty="0"/>
          </a:p>
        </p:txBody>
      </p:sp>
      <p:sp>
        <p:nvSpPr>
          <p:cNvPr id="7" name="Text Placeholder 6"/>
          <p:cNvSpPr>
            <a:spLocks noGrp="1"/>
          </p:cNvSpPr>
          <p:nvPr>
            <p:ph type="body" idx="1"/>
          </p:nvPr>
        </p:nvSpPr>
        <p:spPr/>
        <p:txBody>
          <a:bodyPr/>
          <a:lstStyle/>
          <a:p>
            <a:r>
              <a:rPr lang="en-US" dirty="0" smtClean="0"/>
              <a:t>Less Good</a:t>
            </a:r>
            <a:endParaRPr lang="en-US" dirty="0"/>
          </a:p>
        </p:txBody>
      </p:sp>
      <p:sp>
        <p:nvSpPr>
          <p:cNvPr id="8" name="Content Placeholder 7"/>
          <p:cNvSpPr>
            <a:spLocks noGrp="1"/>
          </p:cNvSpPr>
          <p:nvPr>
            <p:ph sz="half" idx="2"/>
          </p:nvPr>
        </p:nvSpPr>
        <p:spPr/>
        <p:txBody>
          <a:bodyPr>
            <a:normAutofit fontScale="92500" lnSpcReduction="20000"/>
          </a:bodyPr>
          <a:lstStyle/>
          <a:p>
            <a:r>
              <a:rPr lang="en-US" dirty="0" smtClean="0"/>
              <a:t>Episodic</a:t>
            </a:r>
          </a:p>
          <a:p>
            <a:r>
              <a:rPr lang="en-US" dirty="0" smtClean="0"/>
              <a:t>Simple, lacking…</a:t>
            </a:r>
          </a:p>
          <a:p>
            <a:pPr lvl="1"/>
            <a:r>
              <a:rPr lang="en-US" dirty="0" smtClean="0"/>
              <a:t>Reversal (</a:t>
            </a:r>
            <a:r>
              <a:rPr lang="en-US" i="1" dirty="0" smtClean="0"/>
              <a:t>peripeteia</a:t>
            </a:r>
            <a:r>
              <a:rPr lang="en-US" dirty="0" smtClean="0"/>
              <a:t>) and/or</a:t>
            </a:r>
          </a:p>
          <a:p>
            <a:pPr lvl="1"/>
            <a:r>
              <a:rPr lang="en-US" dirty="0" smtClean="0"/>
              <a:t>Recognition (</a:t>
            </a:r>
            <a:r>
              <a:rPr lang="en-US" i="1" dirty="0" smtClean="0"/>
              <a:t>anagnorisis</a:t>
            </a:r>
            <a:r>
              <a:rPr lang="en-US" dirty="0" smtClean="0"/>
              <a:t>)</a:t>
            </a:r>
          </a:p>
          <a:p>
            <a:r>
              <a:rPr lang="en-US" dirty="0" smtClean="0"/>
              <a:t>Diffuse</a:t>
            </a:r>
          </a:p>
          <a:p>
            <a:pPr lvl="1"/>
            <a:r>
              <a:rPr lang="en-US" dirty="0" smtClean="0"/>
              <a:t>“Epic” time-span</a:t>
            </a:r>
          </a:p>
          <a:p>
            <a:pPr lvl="1"/>
            <a:r>
              <a:rPr lang="en-US" dirty="0" smtClean="0"/>
              <a:t>Multiple story lines</a:t>
            </a:r>
          </a:p>
        </p:txBody>
      </p:sp>
      <p:sp>
        <p:nvSpPr>
          <p:cNvPr id="9" name="Text Placeholder 8"/>
          <p:cNvSpPr>
            <a:spLocks noGrp="1"/>
          </p:cNvSpPr>
          <p:nvPr>
            <p:ph type="body" sz="quarter" idx="3"/>
          </p:nvPr>
        </p:nvSpPr>
        <p:spPr/>
        <p:txBody>
          <a:bodyPr/>
          <a:lstStyle/>
          <a:p>
            <a:r>
              <a:rPr lang="en-US" dirty="0" smtClean="0"/>
              <a:t>Better</a:t>
            </a:r>
            <a:endParaRPr lang="en-US" dirty="0"/>
          </a:p>
        </p:txBody>
      </p:sp>
      <p:sp>
        <p:nvSpPr>
          <p:cNvPr id="10" name="Content Placeholder 9"/>
          <p:cNvSpPr>
            <a:spLocks noGrp="1"/>
          </p:cNvSpPr>
          <p:nvPr>
            <p:ph sz="quarter" idx="4"/>
          </p:nvPr>
        </p:nvSpPr>
        <p:spPr/>
        <p:txBody>
          <a:bodyPr>
            <a:normAutofit fontScale="92500" lnSpcReduction="20000"/>
          </a:bodyPr>
          <a:lstStyle/>
          <a:p>
            <a:r>
              <a:rPr lang="en-US" dirty="0" smtClean="0"/>
              <a:t>Logical, plausible</a:t>
            </a:r>
          </a:p>
          <a:p>
            <a:r>
              <a:rPr lang="en-US" dirty="0" smtClean="0"/>
              <a:t>Complex, possessing…</a:t>
            </a:r>
          </a:p>
          <a:p>
            <a:pPr lvl="1"/>
            <a:r>
              <a:rPr lang="en-US" dirty="0" smtClean="0"/>
              <a:t>Reversal </a:t>
            </a:r>
            <a:r>
              <a:rPr lang="en-US" dirty="0"/>
              <a:t>(</a:t>
            </a:r>
            <a:r>
              <a:rPr lang="en-US" i="1" dirty="0" smtClean="0"/>
              <a:t>peripeteia</a:t>
            </a:r>
            <a:r>
              <a:rPr lang="en-US" dirty="0"/>
              <a:t>) and/or</a:t>
            </a:r>
          </a:p>
          <a:p>
            <a:pPr lvl="1"/>
            <a:r>
              <a:rPr lang="en-US" dirty="0" smtClean="0"/>
              <a:t>Recognition </a:t>
            </a:r>
            <a:r>
              <a:rPr lang="en-US" dirty="0"/>
              <a:t>(</a:t>
            </a:r>
            <a:r>
              <a:rPr lang="en-US" i="1" dirty="0"/>
              <a:t>anagnorisis</a:t>
            </a:r>
            <a:r>
              <a:rPr lang="en-US" dirty="0" smtClean="0"/>
              <a:t>)</a:t>
            </a:r>
          </a:p>
          <a:p>
            <a:r>
              <a:rPr lang="en-US" dirty="0" smtClean="0"/>
              <a:t>Unified</a:t>
            </a:r>
          </a:p>
          <a:p>
            <a:pPr lvl="1"/>
            <a:r>
              <a:rPr lang="en-US" dirty="0" smtClean="0"/>
              <a:t>24-hour time-span</a:t>
            </a:r>
            <a:endParaRPr lang="en-US" dirty="0"/>
          </a:p>
          <a:p>
            <a:pPr lvl="1"/>
            <a:r>
              <a:rPr lang="en-US" dirty="0" smtClean="0"/>
              <a:t>Single story line</a:t>
            </a:r>
          </a:p>
        </p:txBody>
      </p:sp>
    </p:spTree>
    <p:extLst>
      <p:ext uri="{BB962C8B-B14F-4D97-AF65-F5344CB8AC3E}">
        <p14:creationId xmlns:p14="http://schemas.microsoft.com/office/powerpoint/2010/main" val="8582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24" name="Picture 4" descr="Untitled"/>
          <p:cNvPicPr>
            <a:picLocks noChangeAspect="1" noChangeArrowheads="1"/>
          </p:cNvPicPr>
          <p:nvPr/>
        </p:nvPicPr>
        <p:blipFill>
          <a:blip r:embed="rId3" cstate="print"/>
          <a:srcRect/>
          <a:stretch>
            <a:fillRect/>
          </a:stretch>
        </p:blipFill>
        <p:spPr bwMode="auto">
          <a:xfrm>
            <a:off x="1755495" y="1274554"/>
            <a:ext cx="3255206" cy="4848624"/>
          </a:xfrm>
          <a:prstGeom prst="rect">
            <a:avLst/>
          </a:prstGeom>
          <a:noFill/>
        </p:spPr>
      </p:pic>
      <p:sp>
        <p:nvSpPr>
          <p:cNvPr id="5" name="Text Box 2"/>
          <p:cNvSpPr txBox="1">
            <a:spLocks noChangeArrowheads="1"/>
          </p:cNvSpPr>
          <p:nvPr/>
        </p:nvSpPr>
        <p:spPr bwMode="auto">
          <a:xfrm>
            <a:off x="2142246" y="6134060"/>
            <a:ext cx="2481706" cy="584775"/>
          </a:xfrm>
          <a:prstGeom prst="rect">
            <a:avLst/>
          </a:prstGeom>
          <a:noFill/>
          <a:ln w="9525">
            <a:noFill/>
            <a:miter lim="800000"/>
            <a:headEnd/>
            <a:tailEnd/>
          </a:ln>
          <a:effectLst/>
        </p:spPr>
        <p:txBody>
          <a:bodyPr wrap="none">
            <a:spAutoFit/>
          </a:bodyPr>
          <a:lstStyle/>
          <a:p>
            <a:pPr algn="ctr"/>
            <a:r>
              <a:rPr lang="en-US" sz="1600" dirty="0" smtClean="0">
                <a:latin typeface="Calibri" panose="020F0502020204030204" pitchFamily="34" charset="0"/>
                <a:cs typeface="Calibri" panose="020F0502020204030204" pitchFamily="34" charset="0"/>
              </a:rPr>
              <a:t>Black-Figure </a:t>
            </a:r>
            <a:r>
              <a:rPr lang="en-US" sz="1600" dirty="0">
                <a:latin typeface="Calibri" panose="020F0502020204030204" pitchFamily="34" charset="0"/>
                <a:cs typeface="Calibri" panose="020F0502020204030204" pitchFamily="34" charset="0"/>
              </a:rPr>
              <a:t>Athenian Vase,</a:t>
            </a:r>
            <a:br>
              <a:rPr lang="en-US" sz="1600" dirty="0">
                <a:latin typeface="Calibri" panose="020F0502020204030204" pitchFamily="34" charset="0"/>
                <a:cs typeface="Calibri" panose="020F0502020204030204" pitchFamily="34" charset="0"/>
              </a:rPr>
            </a:br>
            <a:r>
              <a:rPr lang="en-US" sz="1600" dirty="0">
                <a:latin typeface="Calibri" panose="020F0502020204030204" pitchFamily="34" charset="0"/>
                <a:cs typeface="Calibri" panose="020F0502020204030204" pitchFamily="34" charset="0"/>
              </a:rPr>
              <a:t>500s BCE</a:t>
            </a:r>
          </a:p>
        </p:txBody>
      </p:sp>
      <p:sp>
        <p:nvSpPr>
          <p:cNvPr id="15" name="Title 14"/>
          <p:cNvSpPr>
            <a:spLocks noGrp="1"/>
          </p:cNvSpPr>
          <p:nvPr>
            <p:ph type="title"/>
          </p:nvPr>
        </p:nvSpPr>
        <p:spPr>
          <a:xfrm>
            <a:off x="3258589" y="149780"/>
            <a:ext cx="5671648" cy="769441"/>
          </a:xfrm>
        </p:spPr>
        <p:txBody>
          <a:bodyPr>
            <a:normAutofit/>
          </a:bodyPr>
          <a:lstStyle/>
          <a:p>
            <a:r>
              <a:rPr lang="en-US" dirty="0" smtClean="0"/>
              <a:t>Dionysian Masks</a:t>
            </a:r>
            <a:endParaRPr lang="en-US" dirty="0"/>
          </a:p>
        </p:txBody>
      </p:sp>
      <p:sp>
        <p:nvSpPr>
          <p:cNvPr id="6" name="Text Box 2"/>
          <p:cNvSpPr txBox="1">
            <a:spLocks noChangeArrowheads="1"/>
          </p:cNvSpPr>
          <p:nvPr/>
        </p:nvSpPr>
        <p:spPr bwMode="auto">
          <a:xfrm>
            <a:off x="7475735" y="6134060"/>
            <a:ext cx="2364302" cy="584775"/>
          </a:xfrm>
          <a:prstGeom prst="rect">
            <a:avLst/>
          </a:prstGeom>
          <a:noFill/>
          <a:ln w="9525">
            <a:noFill/>
            <a:miter lim="800000"/>
            <a:headEnd/>
            <a:tailEnd/>
          </a:ln>
          <a:effectLst/>
        </p:spPr>
        <p:txBody>
          <a:bodyPr wrap="none">
            <a:spAutoFit/>
          </a:bodyPr>
          <a:lstStyle/>
          <a:p>
            <a:pPr algn="ctr"/>
            <a:r>
              <a:rPr lang="en-US" sz="1600" dirty="0">
                <a:latin typeface="Calibri" panose="020F0502020204030204" pitchFamily="34" charset="0"/>
                <a:cs typeface="Calibri" panose="020F0502020204030204" pitchFamily="34" charset="0"/>
              </a:rPr>
              <a:t>Red-Figure Athenian Vase,</a:t>
            </a:r>
            <a:br>
              <a:rPr lang="en-US" sz="1600" dirty="0">
                <a:latin typeface="Calibri" panose="020F0502020204030204" pitchFamily="34" charset="0"/>
                <a:cs typeface="Calibri" panose="020F0502020204030204" pitchFamily="34" charset="0"/>
              </a:rPr>
            </a:br>
            <a:r>
              <a:rPr lang="en-US" sz="1600" dirty="0" smtClean="0">
                <a:latin typeface="Calibri" panose="020F0502020204030204" pitchFamily="34" charset="0"/>
                <a:cs typeface="Calibri" panose="020F0502020204030204" pitchFamily="34" charset="0"/>
              </a:rPr>
              <a:t>ca. 430 </a:t>
            </a:r>
            <a:r>
              <a:rPr lang="en-US" sz="1600" dirty="0">
                <a:latin typeface="Calibri" panose="020F0502020204030204" pitchFamily="34" charset="0"/>
                <a:cs typeface="Calibri" panose="020F0502020204030204" pitchFamily="34" charset="0"/>
              </a:rPr>
              <a:t>BCE</a:t>
            </a:r>
          </a:p>
        </p:txBody>
      </p:sp>
      <p:pic>
        <p:nvPicPr>
          <p:cNvPr id="9" name="Picture 2" descr="https://pbs.twimg.com/media/ENzwNiIWAAAJhBo?format=jpg&amp;name=medium"/>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43112" y="1169383"/>
            <a:ext cx="4629549" cy="48016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2894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Tragedy: Ritualized Secularism</a:t>
            </a:r>
          </a:p>
        </p:txBody>
      </p:sp>
      <p:sp>
        <p:nvSpPr>
          <p:cNvPr id="3" name="Text Placeholder 2"/>
          <p:cNvSpPr>
            <a:spLocks noGrp="1"/>
          </p:cNvSpPr>
          <p:nvPr>
            <p:ph type="body" idx="1"/>
          </p:nvPr>
        </p:nvSpPr>
        <p:spPr/>
        <p:txBody>
          <a:bodyPr/>
          <a:lstStyle/>
          <a:p>
            <a:r>
              <a:rPr lang="en-US" dirty="0"/>
              <a:t>Dual </a:t>
            </a:r>
            <a:r>
              <a:rPr lang="en-US" dirty="0" smtClean="0"/>
              <a:t>focus</a:t>
            </a:r>
            <a:endParaRPr lang="en-US" dirty="0"/>
          </a:p>
        </p:txBody>
      </p:sp>
      <p:sp>
        <p:nvSpPr>
          <p:cNvPr id="4" name="Content Placeholder 3"/>
          <p:cNvSpPr>
            <a:spLocks noGrp="1"/>
          </p:cNvSpPr>
          <p:nvPr>
            <p:ph sz="half" idx="2"/>
          </p:nvPr>
        </p:nvSpPr>
        <p:spPr/>
        <p:txBody>
          <a:bodyPr/>
          <a:lstStyle/>
          <a:p>
            <a:r>
              <a:rPr lang="en-US" dirty="0"/>
              <a:t>Mythic, archetypal</a:t>
            </a:r>
          </a:p>
          <a:p>
            <a:r>
              <a:rPr lang="en-US" dirty="0"/>
              <a:t>Contemporary, topical</a:t>
            </a:r>
          </a:p>
        </p:txBody>
      </p:sp>
      <p:sp>
        <p:nvSpPr>
          <p:cNvPr id="5" name="Text Placeholder 4"/>
          <p:cNvSpPr>
            <a:spLocks noGrp="1"/>
          </p:cNvSpPr>
          <p:nvPr>
            <p:ph type="body" sz="quarter" idx="3"/>
          </p:nvPr>
        </p:nvSpPr>
        <p:spPr/>
        <p:txBody>
          <a:bodyPr/>
          <a:lstStyle/>
          <a:p>
            <a:r>
              <a:rPr lang="en-US" dirty="0"/>
              <a:t>Ambivalent affirmation</a:t>
            </a:r>
          </a:p>
        </p:txBody>
      </p:sp>
      <p:sp>
        <p:nvSpPr>
          <p:cNvPr id="6" name="Content Placeholder 5"/>
          <p:cNvSpPr>
            <a:spLocks noGrp="1"/>
          </p:cNvSpPr>
          <p:nvPr>
            <p:ph sz="quarter" idx="4"/>
          </p:nvPr>
        </p:nvSpPr>
        <p:spPr/>
        <p:txBody>
          <a:bodyPr/>
          <a:lstStyle/>
          <a:p>
            <a:r>
              <a:rPr lang="en-US" dirty="0"/>
              <a:t>Dramatists on trial</a:t>
            </a:r>
          </a:p>
          <a:p>
            <a:r>
              <a:rPr lang="en-US" dirty="0"/>
              <a:t>City on </a:t>
            </a:r>
            <a:r>
              <a:rPr lang="en-US" dirty="0" smtClean="0"/>
              <a:t>trial</a:t>
            </a:r>
            <a:endParaRPr lang="en-US" dirty="0"/>
          </a:p>
        </p:txBody>
      </p:sp>
      <p:sp>
        <p:nvSpPr>
          <p:cNvPr id="8" name="Text Box 12"/>
          <p:cNvSpPr txBox="1">
            <a:spLocks noChangeArrowheads="1"/>
          </p:cNvSpPr>
          <p:nvPr/>
        </p:nvSpPr>
        <p:spPr bwMode="auto">
          <a:xfrm>
            <a:off x="1252409" y="4646839"/>
            <a:ext cx="9684061" cy="715089"/>
          </a:xfrm>
          <a:prstGeom prst="roundRect">
            <a:avLst/>
          </a:prstGeom>
          <a:solidFill>
            <a:schemeClr val="bg1"/>
          </a:solidFill>
          <a:ln w="9525">
            <a:solidFill>
              <a:schemeClr val="tx2">
                <a:lumMod val="40000"/>
                <a:lumOff val="60000"/>
              </a:schemeClr>
            </a:solidFill>
            <a:miter lim="800000"/>
            <a:headEnd/>
            <a:tailEnd/>
          </a:ln>
          <a:effectLst>
            <a:outerShdw blurRad="50800" dist="127000" dir="2700000" algn="tl" rotWithShape="0">
              <a:prstClr val="black">
                <a:alpha val="40000"/>
              </a:prstClr>
            </a:outerShdw>
          </a:effectLst>
        </p:spPr>
        <p:txBody>
          <a:bodyPr wrap="none">
            <a:spAutoFit/>
          </a:bodyPr>
          <a:lstStyle/>
          <a:p>
            <a:pPr algn="ctr"/>
            <a:r>
              <a:rPr lang="en-US" sz="3600" dirty="0" smtClean="0"/>
              <a:t>The city represents/judges itself, to/for itself</a:t>
            </a:r>
            <a:endParaRPr lang="en-US" sz="3600" dirty="0"/>
          </a:p>
        </p:txBody>
      </p:sp>
    </p:spTree>
    <p:extLst>
      <p:ext uri="{BB962C8B-B14F-4D97-AF65-F5344CB8AC3E}">
        <p14:creationId xmlns:p14="http://schemas.microsoft.com/office/powerpoint/2010/main" val="2344586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Agenda</a:t>
            </a:r>
            <a:endParaRPr lang="en-US" dirty="0"/>
          </a:p>
        </p:txBody>
      </p:sp>
      <p:sp>
        <p:nvSpPr>
          <p:cNvPr id="3" name="Content Placeholder 2"/>
          <p:cNvSpPr>
            <a:spLocks noGrp="1"/>
          </p:cNvSpPr>
          <p:nvPr>
            <p:ph idx="1"/>
          </p:nvPr>
        </p:nvSpPr>
        <p:spPr/>
        <p:txBody>
          <a:bodyPr/>
          <a:lstStyle/>
          <a:p>
            <a:pPr lvl="0"/>
            <a:r>
              <a:rPr lang="en-US" dirty="0" smtClean="0"/>
              <a:t>Tragic Origins</a:t>
            </a:r>
          </a:p>
          <a:p>
            <a:pPr lvl="1"/>
            <a:r>
              <a:rPr lang="en-US" dirty="0" smtClean="0"/>
              <a:t>Cult, </a:t>
            </a:r>
            <a:r>
              <a:rPr lang="en-US" i="1" dirty="0" err="1" smtClean="0"/>
              <a:t>kōmos</a:t>
            </a:r>
            <a:r>
              <a:rPr lang="en-US" dirty="0" smtClean="0"/>
              <a:t>, Phallic Procession</a:t>
            </a:r>
          </a:p>
          <a:p>
            <a:pPr lvl="0"/>
            <a:r>
              <a:rPr lang="en-US" dirty="0" smtClean="0"/>
              <a:t>Athenian Tragedy</a:t>
            </a:r>
          </a:p>
          <a:p>
            <a:pPr lvl="1"/>
            <a:r>
              <a:rPr lang="en-US" smtClean="0"/>
              <a:t>Who, What</a:t>
            </a:r>
            <a:r>
              <a:rPr lang="en-US" dirty="0" smtClean="0"/>
              <a:t>, Where, When, How</a:t>
            </a:r>
          </a:p>
          <a:p>
            <a:pPr lvl="0"/>
            <a:r>
              <a:rPr lang="en-US" dirty="0" smtClean="0"/>
              <a:t>Tragedy Theorized</a:t>
            </a:r>
          </a:p>
          <a:p>
            <a:pPr lvl="1"/>
            <a:r>
              <a:rPr lang="en-US" dirty="0" smtClean="0"/>
              <a:t>Aristotle’s </a:t>
            </a:r>
            <a:r>
              <a:rPr lang="en-US" i="1" dirty="0" smtClean="0"/>
              <a:t>Poetics</a:t>
            </a:r>
            <a:endParaRPr lang="en-US" dirty="0"/>
          </a:p>
        </p:txBody>
      </p:sp>
    </p:spTree>
    <p:extLst>
      <p:ext uri="{BB962C8B-B14F-4D97-AF65-F5344CB8AC3E}">
        <p14:creationId xmlns:p14="http://schemas.microsoft.com/office/powerpoint/2010/main" val="11308053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fade">
                                      <p:cBhvr>
                                        <p:cTn id="26"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7716" name="Rectangle 4"/>
          <p:cNvSpPr>
            <a:spLocks noGrp="1" noChangeArrowheads="1"/>
          </p:cNvSpPr>
          <p:nvPr>
            <p:ph type="title"/>
          </p:nvPr>
        </p:nvSpPr>
        <p:spPr/>
        <p:txBody>
          <a:bodyPr/>
          <a:lstStyle/>
          <a:p>
            <a:r>
              <a:rPr lang="en-US" dirty="0" smtClean="0"/>
              <a:t>Tragic Origins</a:t>
            </a:r>
            <a:endParaRPr lang="en-US" dirty="0"/>
          </a:p>
        </p:txBody>
      </p:sp>
      <p:sp>
        <p:nvSpPr>
          <p:cNvPr id="627717" name="Rectangle 5"/>
          <p:cNvSpPr>
            <a:spLocks noGrp="1" noChangeArrowheads="1"/>
          </p:cNvSpPr>
          <p:nvPr>
            <p:ph type="body" idx="1"/>
          </p:nvPr>
        </p:nvSpPr>
        <p:spPr/>
        <p:txBody>
          <a:bodyPr/>
          <a:lstStyle/>
          <a:p>
            <a:r>
              <a:rPr lang="en-US" dirty="0" smtClean="0"/>
              <a:t>Cult, </a:t>
            </a:r>
            <a:r>
              <a:rPr lang="en-US" i="1" dirty="0" err="1" smtClean="0"/>
              <a:t>kōmos</a:t>
            </a:r>
            <a:r>
              <a:rPr lang="en-US" dirty="0" smtClean="0"/>
              <a:t>, Phallic Procession</a:t>
            </a:r>
            <a:endParaRPr lang="en-US" dirty="0"/>
          </a:p>
        </p:txBody>
      </p:sp>
    </p:spTree>
    <p:extLst>
      <p:ext uri="{BB962C8B-B14F-4D97-AF65-F5344CB8AC3E}">
        <p14:creationId xmlns:p14="http://schemas.microsoft.com/office/powerpoint/2010/main" val="3509058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1491970" name="Picture 2" descr="Untitled"/>
          <p:cNvPicPr>
            <a:picLocks noChangeAspect="1" noChangeArrowheads="1"/>
          </p:cNvPicPr>
          <p:nvPr/>
        </p:nvPicPr>
        <p:blipFill>
          <a:blip r:embed="rId3" cstate="print"/>
          <a:srcRect/>
          <a:stretch>
            <a:fillRect/>
          </a:stretch>
        </p:blipFill>
        <p:spPr bwMode="auto">
          <a:xfrm>
            <a:off x="2860675" y="231775"/>
            <a:ext cx="6464300" cy="6394450"/>
          </a:xfrm>
          <a:prstGeom prst="rect">
            <a:avLst/>
          </a:prstGeom>
          <a:noFill/>
        </p:spPr>
      </p:pic>
      <p:sp>
        <p:nvSpPr>
          <p:cNvPr id="1491971" name="Text Box 3"/>
          <p:cNvSpPr txBox="1">
            <a:spLocks noChangeArrowheads="1"/>
          </p:cNvSpPr>
          <p:nvPr/>
        </p:nvSpPr>
        <p:spPr bwMode="auto">
          <a:xfrm>
            <a:off x="426158" y="5549007"/>
            <a:ext cx="3352628" cy="830997"/>
          </a:xfrm>
          <a:prstGeom prst="rect">
            <a:avLst/>
          </a:prstGeom>
          <a:noFill/>
          <a:ln w="9525">
            <a:noFill/>
            <a:miter lim="800000"/>
            <a:headEnd/>
            <a:tailEnd/>
          </a:ln>
          <a:effectLst/>
        </p:spPr>
        <p:txBody>
          <a:bodyPr wrap="square">
            <a:spAutoFit/>
          </a:bodyPr>
          <a:lstStyle/>
          <a:p>
            <a:pPr algn="l" eaLnBrk="0" hangingPunct="0"/>
            <a:r>
              <a:rPr lang="en-US" sz="1600" dirty="0">
                <a:solidFill>
                  <a:schemeClr val="bg1"/>
                </a:solidFill>
                <a:latin typeface="Calibri" panose="020F0502020204030204" pitchFamily="34" charset="0"/>
                <a:cs typeface="Calibri" panose="020F0502020204030204" pitchFamily="34" charset="0"/>
              </a:rPr>
              <a:t>Dionysus with Satyrs,</a:t>
            </a:r>
            <a:br>
              <a:rPr lang="en-US" sz="1600" dirty="0">
                <a:solidFill>
                  <a:schemeClr val="bg1"/>
                </a:solidFill>
                <a:latin typeface="Calibri" panose="020F0502020204030204" pitchFamily="34" charset="0"/>
                <a:cs typeface="Calibri" panose="020F0502020204030204" pitchFamily="34" charset="0"/>
              </a:rPr>
            </a:br>
            <a:r>
              <a:rPr lang="en-US" sz="1600" dirty="0">
                <a:solidFill>
                  <a:schemeClr val="bg1"/>
                </a:solidFill>
                <a:latin typeface="Calibri" panose="020F0502020204030204" pitchFamily="34" charset="0"/>
                <a:cs typeface="Calibri" panose="020F0502020204030204" pitchFamily="34" charset="0"/>
              </a:rPr>
              <a:t>Athenian cup (“</a:t>
            </a:r>
            <a:r>
              <a:rPr lang="en-US" sz="1600" dirty="0" err="1">
                <a:solidFill>
                  <a:schemeClr val="bg1"/>
                </a:solidFill>
                <a:latin typeface="Calibri" panose="020F0502020204030204" pitchFamily="34" charset="0"/>
                <a:cs typeface="Calibri" panose="020F0502020204030204" pitchFamily="34" charset="0"/>
              </a:rPr>
              <a:t>Brygos</a:t>
            </a:r>
            <a:r>
              <a:rPr lang="en-US" sz="1600" dirty="0">
                <a:solidFill>
                  <a:schemeClr val="bg1"/>
                </a:solidFill>
                <a:latin typeface="Calibri" panose="020F0502020204030204" pitchFamily="34" charset="0"/>
                <a:cs typeface="Calibri" panose="020F0502020204030204" pitchFamily="34" charset="0"/>
              </a:rPr>
              <a:t> painter”)</a:t>
            </a:r>
            <a:br>
              <a:rPr lang="en-US" sz="1600" dirty="0">
                <a:solidFill>
                  <a:schemeClr val="bg1"/>
                </a:solidFill>
                <a:latin typeface="Calibri" panose="020F0502020204030204" pitchFamily="34" charset="0"/>
                <a:cs typeface="Calibri" panose="020F0502020204030204" pitchFamily="34" charset="0"/>
              </a:rPr>
            </a:br>
            <a:r>
              <a:rPr lang="en-US" sz="1600" i="1" dirty="0">
                <a:solidFill>
                  <a:schemeClr val="bg1"/>
                </a:solidFill>
                <a:latin typeface="Calibri" panose="020F0502020204030204" pitchFamily="34" charset="0"/>
                <a:cs typeface="Calibri" panose="020F0502020204030204" pitchFamily="34" charset="0"/>
              </a:rPr>
              <a:t>circa</a:t>
            </a:r>
            <a:r>
              <a:rPr lang="en-US" sz="1600" dirty="0">
                <a:solidFill>
                  <a:schemeClr val="bg1"/>
                </a:solidFill>
                <a:latin typeface="Calibri" panose="020F0502020204030204" pitchFamily="34" charset="0"/>
                <a:cs typeface="Calibri" panose="020F0502020204030204" pitchFamily="34" charset="0"/>
              </a:rPr>
              <a:t> 510 BCE</a:t>
            </a:r>
          </a:p>
        </p:txBody>
      </p:sp>
    </p:spTree>
    <p:extLst>
      <p:ext uri="{BB962C8B-B14F-4D97-AF65-F5344CB8AC3E}">
        <p14:creationId xmlns:p14="http://schemas.microsoft.com/office/powerpoint/2010/main" val="2496298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04" name="Rectangle 4"/>
          <p:cNvSpPr>
            <a:spLocks noGrp="1" noChangeArrowheads="1"/>
          </p:cNvSpPr>
          <p:nvPr>
            <p:ph type="title"/>
          </p:nvPr>
        </p:nvSpPr>
        <p:spPr/>
        <p:txBody>
          <a:bodyPr>
            <a:normAutofit/>
          </a:bodyPr>
          <a:lstStyle/>
          <a:p>
            <a:r>
              <a:rPr lang="en-US" dirty="0" smtClean="0"/>
              <a:t>Proto-Dramatic Performance</a:t>
            </a:r>
            <a:endParaRPr lang="en-US" dirty="0"/>
          </a:p>
        </p:txBody>
      </p:sp>
      <p:sp>
        <p:nvSpPr>
          <p:cNvPr id="512005" name="Rectangle 5"/>
          <p:cNvSpPr>
            <a:spLocks noGrp="1" noChangeArrowheads="1"/>
          </p:cNvSpPr>
          <p:nvPr>
            <p:ph type="body" idx="1"/>
          </p:nvPr>
        </p:nvSpPr>
        <p:spPr/>
        <p:txBody>
          <a:bodyPr/>
          <a:lstStyle/>
          <a:p>
            <a:pPr algn="ctr">
              <a:lnSpc>
                <a:spcPct val="90000"/>
              </a:lnSpc>
            </a:pPr>
            <a:r>
              <a:rPr lang="en-US" i="1" dirty="0" err="1" smtClean="0"/>
              <a:t>Kōmos</a:t>
            </a:r>
            <a:r>
              <a:rPr lang="en-US" dirty="0" smtClean="0"/>
              <a:t>, Satyrs</a:t>
            </a:r>
            <a:endParaRPr lang="en-US" dirty="0"/>
          </a:p>
        </p:txBody>
      </p:sp>
      <p:sp>
        <p:nvSpPr>
          <p:cNvPr id="13" name="Text Placeholder 12"/>
          <p:cNvSpPr>
            <a:spLocks noGrp="1"/>
          </p:cNvSpPr>
          <p:nvPr>
            <p:ph type="body" sz="quarter" idx="3"/>
          </p:nvPr>
        </p:nvSpPr>
        <p:spPr/>
        <p:txBody>
          <a:bodyPr/>
          <a:lstStyle/>
          <a:p>
            <a:pPr algn="ctr"/>
            <a:r>
              <a:rPr lang="en-US" dirty="0" smtClean="0"/>
              <a:t>Phallic procession</a:t>
            </a:r>
          </a:p>
        </p:txBody>
      </p:sp>
      <p:grpSp>
        <p:nvGrpSpPr>
          <p:cNvPr id="15" name="Group 14"/>
          <p:cNvGrpSpPr/>
          <p:nvPr/>
        </p:nvGrpSpPr>
        <p:grpSpPr>
          <a:xfrm>
            <a:off x="2001683" y="2831712"/>
            <a:ext cx="3233911" cy="1618467"/>
            <a:chOff x="609600" y="2892037"/>
            <a:chExt cx="3233911" cy="1618467"/>
          </a:xfrm>
        </p:grpSpPr>
        <p:sp>
          <p:nvSpPr>
            <p:cNvPr id="512014" name="Text Box 14"/>
            <p:cNvSpPr txBox="1">
              <a:spLocks noChangeArrowheads="1"/>
            </p:cNvSpPr>
            <p:nvPr/>
          </p:nvSpPr>
          <p:spPr bwMode="auto">
            <a:xfrm>
              <a:off x="770644" y="4171950"/>
              <a:ext cx="2911823" cy="338554"/>
            </a:xfrm>
            <a:prstGeom prst="rect">
              <a:avLst/>
            </a:prstGeom>
            <a:noFill/>
            <a:ln w="9525">
              <a:noFill/>
              <a:miter lim="800000"/>
              <a:headEnd/>
              <a:tailEnd/>
            </a:ln>
            <a:effectLst/>
          </p:spPr>
          <p:txBody>
            <a:bodyPr wrap="none">
              <a:spAutoFit/>
            </a:bodyPr>
            <a:lstStyle/>
            <a:p>
              <a:r>
                <a:rPr lang="en-US" sz="1600" dirty="0">
                  <a:latin typeface="Calibri" panose="020F0502020204030204" pitchFamily="34" charset="0"/>
                  <a:cs typeface="Calibri" panose="020F0502020204030204" pitchFamily="34" charset="0"/>
                </a:rPr>
                <a:t>Komasts: archaic Corinthian vase</a:t>
              </a:r>
            </a:p>
          </p:txBody>
        </p:sp>
        <p:pic>
          <p:nvPicPr>
            <p:cNvPr id="512019" name="Picture 19"/>
            <p:cNvPicPr>
              <a:picLocks noChangeAspect="1" noChangeArrowheads="1"/>
            </p:cNvPicPr>
            <p:nvPr/>
          </p:nvPicPr>
          <p:blipFill>
            <a:blip r:embed="rId4" cstate="print"/>
            <a:srcRect/>
            <a:stretch>
              <a:fillRect/>
            </a:stretch>
          </p:blipFill>
          <p:spPr bwMode="auto">
            <a:xfrm>
              <a:off x="609600" y="2892037"/>
              <a:ext cx="3233911" cy="1238638"/>
            </a:xfrm>
            <a:prstGeom prst="rect">
              <a:avLst/>
            </a:prstGeom>
            <a:noFill/>
            <a:ln w="9525">
              <a:noFill/>
              <a:miter lim="800000"/>
              <a:headEnd/>
              <a:tailEnd/>
            </a:ln>
            <a:effectLst/>
          </p:spPr>
        </p:pic>
      </p:grpSp>
      <p:grpSp>
        <p:nvGrpSpPr>
          <p:cNvPr id="4" name="Group 3"/>
          <p:cNvGrpSpPr/>
          <p:nvPr/>
        </p:nvGrpSpPr>
        <p:grpSpPr>
          <a:xfrm>
            <a:off x="7221609" y="2761489"/>
            <a:ext cx="3058032" cy="3775910"/>
            <a:chOff x="5475559" y="2120556"/>
            <a:chExt cx="3058032" cy="3775910"/>
          </a:xfrm>
        </p:grpSpPr>
        <p:sp>
          <p:nvSpPr>
            <p:cNvPr id="512016" name="Text Box 16"/>
            <p:cNvSpPr txBox="1">
              <a:spLocks noChangeArrowheads="1"/>
            </p:cNvSpPr>
            <p:nvPr/>
          </p:nvSpPr>
          <p:spPr bwMode="auto">
            <a:xfrm>
              <a:off x="5670428" y="5557912"/>
              <a:ext cx="2668295" cy="338554"/>
            </a:xfrm>
            <a:prstGeom prst="rect">
              <a:avLst/>
            </a:prstGeom>
            <a:noFill/>
            <a:ln w="9525">
              <a:noFill/>
              <a:miter lim="800000"/>
              <a:headEnd/>
              <a:tailEnd/>
            </a:ln>
            <a:effectLst/>
          </p:spPr>
          <p:txBody>
            <a:bodyPr wrap="none">
              <a:spAutoFit/>
            </a:bodyPr>
            <a:lstStyle/>
            <a:p>
              <a:r>
                <a:rPr lang="en-US" sz="1600" dirty="0">
                  <a:latin typeface="Calibri" panose="020F0502020204030204" pitchFamily="34" charset="0"/>
                  <a:cs typeface="Calibri" panose="020F0502020204030204" pitchFamily="34" charset="0"/>
                </a:rPr>
                <a:t>Procession of the Phallus Pole</a:t>
              </a:r>
            </a:p>
          </p:txBody>
        </p:sp>
        <p:pic>
          <p:nvPicPr>
            <p:cNvPr id="512020" name="Picture 20"/>
            <p:cNvPicPr>
              <a:picLocks noChangeAspect="1" noChangeArrowheads="1"/>
            </p:cNvPicPr>
            <p:nvPr/>
          </p:nvPicPr>
          <p:blipFill>
            <a:blip r:embed="rId5" cstate="print"/>
            <a:srcRect/>
            <a:stretch>
              <a:fillRect/>
            </a:stretch>
          </p:blipFill>
          <p:spPr bwMode="auto">
            <a:xfrm>
              <a:off x="5970205" y="2120556"/>
              <a:ext cx="2068740" cy="1134862"/>
            </a:xfrm>
            <a:prstGeom prst="rect">
              <a:avLst/>
            </a:prstGeom>
            <a:noFill/>
            <a:ln w="9525">
              <a:noFill/>
              <a:miter lim="800000"/>
              <a:headEnd/>
              <a:tailEnd/>
            </a:ln>
            <a:effectLst/>
          </p:spPr>
        </p:pic>
        <p:graphicFrame>
          <p:nvGraphicFramePr>
            <p:cNvPr id="3" name="Object 2"/>
            <p:cNvGraphicFramePr>
              <a:graphicFrameLocks noChangeAspect="1"/>
            </p:cNvGraphicFramePr>
            <p:nvPr>
              <p:extLst>
                <p:ext uri="{D42A27DB-BD31-4B8C-83A1-F6EECF244321}">
                  <p14:modId xmlns:p14="http://schemas.microsoft.com/office/powerpoint/2010/main" val="2555218038"/>
                </p:ext>
              </p:extLst>
            </p:nvPr>
          </p:nvGraphicFramePr>
          <p:xfrm>
            <a:off x="5475559" y="3252018"/>
            <a:ext cx="3058032" cy="2185530"/>
          </p:xfrm>
          <a:graphic>
            <a:graphicData uri="http://schemas.openxmlformats.org/presentationml/2006/ole">
              <mc:AlternateContent xmlns:mc="http://schemas.openxmlformats.org/markup-compatibility/2006">
                <mc:Choice xmlns:v="urn:schemas-microsoft-com:vml" Requires="v">
                  <p:oleObj spid="_x0000_s2186" name="Image" r:id="rId6" imgW="562320" imgH="402120" progId="Photoshop.Image.11">
                    <p:embed/>
                  </p:oleObj>
                </mc:Choice>
                <mc:Fallback>
                  <p:oleObj name="Image" r:id="rId6" imgW="562320" imgH="402120" progId="Photoshop.Image.11">
                    <p:embed/>
                    <p:pic>
                      <p:nvPicPr>
                        <p:cNvPr id="3" name="Object 2"/>
                        <p:cNvPicPr/>
                        <p:nvPr/>
                      </p:nvPicPr>
                      <p:blipFill>
                        <a:blip r:embed="rId7"/>
                        <a:stretch>
                          <a:fillRect/>
                        </a:stretch>
                      </p:blipFill>
                      <p:spPr>
                        <a:xfrm>
                          <a:off x="5475559" y="3252018"/>
                          <a:ext cx="3058032" cy="2185530"/>
                        </a:xfrm>
                        <a:prstGeom prst="rect">
                          <a:avLst/>
                        </a:prstGeom>
                      </p:spPr>
                    </p:pic>
                  </p:oleObj>
                </mc:Fallback>
              </mc:AlternateContent>
            </a:graphicData>
          </a:graphic>
        </p:graphicFrame>
      </p:grpSp>
      <p:grpSp>
        <p:nvGrpSpPr>
          <p:cNvPr id="2" name="Group 1"/>
          <p:cNvGrpSpPr/>
          <p:nvPr/>
        </p:nvGrpSpPr>
        <p:grpSpPr>
          <a:xfrm>
            <a:off x="1338366" y="4616065"/>
            <a:ext cx="4560544" cy="2000385"/>
            <a:chOff x="1443296" y="4781319"/>
            <a:chExt cx="4560544" cy="2000385"/>
          </a:xfrm>
        </p:grpSpPr>
        <p:graphicFrame>
          <p:nvGraphicFramePr>
            <p:cNvPr id="6" name="Object 5"/>
            <p:cNvGraphicFramePr>
              <a:graphicFrameLocks noChangeAspect="1"/>
            </p:cNvGraphicFramePr>
            <p:nvPr>
              <p:extLst>
                <p:ext uri="{D42A27DB-BD31-4B8C-83A1-F6EECF244321}">
                  <p14:modId xmlns:p14="http://schemas.microsoft.com/office/powerpoint/2010/main" val="1238474088"/>
                </p:ext>
              </p:extLst>
            </p:nvPr>
          </p:nvGraphicFramePr>
          <p:xfrm>
            <a:off x="2440411" y="4781319"/>
            <a:ext cx="2692454" cy="1548161"/>
          </p:xfrm>
          <a:graphic>
            <a:graphicData uri="http://schemas.openxmlformats.org/presentationml/2006/ole">
              <mc:AlternateContent xmlns:mc="http://schemas.openxmlformats.org/markup-compatibility/2006">
                <mc:Choice xmlns:v="urn:schemas-microsoft-com:vml" Requires="v">
                  <p:oleObj spid="_x0000_s2187" name="Image" r:id="rId8" imgW="5079240" imgH="2920320" progId="Photoshop.Image.11">
                    <p:embed/>
                  </p:oleObj>
                </mc:Choice>
                <mc:Fallback>
                  <p:oleObj name="Image" r:id="rId8" imgW="5079240" imgH="2920320" progId="Photoshop.Image.11">
                    <p:embed/>
                    <p:pic>
                      <p:nvPicPr>
                        <p:cNvPr id="6" name="Object 5"/>
                        <p:cNvPicPr/>
                        <p:nvPr/>
                      </p:nvPicPr>
                      <p:blipFill>
                        <a:blip r:embed="rId9"/>
                        <a:stretch>
                          <a:fillRect/>
                        </a:stretch>
                      </p:blipFill>
                      <p:spPr>
                        <a:xfrm>
                          <a:off x="2440411" y="4781319"/>
                          <a:ext cx="2692454" cy="1548161"/>
                        </a:xfrm>
                        <a:prstGeom prst="rect">
                          <a:avLst/>
                        </a:prstGeom>
                      </p:spPr>
                    </p:pic>
                  </p:oleObj>
                </mc:Fallback>
              </mc:AlternateContent>
            </a:graphicData>
          </a:graphic>
        </p:graphicFrame>
        <p:sp>
          <p:nvSpPr>
            <p:cNvPr id="18" name="Text Box 14"/>
            <p:cNvSpPr txBox="1">
              <a:spLocks noChangeArrowheads="1"/>
            </p:cNvSpPr>
            <p:nvPr/>
          </p:nvSpPr>
          <p:spPr bwMode="auto">
            <a:xfrm>
              <a:off x="1443296" y="6443150"/>
              <a:ext cx="4560544" cy="338554"/>
            </a:xfrm>
            <a:prstGeom prst="rect">
              <a:avLst/>
            </a:prstGeom>
            <a:noFill/>
            <a:ln w="9525">
              <a:noFill/>
              <a:miter lim="800000"/>
              <a:headEnd/>
              <a:tailEnd/>
            </a:ln>
            <a:effectLst/>
          </p:spPr>
          <p:txBody>
            <a:bodyPr wrap="none">
              <a:spAutoFit/>
            </a:bodyPr>
            <a:lstStyle/>
            <a:p>
              <a:r>
                <a:rPr lang="en-US" sz="1600" dirty="0">
                  <a:latin typeface="Calibri" panose="020F0502020204030204" pitchFamily="34" charset="0"/>
                  <a:cs typeface="Calibri" panose="020F0502020204030204" pitchFamily="34" charset="0"/>
                </a:rPr>
                <a:t>Satyrs, Maenads, Dionysus. Athenian, early 500s BCE</a:t>
              </a:r>
            </a:p>
          </p:txBody>
        </p:sp>
      </p:grpSp>
    </p:spTree>
    <p:extLst>
      <p:ext uri="{BB962C8B-B14F-4D97-AF65-F5344CB8AC3E}">
        <p14:creationId xmlns:p14="http://schemas.microsoft.com/office/powerpoint/2010/main" val="10199264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12005">
                                            <p:bg/>
                                          </p:spTgt>
                                        </p:tgtEl>
                                        <p:attrNameLst>
                                          <p:attrName>style.visibility</p:attrName>
                                        </p:attrNameLst>
                                      </p:cBhvr>
                                      <p:to>
                                        <p:strVal val="visible"/>
                                      </p:to>
                                    </p:set>
                                    <p:animEffect transition="in" filter="fade">
                                      <p:cBhvr>
                                        <p:cTn id="7" dur="500"/>
                                        <p:tgtEl>
                                          <p:spTgt spid="512005">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12005">
                                            <p:txEl>
                                              <p:pRg st="0" end="0"/>
                                            </p:txEl>
                                          </p:spTgt>
                                        </p:tgtEl>
                                        <p:attrNameLst>
                                          <p:attrName>style.visibility</p:attrName>
                                        </p:attrNameLst>
                                      </p:cBhvr>
                                      <p:to>
                                        <p:strVal val="visible"/>
                                      </p:to>
                                    </p:set>
                                    <p:animEffect transition="in" filter="fade">
                                      <p:cBhvr>
                                        <p:cTn id="10" dur="500"/>
                                        <p:tgtEl>
                                          <p:spTgt spid="512005">
                                            <p:txEl>
                                              <p:pRg st="0" end="0"/>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par>
                                <p:cTn id="14" presetID="10" presetClass="entr" presetSubtype="0"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3">
                                            <p:bg/>
                                          </p:spTgt>
                                        </p:tgtEl>
                                        <p:attrNameLst>
                                          <p:attrName>style.visibility</p:attrName>
                                        </p:attrNameLst>
                                      </p:cBhvr>
                                      <p:to>
                                        <p:strVal val="visible"/>
                                      </p:to>
                                    </p:set>
                                    <p:animEffect transition="in" filter="fade">
                                      <p:cBhvr>
                                        <p:cTn id="21" dur="500"/>
                                        <p:tgtEl>
                                          <p:spTgt spid="13">
                                            <p:bg/>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3">
                                            <p:txEl>
                                              <p:pRg st="0" end="0"/>
                                            </p:txEl>
                                          </p:spTgt>
                                        </p:tgtEl>
                                        <p:attrNameLst>
                                          <p:attrName>style.visibility</p:attrName>
                                        </p:attrNameLst>
                                      </p:cBhvr>
                                      <p:to>
                                        <p:strVal val="visible"/>
                                      </p:to>
                                    </p:set>
                                    <p:animEffect transition="in" filter="fade">
                                      <p:cBhvr>
                                        <p:cTn id="24" dur="500"/>
                                        <p:tgtEl>
                                          <p:spTgt spid="13">
                                            <p:txEl>
                                              <p:pRg st="0" end="0"/>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05" grpId="0" uiExpand="1" build="p" animBg="1"/>
      <p:bldP spid="13" grpId="0" uiExpand="1" build="p" animBg="1"/>
    </p:bldLst>
  </p:timing>
</p:sld>
</file>

<file path=ppt/theme/theme1.xml><?xml version="1.0" encoding="utf-8"?>
<a:theme xmlns:a="http://schemas.openxmlformats.org/drawingml/2006/main" name="World Presentation 16x9">
  <a:themeElements>
    <a:clrScheme name="Custom 1">
      <a:dk1>
        <a:srgbClr val="545454"/>
      </a:dk1>
      <a:lt1>
        <a:sysClr val="window" lastClr="FFFFFF"/>
      </a:lt1>
      <a:dk2>
        <a:srgbClr val="000000"/>
      </a:dk2>
      <a:lt2>
        <a:srgbClr val="BFBFBF"/>
      </a:lt2>
      <a:accent1>
        <a:srgbClr val="40BAD2"/>
      </a:accent1>
      <a:accent2>
        <a:srgbClr val="FAB900"/>
      </a:accent2>
      <a:accent3>
        <a:srgbClr val="90BB23"/>
      </a:accent3>
      <a:accent4>
        <a:srgbClr val="EE7008"/>
      </a:accent4>
      <a:accent5>
        <a:srgbClr val="1AB39F"/>
      </a:accent5>
      <a:accent6>
        <a:srgbClr val="D5393D"/>
      </a:accent6>
      <a:hlink>
        <a:srgbClr val="00B0F0"/>
      </a:hlink>
      <a:folHlink>
        <a:srgbClr val="00B0F0"/>
      </a:folHlink>
    </a:clrScheme>
    <a:fontScheme name="Century Gothic">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sz="2400"/>
        </a:defPPr>
      </a:lstStyle>
      <a:style>
        <a:lnRef idx="2">
          <a:schemeClr val="dk1">
            <a:shade val="50000"/>
          </a:schemeClr>
        </a:lnRef>
        <a:fillRef idx="1">
          <a:schemeClr val="dk1"/>
        </a:fillRef>
        <a:effectRef idx="0">
          <a:schemeClr val="dk1"/>
        </a:effectRef>
        <a:fontRef idx="minor">
          <a:schemeClr val="lt1"/>
        </a:fontRef>
      </a:style>
    </a:spDef>
    <a:lnDef>
      <a:spPr>
        <a:ln w="1270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ctr">
          <a:lnSpc>
            <a:spcPct val="125000"/>
          </a:lnSpc>
          <a:defRPr sz="3200" dirty="0" smtClean="0">
            <a:solidFill>
              <a:srgbClr val="737373"/>
            </a:solidFill>
            <a:latin typeface="Calibri" panose="020F0502020204030204" pitchFamily="34" charset="0"/>
            <a:cs typeface="Calibri" panose="020F0502020204030204" pitchFamily="34" charset="0"/>
          </a:defRPr>
        </a:defPPr>
      </a:lstStyle>
    </a:txDef>
  </a:objectDefaults>
  <a:extraClrSchemeLst/>
  <a:extLst>
    <a:ext uri="{05A4C25C-085E-4340-85A3-A5531E510DB2}">
      <thm15:themeFamily xmlns:thm15="http://schemas.microsoft.com/office/thememl/2012/main" name="04-00_honig.pptx" id="{8775A264-6CBB-446B-BB6F-659954DA2895}" vid="{7F33E05F-699E-4D7C-88B8-9BA605490A26}"/>
    </a:ext>
  </a:extLst>
</a:theme>
</file>

<file path=ppt/theme/theme2.xml><?xml version="1.0" encoding="utf-8"?>
<a:theme xmlns:a="http://schemas.openxmlformats.org/drawingml/2006/main" name="Office Theme">
  <a:themeElements>
    <a:clrScheme name="Continental_16x9">
      <a:dk1>
        <a:srgbClr val="545454"/>
      </a:dk1>
      <a:lt1>
        <a:sysClr val="window" lastClr="FFFFFF"/>
      </a:lt1>
      <a:dk2>
        <a:srgbClr val="000000"/>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Century Gothic">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3.xml><?xml version="1.0" encoding="utf-8"?>
<a:theme xmlns:a="http://schemas.openxmlformats.org/drawingml/2006/main" name="Office Theme">
  <a:themeElements>
    <a:clrScheme name="Continental_16x9">
      <a:dk1>
        <a:srgbClr val="545454"/>
      </a:dk1>
      <a:lt1>
        <a:sysClr val="window" lastClr="FFFFFF"/>
      </a:lt1>
      <a:dk2>
        <a:srgbClr val="000000"/>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Century Gothic">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ancient_tragedy</Template>
  <TotalTime>710</TotalTime>
  <Words>4089</Words>
  <Application>Microsoft Office PowerPoint</Application>
  <PresentationFormat>Custom</PresentationFormat>
  <Paragraphs>407</Paragraphs>
  <Slides>30</Slides>
  <Notes>30</Notes>
  <HiddenSlides>0</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30</vt:i4>
      </vt:variant>
    </vt:vector>
  </HeadingPairs>
  <TitlesOfParts>
    <vt:vector size="39" baseType="lpstr">
      <vt:lpstr>Arial</vt:lpstr>
      <vt:lpstr>Calibri</vt:lpstr>
      <vt:lpstr>Candara</vt:lpstr>
      <vt:lpstr>Century Gothic</vt:lpstr>
      <vt:lpstr>Levenim MT</vt:lpstr>
      <vt:lpstr>Tahoma</vt:lpstr>
      <vt:lpstr>Wingdings</vt:lpstr>
      <vt:lpstr>World Presentation 16x9</vt:lpstr>
      <vt:lpstr>Image</vt:lpstr>
      <vt:lpstr>Ancient Athenian Tragedy</vt:lpstr>
      <vt:lpstr>PowerPoint Presentation</vt:lpstr>
      <vt:lpstr>PowerPoint Presentation</vt:lpstr>
      <vt:lpstr>Dionysian Masks</vt:lpstr>
      <vt:lpstr>Tragedy: Ritualized Secularism</vt:lpstr>
      <vt:lpstr>Agenda</vt:lpstr>
      <vt:lpstr>Tragic Origins</vt:lpstr>
      <vt:lpstr>PowerPoint Presentation</vt:lpstr>
      <vt:lpstr>Proto-Dramatic Performance</vt:lpstr>
      <vt:lpstr>Athenian Tragedy</vt:lpstr>
      <vt:lpstr>Map of Ancient Greece</vt:lpstr>
      <vt:lpstr>PowerPoint Presentation</vt:lpstr>
      <vt:lpstr>Athenian Acropolis</vt:lpstr>
      <vt:lpstr>South Slope, Acropolis, ca, 420 BCE</vt:lpstr>
      <vt:lpstr>Theater of Dionysus ca. 420 BCE</vt:lpstr>
      <vt:lpstr>Dramatic-Dionysian Festivals (Athens)</vt:lpstr>
      <vt:lpstr>City Dionysia: Program</vt:lpstr>
      <vt:lpstr>Chronology: Athenian Tragedians</vt:lpstr>
      <vt:lpstr>Tragic Tetralogy (Greater Dionysia)</vt:lpstr>
      <vt:lpstr>Production: Personnel</vt:lpstr>
      <vt:lpstr>Production: Gear</vt:lpstr>
      <vt:lpstr>Tragedy Theorized</vt:lpstr>
      <vt:lpstr>Aristotle</vt:lpstr>
      <vt:lpstr>Poetics: Aims</vt:lpstr>
      <vt:lpstr>Aristotle: Evolution of Tragedy</vt:lpstr>
      <vt:lpstr>Aristotle on Genre Distinctions</vt:lpstr>
      <vt:lpstr>Poetics: Elements of Tragedy</vt:lpstr>
      <vt:lpstr>PowerPoint Presentation</vt:lpstr>
      <vt:lpstr>Parts of Tragedy (part xii)</vt:lpstr>
      <vt:lpstr>Plot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Ancient Athenian Tragedy</dc:title>
  <dc:creator>Scholtz, Andrew</dc:creator>
  <cp:lastModifiedBy>Scholtz, Andrew</cp:lastModifiedBy>
  <cp:revision>90</cp:revision>
  <cp:lastPrinted>2024-01-30T14:38:23Z</cp:lastPrinted>
  <dcterms:created xsi:type="dcterms:W3CDTF">2020-02-03T01:18:20Z</dcterms:created>
  <dcterms:modified xsi:type="dcterms:W3CDTF">2024-01-30T18:43:41Z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nternalTags">
    <vt:lpwstr/>
  </property>
  <property fmtid="{D5CDD505-2E9C-101B-9397-08002B2CF9AE}" pid="3" name="ContentTypeId">
    <vt:lpwstr>0x010100AA3F7D94069FF64A86F7DFF56D60E3BE</vt:lpwstr>
  </property>
  <property fmtid="{D5CDD505-2E9C-101B-9397-08002B2CF9AE}" pid="4" name="FeatureTags">
    <vt:lpwstr/>
  </property>
  <property fmtid="{D5CDD505-2E9C-101B-9397-08002B2CF9AE}" pid="5" name="LocalizationTags">
    <vt:lpwstr/>
  </property>
  <property fmtid="{D5CDD505-2E9C-101B-9397-08002B2CF9AE}" pid="6" name="ScenarioTags">
    <vt:lpwstr/>
  </property>
  <property fmtid="{D5CDD505-2E9C-101B-9397-08002B2CF9AE}" pid="7" name="CampaignTags">
    <vt:lpwstr/>
  </property>
</Properties>
</file>