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handoutMasterIdLst>
    <p:handoutMasterId r:id="rId22"/>
  </p:handoutMasterIdLst>
  <p:sldIdLst>
    <p:sldId id="256" r:id="rId2"/>
    <p:sldId id="257" r:id="rId3"/>
    <p:sldId id="263" r:id="rId4"/>
    <p:sldId id="269" r:id="rId5"/>
    <p:sldId id="273" r:id="rId6"/>
    <p:sldId id="274" r:id="rId7"/>
    <p:sldId id="258" r:id="rId8"/>
    <p:sldId id="279" r:id="rId9"/>
    <p:sldId id="275" r:id="rId10"/>
    <p:sldId id="277" r:id="rId11"/>
    <p:sldId id="276" r:id="rId12"/>
    <p:sldId id="259" r:id="rId13"/>
    <p:sldId id="266" r:id="rId14"/>
    <p:sldId id="260" r:id="rId15"/>
    <p:sldId id="271" r:id="rId16"/>
    <p:sldId id="272" r:id="rId17"/>
    <p:sldId id="262" r:id="rId18"/>
    <p:sldId id="270" r:id="rId19"/>
    <p:sldId id="278" r:id="rId20"/>
  </p:sldIdLst>
  <p:sldSz cx="12188825"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67" userDrawn="1">
          <p15:clr>
            <a:srgbClr val="A4A3A4"/>
          </p15:clr>
        </p15:guide>
        <p15:guide id="2" pos="6911" userDrawn="1">
          <p15:clr>
            <a:srgbClr val="A4A3A4"/>
          </p15:clr>
        </p15:guide>
        <p15:guide id="3" orient="horz" pos="1008"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7373"/>
    <a:srgbClr val="FFFFFF"/>
    <a:srgbClr val="BE7F42"/>
    <a:srgbClr val="993300"/>
    <a:srgbClr val="00173A"/>
    <a:srgbClr val="000066"/>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9457" autoAdjust="0"/>
    <p:restoredTop sz="93035" autoAdjust="0"/>
  </p:normalViewPr>
  <p:slideViewPr>
    <p:cSldViewPr snapToGrid="0">
      <p:cViewPr varScale="1">
        <p:scale>
          <a:sx n="83" d="100"/>
          <a:sy n="83" d="100"/>
        </p:scale>
        <p:origin x="1190" y="72"/>
      </p:cViewPr>
      <p:guideLst>
        <p:guide pos="767"/>
        <p:guide pos="6911"/>
        <p:guide orient="horz" pos="1008"/>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2784"/>
    </p:cViewPr>
  </p:sorterViewPr>
  <p:notesViewPr>
    <p:cSldViewPr snapToGrid="0">
      <p:cViewPr>
        <p:scale>
          <a:sx n="210" d="100"/>
          <a:sy n="210" d="100"/>
        </p:scale>
        <p:origin x="1008" y="-75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28FCA9C-FF92-4024-BDEC-A6D3B663DC09}" type="datetimeFigureOut">
              <a:rPr lang="en-US"/>
              <a:t>2/6/2024</a:t>
            </a:fld>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72AB877-E7B1-4681-847E-D0918612832B}" type="datetimeFigureOut">
              <a:rPr lang="en-US"/>
              <a:t>2/6/2024</a:t>
            </a:fld>
            <a:endParaRPr/>
          </a:p>
        </p:txBody>
      </p:sp>
      <p:sp>
        <p:nvSpPr>
          <p:cNvPr id="4" name="Slide Image Placeholder 3"/>
          <p:cNvSpPr>
            <a:spLocks noGrp="1" noRot="1" noChangeAspect="1"/>
          </p:cNvSpPr>
          <p:nvPr>
            <p:ph type="sldImg" idx="2"/>
          </p:nvPr>
        </p:nvSpPr>
        <p:spPr>
          <a:xfrm>
            <a:off x="2115344" y="647806"/>
            <a:ext cx="2779712" cy="1564389"/>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2395181"/>
            <a:ext cx="5608320" cy="6203989"/>
          </a:xfrm>
          <a:prstGeom prst="rect">
            <a:avLst/>
          </a:prstGeom>
        </p:spPr>
        <p:txBody>
          <a:bodyPr vert="horz" lIns="93177" tIns="46589" rIns="93177" bIns="46589"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200" kern="1200">
        <a:solidFill>
          <a:schemeClr val="tx1">
            <a:lumMod val="50000"/>
          </a:schemeClr>
        </a:solidFill>
        <a:latin typeface="Calibri" panose="020F0502020204030204" pitchFamily="34" charset="0"/>
        <a:ea typeface="+mn-ea"/>
        <a:cs typeface="Calibri" panose="020F0502020204030204" pitchFamily="34" charset="0"/>
      </a:defRPr>
    </a:lvl2pPr>
    <a:lvl3pPr marL="914400" algn="l" defTabSz="914400" rtl="0" eaLnBrk="1" latinLnBrk="0" hangingPunct="1">
      <a:defRPr sz="1200" kern="1200">
        <a:solidFill>
          <a:schemeClr val="tx1">
            <a:lumMod val="50000"/>
          </a:schemeClr>
        </a:solidFill>
        <a:latin typeface="Calibri" panose="020F0502020204030204" pitchFamily="34" charset="0"/>
        <a:ea typeface="+mn-ea"/>
        <a:cs typeface="Calibri" panose="020F0502020204030204" pitchFamily="34" charset="0"/>
      </a:defRPr>
    </a:lvl3pPr>
    <a:lvl4pPr marL="1371600" algn="l" defTabSz="914400" rtl="0" eaLnBrk="1" latinLnBrk="0" hangingPunct="1">
      <a:defRPr sz="1200" kern="1200">
        <a:solidFill>
          <a:schemeClr val="tx1">
            <a:lumMod val="50000"/>
          </a:schemeClr>
        </a:solidFill>
        <a:latin typeface="Calibri" panose="020F0502020204030204" pitchFamily="34" charset="0"/>
        <a:ea typeface="+mn-ea"/>
        <a:cs typeface="Calibri" panose="020F0502020204030204" pitchFamily="34" charset="0"/>
      </a:defRPr>
    </a:lvl4pPr>
    <a:lvl5pPr marL="1828800" algn="l" defTabSz="914400" rtl="0" eaLnBrk="1" latinLnBrk="0" hangingPunct="1">
      <a:defRPr sz="1200" kern="1200">
        <a:solidFill>
          <a:schemeClr val="tx1">
            <a:lumMod val="50000"/>
          </a:schemeClr>
        </a:solidFill>
        <a:latin typeface="Calibri" panose="020F0502020204030204" pitchFamily="34" charset="0"/>
        <a:ea typeface="+mn-ea"/>
        <a:cs typeface="Calibri" panose="020F050202020403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r>
              <a:rPr lang="en-US" dirty="0" smtClean="0"/>
              <a:t>clas215</a:t>
            </a:r>
            <a:endParaRPr lang="en-US" dirty="0"/>
          </a:p>
        </p:txBody>
      </p:sp>
      <p:sp>
        <p:nvSpPr>
          <p:cNvPr id="5" name="Date Placeholder 4"/>
          <p:cNvSpPr>
            <a:spLocks noGrp="1"/>
          </p:cNvSpPr>
          <p:nvPr>
            <p:ph type="dt" idx="11"/>
          </p:nvPr>
        </p:nvSpPr>
        <p:spPr/>
        <p:txBody>
          <a:bodyPr/>
          <a:lstStyle/>
          <a:p>
            <a:fld id="{4FEC31F1-0C11-42B6-A74A-F9546603F62E}" type="datetime1">
              <a:rPr lang="en-US" smtClean="0"/>
              <a:pPr/>
              <a:t>2/6/2024</a:t>
            </a:fld>
            <a:endParaRPr lang="en-US" dirty="0"/>
          </a:p>
        </p:txBody>
      </p:sp>
      <p:sp>
        <p:nvSpPr>
          <p:cNvPr id="6" name="Footer Placeholder 5"/>
          <p:cNvSpPr>
            <a:spLocks noGrp="1"/>
          </p:cNvSpPr>
          <p:nvPr>
            <p:ph type="ftr" sz="quarter" idx="12"/>
          </p:nvPr>
        </p:nvSpPr>
        <p:spPr/>
        <p:txBody>
          <a:bodyPr/>
          <a:lstStyle/>
          <a:p>
            <a:r>
              <a:rPr lang="en-US" dirty="0" err="1" smtClean="0"/>
              <a:t>bacchae</a:t>
            </a:r>
            <a:r>
              <a:rPr lang="en-US" smtClean="0"/>
              <a:t> 2</a:t>
            </a:r>
            <a:endParaRPr lang="en-US"/>
          </a:p>
        </p:txBody>
      </p:sp>
      <p:sp>
        <p:nvSpPr>
          <p:cNvPr id="7" name="Slide Number Placeholder 6"/>
          <p:cNvSpPr>
            <a:spLocks noGrp="1"/>
          </p:cNvSpPr>
          <p:nvPr>
            <p:ph type="sldNum" sz="quarter" idx="13"/>
          </p:nvPr>
        </p:nvSpPr>
        <p:spPr/>
        <p:txBody>
          <a:bodyPr/>
          <a:lstStyle/>
          <a:p>
            <a:fld id="{5721D7F7-CBDC-4618-B4D1-D6BF1CF121FB}" type="slidenum">
              <a:rPr lang="en-US" smtClean="0"/>
              <a:pPr/>
              <a:t>1</a:t>
            </a:fld>
            <a:endParaRPr lang="en-US"/>
          </a:p>
        </p:txBody>
      </p:sp>
      <p:sp>
        <p:nvSpPr>
          <p:cNvPr id="12" name="Slide Image Placeholder 11"/>
          <p:cNvSpPr>
            <a:spLocks noGrp="1" noRot="1" noChangeAspect="1"/>
          </p:cNvSpPr>
          <p:nvPr>
            <p:ph type="sldImg"/>
          </p:nvPr>
        </p:nvSpPr>
        <p:spPr>
          <a:xfrm>
            <a:off x="2114550" y="647700"/>
            <a:ext cx="2781300" cy="1565275"/>
          </a:xfrm>
        </p:spPr>
      </p:sp>
      <p:sp>
        <p:nvSpPr>
          <p:cNvPr id="13" name="Notes Placeholder 1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92704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p:txBody>
          <a:bodyPr/>
          <a:lstStyle/>
          <a:p>
            <a:r>
              <a:rPr lang="en-US" smtClean="0"/>
              <a:t>1-13-99</a:t>
            </a:r>
            <a:endParaRPr lang="en-US"/>
          </a:p>
        </p:txBody>
      </p:sp>
      <p:sp>
        <p:nvSpPr>
          <p:cNvPr id="5" name="Rectangle 6"/>
          <p:cNvSpPr>
            <a:spLocks noGrp="1" noChangeArrowheads="1"/>
          </p:cNvSpPr>
          <p:nvPr>
            <p:ph type="ftr" sz="quarter" idx="4"/>
          </p:nvPr>
        </p:nvSpPr>
        <p:spPr/>
        <p:txBody>
          <a:bodyPr/>
          <a:lstStyle/>
          <a:p>
            <a:r>
              <a:rPr lang="en-US" smtClean="0"/>
              <a:t>CLA77, Andrew Scholtz</a:t>
            </a:r>
            <a:endParaRPr lang="en-US"/>
          </a:p>
        </p:txBody>
      </p:sp>
      <p:sp>
        <p:nvSpPr>
          <p:cNvPr id="6" name="Rectangle 7"/>
          <p:cNvSpPr>
            <a:spLocks noGrp="1" noChangeArrowheads="1"/>
          </p:cNvSpPr>
          <p:nvPr>
            <p:ph type="sldNum" sz="quarter" idx="5"/>
          </p:nvPr>
        </p:nvSpPr>
        <p:spPr/>
        <p:txBody>
          <a:bodyPr/>
          <a:lstStyle/>
          <a:p>
            <a:fld id="{99E2F258-860F-44BA-A8C1-EBE1761DAF6B}" type="slidenum">
              <a:rPr lang="en-US" smtClean="0"/>
              <a:pPr/>
              <a:t>10</a:t>
            </a:fld>
            <a:endParaRPr lang="en-US"/>
          </a:p>
        </p:txBody>
      </p:sp>
      <p:sp>
        <p:nvSpPr>
          <p:cNvPr id="1424387" name="Rectangle 3"/>
          <p:cNvSpPr>
            <a:spLocks noGrp="1" noChangeArrowheads="1"/>
          </p:cNvSpPr>
          <p:nvPr>
            <p:ph type="body" idx="1"/>
          </p:nvPr>
        </p:nvSpPr>
        <p:spPr>
          <a:xfrm>
            <a:off x="706056" y="2395538"/>
            <a:ext cx="5607050" cy="6203950"/>
          </a:xfrm>
        </p:spPr>
        <p:txBody>
          <a:bodyPr/>
          <a:lstStyle/>
          <a:p>
            <a:endParaRPr lang="en-US" dirty="0"/>
          </a:p>
        </p:txBody>
      </p:sp>
      <p:sp>
        <p:nvSpPr>
          <p:cNvPr id="8" name="Slide Image Placeholder 7"/>
          <p:cNvSpPr>
            <a:spLocks noGrp="1" noRot="1" noChangeAspect="1"/>
          </p:cNvSpPr>
          <p:nvPr>
            <p:ph type="sldImg"/>
          </p:nvPr>
        </p:nvSpPr>
        <p:spPr>
          <a:xfrm>
            <a:off x="2114550" y="647700"/>
            <a:ext cx="2781300" cy="1565275"/>
          </a:xfrm>
        </p:spPr>
      </p:sp>
    </p:spTree>
    <p:extLst>
      <p:ext uri="{BB962C8B-B14F-4D97-AF65-F5344CB8AC3E}">
        <p14:creationId xmlns:p14="http://schemas.microsoft.com/office/powerpoint/2010/main" val="2213280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4550" y="647700"/>
            <a:ext cx="2781300" cy="15652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11</a:t>
            </a:fld>
            <a:endParaRPr lang="en-US"/>
          </a:p>
        </p:txBody>
      </p:sp>
    </p:spTree>
    <p:extLst>
      <p:ext uri="{BB962C8B-B14F-4D97-AF65-F5344CB8AC3E}">
        <p14:creationId xmlns:p14="http://schemas.microsoft.com/office/powerpoint/2010/main" val="4111327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p:txBody>
          <a:bodyPr/>
          <a:lstStyle/>
          <a:p>
            <a:r>
              <a:rPr lang="en-US" smtClean="0"/>
              <a:t>1-13-99</a:t>
            </a:r>
            <a:endParaRPr lang="en-US"/>
          </a:p>
        </p:txBody>
      </p:sp>
      <p:sp>
        <p:nvSpPr>
          <p:cNvPr id="5" name="Rectangle 6"/>
          <p:cNvSpPr>
            <a:spLocks noGrp="1" noChangeArrowheads="1"/>
          </p:cNvSpPr>
          <p:nvPr>
            <p:ph type="ftr" sz="quarter" idx="4"/>
          </p:nvPr>
        </p:nvSpPr>
        <p:spPr/>
        <p:txBody>
          <a:bodyPr/>
          <a:lstStyle/>
          <a:p>
            <a:r>
              <a:rPr lang="en-US" smtClean="0"/>
              <a:t>CLA77, Andrew Scholtz</a:t>
            </a:r>
            <a:endParaRPr lang="en-US"/>
          </a:p>
        </p:txBody>
      </p:sp>
      <p:sp>
        <p:nvSpPr>
          <p:cNvPr id="6" name="Rectangle 7"/>
          <p:cNvSpPr>
            <a:spLocks noGrp="1" noChangeArrowheads="1"/>
          </p:cNvSpPr>
          <p:nvPr>
            <p:ph type="sldNum" sz="quarter" idx="5"/>
          </p:nvPr>
        </p:nvSpPr>
        <p:spPr/>
        <p:txBody>
          <a:bodyPr/>
          <a:lstStyle/>
          <a:p>
            <a:fld id="{99E2F258-860F-44BA-A8C1-EBE1761DAF6B}" type="slidenum">
              <a:rPr lang="en-US" smtClean="0"/>
              <a:pPr/>
              <a:t>12</a:t>
            </a:fld>
            <a:endParaRPr lang="en-US"/>
          </a:p>
        </p:txBody>
      </p:sp>
      <p:sp>
        <p:nvSpPr>
          <p:cNvPr id="1424387" name="Rectangle 3"/>
          <p:cNvSpPr>
            <a:spLocks noGrp="1" noChangeArrowheads="1"/>
          </p:cNvSpPr>
          <p:nvPr>
            <p:ph type="body" idx="1"/>
          </p:nvPr>
        </p:nvSpPr>
        <p:spPr>
          <a:xfrm>
            <a:off x="706056" y="2395538"/>
            <a:ext cx="5607050" cy="6203950"/>
          </a:xfrm>
        </p:spPr>
        <p:txBody>
          <a:bodyPr/>
          <a:lstStyle/>
          <a:p>
            <a:endParaRPr lang="en-US" dirty="0"/>
          </a:p>
        </p:txBody>
      </p:sp>
      <p:sp>
        <p:nvSpPr>
          <p:cNvPr id="8" name="Slide Image Placeholder 7"/>
          <p:cNvSpPr>
            <a:spLocks noGrp="1" noRot="1" noChangeAspect="1"/>
          </p:cNvSpPr>
          <p:nvPr>
            <p:ph type="sldImg"/>
          </p:nvPr>
        </p:nvSpPr>
        <p:spPr>
          <a:xfrm>
            <a:off x="2114550" y="647700"/>
            <a:ext cx="2781300" cy="1565275"/>
          </a:xfrm>
        </p:spPr>
      </p:sp>
    </p:spTree>
    <p:extLst>
      <p:ext uri="{BB962C8B-B14F-4D97-AF65-F5344CB8AC3E}">
        <p14:creationId xmlns:p14="http://schemas.microsoft.com/office/powerpoint/2010/main" val="2773403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4550" y="647700"/>
            <a:ext cx="2781300" cy="1565275"/>
          </a:xfrm>
        </p:spPr>
      </p:sp>
      <p:sp>
        <p:nvSpPr>
          <p:cNvPr id="3" name="Notes Placeholder 2"/>
          <p:cNvSpPr>
            <a:spLocks noGrp="1"/>
          </p:cNvSpPr>
          <p:nvPr>
            <p:ph type="body" idx="1"/>
          </p:nvPr>
        </p:nvSpPr>
        <p:spPr/>
        <p:txBody>
          <a:bodyPr>
            <a:normAutofit fontScale="92500" lnSpcReduction="20000"/>
          </a:bodyPr>
          <a:lstStyle/>
          <a:p>
            <a:r>
              <a:rPr lang="en-US" dirty="0" smtClean="0"/>
              <a:t>prologue (starts p. 395)</a:t>
            </a:r>
          </a:p>
          <a:p>
            <a:pPr marL="454823" lvl="1" defTabSz="909645"/>
            <a:r>
              <a:rPr lang="en-US" dirty="0" smtClean="0"/>
              <a:t>Dionysus. I am changed,</a:t>
            </a:r>
            <a:r>
              <a:rPr lang="en-US" baseline="0" dirty="0" smtClean="0"/>
              <a:t> a god made man, d’s boundary-crossing aspect. cf. dress-up, geographical-cultural boundary-crossing, etc. he is a foreign god (“I come from Lydia” etc.) coming to conquer Greece. yet he is a native </a:t>
            </a:r>
            <a:r>
              <a:rPr lang="en-US" baseline="0" dirty="0" err="1" smtClean="0"/>
              <a:t>greek</a:t>
            </a:r>
            <a:r>
              <a:rPr lang="en-US" baseline="0" dirty="0" smtClean="0"/>
              <a:t>. (barbarian-</a:t>
            </a:r>
            <a:r>
              <a:rPr lang="en-US" baseline="0" dirty="0" err="1" smtClean="0"/>
              <a:t>greek</a:t>
            </a:r>
            <a:r>
              <a:rPr lang="en-US" baseline="0" dirty="0" smtClean="0"/>
              <a:t> divide.)</a:t>
            </a:r>
            <a:endParaRPr lang="en-US" dirty="0" smtClean="0"/>
          </a:p>
          <a:p>
            <a:r>
              <a:rPr lang="en-US" dirty="0" err="1" smtClean="0"/>
              <a:t>parodos</a:t>
            </a:r>
            <a:r>
              <a:rPr lang="en-US" dirty="0" smtClean="0"/>
              <a:t> (398): “Asian” (Anatolian) Bacchants. Cult hymn. celebrates the double birth of god: at </a:t>
            </a:r>
            <a:r>
              <a:rPr lang="en-US" dirty="0" err="1" smtClean="0"/>
              <a:t>thbes</a:t>
            </a:r>
            <a:r>
              <a:rPr lang="en-US" dirty="0" smtClean="0"/>
              <a:t>, on </a:t>
            </a:r>
            <a:r>
              <a:rPr lang="en-US" dirty="0" err="1" smtClean="0"/>
              <a:t>crete</a:t>
            </a:r>
            <a:r>
              <a:rPr lang="en-US" baseline="0" dirty="0" smtClean="0"/>
              <a:t> (p. 400, “p chamber of </a:t>
            </a:r>
            <a:r>
              <a:rPr lang="en-US" baseline="0" dirty="0" err="1" smtClean="0"/>
              <a:t>curetes</a:t>
            </a:r>
            <a:r>
              <a:rPr lang="en-US" baseline="0" dirty="0" smtClean="0"/>
              <a:t>”)</a:t>
            </a:r>
            <a:endParaRPr lang="en-US" dirty="0" smtClean="0"/>
          </a:p>
          <a:p>
            <a:r>
              <a:rPr lang="en-US" dirty="0" smtClean="0"/>
              <a:t>1st episode (402)</a:t>
            </a:r>
          </a:p>
          <a:p>
            <a:pPr lvl="1"/>
            <a:r>
              <a:rPr lang="en-US" dirty="0" smtClean="0"/>
              <a:t>Tiresias, Cadmus, </a:t>
            </a:r>
            <a:r>
              <a:rPr lang="en-US" dirty="0" err="1" smtClean="0"/>
              <a:t>Pentheus</a:t>
            </a:r>
            <a:r>
              <a:rPr lang="en-US" dirty="0" smtClean="0"/>
              <a:t>. note the comedy of c and t, old geezers, done up in Dionysian garb.</a:t>
            </a:r>
          </a:p>
          <a:p>
            <a:pPr lvl="1"/>
            <a:r>
              <a:rPr lang="en-US" dirty="0" err="1" smtClean="0"/>
              <a:t>tir</a:t>
            </a:r>
            <a:r>
              <a:rPr lang="en-US" dirty="0" smtClean="0"/>
              <a:t>: </a:t>
            </a:r>
            <a:r>
              <a:rPr lang="en-US" dirty="0"/>
              <a:t>humanity has 2 blessings: </a:t>
            </a:r>
            <a:r>
              <a:rPr lang="en-US" dirty="0" err="1"/>
              <a:t>demeter</a:t>
            </a:r>
            <a:r>
              <a:rPr lang="en-US" dirty="0"/>
              <a:t> (earth, food), d (wine). encomium of wine: anodyne, soporific. the wine is d and vice versa. when we drink we are possessed.</a:t>
            </a:r>
          </a:p>
          <a:p>
            <a:pPr lvl="1"/>
            <a:r>
              <a:rPr lang="en-US" dirty="0"/>
              <a:t>286. t defends myth of 2ble birth. a mystic interpretation hinging on pun: </a:t>
            </a:r>
            <a:r>
              <a:rPr lang="en-US" dirty="0" err="1"/>
              <a:t>meros</a:t>
            </a:r>
            <a:r>
              <a:rPr lang="en-US" dirty="0"/>
              <a:t>/</a:t>
            </a:r>
            <a:r>
              <a:rPr lang="en-US" dirty="0" err="1"/>
              <a:t>homeros</a:t>
            </a:r>
            <a:r>
              <a:rPr lang="en-US" dirty="0"/>
              <a:t>. z, harboring d on </a:t>
            </a:r>
            <a:r>
              <a:rPr lang="en-US" dirty="0" err="1"/>
              <a:t>olympus</a:t>
            </a:r>
            <a:r>
              <a:rPr lang="en-US" dirty="0"/>
              <a:t> and thus angering </a:t>
            </a:r>
            <a:r>
              <a:rPr lang="en-US" dirty="0" err="1"/>
              <a:t>hera</a:t>
            </a:r>
            <a:r>
              <a:rPr lang="en-US" dirty="0"/>
              <a:t>, gives to h a piece of sky (</a:t>
            </a:r>
            <a:r>
              <a:rPr lang="en-US" dirty="0" err="1"/>
              <a:t>aither</a:t>
            </a:r>
            <a:r>
              <a:rPr lang="en-US" dirty="0"/>
              <a:t>) as "hostage." but the crowd understands that as </a:t>
            </a:r>
            <a:r>
              <a:rPr lang="en-US" dirty="0" err="1"/>
              <a:t>meros</a:t>
            </a:r>
            <a:r>
              <a:rPr lang="en-US" dirty="0"/>
              <a:t>, "thigh." the myth associates </a:t>
            </a:r>
            <a:r>
              <a:rPr lang="en-US" dirty="0" err="1"/>
              <a:t>dionysus</a:t>
            </a:r>
            <a:r>
              <a:rPr lang="en-US" dirty="0"/>
              <a:t> with the heavenly element, i.e., with </a:t>
            </a:r>
            <a:r>
              <a:rPr lang="en-US" dirty="0" err="1"/>
              <a:t>zeus</a:t>
            </a:r>
            <a:r>
              <a:rPr lang="en-US" dirty="0"/>
              <a:t>. </a:t>
            </a:r>
            <a:r>
              <a:rPr lang="en-US" dirty="0" err="1"/>
              <a:t>aither</a:t>
            </a:r>
            <a:r>
              <a:rPr lang="en-US" dirty="0"/>
              <a:t> is used to make the facsimile of </a:t>
            </a:r>
            <a:r>
              <a:rPr lang="en-US" dirty="0" err="1"/>
              <a:t>helen</a:t>
            </a:r>
            <a:r>
              <a:rPr lang="en-US" dirty="0"/>
              <a:t>, too. note that this interpretation is important: d is the god of facsimile, of the simulacrum. there is, in a sense, no real god there, only air. the process of imitation manifests the god.</a:t>
            </a:r>
            <a:endParaRPr lang="en-US" dirty="0" smtClean="0"/>
          </a:p>
          <a:p>
            <a:r>
              <a:rPr lang="en-US" dirty="0" smtClean="0"/>
              <a:t>1st </a:t>
            </a:r>
            <a:r>
              <a:rPr lang="en-US" dirty="0" err="1" smtClean="0"/>
              <a:t>stasimon</a:t>
            </a:r>
            <a:r>
              <a:rPr lang="en-US" dirty="0" smtClean="0"/>
              <a:t> (412)</a:t>
            </a:r>
          </a:p>
          <a:p>
            <a:pPr lvl="1"/>
            <a:r>
              <a:rPr lang="en-US" dirty="0" err="1" smtClean="0"/>
              <a:t>Pentheus</a:t>
            </a:r>
            <a:r>
              <a:rPr lang="en-US" dirty="0" smtClean="0"/>
              <a:t>’ impiety</a:t>
            </a:r>
          </a:p>
          <a:p>
            <a:r>
              <a:rPr lang="en-US" dirty="0" smtClean="0"/>
              <a:t>2nd episode (414)</a:t>
            </a:r>
          </a:p>
          <a:p>
            <a:pPr lvl="1"/>
            <a:r>
              <a:rPr lang="en-US" dirty="0" smtClean="0"/>
              <a:t>Servant, </a:t>
            </a:r>
            <a:r>
              <a:rPr lang="en-US" dirty="0" err="1" smtClean="0"/>
              <a:t>Pentheus</a:t>
            </a:r>
            <a:r>
              <a:rPr lang="en-US" dirty="0" smtClean="0"/>
              <a:t>, Dionysus (in disguise)</a:t>
            </a:r>
          </a:p>
          <a:p>
            <a:pPr lvl="1"/>
            <a:r>
              <a:rPr lang="en-US" dirty="0" smtClean="0"/>
              <a:t>soldier describes the miraculous escape of the Bacchae. note the quasi-sexual appreciation of d’s implicitly effeminate beauty. yet d is the bull god, the </a:t>
            </a:r>
            <a:r>
              <a:rPr lang="en-US" dirty="0" err="1" smtClean="0"/>
              <a:t>roarer</a:t>
            </a:r>
            <a:r>
              <a:rPr lang="en-US" dirty="0" smtClean="0"/>
              <a:t>, the quintessentially phallic deity. d</a:t>
            </a:r>
            <a:r>
              <a:rPr lang="en-US" baseline="0" dirty="0" smtClean="0"/>
              <a:t> plays at being an emissary of himself. he is playing someone other than himself, yet in so doing at a deeper level is very much himself. (p </a:t>
            </a:r>
            <a:r>
              <a:rPr lang="en-US" baseline="0" dirty="0" err="1" smtClean="0"/>
              <a:t>casannot</a:t>
            </a:r>
            <a:r>
              <a:rPr lang="en-US" baseline="0" dirty="0" smtClean="0"/>
              <a:t> see the god though he is looking at him – d is “where I am.) you are d if you are not yourself. this is the essence of Athenian drama.</a:t>
            </a:r>
            <a:endParaRPr lang="en-US" dirty="0" smtClean="0"/>
          </a:p>
          <a:p>
            <a:r>
              <a:rPr lang="en-US" dirty="0" smtClean="0"/>
              <a:t>2nd </a:t>
            </a:r>
            <a:r>
              <a:rPr lang="en-US" dirty="0" err="1" smtClean="0"/>
              <a:t>stasimon</a:t>
            </a:r>
            <a:r>
              <a:rPr lang="en-US" dirty="0" smtClean="0"/>
              <a:t> (417)</a:t>
            </a:r>
          </a:p>
          <a:p>
            <a:pPr lvl="1"/>
            <a:r>
              <a:rPr lang="en-US" dirty="0" smtClean="0"/>
              <a:t>Thebes’ rejection of Dionysus</a:t>
            </a:r>
          </a:p>
          <a:p>
            <a:r>
              <a:rPr lang="en-US" dirty="0" smtClean="0"/>
              <a:t>Choral dialogue (418): Chorus &amp; D</a:t>
            </a:r>
          </a:p>
          <a:p>
            <a:pPr lvl="1"/>
            <a:r>
              <a:rPr lang="en-US" dirty="0" smtClean="0"/>
              <a:t>Earthquake. self-</a:t>
            </a:r>
            <a:r>
              <a:rPr lang="en-US" dirty="0" err="1" smtClean="0"/>
              <a:t>freed’s</a:t>
            </a:r>
            <a:r>
              <a:rPr lang="en-US" dirty="0" smtClean="0"/>
              <a:t> power.</a:t>
            </a:r>
            <a:r>
              <a:rPr lang="en-US" baseline="0" dirty="0" smtClean="0"/>
              <a:t> adoration of him by bacchants.</a:t>
            </a:r>
            <a:endParaRPr lang="en-US" dirty="0" smtClean="0"/>
          </a:p>
          <a:p>
            <a:r>
              <a:rPr lang="en-US" dirty="0" smtClean="0"/>
              <a:t>Trochaic dialogue, D &amp; Leader (420)</a:t>
            </a:r>
          </a:p>
          <a:p>
            <a:pPr lvl="1"/>
            <a:r>
              <a:rPr lang="en-US" dirty="0" smtClean="0"/>
              <a:t>“messenger” scene. d describes his destruction of the palace of </a:t>
            </a:r>
            <a:r>
              <a:rPr lang="en-US" dirty="0" err="1" smtClean="0"/>
              <a:t>pentheus</a:t>
            </a:r>
            <a:r>
              <a:rPr lang="en-US" dirty="0" smtClean="0"/>
              <a:t>. note that the women, the </a:t>
            </a:r>
            <a:r>
              <a:rPr lang="en-US" i="1" dirty="0" smtClean="0"/>
              <a:t>bacchants</a:t>
            </a:r>
            <a:r>
              <a:rPr lang="en-US" i="0" dirty="0" smtClean="0"/>
              <a:t> of Anatolia, think d is a human worshipper of god. god’s playacting.</a:t>
            </a:r>
            <a:endParaRPr lang="en-US" dirty="0" smtClean="0"/>
          </a:p>
          <a:p>
            <a:r>
              <a:rPr lang="en-US" dirty="0" smtClean="0"/>
              <a:t>3rd episode (422)</a:t>
            </a:r>
          </a:p>
          <a:p>
            <a:pPr lvl="1"/>
            <a:r>
              <a:rPr lang="en-US" dirty="0" smtClean="0"/>
              <a:t>Short dialogue, D&amp;P </a:t>
            </a:r>
          </a:p>
          <a:p>
            <a:pPr lvl="1"/>
            <a:r>
              <a:rPr lang="en-US" dirty="0" smtClean="0"/>
              <a:t>Messenger scene: </a:t>
            </a:r>
            <a:r>
              <a:rPr lang="en-US" i="1" dirty="0" smtClean="0"/>
              <a:t>hubris</a:t>
            </a:r>
            <a:r>
              <a:rPr lang="en-US" dirty="0" smtClean="0"/>
              <a:t> in the hills. the foreign women of the chorus</a:t>
            </a:r>
            <a:r>
              <a:rPr lang="en-US" baseline="0" dirty="0" smtClean="0"/>
              <a:t> are in town. the women of the town have burst free and, led by the royal sisters, wreak hubristic havoc in the countryside. here the fennel rods-</a:t>
            </a:r>
            <a:r>
              <a:rPr lang="en-US" baseline="0" dirty="0" err="1" smtClean="0"/>
              <a:t>thursoi</a:t>
            </a:r>
            <a:r>
              <a:rPr lang="en-US" baseline="0" dirty="0" smtClean="0"/>
              <a:t>-prove truly hubristic.</a:t>
            </a:r>
            <a:endParaRPr lang="en-US" dirty="0" smtClean="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13</a:t>
            </a:fld>
            <a:endParaRPr lang="en-US"/>
          </a:p>
        </p:txBody>
      </p:sp>
    </p:spTree>
    <p:extLst>
      <p:ext uri="{BB962C8B-B14F-4D97-AF65-F5344CB8AC3E}">
        <p14:creationId xmlns:p14="http://schemas.microsoft.com/office/powerpoint/2010/main" val="11747296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4550" y="647700"/>
            <a:ext cx="2781300" cy="1565275"/>
          </a:xfrm>
        </p:spPr>
      </p:sp>
      <p:sp>
        <p:nvSpPr>
          <p:cNvPr id="3" name="Notes Placeholder 2"/>
          <p:cNvSpPr>
            <a:spLocks noGrp="1"/>
          </p:cNvSpPr>
          <p:nvPr>
            <p:ph type="body" idx="1"/>
          </p:nvPr>
        </p:nvSpPr>
        <p:spPr/>
        <p:txBody>
          <a:bodyPr>
            <a:normAutofit fontScale="70000" lnSpcReduction="20000"/>
          </a:bodyPr>
          <a:lstStyle/>
          <a:p>
            <a:pPr defTabSz="909645" fontAlgn="auto">
              <a:spcBef>
                <a:spcPct val="20000"/>
              </a:spcBef>
              <a:spcAft>
                <a:spcPts val="0"/>
              </a:spcAft>
              <a:buClr>
                <a:prstClr val="white">
                  <a:lumMod val="75000"/>
                </a:prstClr>
              </a:buClr>
              <a:buSzPct val="125000"/>
            </a:pPr>
            <a:r>
              <a:rPr lang="en-US" sz="1800" dirty="0">
                <a:solidFill>
                  <a:srgbClr val="000000"/>
                </a:solidFill>
              </a:rPr>
              <a:t>[first briefly review plot </a:t>
            </a:r>
            <a:r>
              <a:rPr lang="en-US" sz="1800" dirty="0" err="1">
                <a:solidFill>
                  <a:srgbClr val="000000"/>
                </a:solidFill>
              </a:rPr>
              <a:t>devleopments</a:t>
            </a:r>
            <a:r>
              <a:rPr lang="en-US" sz="1800" dirty="0">
                <a:solidFill>
                  <a:srgbClr val="000000"/>
                </a:solidFill>
              </a:rPr>
              <a:t> of second half of play]</a:t>
            </a:r>
          </a:p>
          <a:p>
            <a:r>
              <a:rPr lang="en-US" dirty="0" smtClean="0"/>
              <a:t>4th episode (432)</a:t>
            </a:r>
          </a:p>
          <a:p>
            <a:pPr lvl="1"/>
            <a:r>
              <a:rPr lang="en-US" dirty="0" smtClean="0"/>
              <a:t>D&amp;P. Fitting scene</a:t>
            </a:r>
          </a:p>
          <a:p>
            <a:pPr lvl="2"/>
            <a:r>
              <a:rPr lang="en-US" dirty="0" smtClean="0"/>
              <a:t>4th episode. ritual feminization preceding p's death. but also representing a stage in p’s “initiation” into the mysteries of </a:t>
            </a:r>
            <a:r>
              <a:rPr lang="en-US" dirty="0" err="1" smtClean="0"/>
              <a:t>dionysus</a:t>
            </a:r>
            <a:r>
              <a:rPr lang="en-US" dirty="0" smtClean="0"/>
              <a:t>. initiation itself as a kind of ritual death. p sees double. to him d seems a bull. tyrannical-masculine-aggressive p now feminized, effeminate d now hyper-masculinized. p now wants to be publically conducted through </a:t>
            </a:r>
            <a:r>
              <a:rPr lang="en-US" dirty="0" err="1" smtClean="0"/>
              <a:t>thebes</a:t>
            </a:r>
            <a:r>
              <a:rPr lang="en-US" dirty="0" smtClean="0"/>
              <a:t>. public ritual humiliation.</a:t>
            </a:r>
          </a:p>
          <a:p>
            <a:pPr lvl="2"/>
            <a:r>
              <a:rPr lang="en-US" dirty="0" smtClean="0"/>
              <a:t>one is tempted to ask whether that scene serves properly as comedy or tragedy. but the comic element is sort of </a:t>
            </a:r>
            <a:r>
              <a:rPr lang="en-US" dirty="0" err="1" smtClean="0"/>
              <a:t>unmistakeable</a:t>
            </a:r>
            <a:r>
              <a:rPr lang="en-US" dirty="0" smtClean="0"/>
              <a:t>. yet this is no comic relief with low characters on stage, as in </a:t>
            </a:r>
            <a:r>
              <a:rPr lang="en-US" dirty="0" err="1" smtClean="0"/>
              <a:t>shakespeare</a:t>
            </a:r>
            <a:r>
              <a:rPr lang="en-US" dirty="0" smtClean="0"/>
              <a:t>, whatever else, this has to be made to fit into the play’s tragic trajectory!</a:t>
            </a:r>
          </a:p>
          <a:p>
            <a:r>
              <a:rPr lang="en-US" dirty="0" smtClean="0"/>
              <a:t>5th episode (438)</a:t>
            </a:r>
          </a:p>
          <a:p>
            <a:pPr lvl="1"/>
            <a:r>
              <a:rPr lang="en-US" dirty="0" smtClean="0"/>
              <a:t>Messenger (servant on death of </a:t>
            </a:r>
            <a:r>
              <a:rPr lang="en-US" dirty="0" err="1" smtClean="0"/>
              <a:t>Pentheus</a:t>
            </a:r>
            <a:r>
              <a:rPr lang="en-US" dirty="0" smtClean="0"/>
              <a:t>)</a:t>
            </a:r>
          </a:p>
          <a:p>
            <a:pPr lvl="2"/>
            <a:r>
              <a:rPr lang="en-US" dirty="0" smtClean="0"/>
              <a:t>messenger speech. p's killing by bacchants. p's curiosity. d's miraculous strength as he pulls down tree. d disappears to address </a:t>
            </a:r>
            <a:r>
              <a:rPr lang="en-US" dirty="0" err="1" smtClean="0"/>
              <a:t>thiasos</a:t>
            </a:r>
            <a:r>
              <a:rPr lang="en-US" dirty="0" smtClean="0"/>
              <a:t> from sky. women go to pelt p etc. (fail), then to uproot tree. p, a "climbing animal," believed will spread secrets. </a:t>
            </a:r>
            <a:r>
              <a:rPr lang="en-US" dirty="0" err="1" smtClean="0"/>
              <a:t>sparagmos</a:t>
            </a:r>
            <a:r>
              <a:rPr lang="en-US" dirty="0" smtClean="0"/>
              <a:t> and near </a:t>
            </a:r>
            <a:r>
              <a:rPr lang="en-US" dirty="0" err="1" smtClean="0"/>
              <a:t>omophagia</a:t>
            </a:r>
            <a:r>
              <a:rPr lang="en-US" dirty="0" smtClean="0"/>
              <a:t>, ironically, of agave’s own son.</a:t>
            </a:r>
          </a:p>
          <a:p>
            <a:pPr defTabSz="909645" fontAlgn="auto">
              <a:spcBef>
                <a:spcPct val="20000"/>
              </a:spcBef>
              <a:spcAft>
                <a:spcPts val="0"/>
              </a:spcAft>
              <a:buClr>
                <a:prstClr val="white">
                  <a:lumMod val="75000"/>
                </a:prstClr>
              </a:buClr>
              <a:buSzPct val="125000"/>
            </a:pPr>
            <a:r>
              <a:rPr lang="en-US" sz="1800" dirty="0" smtClean="0">
                <a:solidFill>
                  <a:srgbClr val="000000"/>
                </a:solidFill>
              </a:rPr>
              <a:t>3rd </a:t>
            </a:r>
            <a:r>
              <a:rPr lang="en-US" sz="1800" dirty="0">
                <a:solidFill>
                  <a:srgbClr val="000000"/>
                </a:solidFill>
              </a:rPr>
              <a:t>stasimon (431)</a:t>
            </a:r>
          </a:p>
          <a:p>
            <a:pPr marL="739087" lvl="1" indent="-284264" defTabSz="909645" fontAlgn="auto">
              <a:spcBef>
                <a:spcPct val="20000"/>
              </a:spcBef>
              <a:spcAft>
                <a:spcPts val="0"/>
              </a:spcAft>
              <a:buClr>
                <a:prstClr val="white">
                  <a:lumMod val="75000"/>
                </a:prstClr>
              </a:buClr>
              <a:buSzPct val="125000"/>
              <a:buFont typeface="Arial" pitchFamily="34" charset="0"/>
              <a:buChar char="•"/>
            </a:pPr>
            <a:r>
              <a:rPr lang="en-US" sz="1500" dirty="0">
                <a:solidFill>
                  <a:srgbClr val="000000"/>
                </a:solidFill>
              </a:rPr>
              <a:t>Hope restored, do not mock the god</a:t>
            </a:r>
          </a:p>
          <a:p>
            <a:pPr lvl="2"/>
            <a:r>
              <a:rPr lang="en-US" dirty="0" smtClean="0"/>
              <a:t>this choral number offers a point of departure pondering the moral horizon against which the play looks upon the behavior of a p. on the one hand, the obvious: honor the gods if you don’t want to incur their wrath. but wouldn’t p and others have followed that in d’s regard had they just known? maybe it was their</a:t>
            </a:r>
            <a:r>
              <a:rPr lang="en-US" baseline="0" dirty="0" smtClean="0"/>
              <a:t> </a:t>
            </a:r>
            <a:r>
              <a:rPr lang="en-US" baseline="0" dirty="0" err="1" smtClean="0"/>
              <a:t>arraogance</a:t>
            </a:r>
            <a:r>
              <a:rPr lang="en-US" baseline="0" dirty="0" smtClean="0"/>
              <a:t> that made them blind, but it’s not at all clear that p and others had more to work from than the claims of Semele.</a:t>
            </a:r>
          </a:p>
          <a:p>
            <a:pPr lvl="2"/>
            <a:r>
              <a:rPr lang="en-US" dirty="0" smtClean="0"/>
              <a:t>competition between agave and her sisters for chief honors in</a:t>
            </a:r>
            <a:r>
              <a:rPr lang="en-US" baseline="0" dirty="0" smtClean="0"/>
              <a:t> the hunt may offer insight. the sisters participate sort of on equal footing with others in their unrestrained celebration of god. but their competition suggests competition within the family for preeminence. just as p suspects the “stranger” competes with him, just as </a:t>
            </a:r>
            <a:r>
              <a:rPr lang="en-US" baseline="0" dirty="0" err="1" smtClean="0"/>
              <a:t>creon</a:t>
            </a:r>
            <a:r>
              <a:rPr lang="en-US" baseline="0" dirty="0" smtClean="0"/>
              <a:t> and later </a:t>
            </a:r>
            <a:r>
              <a:rPr lang="en-US" baseline="0" dirty="0" err="1" smtClean="0"/>
              <a:t>oed</a:t>
            </a:r>
            <a:r>
              <a:rPr lang="en-US" baseline="0" dirty="0" smtClean="0"/>
              <a:t> suspect challenges to their power. just as d, also a member of this messed up family, sees p as a impediment to </a:t>
            </a:r>
            <a:r>
              <a:rPr lang="en-US" i="1" baseline="0" dirty="0" smtClean="0"/>
              <a:t>his</a:t>
            </a:r>
            <a:r>
              <a:rPr lang="en-US" i="0" baseline="0" dirty="0" smtClean="0"/>
              <a:t> power at </a:t>
            </a:r>
            <a:r>
              <a:rPr lang="en-US" i="0" baseline="0" dirty="0" err="1" smtClean="0"/>
              <a:t>thebes</a:t>
            </a:r>
            <a:r>
              <a:rPr lang="en-US" i="0" baseline="0" dirty="0" smtClean="0"/>
              <a:t>.</a:t>
            </a:r>
          </a:p>
          <a:p>
            <a:pPr lvl="2"/>
            <a:r>
              <a:rPr lang="en-US" i="0" baseline="0" dirty="0" smtClean="0"/>
              <a:t>so we seem to have something like one of the chief conflicts moving the plot of </a:t>
            </a:r>
            <a:r>
              <a:rPr lang="en-US" i="0" baseline="0" dirty="0" err="1" smtClean="0"/>
              <a:t>soph’s</a:t>
            </a:r>
            <a:r>
              <a:rPr lang="en-US" i="0" baseline="0" dirty="0" smtClean="0"/>
              <a:t> ant forward: paternalist power versus the world of women and of the gods. again, a dialectic dramatizing the extremely painful </a:t>
            </a:r>
            <a:r>
              <a:rPr lang="en-US" i="0" baseline="0" dirty="0" err="1" smtClean="0"/>
              <a:t>birthpangs</a:t>
            </a:r>
            <a:r>
              <a:rPr lang="en-US" i="0" baseline="0" dirty="0" smtClean="0"/>
              <a:t> of a political and social order retaining patriarchy but subsuming the household and the gods within it. note how acceptance of Dionysus is the acceptance of what is simultaneously </a:t>
            </a:r>
            <a:r>
              <a:rPr lang="en-US" i="0" baseline="0" dirty="0" err="1" smtClean="0"/>
              <a:t>domomestic</a:t>
            </a:r>
            <a:r>
              <a:rPr lang="en-US" i="0" baseline="0" dirty="0" smtClean="0"/>
              <a:t> and foreign. through the punishment of p and of ag and family, honoring the gods and attendant benefits will no longer be a mere matter of luck.</a:t>
            </a:r>
          </a:p>
          <a:p>
            <a:r>
              <a:rPr lang="en-US" dirty="0" smtClean="0"/>
              <a:t>exodos (443)</a:t>
            </a:r>
          </a:p>
          <a:p>
            <a:pPr lvl="1"/>
            <a:r>
              <a:rPr lang="en-US" dirty="0" smtClean="0"/>
              <a:t>Agave’s mad scene</a:t>
            </a:r>
          </a:p>
          <a:p>
            <a:pPr lvl="2"/>
            <a:r>
              <a:rPr lang="en-US" dirty="0" smtClean="0"/>
              <a:t>lyric dialogue</a:t>
            </a:r>
          </a:p>
          <a:p>
            <a:pPr lvl="2"/>
            <a:r>
              <a:rPr lang="en-US" dirty="0" smtClean="0"/>
              <a:t>agave’s call to the feast – no entirely explicit, but clearly to feast on Pentheus. (omophagia).</a:t>
            </a:r>
            <a:endParaRPr lang="en-US" baseline="0" dirty="0" smtClean="0"/>
          </a:p>
          <a:p>
            <a:pPr lvl="3"/>
            <a:r>
              <a:rPr lang="en-US" baseline="0" dirty="0" err="1" smtClean="0"/>
              <a:t>cf.also</a:t>
            </a:r>
            <a:r>
              <a:rPr lang="en-US" baseline="0" dirty="0" smtClean="0"/>
              <a:t> below</a:t>
            </a:r>
            <a:endParaRPr lang="en-US" dirty="0" smtClean="0"/>
          </a:p>
          <a:p>
            <a:pPr lvl="1"/>
            <a:r>
              <a:rPr lang="en-US" dirty="0" smtClean="0"/>
              <a:t>Cadmus’s return with Pentheus. Lament for Pentheus</a:t>
            </a:r>
          </a:p>
          <a:p>
            <a:pPr lvl="2"/>
            <a:r>
              <a:rPr lang="en-US" baseline="0" dirty="0" smtClean="0"/>
              <a:t>Cadmus “Murder is what your tragic hands have done. Beautiful the victim cut down by the gods:  the sacrificial feast you call me to and Thebes.”</a:t>
            </a:r>
          </a:p>
          <a:p>
            <a:pPr lvl="2"/>
            <a:r>
              <a:rPr lang="en-US" baseline="0" dirty="0" smtClean="0"/>
              <a:t>agave comes to her wits, knowledge too late. agave and everyone’s reversal. the kissing scene is also kind of sick</a:t>
            </a:r>
            <a:endParaRPr lang="en-US" dirty="0" smtClean="0"/>
          </a:p>
          <a:p>
            <a:pPr lvl="1"/>
            <a:r>
              <a:rPr lang="en-US" dirty="0" smtClean="0"/>
              <a:t>[the chorus p. 452 was made up by the translator]</a:t>
            </a:r>
          </a:p>
          <a:p>
            <a:pPr lvl="1"/>
            <a:r>
              <a:rPr lang="en-US" dirty="0" smtClean="0"/>
              <a:t>Deus ex machina</a:t>
            </a:r>
          </a:p>
          <a:p>
            <a:pPr lvl="2"/>
            <a:r>
              <a:rPr lang="en-US" dirty="0" smtClean="0"/>
              <a:t>deus ex machina (ex </a:t>
            </a:r>
            <a:r>
              <a:rPr lang="en-US" dirty="0" err="1" smtClean="0"/>
              <a:t>tecto</a:t>
            </a:r>
            <a:r>
              <a:rPr lang="en-US" dirty="0" smtClean="0"/>
              <a:t>??). (had already begun in lost segments with establishment of cult. translator wrong in rejecting lines. Cadmus and Harmonia to become snakes, to drive chariot to barbarian land. shall lead barbarians in attack on </a:t>
            </a:r>
            <a:r>
              <a:rPr lang="en-US" dirty="0" err="1" smtClean="0"/>
              <a:t>delphi</a:t>
            </a:r>
            <a:r>
              <a:rPr lang="en-US" dirty="0" smtClean="0"/>
              <a:t>. shall die and be transported to the islands of the blest.</a:t>
            </a:r>
          </a:p>
          <a:p>
            <a:pPr lvl="2"/>
            <a:r>
              <a:rPr lang="en-US" dirty="0" smtClean="0"/>
              <a:t>“DIONYSUS: Too late to know me now; you did not when you should.” (knowledge too late)</a:t>
            </a:r>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14</a:t>
            </a:fld>
            <a:endParaRPr lang="en-US"/>
          </a:p>
        </p:txBody>
      </p:sp>
    </p:spTree>
    <p:extLst>
      <p:ext uri="{BB962C8B-B14F-4D97-AF65-F5344CB8AC3E}">
        <p14:creationId xmlns:p14="http://schemas.microsoft.com/office/powerpoint/2010/main" val="2684674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4550" y="647700"/>
            <a:ext cx="2781300" cy="15652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15</a:t>
            </a:fld>
            <a:endParaRPr lang="en-US"/>
          </a:p>
        </p:txBody>
      </p:sp>
    </p:spTree>
    <p:extLst>
      <p:ext uri="{BB962C8B-B14F-4D97-AF65-F5344CB8AC3E}">
        <p14:creationId xmlns:p14="http://schemas.microsoft.com/office/powerpoint/2010/main" val="27694302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4550" y="647700"/>
            <a:ext cx="2781300" cy="1565275"/>
          </a:xfrm>
        </p:spPr>
      </p:sp>
      <p:sp>
        <p:nvSpPr>
          <p:cNvPr id="3" name="Notes Placeholder 2"/>
          <p:cNvSpPr>
            <a:spLocks noGrp="1"/>
          </p:cNvSpPr>
          <p:nvPr>
            <p:ph type="body" idx="1"/>
          </p:nvPr>
        </p:nvSpPr>
        <p:spPr/>
        <p:txBody>
          <a:bodyPr/>
          <a:lstStyle/>
          <a:p>
            <a:r>
              <a:rPr lang="en-US" dirty="0" smtClean="0"/>
              <a:t>          </a:t>
            </a:r>
            <a:r>
              <a:rPr lang="en-US" dirty="0" smtClean="0">
                <a:solidFill>
                  <a:srgbClr val="737373"/>
                </a:solidFill>
                <a:latin typeface="New Athena Unicode" pitchFamily="2" charset="0"/>
              </a:rPr>
              <a:t>⏑</a:t>
            </a:r>
            <a:r>
              <a:rPr lang="en-US" dirty="0" smtClean="0"/>
              <a:t>   </a:t>
            </a:r>
            <a:r>
              <a:rPr lang="en-US" dirty="0" smtClean="0">
                <a:solidFill>
                  <a:srgbClr val="737373"/>
                </a:solidFill>
                <a:latin typeface="New Athena Unicode" pitchFamily="2" charset="0"/>
              </a:rPr>
              <a:t>⏑</a:t>
            </a:r>
            <a:r>
              <a:rPr lang="en-US" dirty="0" smtClean="0"/>
              <a:t>      </a:t>
            </a:r>
            <a:r>
              <a:rPr lang="en-US" dirty="0">
                <a:solidFill>
                  <a:srgbClr val="737373"/>
                </a:solidFill>
                <a:latin typeface="New Athena Unicode" pitchFamily="2" charset="0"/>
              </a:rPr>
              <a:t>⏑</a:t>
            </a:r>
            <a:r>
              <a:rPr lang="en-US" dirty="0" smtClean="0"/>
              <a:t>    </a:t>
            </a:r>
            <a:r>
              <a:rPr lang="en-US" dirty="0">
                <a:solidFill>
                  <a:srgbClr val="737373"/>
                </a:solidFill>
                <a:latin typeface="New Athena Unicode" pitchFamily="2" charset="0"/>
                <a:sym typeface="Symbol" panose="05050102010706020507" pitchFamily="18" charset="2"/>
              </a:rPr>
              <a:t></a:t>
            </a:r>
            <a:r>
              <a:rPr lang="en-US" dirty="0" smtClean="0"/>
              <a:t>       </a:t>
            </a:r>
            <a:r>
              <a:rPr lang="en-US" dirty="0">
                <a:solidFill>
                  <a:srgbClr val="737373"/>
                </a:solidFill>
                <a:latin typeface="New Athena Unicode" pitchFamily="2" charset="0"/>
                <a:sym typeface="Symbol" panose="05050102010706020507" pitchFamily="18" charset="2"/>
              </a:rPr>
              <a:t></a:t>
            </a:r>
            <a:r>
              <a:rPr lang="en-US" dirty="0" smtClean="0"/>
              <a:t>        </a:t>
            </a:r>
            <a:r>
              <a:rPr lang="en-US" dirty="0" smtClean="0">
                <a:solidFill>
                  <a:srgbClr val="737373"/>
                </a:solidFill>
                <a:latin typeface="New Athena Unicode" pitchFamily="2" charset="0"/>
                <a:sym typeface="Symbol" panose="05050102010706020507" pitchFamily="18" charset="2"/>
              </a:rPr>
              <a:t></a:t>
            </a:r>
            <a:r>
              <a:rPr lang="en-US" dirty="0" smtClean="0"/>
              <a:t>         </a:t>
            </a:r>
            <a:r>
              <a:rPr lang="en-US" dirty="0">
                <a:solidFill>
                  <a:srgbClr val="737373"/>
                </a:solidFill>
                <a:latin typeface="New Athena Unicode" pitchFamily="2" charset="0"/>
              </a:rPr>
              <a:t>⏑</a:t>
            </a:r>
            <a:r>
              <a:rPr lang="en-US" dirty="0" smtClean="0"/>
              <a:t>    </a:t>
            </a:r>
            <a:r>
              <a:rPr lang="en-US" dirty="0">
                <a:solidFill>
                  <a:srgbClr val="737373"/>
                </a:solidFill>
                <a:latin typeface="New Athena Unicode" pitchFamily="2" charset="0"/>
              </a:rPr>
              <a:t>⏑</a:t>
            </a:r>
            <a:r>
              <a:rPr lang="en-US" dirty="0" smtClean="0"/>
              <a:t>       </a:t>
            </a:r>
            <a:r>
              <a:rPr lang="en-US" dirty="0">
                <a:solidFill>
                  <a:srgbClr val="737373"/>
                </a:solidFill>
                <a:latin typeface="New Athena Unicode" pitchFamily="2" charset="0"/>
              </a:rPr>
              <a:t>⏑</a:t>
            </a:r>
            <a:r>
              <a:rPr lang="en-US" dirty="0" smtClean="0"/>
              <a:t>        </a:t>
            </a:r>
            <a:r>
              <a:rPr lang="en-US" dirty="0">
                <a:solidFill>
                  <a:srgbClr val="737373"/>
                </a:solidFill>
                <a:latin typeface="New Athena Unicode" pitchFamily="2" charset="0"/>
                <a:sym typeface="Symbol" panose="05050102010706020507" pitchFamily="18" charset="2"/>
              </a:rPr>
              <a:t></a:t>
            </a:r>
            <a:r>
              <a:rPr lang="en-US" dirty="0" smtClean="0"/>
              <a:t>       </a:t>
            </a:r>
            <a:r>
              <a:rPr lang="en-US" dirty="0">
                <a:solidFill>
                  <a:srgbClr val="737373"/>
                </a:solidFill>
                <a:latin typeface="New Athena Unicode" pitchFamily="2" charset="0"/>
              </a:rPr>
              <a:t>⏑</a:t>
            </a:r>
            <a:r>
              <a:rPr lang="en-US" dirty="0" smtClean="0"/>
              <a:t>     </a:t>
            </a:r>
            <a:r>
              <a:rPr lang="en-US" dirty="0">
                <a:solidFill>
                  <a:srgbClr val="737373"/>
                </a:solidFill>
                <a:latin typeface="New Athena Unicode" pitchFamily="2" charset="0"/>
                <a:sym typeface="Symbol" panose="05050102010706020507" pitchFamily="18" charset="2"/>
              </a:rPr>
              <a:t></a:t>
            </a:r>
            <a:endParaRPr lang="en-US" dirty="0" smtClean="0"/>
          </a:p>
          <a:p>
            <a:r>
              <a:rPr lang="el-GR" spc="300" dirty="0" smtClean="0"/>
              <a:t>Χο. ἴτε θοαὶ Λύσσας κύνες, ἴτ’ εἰς ὄρος,</a:t>
            </a:r>
            <a:endParaRPr lang="en-US" spc="300" dirty="0" smtClean="0"/>
          </a:p>
          <a:p>
            <a:r>
              <a:rPr lang="en-US" dirty="0" smtClean="0"/>
              <a:t>   </a:t>
            </a:r>
            <a:r>
              <a:rPr lang="en-US" dirty="0" smtClean="0">
                <a:solidFill>
                  <a:srgbClr val="737373"/>
                </a:solidFill>
                <a:latin typeface="New Athena Unicode" pitchFamily="2" charset="0"/>
              </a:rPr>
              <a:t>⏑</a:t>
            </a:r>
            <a:r>
              <a:rPr lang="en-US" dirty="0" smtClean="0"/>
              <a:t> </a:t>
            </a:r>
            <a:r>
              <a:rPr lang="en-US" dirty="0">
                <a:solidFill>
                  <a:srgbClr val="737373"/>
                </a:solidFill>
                <a:latin typeface="New Athena Unicode" pitchFamily="2" charset="0"/>
              </a:rPr>
              <a:t>⏑</a:t>
            </a:r>
            <a:r>
              <a:rPr lang="en-US" dirty="0" smtClean="0"/>
              <a:t>    </a:t>
            </a:r>
            <a:r>
              <a:rPr lang="en-US" dirty="0">
                <a:solidFill>
                  <a:srgbClr val="737373"/>
                </a:solidFill>
                <a:latin typeface="New Athena Unicode" pitchFamily="2" charset="0"/>
              </a:rPr>
              <a:t>⏑</a:t>
            </a:r>
            <a:r>
              <a:rPr lang="en-US" dirty="0" smtClean="0"/>
              <a:t>      </a:t>
            </a:r>
            <a:r>
              <a:rPr lang="en-US" dirty="0">
                <a:solidFill>
                  <a:srgbClr val="737373"/>
                </a:solidFill>
                <a:latin typeface="New Athena Unicode" pitchFamily="2" charset="0"/>
                <a:sym typeface="Symbol" panose="05050102010706020507" pitchFamily="18" charset="2"/>
              </a:rPr>
              <a:t></a:t>
            </a:r>
            <a:r>
              <a:rPr lang="en-US" dirty="0" smtClean="0"/>
              <a:t>           </a:t>
            </a:r>
            <a:r>
              <a:rPr lang="en-US" dirty="0">
                <a:solidFill>
                  <a:srgbClr val="737373"/>
                </a:solidFill>
                <a:latin typeface="New Athena Unicode" pitchFamily="2" charset="0"/>
              </a:rPr>
              <a:t>⏑</a:t>
            </a:r>
            <a:r>
              <a:rPr lang="en-US" dirty="0" smtClean="0"/>
              <a:t>      </a:t>
            </a:r>
            <a:r>
              <a:rPr lang="en-US" dirty="0">
                <a:solidFill>
                  <a:srgbClr val="737373"/>
                </a:solidFill>
                <a:latin typeface="New Athena Unicode" pitchFamily="2" charset="0"/>
                <a:sym typeface="Symbol" panose="05050102010706020507" pitchFamily="18" charset="2"/>
              </a:rPr>
              <a:t></a:t>
            </a:r>
            <a:r>
              <a:rPr lang="en-US" dirty="0" smtClean="0"/>
              <a:t>     </a:t>
            </a:r>
            <a:r>
              <a:rPr lang="en-US" dirty="0">
                <a:solidFill>
                  <a:srgbClr val="737373"/>
                </a:solidFill>
                <a:latin typeface="New Athena Unicode" pitchFamily="2" charset="0"/>
              </a:rPr>
              <a:t>⏑</a:t>
            </a:r>
            <a:r>
              <a:rPr lang="en-US" dirty="0" smtClean="0"/>
              <a:t>      </a:t>
            </a:r>
            <a:r>
              <a:rPr lang="en-US" dirty="0">
                <a:solidFill>
                  <a:srgbClr val="737373"/>
                </a:solidFill>
                <a:latin typeface="New Athena Unicode" pitchFamily="2" charset="0"/>
                <a:sym typeface="Symbol" panose="05050102010706020507" pitchFamily="18" charset="2"/>
              </a:rPr>
              <a:t></a:t>
            </a:r>
            <a:r>
              <a:rPr lang="en-US" dirty="0" smtClean="0"/>
              <a:t>         </a:t>
            </a:r>
            <a:r>
              <a:rPr lang="en-US" dirty="0">
                <a:solidFill>
                  <a:srgbClr val="737373"/>
                </a:solidFill>
                <a:latin typeface="New Athena Unicode" pitchFamily="2" charset="0"/>
                <a:sym typeface="Symbol" panose="05050102010706020507" pitchFamily="18" charset="2"/>
              </a:rPr>
              <a:t></a:t>
            </a:r>
            <a:r>
              <a:rPr lang="en-US" dirty="0" smtClean="0"/>
              <a:t>        </a:t>
            </a:r>
            <a:r>
              <a:rPr lang="en-US" dirty="0">
                <a:solidFill>
                  <a:srgbClr val="737373"/>
                </a:solidFill>
                <a:latin typeface="New Athena Unicode" pitchFamily="2" charset="0"/>
              </a:rPr>
              <a:t>⏑</a:t>
            </a:r>
            <a:r>
              <a:rPr lang="en-US" dirty="0" smtClean="0"/>
              <a:t>      </a:t>
            </a:r>
            <a:r>
              <a:rPr lang="en-US" dirty="0">
                <a:solidFill>
                  <a:srgbClr val="737373"/>
                </a:solidFill>
                <a:latin typeface="New Athena Unicode" pitchFamily="2" charset="0"/>
                <a:sym typeface="Symbol" panose="05050102010706020507" pitchFamily="18" charset="2"/>
              </a:rPr>
              <a:t></a:t>
            </a:r>
            <a:endParaRPr lang="el-GR" dirty="0" smtClean="0"/>
          </a:p>
          <a:p>
            <a:r>
              <a:rPr lang="el-GR" spc="300" dirty="0" smtClean="0"/>
              <a:t>θίασον ἔνθ’ ἔχουσι Κάδμου κόραι·</a:t>
            </a:r>
            <a:endParaRPr lang="en-US" spc="300" dirty="0" smtClean="0"/>
          </a:p>
          <a:p>
            <a:r>
              <a:rPr lang="en-US" dirty="0" smtClean="0"/>
              <a:t> </a:t>
            </a:r>
            <a:r>
              <a:rPr lang="en-US" dirty="0">
                <a:solidFill>
                  <a:srgbClr val="737373"/>
                </a:solidFill>
                <a:latin typeface="New Athena Unicode" pitchFamily="2" charset="0"/>
              </a:rPr>
              <a:t>⏑</a:t>
            </a:r>
            <a:r>
              <a:rPr lang="en-US" dirty="0" smtClean="0"/>
              <a:t>    </a:t>
            </a:r>
            <a:r>
              <a:rPr lang="en-US" dirty="0" smtClean="0">
                <a:solidFill>
                  <a:srgbClr val="737373"/>
                </a:solidFill>
                <a:latin typeface="New Athena Unicode" pitchFamily="2" charset="0"/>
                <a:sym typeface="Symbol" panose="05050102010706020507" pitchFamily="18" charset="2"/>
              </a:rPr>
              <a:t></a:t>
            </a:r>
            <a:r>
              <a:rPr lang="en-US" dirty="0" smtClean="0"/>
              <a:t>            </a:t>
            </a:r>
            <a:r>
              <a:rPr lang="en-US" dirty="0">
                <a:solidFill>
                  <a:srgbClr val="737373"/>
                </a:solidFill>
                <a:latin typeface="New Athena Unicode" pitchFamily="2" charset="0"/>
                <a:sym typeface="Symbol" panose="05050102010706020507" pitchFamily="18" charset="2"/>
              </a:rPr>
              <a:t></a:t>
            </a:r>
            <a:r>
              <a:rPr lang="en-US" dirty="0" smtClean="0"/>
              <a:t>    </a:t>
            </a:r>
            <a:r>
              <a:rPr lang="en-US" dirty="0">
                <a:solidFill>
                  <a:srgbClr val="737373"/>
                </a:solidFill>
                <a:latin typeface="New Athena Unicode" pitchFamily="2" charset="0"/>
              </a:rPr>
              <a:t>⏑</a:t>
            </a:r>
            <a:r>
              <a:rPr lang="en-US" dirty="0" smtClean="0"/>
              <a:t>    </a:t>
            </a:r>
            <a:r>
              <a:rPr lang="en-US" dirty="0">
                <a:solidFill>
                  <a:srgbClr val="737373"/>
                </a:solidFill>
                <a:latin typeface="New Athena Unicode" pitchFamily="2" charset="0"/>
              </a:rPr>
              <a:t>⏑</a:t>
            </a:r>
            <a:r>
              <a:rPr lang="en-US" dirty="0" smtClean="0"/>
              <a:t>      </a:t>
            </a:r>
            <a:r>
              <a:rPr lang="en-US" dirty="0">
                <a:solidFill>
                  <a:srgbClr val="737373"/>
                </a:solidFill>
                <a:latin typeface="New Athena Unicode" pitchFamily="2" charset="0"/>
              </a:rPr>
              <a:t>⏑</a:t>
            </a:r>
            <a:endParaRPr lang="el-GR" dirty="0" smtClean="0"/>
          </a:p>
          <a:p>
            <a:r>
              <a:rPr lang="el-GR" spc="300" dirty="0" smtClean="0"/>
              <a:t>ἀνοιστρήσατέ νιν</a:t>
            </a:r>
            <a:endParaRPr lang="en-US" spc="300" dirty="0" smtClean="0"/>
          </a:p>
          <a:p>
            <a:r>
              <a:rPr lang="en-US" dirty="0">
                <a:solidFill>
                  <a:srgbClr val="737373"/>
                </a:solidFill>
                <a:latin typeface="New Athena Unicode" pitchFamily="2" charset="0"/>
              </a:rPr>
              <a:t>⏑</a:t>
            </a:r>
            <a:r>
              <a:rPr lang="en-US" dirty="0" smtClean="0"/>
              <a:t>   </a:t>
            </a:r>
            <a:r>
              <a:rPr lang="en-US" dirty="0">
                <a:solidFill>
                  <a:srgbClr val="737373"/>
                </a:solidFill>
                <a:latin typeface="New Athena Unicode" pitchFamily="2" charset="0"/>
              </a:rPr>
              <a:t>⏑</a:t>
            </a:r>
            <a:r>
              <a:rPr lang="en-US" dirty="0" smtClean="0"/>
              <a:t>      </a:t>
            </a:r>
            <a:r>
              <a:rPr lang="en-US" dirty="0">
                <a:solidFill>
                  <a:srgbClr val="737373"/>
                </a:solidFill>
                <a:latin typeface="New Athena Unicode" pitchFamily="2" charset="0"/>
              </a:rPr>
              <a:t>⏑</a:t>
            </a:r>
            <a:r>
              <a:rPr lang="en-US" dirty="0" smtClean="0"/>
              <a:t>      </a:t>
            </a:r>
            <a:r>
              <a:rPr lang="en-US" dirty="0" smtClean="0">
                <a:solidFill>
                  <a:srgbClr val="737373"/>
                </a:solidFill>
                <a:latin typeface="New Athena Unicode" pitchFamily="2" charset="0"/>
                <a:sym typeface="Symbol" panose="05050102010706020507" pitchFamily="18" charset="2"/>
              </a:rPr>
              <a:t></a:t>
            </a:r>
            <a:r>
              <a:rPr lang="en-US" dirty="0" smtClean="0"/>
              <a:t>        </a:t>
            </a:r>
            <a:r>
              <a:rPr lang="en-US" dirty="0">
                <a:solidFill>
                  <a:srgbClr val="737373"/>
                </a:solidFill>
                <a:latin typeface="New Athena Unicode" pitchFamily="2" charset="0"/>
              </a:rPr>
              <a:t>⏑</a:t>
            </a:r>
            <a:r>
              <a:rPr lang="en-US" dirty="0" smtClean="0"/>
              <a:t>       </a:t>
            </a:r>
            <a:r>
              <a:rPr lang="en-US" dirty="0">
                <a:solidFill>
                  <a:srgbClr val="737373"/>
                </a:solidFill>
                <a:latin typeface="New Athena Unicode" pitchFamily="2" charset="0"/>
                <a:sym typeface="Symbol" panose="05050102010706020507" pitchFamily="18" charset="2"/>
              </a:rPr>
              <a:t></a:t>
            </a:r>
            <a:r>
              <a:rPr lang="en-US" dirty="0" smtClean="0"/>
              <a:t>    </a:t>
            </a:r>
            <a:r>
              <a:rPr lang="en-US" dirty="0" smtClean="0">
                <a:solidFill>
                  <a:srgbClr val="737373"/>
                </a:solidFill>
                <a:latin typeface="New Athena Unicode" pitchFamily="2" charset="0"/>
              </a:rPr>
              <a:t>⏑</a:t>
            </a:r>
            <a:r>
              <a:rPr lang="en-US" dirty="0" smtClean="0"/>
              <a:t>    </a:t>
            </a:r>
            <a:r>
              <a:rPr lang="en-US" dirty="0">
                <a:solidFill>
                  <a:srgbClr val="737373"/>
                </a:solidFill>
                <a:latin typeface="New Athena Unicode" pitchFamily="2" charset="0"/>
                <a:sym typeface="Symbol" panose="05050102010706020507" pitchFamily="18" charset="2"/>
              </a:rPr>
              <a:t></a:t>
            </a:r>
            <a:r>
              <a:rPr lang="en-US" dirty="0" smtClean="0"/>
              <a:t>     </a:t>
            </a:r>
            <a:r>
              <a:rPr lang="en-US" dirty="0">
                <a:solidFill>
                  <a:srgbClr val="737373"/>
                </a:solidFill>
                <a:latin typeface="New Athena Unicode" pitchFamily="2" charset="0"/>
                <a:sym typeface="Symbol" panose="05050102010706020507" pitchFamily="18" charset="2"/>
              </a:rPr>
              <a:t></a:t>
            </a:r>
            <a:r>
              <a:rPr lang="en-US" dirty="0" smtClean="0"/>
              <a:t>           </a:t>
            </a:r>
            <a:r>
              <a:rPr lang="en-US" dirty="0">
                <a:solidFill>
                  <a:srgbClr val="737373"/>
                </a:solidFill>
                <a:latin typeface="New Athena Unicode" pitchFamily="2" charset="0"/>
              </a:rPr>
              <a:t>⏑</a:t>
            </a:r>
            <a:r>
              <a:rPr lang="en-US" dirty="0" smtClean="0"/>
              <a:t>     </a:t>
            </a:r>
            <a:r>
              <a:rPr lang="en-US" dirty="0">
                <a:solidFill>
                  <a:srgbClr val="737373"/>
                </a:solidFill>
                <a:latin typeface="New Athena Unicode" pitchFamily="2" charset="0"/>
                <a:sym typeface="Symbol" panose="05050102010706020507" pitchFamily="18" charset="2"/>
              </a:rPr>
              <a:t></a:t>
            </a:r>
            <a:endParaRPr lang="el-GR" dirty="0" smtClean="0"/>
          </a:p>
          <a:p>
            <a:r>
              <a:rPr lang="el-GR" spc="300" dirty="0" smtClean="0"/>
              <a:t>ἐπὶ τὸν ἐν γυναικομίμωι στολᾶι</a:t>
            </a:r>
            <a:endParaRPr lang="en-US" spc="300" dirty="0" smtClean="0"/>
          </a:p>
          <a:p>
            <a:r>
              <a:rPr lang="en-US" dirty="0" smtClean="0"/>
              <a:t>    </a:t>
            </a:r>
            <a:r>
              <a:rPr lang="en-US" dirty="0">
                <a:solidFill>
                  <a:srgbClr val="737373"/>
                </a:solidFill>
                <a:latin typeface="New Athena Unicode" pitchFamily="2" charset="0"/>
                <a:sym typeface="Symbol" panose="05050102010706020507" pitchFamily="18" charset="2"/>
              </a:rPr>
              <a:t></a:t>
            </a:r>
            <a:r>
              <a:rPr lang="en-US" dirty="0" smtClean="0"/>
              <a:t>        </a:t>
            </a:r>
            <a:r>
              <a:rPr lang="en-US" dirty="0">
                <a:solidFill>
                  <a:srgbClr val="737373"/>
                </a:solidFill>
                <a:latin typeface="New Athena Unicode" pitchFamily="2" charset="0"/>
                <a:sym typeface="Symbol" panose="05050102010706020507" pitchFamily="18" charset="2"/>
              </a:rPr>
              <a:t></a:t>
            </a:r>
            <a:r>
              <a:rPr lang="en-US" dirty="0" smtClean="0"/>
              <a:t>    </a:t>
            </a:r>
            <a:r>
              <a:rPr lang="en-US" dirty="0">
                <a:solidFill>
                  <a:srgbClr val="737373"/>
                </a:solidFill>
                <a:latin typeface="New Athena Unicode" pitchFamily="2" charset="0"/>
                <a:sym typeface="Symbol" panose="05050102010706020507" pitchFamily="18" charset="2"/>
              </a:rPr>
              <a:t></a:t>
            </a:r>
            <a:r>
              <a:rPr lang="en-US" dirty="0" smtClean="0"/>
              <a:t>      </a:t>
            </a:r>
            <a:r>
              <a:rPr lang="en-US" dirty="0">
                <a:solidFill>
                  <a:srgbClr val="737373"/>
                </a:solidFill>
                <a:latin typeface="New Athena Unicode" pitchFamily="2" charset="0"/>
              </a:rPr>
              <a:t>⏑</a:t>
            </a:r>
            <a:r>
              <a:rPr lang="en-US" dirty="0" smtClean="0"/>
              <a:t>    </a:t>
            </a:r>
            <a:r>
              <a:rPr lang="en-US" dirty="0" smtClean="0">
                <a:solidFill>
                  <a:srgbClr val="737373"/>
                </a:solidFill>
                <a:latin typeface="New Athena Unicode" pitchFamily="2" charset="0"/>
                <a:sym typeface="Symbol" panose="05050102010706020507" pitchFamily="18" charset="2"/>
              </a:rPr>
              <a:t></a:t>
            </a:r>
            <a:r>
              <a:rPr lang="en-US" dirty="0" smtClean="0"/>
              <a:t>       </a:t>
            </a:r>
            <a:r>
              <a:rPr lang="en-US" dirty="0">
                <a:solidFill>
                  <a:srgbClr val="737373"/>
                </a:solidFill>
                <a:latin typeface="New Athena Unicode" pitchFamily="2" charset="0"/>
              </a:rPr>
              <a:t>⏑</a:t>
            </a:r>
            <a:r>
              <a:rPr lang="en-US" dirty="0" smtClean="0"/>
              <a:t>     </a:t>
            </a:r>
            <a:r>
              <a:rPr lang="en-US" dirty="0">
                <a:solidFill>
                  <a:srgbClr val="737373"/>
                </a:solidFill>
                <a:latin typeface="New Athena Unicode" pitchFamily="2" charset="0"/>
                <a:sym typeface="Symbol" panose="05050102010706020507" pitchFamily="18" charset="2"/>
              </a:rPr>
              <a:t></a:t>
            </a:r>
            <a:r>
              <a:rPr lang="en-US" dirty="0" smtClean="0"/>
              <a:t>          </a:t>
            </a:r>
            <a:r>
              <a:rPr lang="en-US" dirty="0">
                <a:solidFill>
                  <a:srgbClr val="737373"/>
                </a:solidFill>
                <a:latin typeface="New Athena Unicode" pitchFamily="2" charset="0"/>
                <a:sym typeface="Symbol" panose="05050102010706020507" pitchFamily="18" charset="2"/>
              </a:rPr>
              <a:t></a:t>
            </a:r>
            <a:r>
              <a:rPr lang="en-US" dirty="0" smtClean="0"/>
              <a:t>      </a:t>
            </a:r>
            <a:r>
              <a:rPr lang="en-US" dirty="0">
                <a:solidFill>
                  <a:srgbClr val="737373"/>
                </a:solidFill>
                <a:latin typeface="New Athena Unicode" pitchFamily="2" charset="0"/>
              </a:rPr>
              <a:t>⏑</a:t>
            </a:r>
            <a:r>
              <a:rPr lang="en-US" dirty="0" smtClean="0"/>
              <a:t>    </a:t>
            </a:r>
            <a:r>
              <a:rPr lang="en-US" dirty="0">
                <a:solidFill>
                  <a:srgbClr val="737373"/>
                </a:solidFill>
                <a:latin typeface="New Athena Unicode" pitchFamily="2" charset="0"/>
                <a:sym typeface="Symbol" panose="05050102010706020507" pitchFamily="18" charset="2"/>
              </a:rPr>
              <a:t></a:t>
            </a:r>
            <a:endParaRPr lang="el-GR" dirty="0" smtClean="0"/>
          </a:p>
          <a:p>
            <a:r>
              <a:rPr lang="el-GR" spc="300" dirty="0" smtClean="0"/>
              <a:t>λυσσώδη κατάσκοπον μαινάδων.</a:t>
            </a:r>
            <a:endParaRPr lang="en-US" spc="300" dirty="0" smtClean="0"/>
          </a:p>
          <a:p>
            <a:endParaRPr lang="en-US" spc="300" dirty="0" smtClean="0"/>
          </a:p>
          <a:p>
            <a:endParaRPr lang="en-US" spc="300" dirty="0"/>
          </a:p>
        </p:txBody>
      </p:sp>
      <p:sp>
        <p:nvSpPr>
          <p:cNvPr id="4" name="Slide Number Placeholder 3"/>
          <p:cNvSpPr>
            <a:spLocks noGrp="1"/>
          </p:cNvSpPr>
          <p:nvPr>
            <p:ph type="sldNum" sz="quarter" idx="10"/>
          </p:nvPr>
        </p:nvSpPr>
        <p:spPr/>
        <p:txBody>
          <a:bodyPr/>
          <a:lstStyle/>
          <a:p>
            <a:fld id="{69C971FF-EF28-4195-A575-329446EFAA55}" type="slidenum">
              <a:rPr lang="en-US" smtClean="0"/>
              <a:t>16</a:t>
            </a:fld>
            <a:endParaRPr lang="en-US"/>
          </a:p>
        </p:txBody>
      </p:sp>
    </p:spTree>
    <p:extLst>
      <p:ext uri="{BB962C8B-B14F-4D97-AF65-F5344CB8AC3E}">
        <p14:creationId xmlns:p14="http://schemas.microsoft.com/office/powerpoint/2010/main" val="21175628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2114550" y="647700"/>
            <a:ext cx="2781300" cy="1565275"/>
          </a:xfrm>
          <a:ln/>
        </p:spPr>
      </p:sp>
      <p:sp>
        <p:nvSpPr>
          <p:cNvPr id="43011" name="Notes Placeholder 2"/>
          <p:cNvSpPr>
            <a:spLocks noGrp="1"/>
          </p:cNvSpPr>
          <p:nvPr>
            <p:ph type="body" idx="1"/>
          </p:nvPr>
        </p:nvSpPr>
        <p:spPr>
          <a:noFill/>
          <a:ln/>
        </p:spPr>
        <p:txBody>
          <a:bodyPr/>
          <a:lstStyle/>
          <a:p>
            <a:pPr rtl="0" eaLnBrk="1" fontAlgn="t" latinLnBrk="0" hangingPunct="1"/>
            <a:r>
              <a:rPr lang="en-US" i="1" dirty="0"/>
              <a:t>ethos</a:t>
            </a:r>
            <a:r>
              <a:rPr lang="en-US" dirty="0"/>
              <a:t> “character” (</a:t>
            </a:r>
            <a:r>
              <a:rPr lang="en-US" dirty="0" err="1"/>
              <a:t>Pentheus</a:t>
            </a:r>
            <a:r>
              <a:rPr lang="en-US" dirty="0"/>
              <a:t>)</a:t>
            </a:r>
          </a:p>
          <a:p>
            <a:pPr lvl="1" rtl="0" eaLnBrk="1" fontAlgn="t" latinLnBrk="0" hangingPunct="1"/>
            <a:r>
              <a:rPr lang="en-US" dirty="0"/>
              <a:t>character traits revealed through speech and action, and thus presumed to motivate same.</a:t>
            </a:r>
          </a:p>
          <a:p>
            <a:pPr lvl="1" rtl="0" eaLnBrk="1" fontAlgn="t" latinLnBrk="0" hangingPunct="1"/>
            <a:r>
              <a:rPr lang="en-US" dirty="0"/>
              <a:t>arrogant, paranoid. very much like a </a:t>
            </a:r>
            <a:r>
              <a:rPr lang="en-US" dirty="0" err="1"/>
              <a:t>creon</a:t>
            </a:r>
            <a:r>
              <a:rPr lang="en-US" dirty="0"/>
              <a:t>. misogynist? (we’ll have more to say about </a:t>
            </a:r>
            <a:r>
              <a:rPr lang="en-US" dirty="0" err="1"/>
              <a:t>pentheus</a:t>
            </a:r>
            <a:r>
              <a:rPr lang="en-US" dirty="0"/>
              <a:t> next class.)</a:t>
            </a:r>
          </a:p>
          <a:p>
            <a:pPr rtl="0" eaLnBrk="1" fontAlgn="t" latinLnBrk="0" hangingPunct="1"/>
            <a:r>
              <a:rPr lang="en-US" i="1" dirty="0"/>
              <a:t>hamartia</a:t>
            </a:r>
            <a:r>
              <a:rPr lang="en-US" dirty="0"/>
              <a:t> “error”</a:t>
            </a:r>
          </a:p>
          <a:p>
            <a:pPr lvl="1" rtl="0" eaLnBrk="1" fontAlgn="t" latinLnBrk="0" hangingPunct="1"/>
            <a:r>
              <a:rPr lang="en-US" dirty="0"/>
              <a:t>what is </a:t>
            </a:r>
            <a:r>
              <a:rPr lang="en-US" dirty="0" err="1"/>
              <a:t>pentheus</a:t>
            </a:r>
            <a:r>
              <a:rPr lang="en-US" dirty="0"/>
              <a:t>’ tragic mistake? it is surely to have resisted the worship of the god. mistake of agave and her sisters? to accuse Semele of an illicit human union – again, to deny the god.</a:t>
            </a:r>
          </a:p>
          <a:p>
            <a:pPr lvl="1" rtl="0" eaLnBrk="1" fontAlgn="t" latinLnBrk="0" hangingPunct="1"/>
            <a:r>
              <a:rPr lang="en-US" dirty="0"/>
              <a:t>note how this is hubris—insult—for the god.</a:t>
            </a:r>
          </a:p>
          <a:p>
            <a:pPr rtl="0" eaLnBrk="1" fontAlgn="t" latinLnBrk="0" hangingPunct="1"/>
            <a:r>
              <a:rPr lang="en-US" i="1" dirty="0" err="1"/>
              <a:t>desis</a:t>
            </a:r>
            <a:r>
              <a:rPr lang="en-US" dirty="0"/>
              <a:t> “complication”. this can include external and internal </a:t>
            </a:r>
            <a:r>
              <a:rPr lang="en-US" dirty="0" err="1"/>
              <a:t>devleopments</a:t>
            </a:r>
            <a:r>
              <a:rPr lang="en-US" dirty="0"/>
              <a:t>.</a:t>
            </a:r>
          </a:p>
          <a:p>
            <a:pPr lvl="1" rtl="0" eaLnBrk="1" fontAlgn="t" latinLnBrk="0" hangingPunct="1"/>
            <a:r>
              <a:rPr lang="en-US" dirty="0"/>
              <a:t>thus surely the arrival of Dionysus and his new cult – what that means for </a:t>
            </a:r>
            <a:r>
              <a:rPr lang="en-US" dirty="0" err="1"/>
              <a:t>thebes</a:t>
            </a:r>
            <a:r>
              <a:rPr lang="en-US" dirty="0"/>
              <a:t>. but the family is clearly enmeshed in all sorts of dysfunction—anticipates the later line of </a:t>
            </a:r>
            <a:r>
              <a:rPr lang="en-US" dirty="0" err="1"/>
              <a:t>labdacus</a:t>
            </a:r>
            <a:r>
              <a:rPr lang="en-US" dirty="0"/>
              <a:t> (Cadmus =&gt; </a:t>
            </a:r>
            <a:r>
              <a:rPr lang="en-US" dirty="0" err="1"/>
              <a:t>polydorus</a:t>
            </a:r>
            <a:r>
              <a:rPr lang="en-US" dirty="0"/>
              <a:t> =&gt; </a:t>
            </a:r>
            <a:r>
              <a:rPr lang="en-US" dirty="0" err="1"/>
              <a:t>labdacus</a:t>
            </a:r>
            <a:r>
              <a:rPr lang="en-US" dirty="0"/>
              <a:t> [</a:t>
            </a:r>
            <a:r>
              <a:rPr lang="en-US" dirty="0" err="1"/>
              <a:t>Chrysippus</a:t>
            </a:r>
            <a:r>
              <a:rPr lang="en-US" dirty="0"/>
              <a:t> story] =&gt; Laius =&gt; Oedipus)</a:t>
            </a:r>
          </a:p>
          <a:p>
            <a:pPr lvl="1" rtl="0" eaLnBrk="1" fontAlgn="t" latinLnBrk="0" hangingPunct="1"/>
            <a:r>
              <a:rPr lang="en-US" dirty="0"/>
              <a:t>one way – not exactly Aristotle’s – is to view tragic action as less a solution to a </a:t>
            </a:r>
            <a:r>
              <a:rPr lang="en-US" dirty="0" err="1"/>
              <a:t>desis</a:t>
            </a:r>
            <a:r>
              <a:rPr lang="en-US" dirty="0"/>
              <a:t> than an atonement/purification [quasi-aristo] – see next.</a:t>
            </a:r>
          </a:p>
          <a:p>
            <a:pPr rtl="0" eaLnBrk="1" fontAlgn="t" latinLnBrk="0" hangingPunct="1"/>
            <a:r>
              <a:rPr lang="en-US" i="1" dirty="0" err="1"/>
              <a:t>lusis</a:t>
            </a:r>
            <a:r>
              <a:rPr lang="en-US" dirty="0"/>
              <a:t> “unraveling, solution”</a:t>
            </a:r>
          </a:p>
          <a:p>
            <a:pPr lvl="1" rtl="0" eaLnBrk="1" fontAlgn="t" latinLnBrk="0" hangingPunct="1"/>
            <a:r>
              <a:rPr lang="en-US" dirty="0"/>
              <a:t>all the action leading to calamities experienced by … more soon.</a:t>
            </a:r>
          </a:p>
          <a:p>
            <a:pPr rtl="0" eaLnBrk="1" fontAlgn="t" latinLnBrk="0" hangingPunct="1"/>
            <a:r>
              <a:rPr lang="en-US" i="1" dirty="0" err="1"/>
              <a:t>anagnorisis</a:t>
            </a:r>
            <a:r>
              <a:rPr lang="en-US" dirty="0"/>
              <a:t> “recognition”</a:t>
            </a:r>
          </a:p>
          <a:p>
            <a:pPr lvl="1" rtl="0" eaLnBrk="1" fontAlgn="t" latinLnBrk="0" hangingPunct="1"/>
            <a:r>
              <a:rPr lang="en-US" dirty="0"/>
              <a:t>more soon. but is there non-recognition in the scenes we have read?</a:t>
            </a:r>
          </a:p>
          <a:p>
            <a:pPr rtl="0" eaLnBrk="1" fontAlgn="t" latinLnBrk="0" hangingPunct="1"/>
            <a:r>
              <a:rPr lang="en-US" i="1" dirty="0" err="1"/>
              <a:t>peripeteia</a:t>
            </a:r>
            <a:r>
              <a:rPr lang="en-US" dirty="0"/>
              <a:t/>
            </a:r>
            <a:br>
              <a:rPr lang="en-US" dirty="0"/>
            </a:br>
            <a:r>
              <a:rPr lang="en-US" dirty="0"/>
              <a:t>“reversal (of fortune)”</a:t>
            </a:r>
          </a:p>
          <a:p>
            <a:pPr lvl="1" rtl="0" eaLnBrk="1" fontAlgn="t" latinLnBrk="0" hangingPunct="1"/>
            <a:r>
              <a:rPr lang="en-US" dirty="0"/>
              <a:t>more soon</a:t>
            </a:r>
          </a:p>
          <a:p>
            <a:pPr rtl="0" eaLnBrk="1" fontAlgn="t" latinLnBrk="0" hangingPunct="1"/>
            <a:r>
              <a:rPr lang="en-US" i="1" dirty="0"/>
              <a:t>catharsis</a:t>
            </a:r>
            <a:r>
              <a:rPr lang="en-US" dirty="0"/>
              <a:t> “purification”</a:t>
            </a:r>
          </a:p>
          <a:p>
            <a:pPr lvl="1" rtl="0" eaLnBrk="1" fontAlgn="t" latinLnBrk="0" hangingPunct="1"/>
            <a:r>
              <a:rPr lang="en-US" dirty="0"/>
              <a:t>more soon</a:t>
            </a:r>
          </a:p>
          <a:p>
            <a:pPr rtl="0" eaLnBrk="1" fontAlgn="t" latinLnBrk="0" hangingPunct="1"/>
            <a:r>
              <a:rPr lang="en-US" dirty="0"/>
              <a:t>learning?</a:t>
            </a:r>
          </a:p>
          <a:p>
            <a:pPr lvl="1" rtl="0" eaLnBrk="1" fontAlgn="t" latinLnBrk="0" hangingPunct="1"/>
            <a:r>
              <a:rPr lang="en-US" dirty="0"/>
              <a:t>more soon</a:t>
            </a:r>
          </a:p>
          <a:p>
            <a:pPr rtl="0" eaLnBrk="1" fontAlgn="t" latinLnBrk="0" hangingPunct="1"/>
            <a:r>
              <a:rPr lang="en-US" dirty="0"/>
              <a:t>pleasure?</a:t>
            </a:r>
          </a:p>
          <a:p>
            <a:pPr lvl="1" rtl="0" eaLnBrk="1" fontAlgn="t" latinLnBrk="0" hangingPunct="1"/>
            <a:r>
              <a:rPr lang="en-US" dirty="0"/>
              <a:t>more soon. [what’s fascinating is that the play dramatizes dress-up, impersonation, and spectating – all of which p does. p </a:t>
            </a:r>
            <a:r>
              <a:rPr lang="en-US" i="1" dirty="0"/>
              <a:t>is</a:t>
            </a:r>
            <a:r>
              <a:rPr lang="en-US" dirty="0"/>
              <a:t> tragedy….]</a:t>
            </a:r>
          </a:p>
          <a:p>
            <a:pPr eaLnBrk="1" hangingPunct="1"/>
            <a:endParaRPr lang="en-US" dirty="0" smtClean="0"/>
          </a:p>
        </p:txBody>
      </p:sp>
      <p:sp>
        <p:nvSpPr>
          <p:cNvPr id="6" name="Date Placeholder 5"/>
          <p:cNvSpPr>
            <a:spLocks noGrp="1"/>
          </p:cNvSpPr>
          <p:nvPr>
            <p:ph type="dt" idx="10"/>
          </p:nvPr>
        </p:nvSpPr>
        <p:spPr/>
        <p:txBody>
          <a:bodyPr/>
          <a:lstStyle/>
          <a:p>
            <a:pPr>
              <a:defRPr/>
            </a:pPr>
            <a:fld id="{3BA02CFF-0170-42E2-B966-BB0B8452F4E1}" type="datetime1">
              <a:rPr lang="en-US" smtClean="0"/>
              <a:pPr>
                <a:defRPr/>
              </a:pPr>
              <a:t>2/6/2024</a:t>
            </a:fld>
            <a:endParaRPr lang="en-US"/>
          </a:p>
        </p:txBody>
      </p:sp>
      <p:sp>
        <p:nvSpPr>
          <p:cNvPr id="7" name="Slide Number Placeholder 6"/>
          <p:cNvSpPr>
            <a:spLocks noGrp="1"/>
          </p:cNvSpPr>
          <p:nvPr>
            <p:ph type="sldNum" sz="quarter" idx="11"/>
          </p:nvPr>
        </p:nvSpPr>
        <p:spPr/>
        <p:txBody>
          <a:bodyPr/>
          <a:lstStyle/>
          <a:p>
            <a:pPr>
              <a:defRPr/>
            </a:pPr>
            <a:fld id="{8A2D4B70-9EBF-486E-BA05-FC47CB0AA438}" type="slidenum">
              <a:rPr lang="en-US" smtClean="0"/>
              <a:pPr>
                <a:defRPr/>
              </a:pPr>
              <a:t>17</a:t>
            </a:fld>
            <a:endParaRPr lang="en-US"/>
          </a:p>
        </p:txBody>
      </p:sp>
      <p:sp>
        <p:nvSpPr>
          <p:cNvPr id="8" name="Footer Placeholder 7"/>
          <p:cNvSpPr>
            <a:spLocks noGrp="1"/>
          </p:cNvSpPr>
          <p:nvPr>
            <p:ph type="ftr" sz="quarter" idx="12"/>
          </p:nvPr>
        </p:nvSpPr>
        <p:spPr/>
        <p:txBody>
          <a:bodyPr/>
          <a:lstStyle/>
          <a:p>
            <a:pPr>
              <a:defRPr/>
            </a:pPr>
            <a:r>
              <a:rPr lang="en-US" smtClean="0"/>
              <a:t>ascholtz</a:t>
            </a:r>
            <a:endParaRPr lang="en-US"/>
          </a:p>
        </p:txBody>
      </p:sp>
      <p:sp>
        <p:nvSpPr>
          <p:cNvPr id="9" name="Header Placeholder 8"/>
          <p:cNvSpPr>
            <a:spLocks noGrp="1"/>
          </p:cNvSpPr>
          <p:nvPr>
            <p:ph type="hdr" sz="quarter" idx="13"/>
          </p:nvPr>
        </p:nvSpPr>
        <p:spPr/>
        <p:txBody>
          <a:bodyPr/>
          <a:lstStyle/>
          <a:p>
            <a:pPr>
              <a:defRPr/>
            </a:pPr>
            <a:r>
              <a:rPr lang="en-US" smtClean="0"/>
              <a:t>clas 215</a:t>
            </a:r>
            <a:endParaRPr lang="en-US"/>
          </a:p>
        </p:txBody>
      </p:sp>
    </p:spTree>
    <p:extLst>
      <p:ext uri="{BB962C8B-B14F-4D97-AF65-F5344CB8AC3E}">
        <p14:creationId xmlns:p14="http://schemas.microsoft.com/office/powerpoint/2010/main" val="25292796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4550" y="647700"/>
            <a:ext cx="2781300" cy="1565275"/>
          </a:xfrm>
        </p:spPr>
      </p:sp>
      <p:sp>
        <p:nvSpPr>
          <p:cNvPr id="3" name="Notes Placeholder 2"/>
          <p:cNvSpPr>
            <a:spLocks noGrp="1"/>
          </p:cNvSpPr>
          <p:nvPr>
            <p:ph type="body" idx="1"/>
          </p:nvPr>
        </p:nvSpPr>
        <p:spPr/>
        <p:txBody>
          <a:bodyPr/>
          <a:lstStyle/>
          <a:p>
            <a:r>
              <a:rPr lang="en-US" dirty="0" smtClean="0"/>
              <a:t>LEADER: [in a cry of triumph] </a:t>
            </a:r>
          </a:p>
          <a:p>
            <a:r>
              <a:rPr lang="en-US" dirty="0" smtClean="0"/>
              <a:t> Lord Bromius, your godhead is made manifest. MESSENGER: What was that? </a:t>
            </a:r>
          </a:p>
          <a:p>
            <a:r>
              <a:rPr lang="en-US" dirty="0" smtClean="0"/>
              <a:t> Woman, do you mean to say my master’s end can give you </a:t>
            </a:r>
          </a:p>
          <a:p>
            <a:r>
              <a:rPr lang="en-US" dirty="0" smtClean="0"/>
              <a:t> joy? LEADER: Oh, let me shout my song in foreign tunes: </a:t>
            </a:r>
          </a:p>
          <a:p>
            <a:r>
              <a:rPr lang="en-US" dirty="0" smtClean="0"/>
              <a:t> a foreigner who need no longer tremble in fear of fetters. MESSENGER: But do you reckon the men of Thebes such cowards </a:t>
            </a:r>
          </a:p>
          <a:p>
            <a:r>
              <a:rPr lang="en-US" dirty="0" smtClean="0"/>
              <a:t> that . . . LEADER: It is not Thebes but Dionysus, son of Zeus, who rules </a:t>
            </a:r>
          </a:p>
          <a:p>
            <a:r>
              <a:rPr lang="en-US" dirty="0" smtClean="0"/>
              <a:t> me.</a:t>
            </a:r>
          </a:p>
          <a:p>
            <a:r>
              <a:rPr lang="en-US" dirty="0" smtClean="0"/>
              <a:t>ETHNICITY</a:t>
            </a:r>
          </a:p>
          <a:p>
            <a:r>
              <a:rPr lang="en-US" dirty="0" smtClean="0"/>
              <a:t>Cadmus is foreign</a:t>
            </a:r>
          </a:p>
          <a:p>
            <a:r>
              <a:rPr lang="en-US" dirty="0" err="1" smtClean="0"/>
              <a:t>dio</a:t>
            </a:r>
            <a:r>
              <a:rPr lang="en-US" dirty="0" smtClean="0"/>
              <a:t> is quasi-foreign</a:t>
            </a:r>
          </a:p>
          <a:p>
            <a:r>
              <a:rPr lang="en-US" dirty="0" smtClean="0"/>
              <a:t>the hubris is distributed</a:t>
            </a:r>
          </a:p>
          <a:p>
            <a:pPr lvl="1"/>
            <a:r>
              <a:rPr lang="en-US" dirty="0" smtClean="0"/>
              <a:t>pen’s et </a:t>
            </a:r>
            <a:r>
              <a:rPr lang="en-US" dirty="0" err="1" smtClean="0"/>
              <a:t>al’s</a:t>
            </a:r>
            <a:r>
              <a:rPr lang="en-US" dirty="0" smtClean="0"/>
              <a:t> “bad” hubris</a:t>
            </a:r>
          </a:p>
          <a:p>
            <a:pPr lvl="1"/>
            <a:r>
              <a:rPr lang="en-US" dirty="0" err="1" smtClean="0"/>
              <a:t>dio’s</a:t>
            </a:r>
            <a:r>
              <a:rPr lang="en-US" dirty="0" smtClean="0"/>
              <a:t> and the Bacchae’s “good” hubris?</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18</a:t>
            </a:fld>
            <a:endParaRPr lang="en-US"/>
          </a:p>
        </p:txBody>
      </p:sp>
    </p:spTree>
    <p:extLst>
      <p:ext uri="{BB962C8B-B14F-4D97-AF65-F5344CB8AC3E}">
        <p14:creationId xmlns:p14="http://schemas.microsoft.com/office/powerpoint/2010/main" val="14014078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4550" y="647700"/>
            <a:ext cx="2781300" cy="15652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19</a:t>
            </a:fld>
            <a:endParaRPr lang="en-US"/>
          </a:p>
        </p:txBody>
      </p:sp>
    </p:spTree>
    <p:extLst>
      <p:ext uri="{BB962C8B-B14F-4D97-AF65-F5344CB8AC3E}">
        <p14:creationId xmlns:p14="http://schemas.microsoft.com/office/powerpoint/2010/main" val="2100322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4550" y="647700"/>
            <a:ext cx="2781300" cy="1565275"/>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2</a:t>
            </a:fld>
            <a:endParaRPr lang="en-US"/>
          </a:p>
        </p:txBody>
      </p:sp>
    </p:spTree>
    <p:extLst>
      <p:ext uri="{BB962C8B-B14F-4D97-AF65-F5344CB8AC3E}">
        <p14:creationId xmlns:p14="http://schemas.microsoft.com/office/powerpoint/2010/main" val="1863021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07CF748D-E2C3-4576-9BDF-07DD7DA2C9BE}" type="datetime1">
              <a:rPr lang="en-US" smtClean="0"/>
              <a:pPr/>
              <a:t>2/6/2024</a:t>
            </a:fld>
            <a:endParaRPr lang="en-US"/>
          </a:p>
        </p:txBody>
      </p:sp>
      <p:sp>
        <p:nvSpPr>
          <p:cNvPr id="5" name="Rectangle 6"/>
          <p:cNvSpPr>
            <a:spLocks noGrp="1" noChangeArrowheads="1"/>
          </p:cNvSpPr>
          <p:nvPr>
            <p:ph type="ftr" sz="quarter" idx="4"/>
          </p:nvPr>
        </p:nvSpPr>
        <p:spPr>
          <a:ln/>
        </p:spPr>
        <p:txBody>
          <a:bodyPr/>
          <a:lstStyle/>
          <a:p>
            <a:r>
              <a:rPr lang="en-US" smtClean="0"/>
              <a:t>bacchae 2</a:t>
            </a:r>
            <a:endParaRPr lang="en-US"/>
          </a:p>
        </p:txBody>
      </p:sp>
      <p:sp>
        <p:nvSpPr>
          <p:cNvPr id="6" name="Rectangle 7"/>
          <p:cNvSpPr>
            <a:spLocks noGrp="1" noChangeArrowheads="1"/>
          </p:cNvSpPr>
          <p:nvPr>
            <p:ph type="sldNum" sz="quarter" idx="5"/>
          </p:nvPr>
        </p:nvSpPr>
        <p:spPr>
          <a:ln/>
        </p:spPr>
        <p:txBody>
          <a:bodyPr/>
          <a:lstStyle/>
          <a:p>
            <a:fld id="{A8F94B82-2C1C-42AC-B603-9A992FACD62F}" type="slidenum">
              <a:rPr lang="en-US"/>
              <a:pPr/>
              <a:t>3</a:t>
            </a:fld>
            <a:endParaRPr lang="en-US"/>
          </a:p>
        </p:txBody>
      </p:sp>
      <p:sp>
        <p:nvSpPr>
          <p:cNvPr id="1410050" name="Rectangle 2"/>
          <p:cNvSpPr>
            <a:spLocks noGrp="1" noRot="1" noChangeAspect="1" noChangeArrowheads="1" noTextEdit="1"/>
          </p:cNvSpPr>
          <p:nvPr>
            <p:ph type="sldImg"/>
          </p:nvPr>
        </p:nvSpPr>
        <p:spPr>
          <a:xfrm>
            <a:off x="2171700" y="517525"/>
            <a:ext cx="2667000" cy="1501775"/>
          </a:xfrm>
          <a:ln/>
        </p:spPr>
      </p:sp>
      <p:sp>
        <p:nvSpPr>
          <p:cNvPr id="1410051" name="Rectangle 3"/>
          <p:cNvSpPr>
            <a:spLocks noGrp="1" noChangeArrowheads="1"/>
          </p:cNvSpPr>
          <p:nvPr>
            <p:ph type="body" idx="1"/>
          </p:nvPr>
        </p:nvSpPr>
        <p:spPr/>
        <p:txBody>
          <a:bodyPr/>
          <a:lstStyle/>
          <a:p>
            <a:endParaRPr lang="en-US" dirty="0"/>
          </a:p>
        </p:txBody>
      </p:sp>
      <p:sp>
        <p:nvSpPr>
          <p:cNvPr id="7" name="Header Placeholder 6"/>
          <p:cNvSpPr>
            <a:spLocks noGrp="1"/>
          </p:cNvSpPr>
          <p:nvPr>
            <p:ph type="hdr" sz="quarter" idx="10"/>
          </p:nvPr>
        </p:nvSpPr>
        <p:spPr/>
        <p:txBody>
          <a:bodyPr/>
          <a:lstStyle/>
          <a:p>
            <a:r>
              <a:rPr lang="en-US" smtClean="0"/>
              <a:t>clas215</a:t>
            </a:r>
            <a:endParaRPr lang="en-US"/>
          </a:p>
        </p:txBody>
      </p:sp>
    </p:spTree>
    <p:extLst>
      <p:ext uri="{BB962C8B-B14F-4D97-AF65-F5344CB8AC3E}">
        <p14:creationId xmlns:p14="http://schemas.microsoft.com/office/powerpoint/2010/main" val="1247044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4550" y="647700"/>
            <a:ext cx="2781300" cy="1565275"/>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69C971FF-EF28-4195-A575-329446EFAA55}" type="slidenum">
              <a:rPr lang="en-US" smtClean="0"/>
              <a:t>4</a:t>
            </a:fld>
            <a:endParaRPr lang="en-US"/>
          </a:p>
        </p:txBody>
      </p:sp>
    </p:spTree>
    <p:extLst>
      <p:ext uri="{BB962C8B-B14F-4D97-AF65-F5344CB8AC3E}">
        <p14:creationId xmlns:p14="http://schemas.microsoft.com/office/powerpoint/2010/main" val="2844899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4550" y="647700"/>
            <a:ext cx="2781300" cy="1565275"/>
          </a:xfrm>
        </p:spPr>
      </p:sp>
      <p:sp>
        <p:nvSpPr>
          <p:cNvPr id="3" name="Notes Placeholder 2"/>
          <p:cNvSpPr>
            <a:spLocks noGrp="1"/>
          </p:cNvSpPr>
          <p:nvPr>
            <p:ph type="body" idx="1"/>
          </p:nvPr>
        </p:nvSpPr>
        <p:spPr/>
        <p:txBody>
          <a:bodyPr/>
          <a:lstStyle/>
          <a:p>
            <a:r>
              <a:rPr lang="en-US" dirty="0" smtClean="0"/>
              <a:t>pp. 432 ff.</a:t>
            </a:r>
          </a:p>
          <a:p>
            <a:r>
              <a:rPr lang="en-US" dirty="0" smtClean="0"/>
              <a:t>play it for laughs?</a:t>
            </a:r>
          </a:p>
          <a:p>
            <a:r>
              <a:rPr lang="en-US" dirty="0" smtClean="0"/>
              <a:t>problem</a:t>
            </a:r>
            <a:r>
              <a:rPr lang="en-US" baseline="0" dirty="0" smtClean="0"/>
              <a:t> of transformations – </a:t>
            </a:r>
            <a:r>
              <a:rPr lang="en-US" baseline="0" dirty="0" err="1" smtClean="0"/>
              <a:t>esp</a:t>
            </a:r>
            <a:r>
              <a:rPr lang="en-US" baseline="0" dirty="0" smtClean="0"/>
              <a:t> pen. credible?</a:t>
            </a:r>
          </a:p>
          <a:p>
            <a:r>
              <a:rPr lang="en-US" baseline="0" dirty="0" smtClean="0"/>
              <a:t>problem of gender issues – are </a:t>
            </a:r>
            <a:r>
              <a:rPr lang="en-US" baseline="0" dirty="0" err="1" smtClean="0"/>
              <a:t>roche’s</a:t>
            </a:r>
            <a:r>
              <a:rPr lang="en-US" baseline="0" dirty="0" smtClean="0"/>
              <a:t> (not Euripides!) stage directs workable this day and age? (1960s/70s)</a:t>
            </a:r>
          </a:p>
          <a:p>
            <a:r>
              <a:rPr lang="en-US" dirty="0" smtClean="0"/>
              <a:t>Dionysus, is he now evil? is the bull necessary?</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5</a:t>
            </a:fld>
            <a:endParaRPr lang="en-US"/>
          </a:p>
        </p:txBody>
      </p:sp>
    </p:spTree>
    <p:extLst>
      <p:ext uri="{BB962C8B-B14F-4D97-AF65-F5344CB8AC3E}">
        <p14:creationId xmlns:p14="http://schemas.microsoft.com/office/powerpoint/2010/main" val="1904989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4550" y="647700"/>
            <a:ext cx="2781300" cy="1565275"/>
          </a:xfrm>
        </p:spPr>
      </p:sp>
      <p:sp>
        <p:nvSpPr>
          <p:cNvPr id="3" name="Notes Placeholder 2"/>
          <p:cNvSpPr>
            <a:spLocks noGrp="1"/>
          </p:cNvSpPr>
          <p:nvPr>
            <p:ph type="body" idx="1"/>
          </p:nvPr>
        </p:nvSpPr>
        <p:spPr/>
        <p:txBody>
          <a:bodyPr/>
          <a:lstStyle/>
          <a:p>
            <a:r>
              <a:rPr lang="en-US" dirty="0" smtClean="0"/>
              <a:t>Lesson? Translation is always interpretation.</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6</a:t>
            </a:fld>
            <a:endParaRPr lang="en-US"/>
          </a:p>
        </p:txBody>
      </p:sp>
    </p:spTree>
    <p:extLst>
      <p:ext uri="{BB962C8B-B14F-4D97-AF65-F5344CB8AC3E}">
        <p14:creationId xmlns:p14="http://schemas.microsoft.com/office/powerpoint/2010/main" val="1959706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3AE6670B-DF0D-41F5-9FD6-DFDD685E6440}" type="datetime1">
              <a:rPr lang="en-US" smtClean="0"/>
              <a:pPr/>
              <a:t>2/6/2024</a:t>
            </a:fld>
            <a:endParaRPr lang="en-US"/>
          </a:p>
        </p:txBody>
      </p:sp>
      <p:sp>
        <p:nvSpPr>
          <p:cNvPr id="5" name="Rectangle 6"/>
          <p:cNvSpPr>
            <a:spLocks noGrp="1" noChangeArrowheads="1"/>
          </p:cNvSpPr>
          <p:nvPr>
            <p:ph type="ftr" sz="quarter" idx="4"/>
          </p:nvPr>
        </p:nvSpPr>
        <p:spPr>
          <a:ln/>
        </p:spPr>
        <p:txBody>
          <a:bodyPr/>
          <a:lstStyle/>
          <a:p>
            <a:r>
              <a:rPr lang="en-US" smtClean="0"/>
              <a:t>bacchae 2</a:t>
            </a:r>
            <a:endParaRPr lang="en-US"/>
          </a:p>
        </p:txBody>
      </p:sp>
      <p:sp>
        <p:nvSpPr>
          <p:cNvPr id="6" name="Rectangle 7"/>
          <p:cNvSpPr>
            <a:spLocks noGrp="1" noChangeArrowheads="1"/>
          </p:cNvSpPr>
          <p:nvPr>
            <p:ph type="sldNum" sz="quarter" idx="5"/>
          </p:nvPr>
        </p:nvSpPr>
        <p:spPr>
          <a:ln/>
        </p:spPr>
        <p:txBody>
          <a:bodyPr/>
          <a:lstStyle/>
          <a:p>
            <a:fld id="{D806622A-25C0-407D-8A1A-3A9EFD92A07E}" type="slidenum">
              <a:rPr lang="en-US"/>
              <a:pPr/>
              <a:t>7</a:t>
            </a:fld>
            <a:endParaRPr lang="en-US"/>
          </a:p>
        </p:txBody>
      </p:sp>
      <p:sp>
        <p:nvSpPr>
          <p:cNvPr id="1480706" name="Rectangle 2"/>
          <p:cNvSpPr>
            <a:spLocks noGrp="1" noRot="1" noChangeAspect="1" noChangeArrowheads="1" noTextEdit="1"/>
          </p:cNvSpPr>
          <p:nvPr>
            <p:ph type="sldImg"/>
          </p:nvPr>
        </p:nvSpPr>
        <p:spPr>
          <a:xfrm>
            <a:off x="2171700" y="517525"/>
            <a:ext cx="2667000" cy="1501775"/>
          </a:xfrm>
          <a:ln/>
        </p:spPr>
      </p:sp>
      <p:sp>
        <p:nvSpPr>
          <p:cNvPr id="1480707" name="Rectangle 3"/>
          <p:cNvSpPr>
            <a:spLocks noGrp="1" noChangeArrowheads="1"/>
          </p:cNvSpPr>
          <p:nvPr>
            <p:ph type="body" idx="1"/>
          </p:nvPr>
        </p:nvSpPr>
        <p:spPr/>
        <p:txBody>
          <a:bodyPr/>
          <a:lstStyle/>
          <a:p>
            <a:endParaRPr lang="en-US"/>
          </a:p>
        </p:txBody>
      </p:sp>
      <p:sp>
        <p:nvSpPr>
          <p:cNvPr id="7" name="Header Placeholder 6"/>
          <p:cNvSpPr>
            <a:spLocks noGrp="1"/>
          </p:cNvSpPr>
          <p:nvPr>
            <p:ph type="hdr" sz="quarter" idx="10"/>
          </p:nvPr>
        </p:nvSpPr>
        <p:spPr/>
        <p:txBody>
          <a:bodyPr/>
          <a:lstStyle/>
          <a:p>
            <a:r>
              <a:rPr lang="en-US" smtClean="0"/>
              <a:t>clas215</a:t>
            </a:r>
            <a:endParaRPr lang="en-US"/>
          </a:p>
        </p:txBody>
      </p:sp>
    </p:spTree>
    <p:extLst>
      <p:ext uri="{BB962C8B-B14F-4D97-AF65-F5344CB8AC3E}">
        <p14:creationId xmlns:p14="http://schemas.microsoft.com/office/powerpoint/2010/main" val="3960859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4550" y="647700"/>
            <a:ext cx="2781300" cy="1565275"/>
          </a:xfrm>
        </p:spPr>
      </p:sp>
      <p:sp>
        <p:nvSpPr>
          <p:cNvPr id="3" name="Notes Placeholder 2"/>
          <p:cNvSpPr>
            <a:spLocks noGrp="1"/>
          </p:cNvSpPr>
          <p:nvPr>
            <p:ph type="body" idx="1"/>
          </p:nvPr>
        </p:nvSpPr>
        <p:spPr/>
        <p:txBody>
          <a:bodyPr/>
          <a:lstStyle/>
          <a:p>
            <a:r>
              <a:rPr lang="en-US" sz="1200" b="0" i="0" kern="1200" dirty="0" smtClean="0">
                <a:solidFill>
                  <a:schemeClr val="tx1">
                    <a:lumMod val="50000"/>
                  </a:schemeClr>
                </a:solidFill>
                <a:effectLst/>
                <a:latin typeface="Calibri" panose="020F0502020204030204" pitchFamily="34" charset="0"/>
                <a:ea typeface="+mn-ea"/>
                <a:cs typeface="Calibri" panose="020F0502020204030204" pitchFamily="34" charset="0"/>
              </a:rPr>
              <a:t>The line “You always think there is more to things than there is” really struck me because that is most of the work that I do at university: finding meaning in things that may or may not have been meant to be there.</a:t>
            </a:r>
          </a:p>
          <a:p>
            <a:r>
              <a:rPr lang="en-US" sz="1200" b="0" i="0" kern="1200" dirty="0" smtClean="0">
                <a:solidFill>
                  <a:schemeClr val="tx1">
                    <a:lumMod val="50000"/>
                  </a:schemeClr>
                </a:solidFill>
                <a:effectLst/>
                <a:latin typeface="Calibri" panose="020F0502020204030204" pitchFamily="34" charset="0"/>
                <a:ea typeface="+mn-ea"/>
                <a:cs typeface="Calibri" panose="020F0502020204030204" pitchFamily="34" charset="0"/>
              </a:rPr>
              <a:t>interpretive paradox: interpretation always involves added meaning.</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8</a:t>
            </a:fld>
            <a:endParaRPr lang="en-US"/>
          </a:p>
        </p:txBody>
      </p:sp>
    </p:spTree>
    <p:extLst>
      <p:ext uri="{BB962C8B-B14F-4D97-AF65-F5344CB8AC3E}">
        <p14:creationId xmlns:p14="http://schemas.microsoft.com/office/powerpoint/2010/main" val="2231458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4550" y="647700"/>
            <a:ext cx="2781300" cy="1565275"/>
          </a:xfrm>
        </p:spPr>
      </p:sp>
      <p:sp>
        <p:nvSpPr>
          <p:cNvPr id="3" name="Notes Placeholder 2"/>
          <p:cNvSpPr>
            <a:spLocks noGrp="1"/>
          </p:cNvSpPr>
          <p:nvPr>
            <p:ph type="body" idx="1"/>
          </p:nvPr>
        </p:nvSpPr>
        <p:spPr/>
        <p:txBody>
          <a:bodyPr/>
          <a:lstStyle/>
          <a:p>
            <a:r>
              <a:rPr lang="en-US" dirty="0" smtClean="0"/>
              <a:t>numberless wonders: Is the chorus already commenting on the ending of the play here, near the beginning? Or could this (also?) be them just trying to process things before they have the full picture?</a:t>
            </a:r>
          </a:p>
          <a:p>
            <a:r>
              <a:rPr lang="en-US" dirty="0" err="1" smtClean="0"/>
              <a:t>seaford</a:t>
            </a:r>
            <a:r>
              <a:rPr lang="en-US" dirty="0" smtClean="0"/>
              <a:t> v </a:t>
            </a:r>
            <a:r>
              <a:rPr lang="en-US" dirty="0" err="1" smtClean="0"/>
              <a:t>aristotle</a:t>
            </a:r>
            <a:r>
              <a:rPr lang="en-US" dirty="0" smtClean="0"/>
              <a:t>. </a:t>
            </a:r>
            <a:r>
              <a:rPr lang="en-US" dirty="0" err="1" smtClean="0"/>
              <a:t>ari</a:t>
            </a:r>
            <a:r>
              <a:rPr lang="en-US" dirty="0" smtClean="0"/>
              <a:t> clearly won! what’s the </a:t>
            </a:r>
            <a:r>
              <a:rPr lang="en-US" dirty="0" err="1" smtClean="0"/>
              <a:t>seaford</a:t>
            </a:r>
            <a:r>
              <a:rPr lang="en-US" dirty="0" smtClean="0"/>
              <a:t> about and how might it relate to </a:t>
            </a:r>
            <a:r>
              <a:rPr lang="en-US" dirty="0" err="1" smtClean="0"/>
              <a:t>antigone</a:t>
            </a:r>
            <a:r>
              <a:rPr lang="en-US" dirty="0" smtClean="0"/>
              <a:t>??</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9</a:t>
            </a:fld>
            <a:endParaRPr lang="en-US"/>
          </a:p>
        </p:txBody>
      </p:sp>
    </p:spTree>
    <p:extLst>
      <p:ext uri="{BB962C8B-B14F-4D97-AF65-F5344CB8AC3E}">
        <p14:creationId xmlns:p14="http://schemas.microsoft.com/office/powerpoint/2010/main" val="31853571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12188825" cy="6858000"/>
          </a:xfrm>
          <a:prstGeom prst="rect">
            <a:avLst/>
          </a:prstGeom>
          <a:solidFill>
            <a:schemeClr val="bg1">
              <a:alpha val="8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6" name="Title 1"/>
          <p:cNvSpPr>
            <a:spLocks noGrp="1"/>
          </p:cNvSpPr>
          <p:nvPr>
            <p:ph type="ctrTitle"/>
          </p:nvPr>
        </p:nvSpPr>
        <p:spPr>
          <a:xfrm>
            <a:off x="435836" y="908717"/>
            <a:ext cx="11320328" cy="2387600"/>
          </a:xfrm>
          <a:noFill/>
        </p:spPr>
        <p:txBody>
          <a:bodyPr anchor="b"/>
          <a:lstStyle>
            <a:lvl1pPr algn="ctr">
              <a:defRPr sz="6000" spc="100" baseline="0">
                <a:solidFill>
                  <a:srgbClr val="993300"/>
                </a:solidFill>
                <a:latin typeface="Candara" panose="020E0502030303020204" pitchFamily="34" charset="0"/>
              </a:defRPr>
            </a:lvl1pPr>
          </a:lstStyle>
          <a:p>
            <a:r>
              <a:rPr lang="en-US" smtClean="0"/>
              <a:t>Click to edit Master title style</a:t>
            </a:r>
            <a:endParaRPr lang="en-US" dirty="0"/>
          </a:p>
        </p:txBody>
      </p:sp>
      <p:sp>
        <p:nvSpPr>
          <p:cNvPr id="8" name="Subtitle 2"/>
          <p:cNvSpPr>
            <a:spLocks noGrp="1"/>
          </p:cNvSpPr>
          <p:nvPr>
            <p:ph type="subTitle" idx="1"/>
          </p:nvPr>
        </p:nvSpPr>
        <p:spPr>
          <a:xfrm>
            <a:off x="435836" y="3602038"/>
            <a:ext cx="11320328" cy="1655762"/>
          </a:xfrm>
          <a:prstGeom prst="rect">
            <a:avLst/>
          </a:prstGeom>
        </p:spPr>
        <p:txBody>
          <a:bodyPr>
            <a:normAutofit/>
          </a:bodyPr>
          <a:lstStyle>
            <a:lvl1pPr marL="0" indent="0" algn="ctr">
              <a:buNone/>
              <a:defRPr sz="3600">
                <a:solidFill>
                  <a:srgbClr val="993300"/>
                </a:solidFill>
                <a:latin typeface="Candara" panose="020E05020303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1217614" y="1828800"/>
            <a:ext cx="9753600" cy="4343400"/>
          </a:xfrm>
          <a:prstGeom prst="rect">
            <a:avLst/>
          </a:prstGeom>
        </p:spPr>
        <p:txBody>
          <a:bodyPr vert="eaVert"/>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vl6pPr>
              <a:defRPr/>
            </a:lvl6pPr>
            <a:lvl7pPr>
              <a:defRPr baseline="0"/>
            </a:lvl7pPr>
            <a:lvl8pPr>
              <a:defRPr baseline="0"/>
            </a:lvl8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r>
              <a:rPr lang="en-US" smtClean="0"/>
              <a:t>Bacchae 2</a:t>
            </a:r>
            <a:endParaRPr dirty="0"/>
          </a:p>
        </p:txBody>
      </p:sp>
      <p:sp>
        <p:nvSpPr>
          <p:cNvPr id="4" name="Date Placeholder 3"/>
          <p:cNvSpPr>
            <a:spLocks noGrp="1"/>
          </p:cNvSpPr>
          <p:nvPr>
            <p:ph type="dt" sz="half" idx="10"/>
          </p:nvPr>
        </p:nvSpPr>
        <p:spPr/>
        <p:txBody>
          <a:bodyPr/>
          <a:lstStyle/>
          <a:p>
            <a:r>
              <a:rPr lang="en-US" smtClean="0"/>
              <a:t>11-Feb 2020</a:t>
            </a:r>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17613" y="685800"/>
            <a:ext cx="7416138" cy="5486400"/>
          </a:xfrm>
          <a:prstGeom prst="rect">
            <a:avLst/>
          </a:prstGeom>
        </p:spPr>
        <p:txBody>
          <a:bodyPr vert="eaVert"/>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vl6pPr>
              <a:defRPr/>
            </a:lvl6pPr>
            <a:lvl7pPr>
              <a:defRPr/>
            </a:lvl7pPr>
            <a:lvl8pPr>
              <a:defRPr/>
            </a:lvl8pPr>
            <a:lvl9pPr>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r>
              <a:rPr lang="en-US" smtClean="0"/>
              <a:t>Bacchae 2</a:t>
            </a:r>
            <a:endParaRPr dirty="0"/>
          </a:p>
        </p:txBody>
      </p:sp>
      <p:sp>
        <p:nvSpPr>
          <p:cNvPr id="4" name="Date Placeholder 3"/>
          <p:cNvSpPr>
            <a:spLocks noGrp="1"/>
          </p:cNvSpPr>
          <p:nvPr>
            <p:ph type="dt" sz="half" idx="10"/>
          </p:nvPr>
        </p:nvSpPr>
        <p:spPr/>
        <p:txBody>
          <a:bodyPr/>
          <a:lstStyle/>
          <a:p>
            <a:r>
              <a:rPr lang="en-US" smtClean="0"/>
              <a:t>11-Feb 2020</a:t>
            </a:r>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812588" y="117475"/>
            <a:ext cx="10868369"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12588" y="1676400"/>
            <a:ext cx="10868369" cy="2095500"/>
          </a:xfrm>
          <a:prstGeom prst="rect">
            <a:avLst/>
          </a:prstGeom>
        </p:spPr>
        <p:txBody>
          <a:bodyPr/>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812588" y="3924300"/>
            <a:ext cx="10868369" cy="2095500"/>
          </a:xfrm>
          <a:prstGeom prst="rect">
            <a:avLst/>
          </a:prstGeom>
        </p:spPr>
        <p:txBody>
          <a:bodyPr/>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92265751"/>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1_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06294" y="1191312"/>
            <a:ext cx="11376237" cy="1470025"/>
          </a:xfrm>
          <a:noFill/>
        </p:spPr>
        <p:txBody>
          <a:bodyPr>
            <a:noAutofit/>
          </a:bodyPr>
          <a:lstStyle>
            <a:lvl1pPr algn="ctr">
              <a:defRPr sz="4800" b="0">
                <a:solidFill>
                  <a:schemeClr val="bg1"/>
                </a:solidFill>
                <a:effectLst>
                  <a:outerShdw blurRad="38100" dist="63500" dir="2700000" algn="tl">
                    <a:srgbClr val="000000">
                      <a:alpha val="43137"/>
                    </a:srgbClr>
                  </a:outerShdw>
                </a:effectLst>
                <a:latin typeface="+mj-lt"/>
                <a:cs typeface="Levenim MT" pitchFamily="2" charset="-79"/>
              </a:defRPr>
            </a:lvl1pPr>
          </a:lstStyle>
          <a:p>
            <a:r>
              <a:rPr lang="en-US" smtClean="0"/>
              <a:t>Click to edit Master title style</a:t>
            </a:r>
            <a:endParaRPr lang="en-US" dirty="0"/>
          </a:p>
        </p:txBody>
      </p:sp>
      <p:sp>
        <p:nvSpPr>
          <p:cNvPr id="3" name="Subtitle 2"/>
          <p:cNvSpPr>
            <a:spLocks noGrp="1"/>
          </p:cNvSpPr>
          <p:nvPr>
            <p:ph type="subTitle" idx="1"/>
          </p:nvPr>
        </p:nvSpPr>
        <p:spPr>
          <a:xfrm>
            <a:off x="406294" y="2947086"/>
            <a:ext cx="11376237" cy="1752600"/>
          </a:xfrm>
        </p:spPr>
        <p:txBody>
          <a:bodyPr>
            <a:normAutofit/>
          </a:bodyPr>
          <a:lstStyle>
            <a:lvl1pPr marL="0" indent="0" algn="ctr">
              <a:buNone/>
              <a:defRPr sz="3600" b="1">
                <a:solidFill>
                  <a:schemeClr val="accent1">
                    <a:lumMod val="75000"/>
                  </a:schemeClr>
                </a:solidFill>
                <a:effectLst/>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97747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BE7F42">
                  <a:alpha val="34000"/>
                  <a:lumMod val="75000"/>
                  <a:lumOff val="25000"/>
                </a:srgbClr>
              </a:gs>
              <a:gs pos="100000">
                <a:srgbClr val="FFFFFF">
                  <a:alpha val="0"/>
                </a:srgbClr>
              </a:gs>
            </a:gsLst>
            <a:lin ang="2700000" scaled="0"/>
          </a:gradFill>
        </p:spPr>
        <p:txBody>
          <a:bodyPr/>
          <a:lstStyle/>
          <a:p>
            <a:r>
              <a:rPr lang="en-US" smtClean="0"/>
              <a:t>Click to edit Master title style</a:t>
            </a:r>
            <a:endParaRPr/>
          </a:p>
        </p:txBody>
      </p:sp>
      <p:sp>
        <p:nvSpPr>
          <p:cNvPr id="3" name="Content Placeholder 2"/>
          <p:cNvSpPr>
            <a:spLocks noGrp="1"/>
          </p:cNvSpPr>
          <p:nvPr>
            <p:ph idx="1"/>
          </p:nvPr>
        </p:nvSpPr>
        <p:spPr>
          <a:xfrm>
            <a:off x="1217614" y="1828800"/>
            <a:ext cx="9753600" cy="4343400"/>
          </a:xfrm>
          <a:prstGeom prst="rect">
            <a:avLst/>
          </a:prstGeom>
        </p:spPr>
        <p:txBody>
          <a:bodyPr/>
          <a:lstStyle>
            <a:lvl1pPr>
              <a:lnSpc>
                <a:spcPct val="114000"/>
              </a:lnSpc>
              <a:spcBef>
                <a:spcPts val="900"/>
              </a:spcBef>
              <a:defRPr sz="3600">
                <a:solidFill>
                  <a:schemeClr val="tx1">
                    <a:lumMod val="75000"/>
                  </a:schemeClr>
                </a:solidFill>
              </a:defRPr>
            </a:lvl1pPr>
            <a:lvl2pPr marL="573088" indent="-228600">
              <a:lnSpc>
                <a:spcPct val="114000"/>
              </a:lnSpc>
              <a:spcBef>
                <a:spcPts val="300"/>
              </a:spcBef>
              <a:buFont typeface="Wingdings" panose="05000000000000000000" pitchFamily="2" charset="2"/>
              <a:buChar char="§"/>
              <a:defRPr sz="3000">
                <a:solidFill>
                  <a:schemeClr val="tx1">
                    <a:lumMod val="75000"/>
                  </a:schemeClr>
                </a:solidFill>
              </a:defRPr>
            </a:lvl2pPr>
            <a:lvl3pPr marL="854075" indent="-228600">
              <a:lnSpc>
                <a:spcPct val="114000"/>
              </a:lnSpc>
              <a:spcBef>
                <a:spcPts val="0"/>
              </a:spcBef>
              <a:defRPr sz="2400">
                <a:solidFill>
                  <a:schemeClr val="tx1">
                    <a:lumMod val="75000"/>
                  </a:schemeClr>
                </a:solidFill>
              </a:defRPr>
            </a:lvl3pPr>
            <a:lvl4pPr>
              <a:lnSpc>
                <a:spcPct val="114000"/>
              </a:lnSpc>
              <a:defRPr sz="2000">
                <a:solidFill>
                  <a:schemeClr val="tx1">
                    <a:lumMod val="75000"/>
                  </a:schemeClr>
                </a:solidFill>
              </a:defRPr>
            </a:lvl4pPr>
            <a:lvl5pPr>
              <a:lnSpc>
                <a:spcPct val="114000"/>
              </a:lnSpc>
              <a:defRPr sz="2000">
                <a:solidFill>
                  <a:schemeClr val="tx1">
                    <a:lumMod val="75000"/>
                  </a:schemeClr>
                </a:solidFill>
              </a:defRPr>
            </a:lvl5pPr>
            <a:lvl6pPr>
              <a:defRPr/>
            </a:lvl6pPr>
            <a:lvl7pPr>
              <a:defRPr baseline="0"/>
            </a:lvl7pPr>
            <a:lvl8pPr>
              <a:defRPr baseline="0"/>
            </a:lvl8pPr>
            <a:lvl9pPr>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r>
              <a:rPr lang="en-US" smtClean="0"/>
              <a:t>Bacchae 2</a:t>
            </a:r>
            <a:endParaRPr dirty="0"/>
          </a:p>
        </p:txBody>
      </p:sp>
      <p:sp>
        <p:nvSpPr>
          <p:cNvPr id="4" name="Date Placeholder 3"/>
          <p:cNvSpPr>
            <a:spLocks noGrp="1"/>
          </p:cNvSpPr>
          <p:nvPr>
            <p:ph type="dt" sz="half" idx="10"/>
          </p:nvPr>
        </p:nvSpPr>
        <p:spPr/>
        <p:txBody>
          <a:bodyPr/>
          <a:lstStyle/>
          <a:p>
            <a:r>
              <a:rPr lang="en-US" smtClean="0"/>
              <a:t>11-Feb 2020</a:t>
            </a:r>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1217614" y="2091267"/>
            <a:ext cx="9753600" cy="1354665"/>
          </a:xfrm>
        </p:spPr>
        <p:txBody>
          <a:bodyPr bIns="137160" anchor="b">
            <a:normAutofit/>
          </a:bodyPr>
          <a:lstStyle>
            <a:lvl1pPr algn="l">
              <a:defRPr sz="4400" b="0" cap="none" baseline="0"/>
            </a:lvl1pPr>
          </a:lstStyle>
          <a:p>
            <a:r>
              <a:rPr lang="en-US" smtClean="0"/>
              <a:t>Click to edit Master title style</a:t>
            </a:r>
            <a:endParaRPr dirty="0"/>
          </a:p>
        </p:txBody>
      </p:sp>
      <p:sp>
        <p:nvSpPr>
          <p:cNvPr id="5" name="Text Placeholder 2"/>
          <p:cNvSpPr>
            <a:spLocks noGrp="1"/>
          </p:cNvSpPr>
          <p:nvPr>
            <p:ph type="body" idx="1"/>
          </p:nvPr>
        </p:nvSpPr>
        <p:spPr>
          <a:xfrm>
            <a:off x="1213150" y="3742277"/>
            <a:ext cx="9758063" cy="1142999"/>
          </a:xfrm>
          <a:prstGeom prst="rect">
            <a:avLst/>
          </a:prstGeom>
        </p:spPr>
        <p:txBody>
          <a:bodyPr anchor="t">
            <a:normAutofit/>
          </a:bodyPr>
          <a:lstStyle>
            <a:lvl1pPr marL="0" indent="0">
              <a:spcBef>
                <a:spcPts val="0"/>
              </a:spcBef>
              <a:buNone/>
              <a:defRPr sz="3600">
                <a:solidFill>
                  <a:schemeClr val="tx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33279" y="1828800"/>
            <a:ext cx="4708734" cy="4343400"/>
          </a:xfrm>
          <a:prstGeom prst="rect">
            <a:avLst/>
          </a:prstGeom>
        </p:spPr>
        <p:txBody>
          <a:bodyPr>
            <a:normAutofit/>
          </a:bodyPr>
          <a:lstStyle>
            <a:lvl1pPr>
              <a:lnSpc>
                <a:spcPct val="114000"/>
              </a:lnSpc>
              <a:spcBef>
                <a:spcPts val="900"/>
              </a:spcBef>
              <a:defRPr sz="3600">
                <a:solidFill>
                  <a:schemeClr val="tx1">
                    <a:lumMod val="75000"/>
                  </a:schemeClr>
                </a:solidFill>
              </a:defRPr>
            </a:lvl1pPr>
            <a:lvl2pPr marL="502920" indent="-228600">
              <a:buFont typeface="Wingdings" panose="05000000000000000000" pitchFamily="2" charset="2"/>
              <a:buChar char="§"/>
              <a:defRPr sz="3200">
                <a:solidFill>
                  <a:schemeClr val="tx1">
                    <a:lumMod val="75000"/>
                  </a:schemeClr>
                </a:solidFill>
              </a:defRPr>
            </a:lvl2pPr>
            <a:lvl3pPr>
              <a:defRPr sz="2800">
                <a:solidFill>
                  <a:schemeClr val="tx1">
                    <a:lumMod val="75000"/>
                  </a:schemeClr>
                </a:solidFill>
              </a:defRPr>
            </a:lvl3pPr>
            <a:lvl4pPr>
              <a:defRPr sz="2400">
                <a:solidFill>
                  <a:schemeClr val="tx1">
                    <a:lumMod val="75000"/>
                  </a:schemeClr>
                </a:solidFill>
              </a:defRPr>
            </a:lvl4pPr>
            <a:lvl5pPr>
              <a:defRPr sz="2400">
                <a:solidFill>
                  <a:schemeClr val="tx1">
                    <a:lumMod val="75000"/>
                  </a:schemeClr>
                </a:solidFill>
              </a:defRPr>
            </a:lvl5pPr>
            <a:lvl6pPr>
              <a:defRPr sz="1600"/>
            </a:lvl6pPr>
            <a:lvl7pPr>
              <a:defRPr sz="1600" baseline="0"/>
            </a:lvl7pPr>
            <a:lvl8pPr>
              <a:defRPr sz="1600" baseline="0"/>
            </a:lvl8pPr>
            <a:lvl9pPr>
              <a:defRPr sz="16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6262479" y="1828800"/>
            <a:ext cx="4708734" cy="4343400"/>
          </a:xfrm>
          <a:prstGeom prst="rect">
            <a:avLst/>
          </a:prstGeom>
        </p:spPr>
        <p:txBody>
          <a:bodyPr>
            <a:normAutofit/>
          </a:bodyPr>
          <a:lstStyle>
            <a:lvl1pPr>
              <a:lnSpc>
                <a:spcPct val="113000"/>
              </a:lnSpc>
              <a:spcBef>
                <a:spcPts val="900"/>
              </a:spcBef>
              <a:defRPr sz="3600">
                <a:solidFill>
                  <a:schemeClr val="tx1">
                    <a:lumMod val="75000"/>
                  </a:schemeClr>
                </a:solidFill>
              </a:defRPr>
            </a:lvl1pPr>
            <a:lvl2pPr marL="502920" indent="-228600">
              <a:buFont typeface="Wingdings" panose="05000000000000000000" pitchFamily="2" charset="2"/>
              <a:buChar char="§"/>
              <a:defRPr sz="3200">
                <a:solidFill>
                  <a:schemeClr val="tx1">
                    <a:lumMod val="75000"/>
                  </a:schemeClr>
                </a:solidFill>
              </a:defRPr>
            </a:lvl2pPr>
            <a:lvl3pPr>
              <a:defRPr sz="2800">
                <a:solidFill>
                  <a:schemeClr val="tx1">
                    <a:lumMod val="75000"/>
                  </a:schemeClr>
                </a:solidFill>
              </a:defRPr>
            </a:lvl3pPr>
            <a:lvl4pPr>
              <a:defRPr sz="2400">
                <a:solidFill>
                  <a:schemeClr val="tx1">
                    <a:lumMod val="75000"/>
                  </a:schemeClr>
                </a:solidFill>
              </a:defRPr>
            </a:lvl4pPr>
            <a:lvl5pPr>
              <a:defRPr sz="2400">
                <a:solidFill>
                  <a:schemeClr val="tx1">
                    <a:lumMod val="75000"/>
                  </a:schemeClr>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Footer Placeholder 5"/>
          <p:cNvSpPr>
            <a:spLocks noGrp="1"/>
          </p:cNvSpPr>
          <p:nvPr>
            <p:ph type="ftr" sz="quarter" idx="11"/>
          </p:nvPr>
        </p:nvSpPr>
        <p:spPr/>
        <p:txBody>
          <a:bodyPr/>
          <a:lstStyle/>
          <a:p>
            <a:r>
              <a:rPr lang="en-US" smtClean="0"/>
              <a:t>Bacchae 2</a:t>
            </a:r>
            <a:endParaRPr dirty="0"/>
          </a:p>
        </p:txBody>
      </p:sp>
      <p:sp>
        <p:nvSpPr>
          <p:cNvPr id="5" name="Date Placeholder 4"/>
          <p:cNvSpPr>
            <a:spLocks noGrp="1"/>
          </p:cNvSpPr>
          <p:nvPr>
            <p:ph type="dt" sz="half" idx="10"/>
          </p:nvPr>
        </p:nvSpPr>
        <p:spPr/>
        <p:txBody>
          <a:bodyPr/>
          <a:lstStyle/>
          <a:p>
            <a:r>
              <a:rPr lang="en-US" smtClean="0"/>
              <a:t>11-Feb 2020</a:t>
            </a:r>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cxnSp>
        <p:nvCxnSpPr>
          <p:cNvPr id="8" name="Straight Connector 7"/>
          <p:cNvCxnSpPr/>
          <p:nvPr userDrawn="1"/>
        </p:nvCxnSpPr>
        <p:spPr>
          <a:xfrm>
            <a:off x="6094413" y="1954566"/>
            <a:ext cx="0" cy="3352372"/>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17614" y="1761744"/>
            <a:ext cx="4709160" cy="838201"/>
          </a:xfrm>
          <a:prstGeom prst="rect">
            <a:avLst/>
          </a:prstGeom>
          <a:solidFill>
            <a:schemeClr val="bg2">
              <a:alpha val="15000"/>
            </a:schemeClr>
          </a:solidFill>
        </p:spPr>
        <p:txBody>
          <a:bodyPr anchor="ctr"/>
          <a:lstStyle>
            <a:lvl1pPr marL="0" indent="0">
              <a:spcBef>
                <a:spcPts val="0"/>
              </a:spcBef>
              <a:buNone/>
              <a:defRPr lang="en-US" sz="2800" b="0" kern="1200" cap="none" baseline="0" dirty="0" smtClean="0">
                <a:solidFill>
                  <a:schemeClr val="tx1">
                    <a:lumMod val="50000"/>
                  </a:schemeClr>
                </a:solidFill>
                <a:latin typeface="Calibri" panose="020F0502020204030204" pitchFamily="34" charset="0"/>
                <a:ea typeface="+mn-ea"/>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0"/>
              </a:spcBef>
              <a:buClr>
                <a:schemeClr val="tx1"/>
              </a:buClr>
              <a:buSzPct val="80000"/>
              <a:buFont typeface="Arial" pitchFamily="34" charset="0"/>
              <a:buNone/>
            </a:pPr>
            <a:r>
              <a:rPr lang="en-US" smtClean="0"/>
              <a:t>Edit Master text styles</a:t>
            </a:r>
          </a:p>
        </p:txBody>
      </p:sp>
      <p:sp>
        <p:nvSpPr>
          <p:cNvPr id="4" name="Content Placeholder 3"/>
          <p:cNvSpPr>
            <a:spLocks noGrp="1"/>
          </p:cNvSpPr>
          <p:nvPr>
            <p:ph sz="half" idx="2"/>
          </p:nvPr>
        </p:nvSpPr>
        <p:spPr>
          <a:xfrm>
            <a:off x="1217614" y="2743200"/>
            <a:ext cx="4709160" cy="3428999"/>
          </a:xfrm>
          <a:prstGeom prst="rect">
            <a:avLst/>
          </a:prstGeom>
        </p:spPr>
        <p:txBody>
          <a:bodyPr>
            <a:normAutofit/>
          </a:bodyPr>
          <a:lstStyle>
            <a:lvl1pPr>
              <a:defRPr sz="2800">
                <a:solidFill>
                  <a:schemeClr val="tx1">
                    <a:lumMod val="75000"/>
                  </a:schemeClr>
                </a:solidFill>
              </a:defRPr>
            </a:lvl1pPr>
            <a:lvl2pPr marL="502920" indent="-228600">
              <a:buFont typeface="Wingdings" panose="05000000000000000000" pitchFamily="2" charset="2"/>
              <a:buChar char="§"/>
              <a:defRPr sz="2400">
                <a:solidFill>
                  <a:schemeClr val="tx1">
                    <a:lumMod val="75000"/>
                  </a:schemeClr>
                </a:solidFill>
              </a:defRPr>
            </a:lvl2pPr>
            <a:lvl3pPr>
              <a:defRPr sz="2400">
                <a:solidFill>
                  <a:schemeClr val="tx1">
                    <a:lumMod val="75000"/>
                  </a:schemeClr>
                </a:solidFill>
              </a:defRPr>
            </a:lvl3pPr>
            <a:lvl4pPr>
              <a:defRPr sz="2000">
                <a:solidFill>
                  <a:schemeClr val="tx1">
                    <a:lumMod val="75000"/>
                  </a:schemeClr>
                </a:solidFill>
              </a:defRPr>
            </a:lvl4pPr>
            <a:lvl5pPr>
              <a:defRPr sz="2000">
                <a:solidFill>
                  <a:schemeClr val="tx1">
                    <a:lumMod val="75000"/>
                  </a:schemeClr>
                </a:solidFill>
              </a:defRPr>
            </a:lvl5pPr>
            <a:lvl6pPr>
              <a:defRPr sz="1400"/>
            </a:lvl6pPr>
            <a:lvl7pPr>
              <a:defRPr sz="1400"/>
            </a:lvl7pPr>
            <a:lvl8pPr>
              <a:defRPr sz="1400"/>
            </a:lvl8pPr>
            <a:lvl9pPr>
              <a:defRPr sz="14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Text Placeholder 4"/>
          <p:cNvSpPr>
            <a:spLocks noGrp="1"/>
          </p:cNvSpPr>
          <p:nvPr>
            <p:ph type="body" sz="quarter" idx="3"/>
          </p:nvPr>
        </p:nvSpPr>
        <p:spPr>
          <a:xfrm>
            <a:off x="6262054" y="1761744"/>
            <a:ext cx="4709160" cy="838201"/>
          </a:xfrm>
          <a:prstGeom prst="rect">
            <a:avLst/>
          </a:prstGeom>
          <a:solidFill>
            <a:schemeClr val="bg2">
              <a:alpha val="15000"/>
            </a:schemeClr>
          </a:solidFill>
        </p:spPr>
        <p:txBody>
          <a:bodyPr anchor="ctr"/>
          <a:lstStyle>
            <a:lvl1pPr marL="0" indent="0">
              <a:spcBef>
                <a:spcPts val="0"/>
              </a:spcBef>
              <a:buNone/>
              <a:defRPr sz="2800" b="0" cap="none"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62054" y="2743200"/>
            <a:ext cx="4709160" cy="3428999"/>
          </a:xfrm>
          <a:prstGeom prst="rect">
            <a:avLst/>
          </a:prstGeom>
        </p:spPr>
        <p:txBody>
          <a:bodyPr>
            <a:normAutofit/>
          </a:bodyPr>
          <a:lstStyle>
            <a:lvl1pPr>
              <a:defRPr sz="2800">
                <a:solidFill>
                  <a:schemeClr val="tx1">
                    <a:lumMod val="75000"/>
                  </a:schemeClr>
                </a:solidFill>
              </a:defRPr>
            </a:lvl1pPr>
            <a:lvl2pPr marL="502920" indent="-228600">
              <a:buFont typeface="Wingdings" panose="05000000000000000000" pitchFamily="2" charset="2"/>
              <a:buChar char="§"/>
              <a:defRPr sz="2400">
                <a:solidFill>
                  <a:schemeClr val="tx1">
                    <a:lumMod val="75000"/>
                  </a:schemeClr>
                </a:solidFill>
              </a:defRPr>
            </a:lvl2pPr>
            <a:lvl3pPr>
              <a:defRPr sz="2400">
                <a:solidFill>
                  <a:schemeClr val="tx1">
                    <a:lumMod val="75000"/>
                  </a:schemeClr>
                </a:solidFill>
              </a:defRPr>
            </a:lvl3pPr>
            <a:lvl4pPr>
              <a:defRPr sz="2000">
                <a:solidFill>
                  <a:schemeClr val="tx1">
                    <a:lumMod val="75000"/>
                  </a:schemeClr>
                </a:solidFill>
              </a:defRPr>
            </a:lvl4pPr>
            <a:lvl5pPr>
              <a:defRPr sz="2000">
                <a:solidFill>
                  <a:schemeClr val="tx1">
                    <a:lumMod val="75000"/>
                  </a:schemeClr>
                </a:solidFill>
              </a:defRPr>
            </a:lvl5pPr>
            <a:lvl6pPr>
              <a:defRPr sz="1400"/>
            </a:lvl6pPr>
            <a:lvl7pPr>
              <a:defRPr sz="1400"/>
            </a:lvl7pPr>
            <a:lvl8pPr>
              <a:defRPr sz="1400" baseline="0"/>
            </a:lvl8pPr>
            <a:lvl9pPr>
              <a:defRPr sz="1400" baseline="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8" name="Footer Placeholder 7"/>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r>
              <a:rPr lang="en-US" smtClean="0"/>
              <a:t>Bacchae 2</a:t>
            </a:r>
            <a:endParaRPr lang="en-US" dirty="0"/>
          </a:p>
        </p:txBody>
      </p:sp>
      <p:sp>
        <p:nvSpPr>
          <p:cNvPr id="7" name="Date Placeholder 6"/>
          <p:cNvSpPr>
            <a:spLocks noGrp="1"/>
          </p:cNvSpPr>
          <p:nvPr>
            <p:ph type="dt" sz="half" idx="10"/>
          </p:nvPr>
        </p:nvSpPr>
        <p:spPr>
          <a:xfrm>
            <a:off x="5643808" y="6408109"/>
            <a:ext cx="901208" cy="261610"/>
          </a:xfrm>
        </p:spPr>
        <p:txBody>
          <a:bodyPr/>
          <a:lstStyle>
            <a:lvl1pPr>
              <a:defRPr>
                <a:latin typeface="Calibri" panose="020F0502020204030204" pitchFamily="34" charset="0"/>
                <a:cs typeface="Calibri" panose="020F0502020204030204" pitchFamily="34" charset="0"/>
              </a:defRPr>
            </a:lvl1pPr>
          </a:lstStyle>
          <a:p>
            <a:r>
              <a:rPr lang="en-US" smtClean="0"/>
              <a:t>11-Feb 2020</a:t>
            </a:r>
            <a:endParaRPr lang="en-US"/>
          </a:p>
        </p:txBody>
      </p:sp>
      <p:sp>
        <p:nvSpPr>
          <p:cNvPr id="9" name="Slide Number Placeholder 8"/>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F36C87F6-986D-49E6-AF40-1B3A1EE8064D}" type="slidenum">
              <a:rPr lang="en-US" smtClean="0"/>
              <a:pPr/>
              <a:t>‹#›</a:t>
            </a:fld>
            <a:endParaRPr lang="en-US"/>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chor="ctr" anchorCtr="0"/>
          <a:lstStyle>
            <a:lvl1pPr algn="ctr">
              <a:defRPr>
                <a:solidFill>
                  <a:srgbClr val="737373"/>
                </a:solidFill>
              </a:defRPr>
            </a:lvl1pPr>
          </a:lstStyle>
          <a:p>
            <a:r>
              <a:rPr lang="en-US" smtClean="0"/>
              <a:t>Click to edit Master title style</a:t>
            </a:r>
            <a:endParaRPr dirty="0"/>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smtClean="0"/>
              <a:t>Click to edit Master title style</a:t>
            </a:r>
            <a:endParaRPr/>
          </a:p>
        </p:txBody>
      </p:sp>
      <p:sp>
        <p:nvSpPr>
          <p:cNvPr id="3" name="Content Placeholder 2"/>
          <p:cNvSpPr>
            <a:spLocks noGrp="1"/>
          </p:cNvSpPr>
          <p:nvPr>
            <p:ph idx="1"/>
          </p:nvPr>
        </p:nvSpPr>
        <p:spPr>
          <a:xfrm>
            <a:off x="5865814" y="685800"/>
            <a:ext cx="5638800" cy="5486400"/>
          </a:xfrm>
          <a:prstGeom prst="rect">
            <a:avLst/>
          </a:prstGeom>
        </p:spPr>
        <p:txBody>
          <a:bodyPr>
            <a:normAutofit/>
          </a:bodyPr>
          <a:lstStyle>
            <a:lvl1pPr>
              <a:defRPr sz="2400">
                <a:solidFill>
                  <a:schemeClr val="tx1">
                    <a:lumMod val="75000"/>
                  </a:schemeClr>
                </a:solidFill>
              </a:defRPr>
            </a:lvl1pPr>
            <a:lvl2pPr>
              <a:defRPr sz="2000">
                <a:solidFill>
                  <a:schemeClr val="tx1">
                    <a:lumMod val="75000"/>
                  </a:schemeClr>
                </a:solidFill>
              </a:defRPr>
            </a:lvl2pPr>
            <a:lvl3pPr>
              <a:defRPr sz="1800">
                <a:solidFill>
                  <a:schemeClr val="tx1">
                    <a:lumMod val="75000"/>
                  </a:schemeClr>
                </a:solidFill>
              </a:defRPr>
            </a:lvl3pPr>
            <a:lvl4pPr>
              <a:defRPr sz="1600">
                <a:solidFill>
                  <a:schemeClr val="tx1">
                    <a:lumMod val="75000"/>
                  </a:schemeClr>
                </a:solidFill>
              </a:defRPr>
            </a:lvl4pPr>
            <a:lvl5pPr>
              <a:defRPr sz="1600">
                <a:solidFill>
                  <a:schemeClr val="tx1">
                    <a:lumMod val="75000"/>
                  </a:schemeClr>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84213" y="4876800"/>
            <a:ext cx="3886200" cy="1295400"/>
          </a:xfrm>
          <a:prstGeom prst="rect">
            <a:avLst/>
          </a:prstGeo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smtClean="0"/>
              <a:t>Bacchae 2</a:t>
            </a:r>
            <a:endParaRPr dirty="0"/>
          </a:p>
        </p:txBody>
      </p:sp>
      <p:sp>
        <p:nvSpPr>
          <p:cNvPr id="5" name="Date Placeholder 4"/>
          <p:cNvSpPr>
            <a:spLocks noGrp="1"/>
          </p:cNvSpPr>
          <p:nvPr>
            <p:ph type="dt" sz="half" idx="10"/>
          </p:nvPr>
        </p:nvSpPr>
        <p:spPr/>
        <p:txBody>
          <a:bodyPr/>
          <a:lstStyle/>
          <a:p>
            <a:r>
              <a:rPr lang="en-US" smtClean="0"/>
              <a:t>11-Feb 2020</a:t>
            </a:r>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5813" y="685800"/>
            <a:ext cx="5638800" cy="5486400"/>
          </a:xfrm>
          <a:prstGeom prst="rect">
            <a:avLst/>
          </a:prstGeo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84213" y="4876800"/>
            <a:ext cx="3886200" cy="1295400"/>
          </a:xfrm>
          <a:prstGeom prst="rect">
            <a:avLst/>
          </a:prstGeo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smtClean="0"/>
              <a:t>Bacchae 2</a:t>
            </a:r>
            <a:endParaRPr dirty="0"/>
          </a:p>
        </p:txBody>
      </p:sp>
      <p:sp>
        <p:nvSpPr>
          <p:cNvPr id="5" name="Date Placeholder 4"/>
          <p:cNvSpPr>
            <a:spLocks noGrp="1"/>
          </p:cNvSpPr>
          <p:nvPr>
            <p:ph type="dt" sz="half" idx="10"/>
          </p:nvPr>
        </p:nvSpPr>
        <p:spPr/>
        <p:txBody>
          <a:bodyPr/>
          <a:lstStyle/>
          <a:p>
            <a:r>
              <a:rPr lang="en-US" smtClean="0"/>
              <a:t>11-Feb 2020</a:t>
            </a:r>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a:gradFill>
            <a:gsLst>
              <a:gs pos="0">
                <a:srgbClr val="BE7F42">
                  <a:alpha val="34000"/>
                  <a:lumMod val="75000"/>
                  <a:lumOff val="25000"/>
                </a:srgbClr>
              </a:gs>
              <a:gs pos="100000">
                <a:srgbClr val="FFFFFF">
                  <a:alpha val="0"/>
                </a:srgbClr>
              </a:gs>
            </a:gsLst>
            <a:lin ang="2700000" scaled="0"/>
          </a:gradFill>
        </p:spPr>
        <p:txBody>
          <a:bodyPr vert="horz" lIns="91440" tIns="45720" rIns="91440" bIns="45720" rtlCol="0" anchor="b">
            <a:normAutofit/>
          </a:bodyPr>
          <a:lstStyle/>
          <a:p>
            <a:r>
              <a:rPr lang="en-US" smtClean="0"/>
              <a:t>Click to edit Master title style</a:t>
            </a:r>
            <a:endParaRPr dirty="0"/>
          </a:p>
        </p:txBody>
      </p:sp>
      <p:sp>
        <p:nvSpPr>
          <p:cNvPr id="5" name="Footer Placeholder 4"/>
          <p:cNvSpPr>
            <a:spLocks noGrp="1"/>
          </p:cNvSpPr>
          <p:nvPr>
            <p:ph type="ftr" sz="quarter" idx="3"/>
          </p:nvPr>
        </p:nvSpPr>
        <p:spPr>
          <a:xfrm>
            <a:off x="1208836" y="6408109"/>
            <a:ext cx="1849324" cy="261610"/>
          </a:xfrm>
          <a:prstGeom prst="rect">
            <a:avLst/>
          </a:prstGeom>
        </p:spPr>
        <p:txBody>
          <a:bodyPr vert="horz" wrap="square" lIns="91440" tIns="45720" rIns="91440" bIns="45720" rtlCol="0" anchor="ctr">
            <a:spAutoFit/>
          </a:bodyPr>
          <a:lstStyle>
            <a:lvl1pPr algn="l">
              <a:defRPr sz="1100" cap="none" baseline="0">
                <a:solidFill>
                  <a:schemeClr val="tx1"/>
                </a:solidFill>
              </a:defRPr>
            </a:lvl1pPr>
          </a:lstStyle>
          <a:p>
            <a:r>
              <a:rPr lang="en-US" smtClean="0"/>
              <a:t>Bacchae 2</a:t>
            </a:r>
            <a:endParaRPr lang="en-US" dirty="0"/>
          </a:p>
        </p:txBody>
      </p:sp>
      <p:sp>
        <p:nvSpPr>
          <p:cNvPr id="4" name="Date Placeholder 3"/>
          <p:cNvSpPr>
            <a:spLocks noGrp="1"/>
          </p:cNvSpPr>
          <p:nvPr>
            <p:ph type="dt" sz="half" idx="2"/>
          </p:nvPr>
        </p:nvSpPr>
        <p:spPr>
          <a:xfrm>
            <a:off x="5606939" y="6408109"/>
            <a:ext cx="974946" cy="261610"/>
          </a:xfrm>
          <a:prstGeom prst="rect">
            <a:avLst/>
          </a:prstGeom>
        </p:spPr>
        <p:txBody>
          <a:bodyPr vert="horz" wrap="none" lIns="91440" tIns="45720" rIns="91440" bIns="45720" rtlCol="0" anchor="ctr">
            <a:spAutoFit/>
          </a:bodyPr>
          <a:lstStyle>
            <a:lvl1pPr algn="ctr">
              <a:defRPr sz="1100">
                <a:solidFill>
                  <a:schemeClr val="tx1"/>
                </a:solidFill>
              </a:defRPr>
            </a:lvl1pPr>
          </a:lstStyle>
          <a:p>
            <a:r>
              <a:rPr lang="en-US" smtClean="0"/>
              <a:t>11-Feb 2020</a:t>
            </a:r>
            <a:endParaRPr lang="en-US"/>
          </a:p>
        </p:txBody>
      </p:sp>
      <p:sp>
        <p:nvSpPr>
          <p:cNvPr id="6" name="Slide Number Placeholder 5"/>
          <p:cNvSpPr>
            <a:spLocks noGrp="1"/>
          </p:cNvSpPr>
          <p:nvPr>
            <p:ph type="sldNum" sz="quarter" idx="4"/>
          </p:nvPr>
        </p:nvSpPr>
        <p:spPr>
          <a:xfrm>
            <a:off x="10615026" y="6408109"/>
            <a:ext cx="356187" cy="261610"/>
          </a:xfrm>
          <a:prstGeom prst="rect">
            <a:avLst/>
          </a:prstGeom>
        </p:spPr>
        <p:txBody>
          <a:bodyPr vert="horz" wrap="none" lIns="91440" tIns="45720" rIns="91440" bIns="45720" rtlCol="0" anchor="ctr">
            <a:spAutoFit/>
          </a:bodyPr>
          <a:lstStyle>
            <a:lvl1pPr algn="r">
              <a:defRPr sz="1100">
                <a:solidFill>
                  <a:schemeClr val="tx1"/>
                </a:solidFill>
              </a:defRPr>
            </a:lvl1pPr>
          </a:lstStyle>
          <a:p>
            <a:fld id="{F36C87F6-986D-49E6-AF40-1B3A1EE8064D}" type="slidenum">
              <a:rPr lang="en-US" smtClean="0"/>
              <a:pPr/>
              <a:t>‹#›</a:t>
            </a:fld>
            <a:endParaRPr lang="en-US"/>
          </a:p>
        </p:txBody>
      </p:sp>
      <p:sp>
        <p:nvSpPr>
          <p:cNvPr id="7" name="Content Placeholder 2"/>
          <p:cNvSpPr txBox="1">
            <a:spLocks/>
          </p:cNvSpPr>
          <p:nvPr userDrawn="1"/>
        </p:nvSpPr>
        <p:spPr>
          <a:xfrm>
            <a:off x="1217614" y="1828800"/>
            <a:ext cx="9753600" cy="4343400"/>
          </a:xfrm>
          <a:prstGeom prst="rect">
            <a:avLst/>
          </a:prstGeom>
        </p:spPr>
        <p:txBody>
          <a:bodyPr/>
          <a:lstStyle>
            <a:lvl1pPr marL="274320" indent="-228600" algn="l" defTabSz="914400" rtl="0" eaLnBrk="1" latinLnBrk="0" hangingPunct="1">
              <a:lnSpc>
                <a:spcPct val="114000"/>
              </a:lnSpc>
              <a:spcBef>
                <a:spcPts val="1800"/>
              </a:spcBef>
              <a:buClr>
                <a:schemeClr val="tx1"/>
              </a:buClr>
              <a:buSzPct val="80000"/>
              <a:buFont typeface="Arial" pitchFamily="34" charset="0"/>
              <a:buChar char="•"/>
              <a:defRPr sz="3200" kern="1200">
                <a:solidFill>
                  <a:schemeClr val="tx1"/>
                </a:solidFill>
                <a:latin typeface="Calibri" panose="020F0502020204030204" pitchFamily="34" charset="0"/>
                <a:ea typeface="+mn-ea"/>
                <a:cs typeface="Calibri" panose="020F0502020204030204" pitchFamily="34" charset="0"/>
              </a:defRPr>
            </a:lvl1pPr>
            <a:lvl2pPr marL="502920" indent="-228600" algn="l" defTabSz="914400" rtl="0" eaLnBrk="1" latinLnBrk="0" hangingPunct="1">
              <a:lnSpc>
                <a:spcPct val="114000"/>
              </a:lnSpc>
              <a:spcBef>
                <a:spcPts val="1200"/>
              </a:spcBef>
              <a:buClr>
                <a:schemeClr val="tx1"/>
              </a:buClr>
              <a:buSzPct val="80000"/>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731520" indent="-228600" algn="l" defTabSz="914400" rtl="0" eaLnBrk="1" latinLnBrk="0" hangingPunct="1">
              <a:lnSpc>
                <a:spcPct val="114000"/>
              </a:lnSpc>
              <a:spcBef>
                <a:spcPts val="800"/>
              </a:spcBef>
              <a:buClr>
                <a:schemeClr val="tx1"/>
              </a:buClr>
              <a:buSzPct val="80000"/>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960120" indent="-228600" algn="l" defTabSz="914400" rtl="0" eaLnBrk="1" latinLnBrk="0" hangingPunct="1">
              <a:lnSpc>
                <a:spcPct val="114000"/>
              </a:lnSpc>
              <a:spcBef>
                <a:spcPts val="600"/>
              </a:spcBef>
              <a:buClr>
                <a:schemeClr val="tx1"/>
              </a:buClr>
              <a:buSzPct val="80000"/>
              <a:buFont typeface="Arial"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1188720" indent="-228600" algn="l" defTabSz="914400" rtl="0" eaLnBrk="1" latinLnBrk="0" hangingPunct="1">
              <a:lnSpc>
                <a:spcPct val="114000"/>
              </a:lnSpc>
              <a:spcBef>
                <a:spcPts val="600"/>
              </a:spcBef>
              <a:buClr>
                <a:schemeClr val="tx1"/>
              </a:buClr>
              <a:buSzPct val="80000"/>
              <a:buFont typeface="Arial"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a:lstStyle>
          <a:p>
            <a:pPr>
              <a:spcBef>
                <a:spcPts val="900"/>
              </a:spcBef>
            </a:pPr>
            <a:r>
              <a:rPr lang="en-US" sz="3600" dirty="0" smtClean="0">
                <a:solidFill>
                  <a:schemeClr val="tx1">
                    <a:lumMod val="75000"/>
                  </a:schemeClr>
                </a:solidFill>
              </a:rPr>
              <a:t>Edit Master text styles</a:t>
            </a:r>
          </a:p>
          <a:p>
            <a:pPr lvl="1">
              <a:spcBef>
                <a:spcPts val="900"/>
              </a:spcBef>
            </a:pPr>
            <a:r>
              <a:rPr lang="en-US" sz="3200" dirty="0" smtClean="0">
                <a:solidFill>
                  <a:schemeClr val="tx1">
                    <a:lumMod val="75000"/>
                  </a:schemeClr>
                </a:solidFill>
              </a:rPr>
              <a:t>Second level</a:t>
            </a:r>
          </a:p>
          <a:p>
            <a:pPr lvl="2"/>
            <a:r>
              <a:rPr lang="en-US" sz="2800" dirty="0" smtClean="0">
                <a:solidFill>
                  <a:schemeClr val="tx1">
                    <a:lumMod val="75000"/>
                  </a:schemeClr>
                </a:solidFill>
              </a:rPr>
              <a:t>Third level</a:t>
            </a:r>
          </a:p>
          <a:p>
            <a:pPr lvl="3"/>
            <a:r>
              <a:rPr lang="en-US" sz="2400" dirty="0" smtClean="0">
                <a:solidFill>
                  <a:schemeClr val="tx1">
                    <a:lumMod val="75000"/>
                  </a:schemeClr>
                </a:solidFill>
              </a:rPr>
              <a:t>Fourth level</a:t>
            </a:r>
          </a:p>
          <a:p>
            <a:pPr lvl="4"/>
            <a:r>
              <a:rPr lang="en-US" sz="2400" dirty="0" smtClean="0">
                <a:solidFill>
                  <a:schemeClr val="tx1">
                    <a:lumMod val="75000"/>
                  </a:schemeClr>
                </a:solidFill>
              </a:rPr>
              <a:t>Fifth level</a:t>
            </a:r>
            <a:endParaRPr lang="en-US" sz="2400" dirty="0">
              <a:solidFill>
                <a:schemeClr val="tx1">
                  <a:lumMod val="75000"/>
                </a:schemeClr>
              </a:solidFill>
            </a:endParaRPr>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cap="none"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3200" kern="1200">
          <a:solidFill>
            <a:schemeClr val="tx1"/>
          </a:solidFill>
          <a:latin typeface="Calibri" panose="020F0502020204030204" pitchFamily="34" charset="0"/>
          <a:ea typeface="+mn-ea"/>
          <a:cs typeface="Calibri" panose="020F0502020204030204" pitchFamily="34" charset="0"/>
        </a:defRPr>
      </a:lvl1pPr>
      <a:lvl2pPr marL="502920" indent="-228600" algn="l" defTabSz="914400" rtl="0" eaLnBrk="1" latinLnBrk="0" hangingPunct="1">
        <a:lnSpc>
          <a:spcPct val="90000"/>
        </a:lnSpc>
        <a:spcBef>
          <a:spcPts val="1200"/>
        </a:spcBef>
        <a:buClr>
          <a:schemeClr val="tx1"/>
        </a:buClr>
        <a:buSzPct val="80000"/>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731520" indent="-228600" algn="l" defTabSz="914400" rtl="0" eaLnBrk="1" latinLnBrk="0" hangingPunct="1">
        <a:lnSpc>
          <a:spcPct val="90000"/>
        </a:lnSpc>
        <a:spcBef>
          <a:spcPts val="800"/>
        </a:spcBef>
        <a:buClr>
          <a:schemeClr val="tx1"/>
        </a:buClr>
        <a:buSzPct val="80000"/>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Masks of Dionysus</a:t>
            </a:r>
            <a:endParaRPr lang="en-US" dirty="0"/>
          </a:p>
        </p:txBody>
      </p:sp>
      <p:sp>
        <p:nvSpPr>
          <p:cNvPr id="3" name="Subtitle 2"/>
          <p:cNvSpPr>
            <a:spLocks noGrp="1"/>
          </p:cNvSpPr>
          <p:nvPr>
            <p:ph type="subTitle" idx="1"/>
          </p:nvPr>
        </p:nvSpPr>
        <p:spPr/>
        <p:txBody>
          <a:bodyPr/>
          <a:lstStyle/>
          <a:p>
            <a:r>
              <a:rPr lang="en-US" dirty="0" smtClean="0"/>
              <a:t>Euripides Bacchae 2</a:t>
            </a:r>
            <a:endParaRPr lang="en-US" dirty="0"/>
          </a:p>
        </p:txBody>
      </p:sp>
    </p:spTree>
    <p:extLst>
      <p:ext uri="{BB962C8B-B14F-4D97-AF65-F5344CB8AC3E}">
        <p14:creationId xmlns:p14="http://schemas.microsoft.com/office/powerpoint/2010/main" val="1803317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dirty="0" smtClean="0"/>
              <a:t>Dionysus, Dionysianism, </a:t>
            </a:r>
            <a:r>
              <a:rPr lang="en-US" i="1" dirty="0" smtClean="0"/>
              <a:t>Bacchae</a:t>
            </a:r>
            <a:endParaRPr lang="en-US" dirty="0"/>
          </a:p>
        </p:txBody>
      </p:sp>
      <p:sp>
        <p:nvSpPr>
          <p:cNvPr id="9" name="Text Placeholder 8"/>
          <p:cNvSpPr>
            <a:spLocks noGrp="1"/>
          </p:cNvSpPr>
          <p:nvPr>
            <p:ph type="body" idx="1"/>
          </p:nvPr>
        </p:nvSpPr>
        <p:spPr/>
        <p:txBody>
          <a:bodyPr/>
          <a:lstStyle/>
          <a:p>
            <a:r>
              <a:rPr lang="en-US" smtClean="0"/>
              <a:t>Dionysian initiation</a:t>
            </a:r>
            <a:endParaRPr lang="en-US" dirty="0"/>
          </a:p>
        </p:txBody>
      </p:sp>
      <p:sp>
        <p:nvSpPr>
          <p:cNvPr id="1423363" name="Rectangle 3"/>
          <p:cNvSpPr>
            <a:spLocks noGrp="1" noChangeArrowheads="1"/>
          </p:cNvSpPr>
          <p:nvPr>
            <p:ph sz="half" idx="2"/>
          </p:nvPr>
        </p:nvSpPr>
        <p:spPr/>
        <p:txBody>
          <a:bodyPr/>
          <a:lstStyle/>
          <a:p>
            <a:r>
              <a:rPr lang="en-US" smtClean="0"/>
              <a:t>Cross-dressing</a:t>
            </a:r>
          </a:p>
          <a:p>
            <a:r>
              <a:rPr lang="en-US" smtClean="0"/>
              <a:t>Mystic knowing</a:t>
            </a:r>
          </a:p>
          <a:p>
            <a:r>
              <a:rPr lang="en-US" smtClean="0"/>
              <a:t>Ritual rebirth</a:t>
            </a:r>
            <a:endParaRPr lang="en-US" dirty="0"/>
          </a:p>
        </p:txBody>
      </p:sp>
      <p:sp>
        <p:nvSpPr>
          <p:cNvPr id="10" name="Text Placeholder 9"/>
          <p:cNvSpPr>
            <a:spLocks noGrp="1"/>
          </p:cNvSpPr>
          <p:nvPr>
            <p:ph type="body" sz="quarter" idx="3"/>
          </p:nvPr>
        </p:nvSpPr>
        <p:spPr/>
        <p:txBody>
          <a:bodyPr/>
          <a:lstStyle/>
          <a:p>
            <a:r>
              <a:rPr lang="en-US" dirty="0" smtClean="0"/>
              <a:t>Maenads, </a:t>
            </a:r>
            <a:r>
              <a:rPr lang="en-US" i="1" dirty="0" smtClean="0"/>
              <a:t>bakkhoi</a:t>
            </a:r>
            <a:endParaRPr lang="en-US" i="1" dirty="0"/>
          </a:p>
        </p:txBody>
      </p:sp>
      <p:sp>
        <p:nvSpPr>
          <p:cNvPr id="11" name="Content Placeholder 10"/>
          <p:cNvSpPr>
            <a:spLocks noGrp="1"/>
          </p:cNvSpPr>
          <p:nvPr>
            <p:ph sz="quarter" idx="4"/>
          </p:nvPr>
        </p:nvSpPr>
        <p:spPr/>
        <p:txBody>
          <a:bodyPr/>
          <a:lstStyle/>
          <a:p>
            <a:r>
              <a:rPr lang="en-US" smtClean="0"/>
              <a:t>Rapture</a:t>
            </a:r>
          </a:p>
          <a:p>
            <a:r>
              <a:rPr lang="en-US" smtClean="0"/>
              <a:t>Sparagmos, Omophagia</a:t>
            </a:r>
          </a:p>
          <a:p>
            <a:r>
              <a:rPr lang="en-US" smtClean="0"/>
              <a:t>Oresibasia</a:t>
            </a:r>
          </a:p>
          <a:p>
            <a:r>
              <a:rPr lang="en-US" smtClean="0"/>
              <a:t>Thyrsus. . .</a:t>
            </a:r>
            <a:endParaRPr lang="en-US" dirty="0" smtClean="0"/>
          </a:p>
        </p:txBody>
      </p:sp>
    </p:spTree>
    <p:extLst>
      <p:ext uri="{BB962C8B-B14F-4D97-AF65-F5344CB8AC3E}">
        <p14:creationId xmlns:p14="http://schemas.microsoft.com/office/powerpoint/2010/main" val="2176878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Dionysus and </a:t>
            </a:r>
            <a:r>
              <a:rPr lang="en-US" i="1" dirty="0" smtClean="0"/>
              <a:t>Antigone?</a:t>
            </a:r>
            <a:endParaRPr lang="en-US" dirty="0"/>
          </a:p>
        </p:txBody>
      </p:sp>
      <p:sp>
        <p:nvSpPr>
          <p:cNvPr id="3" name="TextBox 2"/>
          <p:cNvSpPr txBox="1"/>
          <p:nvPr/>
        </p:nvSpPr>
        <p:spPr>
          <a:xfrm>
            <a:off x="1217614" y="1840230"/>
            <a:ext cx="7273244" cy="2169825"/>
          </a:xfrm>
          <a:prstGeom prst="rect">
            <a:avLst/>
          </a:prstGeom>
          <a:noFill/>
        </p:spPr>
        <p:txBody>
          <a:bodyPr wrap="square" rtlCol="0">
            <a:spAutoFit/>
          </a:bodyPr>
          <a:lstStyle/>
          <a:p>
            <a:pPr>
              <a:lnSpc>
                <a:spcPct val="125000"/>
              </a:lnSpc>
            </a:pPr>
            <a:r>
              <a:rPr lang="en-US" sz="4400" dirty="0" smtClean="0">
                <a:solidFill>
                  <a:srgbClr val="737373"/>
                </a:solidFill>
                <a:latin typeface="Calibri" panose="020F0502020204030204" pitchFamily="34" charset="0"/>
                <a:cs typeface="Calibri" panose="020F0502020204030204" pitchFamily="34" charset="0"/>
              </a:rPr>
              <a:t>“Nothing to do with Dionysus!”</a:t>
            </a:r>
            <a:br>
              <a:rPr lang="en-US" sz="4400" dirty="0" smtClean="0">
                <a:solidFill>
                  <a:srgbClr val="737373"/>
                </a:solidFill>
                <a:latin typeface="Calibri" panose="020F0502020204030204" pitchFamily="34" charset="0"/>
                <a:cs typeface="Calibri" panose="020F0502020204030204" pitchFamily="34" charset="0"/>
              </a:rPr>
            </a:br>
            <a:r>
              <a:rPr lang="en-US" sz="3200" dirty="0" smtClean="0">
                <a:solidFill>
                  <a:srgbClr val="737373"/>
                </a:solidFill>
                <a:latin typeface="Calibri" panose="020F0502020204030204" pitchFamily="34" charset="0"/>
                <a:cs typeface="Calibri" panose="020F0502020204030204" pitchFamily="34" charset="0"/>
              </a:rPr>
              <a:t>(Quoted by Chamaeleon,  fr. 38. Criticism of “tragic” Athenian tragedy?)</a:t>
            </a:r>
            <a:endParaRPr lang="en-US" sz="4400" dirty="0" smtClean="0">
              <a:solidFill>
                <a:srgbClr val="737373"/>
              </a:solidFill>
              <a:latin typeface="Calibri" panose="020F0502020204030204" pitchFamily="34" charset="0"/>
              <a:cs typeface="Calibri" panose="020F0502020204030204" pitchFamily="34" charset="0"/>
            </a:endParaRPr>
          </a:p>
        </p:txBody>
      </p:sp>
      <p:grpSp>
        <p:nvGrpSpPr>
          <p:cNvPr id="4" name="Group 16"/>
          <p:cNvGrpSpPr>
            <a:grpSpLocks/>
          </p:cNvGrpSpPr>
          <p:nvPr/>
        </p:nvGrpSpPr>
        <p:grpSpPr bwMode="auto">
          <a:xfrm>
            <a:off x="8672513" y="1840230"/>
            <a:ext cx="2298700" cy="2744788"/>
            <a:chOff x="3985" y="1447"/>
            <a:chExt cx="1448" cy="1729"/>
          </a:xfrm>
        </p:grpSpPr>
        <p:pic>
          <p:nvPicPr>
            <p:cNvPr id="5" name="Picture 17" descr="dio"/>
            <p:cNvPicPr>
              <a:picLocks noChangeAspect="1" noChangeArrowheads="1"/>
            </p:cNvPicPr>
            <p:nvPr/>
          </p:nvPicPr>
          <p:blipFill>
            <a:blip r:embed="rId3" cstate="print"/>
            <a:srcRect/>
            <a:stretch>
              <a:fillRect/>
            </a:stretch>
          </p:blipFill>
          <p:spPr bwMode="auto">
            <a:xfrm>
              <a:off x="3985" y="1447"/>
              <a:ext cx="1448" cy="1460"/>
            </a:xfrm>
            <a:prstGeom prst="rect">
              <a:avLst/>
            </a:prstGeom>
            <a:noFill/>
          </p:spPr>
        </p:pic>
        <p:sp>
          <p:nvSpPr>
            <p:cNvPr id="6" name="Text Box 18"/>
            <p:cNvSpPr txBox="1">
              <a:spLocks noChangeArrowheads="1"/>
            </p:cNvSpPr>
            <p:nvPr/>
          </p:nvSpPr>
          <p:spPr bwMode="auto">
            <a:xfrm>
              <a:off x="4349" y="2926"/>
              <a:ext cx="720" cy="250"/>
            </a:xfrm>
            <a:prstGeom prst="rect">
              <a:avLst/>
            </a:prstGeom>
            <a:noFill/>
            <a:ln w="9525">
              <a:noFill/>
              <a:miter lim="800000"/>
              <a:headEnd/>
              <a:tailEnd/>
            </a:ln>
            <a:effectLst/>
          </p:spPr>
          <p:txBody>
            <a:bodyPr wrap="none">
              <a:spAutoFit/>
            </a:bodyPr>
            <a:lstStyle/>
            <a:p>
              <a:r>
                <a:rPr lang="en-US" sz="2000" dirty="0">
                  <a:solidFill>
                    <a:schemeClr val="tx2"/>
                  </a:solidFill>
                  <a:latin typeface="Calibri" panose="020F0502020204030204" pitchFamily="34" charset="0"/>
                  <a:cs typeface="Calibri" panose="020F0502020204030204" pitchFamily="34" charset="0"/>
                </a:rPr>
                <a:t>Dionysus</a:t>
              </a:r>
            </a:p>
          </p:txBody>
        </p:sp>
      </p:grpSp>
    </p:spTree>
    <p:extLst>
      <p:ext uri="{BB962C8B-B14F-4D97-AF65-F5344CB8AC3E}">
        <p14:creationId xmlns:p14="http://schemas.microsoft.com/office/powerpoint/2010/main" val="1757745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dirty="0" smtClean="0"/>
              <a:t>Dionysus, Dionysianism</a:t>
            </a:r>
            <a:endParaRPr lang="en-US" dirty="0"/>
          </a:p>
        </p:txBody>
      </p:sp>
      <p:sp>
        <p:nvSpPr>
          <p:cNvPr id="9" name="Text Placeholder 8"/>
          <p:cNvSpPr>
            <a:spLocks noGrp="1"/>
          </p:cNvSpPr>
          <p:nvPr>
            <p:ph type="body" idx="1"/>
          </p:nvPr>
        </p:nvSpPr>
        <p:spPr/>
        <p:txBody>
          <a:bodyPr/>
          <a:lstStyle/>
          <a:p>
            <a:r>
              <a:rPr lang="en-US" smtClean="0"/>
              <a:t>Dionysian initiation</a:t>
            </a:r>
            <a:endParaRPr lang="en-US" dirty="0"/>
          </a:p>
        </p:txBody>
      </p:sp>
      <p:sp>
        <p:nvSpPr>
          <p:cNvPr id="1423363" name="Rectangle 3"/>
          <p:cNvSpPr>
            <a:spLocks noGrp="1" noChangeArrowheads="1"/>
          </p:cNvSpPr>
          <p:nvPr>
            <p:ph sz="half" idx="2"/>
          </p:nvPr>
        </p:nvSpPr>
        <p:spPr/>
        <p:txBody>
          <a:bodyPr/>
          <a:lstStyle/>
          <a:p>
            <a:r>
              <a:rPr lang="en-US" smtClean="0"/>
              <a:t>Cross-dressing</a:t>
            </a:r>
          </a:p>
          <a:p>
            <a:r>
              <a:rPr lang="en-US" smtClean="0"/>
              <a:t>Mystic knowing</a:t>
            </a:r>
          </a:p>
          <a:p>
            <a:r>
              <a:rPr lang="en-US" smtClean="0"/>
              <a:t>Ritual rebirth</a:t>
            </a:r>
            <a:endParaRPr lang="en-US" dirty="0"/>
          </a:p>
        </p:txBody>
      </p:sp>
      <p:sp>
        <p:nvSpPr>
          <p:cNvPr id="10" name="Text Placeholder 9"/>
          <p:cNvSpPr>
            <a:spLocks noGrp="1"/>
          </p:cNvSpPr>
          <p:nvPr>
            <p:ph type="body" sz="quarter" idx="3"/>
          </p:nvPr>
        </p:nvSpPr>
        <p:spPr/>
        <p:txBody>
          <a:bodyPr/>
          <a:lstStyle/>
          <a:p>
            <a:r>
              <a:rPr lang="en-US" dirty="0" smtClean="0"/>
              <a:t>Maenads, </a:t>
            </a:r>
            <a:r>
              <a:rPr lang="en-US" i="1" dirty="0" smtClean="0"/>
              <a:t>bakkhoi</a:t>
            </a:r>
            <a:endParaRPr lang="en-US" i="1" dirty="0"/>
          </a:p>
        </p:txBody>
      </p:sp>
      <p:sp>
        <p:nvSpPr>
          <p:cNvPr id="11" name="Content Placeholder 10"/>
          <p:cNvSpPr>
            <a:spLocks noGrp="1"/>
          </p:cNvSpPr>
          <p:nvPr>
            <p:ph sz="quarter" idx="4"/>
          </p:nvPr>
        </p:nvSpPr>
        <p:spPr/>
        <p:txBody>
          <a:bodyPr/>
          <a:lstStyle/>
          <a:p>
            <a:r>
              <a:rPr lang="en-US" smtClean="0"/>
              <a:t>Rapture</a:t>
            </a:r>
          </a:p>
          <a:p>
            <a:r>
              <a:rPr lang="en-US" smtClean="0"/>
              <a:t>Sparagmos, Omophagia</a:t>
            </a:r>
          </a:p>
          <a:p>
            <a:r>
              <a:rPr lang="en-US" smtClean="0"/>
              <a:t>Oresibasia</a:t>
            </a:r>
          </a:p>
          <a:p>
            <a:r>
              <a:rPr lang="en-US" smtClean="0"/>
              <a:t>Thyrsus. . .</a:t>
            </a:r>
            <a:endParaRPr lang="en-US" dirty="0" smtClean="0"/>
          </a:p>
        </p:txBody>
      </p:sp>
    </p:spTree>
    <p:extLst>
      <p:ext uri="{BB962C8B-B14F-4D97-AF65-F5344CB8AC3E}">
        <p14:creationId xmlns:p14="http://schemas.microsoft.com/office/powerpoint/2010/main" val="3935237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Euripides’ </a:t>
            </a:r>
            <a:r>
              <a:rPr lang="en-US" i="1" dirty="0" smtClean="0"/>
              <a:t>Bacchae</a:t>
            </a:r>
            <a:r>
              <a:rPr lang="en-US" dirty="0" smtClean="0"/>
              <a:t>: Analysis</a:t>
            </a:r>
            <a:endParaRPr lang="en-US" dirty="0"/>
          </a:p>
        </p:txBody>
      </p:sp>
      <p:sp>
        <p:nvSpPr>
          <p:cNvPr id="2" name="Content Placeholder 1"/>
          <p:cNvSpPr>
            <a:spLocks noGrp="1"/>
          </p:cNvSpPr>
          <p:nvPr>
            <p:ph sz="half" idx="1"/>
          </p:nvPr>
        </p:nvSpPr>
        <p:spPr/>
        <p:txBody>
          <a:bodyPr>
            <a:noAutofit/>
          </a:bodyPr>
          <a:lstStyle/>
          <a:p>
            <a:r>
              <a:rPr lang="en-US" sz="2000" dirty="0" smtClean="0"/>
              <a:t>prologue (starts p. 395)</a:t>
            </a:r>
          </a:p>
          <a:p>
            <a:pPr lvl="1"/>
            <a:r>
              <a:rPr lang="en-US" sz="2000" dirty="0" smtClean="0"/>
              <a:t>Dionysus</a:t>
            </a:r>
          </a:p>
          <a:p>
            <a:r>
              <a:rPr lang="en-US" sz="2000" dirty="0" smtClean="0"/>
              <a:t>parodos (398): “Asian” (modern Turkey) Bacchants. Cult hymn</a:t>
            </a:r>
          </a:p>
          <a:p>
            <a:r>
              <a:rPr lang="en-US" sz="2000" dirty="0" smtClean="0"/>
              <a:t>1st episode (402)</a:t>
            </a:r>
          </a:p>
          <a:p>
            <a:pPr lvl="1"/>
            <a:r>
              <a:rPr lang="en-US" sz="2000" dirty="0" smtClean="0"/>
              <a:t>Tiresias, Cadmus, Pentheus</a:t>
            </a:r>
          </a:p>
          <a:p>
            <a:r>
              <a:rPr lang="en-US" sz="2000" dirty="0" smtClean="0"/>
              <a:t>1st stasimon (412)</a:t>
            </a:r>
          </a:p>
          <a:p>
            <a:pPr lvl="1"/>
            <a:r>
              <a:rPr lang="en-US" sz="2000" dirty="0" smtClean="0"/>
              <a:t>Pentheus’ impiety</a:t>
            </a:r>
          </a:p>
          <a:p>
            <a:r>
              <a:rPr lang="en-US" sz="2000" dirty="0" smtClean="0"/>
              <a:t>2nd episode (414)</a:t>
            </a:r>
          </a:p>
          <a:p>
            <a:pPr lvl="1"/>
            <a:r>
              <a:rPr lang="en-US" sz="2000" dirty="0" smtClean="0"/>
              <a:t>Servant, Pentheus, Dionysus (in disguise)</a:t>
            </a:r>
          </a:p>
        </p:txBody>
      </p:sp>
      <p:sp>
        <p:nvSpPr>
          <p:cNvPr id="3" name="Content Placeholder 2"/>
          <p:cNvSpPr>
            <a:spLocks noGrp="1"/>
          </p:cNvSpPr>
          <p:nvPr>
            <p:ph sz="half" idx="2"/>
          </p:nvPr>
        </p:nvSpPr>
        <p:spPr/>
        <p:txBody>
          <a:bodyPr>
            <a:noAutofit/>
          </a:bodyPr>
          <a:lstStyle/>
          <a:p>
            <a:r>
              <a:rPr lang="en-US" sz="2000" dirty="0" smtClean="0"/>
              <a:t>2nd stasimon (417)</a:t>
            </a:r>
          </a:p>
          <a:p>
            <a:pPr lvl="1"/>
            <a:r>
              <a:rPr lang="en-US" sz="2000" dirty="0" smtClean="0"/>
              <a:t>Thebes’ rejection of Dionysus</a:t>
            </a:r>
          </a:p>
          <a:p>
            <a:r>
              <a:rPr lang="en-US" sz="2000" dirty="0" smtClean="0"/>
              <a:t>Choral dialogue (418): Chorus &amp; D</a:t>
            </a:r>
          </a:p>
          <a:p>
            <a:pPr lvl="1"/>
            <a:r>
              <a:rPr lang="en-US" sz="2000" dirty="0" smtClean="0"/>
              <a:t>Earthquake</a:t>
            </a:r>
          </a:p>
          <a:p>
            <a:r>
              <a:rPr lang="en-US" sz="2000" dirty="0" smtClean="0"/>
              <a:t>Trochaic dialogue, D &amp; Leader (420)</a:t>
            </a:r>
          </a:p>
          <a:p>
            <a:pPr lvl="1"/>
            <a:r>
              <a:rPr lang="en-US" sz="2000" dirty="0" smtClean="0"/>
              <a:t>“messenger” scene</a:t>
            </a:r>
          </a:p>
          <a:p>
            <a:r>
              <a:rPr lang="en-US" sz="2000" dirty="0" smtClean="0"/>
              <a:t>3rd episode (422)</a:t>
            </a:r>
          </a:p>
          <a:p>
            <a:pPr lvl="1"/>
            <a:r>
              <a:rPr lang="en-US" sz="2000" dirty="0" smtClean="0"/>
              <a:t>Short dialogue, D&amp;P </a:t>
            </a:r>
          </a:p>
          <a:p>
            <a:pPr lvl="1"/>
            <a:r>
              <a:rPr lang="en-US" sz="2000" dirty="0" smtClean="0"/>
              <a:t>Messenger scene: hubris in the hills</a:t>
            </a:r>
            <a:endParaRPr lang="en-US" sz="2000" dirty="0"/>
          </a:p>
        </p:txBody>
      </p:sp>
    </p:spTree>
    <p:extLst>
      <p:ext uri="{BB962C8B-B14F-4D97-AF65-F5344CB8AC3E}">
        <p14:creationId xmlns:p14="http://schemas.microsoft.com/office/powerpoint/2010/main" val="3332695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Analysis</a:t>
            </a:r>
            <a:r>
              <a:rPr lang="en-US" sz="3600" dirty="0" smtClean="0"/>
              <a:t> (</a:t>
            </a:r>
            <a:r>
              <a:rPr lang="en-US" sz="3600" dirty="0" err="1" smtClean="0"/>
              <a:t>con’t</a:t>
            </a:r>
            <a:r>
              <a:rPr lang="en-US" sz="3600" dirty="0" smtClean="0"/>
              <a:t>)</a:t>
            </a:r>
            <a:endParaRPr lang="en-US" sz="5400" dirty="0"/>
          </a:p>
        </p:txBody>
      </p:sp>
      <p:sp>
        <p:nvSpPr>
          <p:cNvPr id="2" name="Content Placeholder 1"/>
          <p:cNvSpPr>
            <a:spLocks noGrp="1"/>
          </p:cNvSpPr>
          <p:nvPr>
            <p:ph sz="half" idx="1"/>
          </p:nvPr>
        </p:nvSpPr>
        <p:spPr/>
        <p:txBody>
          <a:bodyPr>
            <a:noAutofit/>
          </a:bodyPr>
          <a:lstStyle/>
          <a:p>
            <a:r>
              <a:rPr lang="en-US" sz="2000" dirty="0" smtClean="0"/>
              <a:t>3rd stasimon (431)</a:t>
            </a:r>
          </a:p>
          <a:p>
            <a:pPr lvl="1"/>
            <a:r>
              <a:rPr lang="en-US" sz="2000" dirty="0" smtClean="0"/>
              <a:t>Hope restored, do not mock the god</a:t>
            </a:r>
          </a:p>
          <a:p>
            <a:r>
              <a:rPr lang="en-US" sz="2000" dirty="0" smtClean="0"/>
              <a:t>4th episode (432)</a:t>
            </a:r>
          </a:p>
          <a:p>
            <a:pPr lvl="1"/>
            <a:r>
              <a:rPr lang="en-US" sz="2000" dirty="0" smtClean="0"/>
              <a:t>D&amp;P. </a:t>
            </a:r>
            <a:r>
              <a:rPr lang="en-US" sz="2000" dirty="0"/>
              <a:t>Pentheus’ </a:t>
            </a:r>
            <a:r>
              <a:rPr lang="en-US" sz="2000" dirty="0" smtClean="0"/>
              <a:t>maenadic make-over</a:t>
            </a:r>
          </a:p>
          <a:p>
            <a:r>
              <a:rPr lang="en-US" sz="2000" dirty="0" smtClean="0"/>
              <a:t>4th stasimon (436)</a:t>
            </a:r>
          </a:p>
          <a:p>
            <a:pPr lvl="1"/>
            <a:r>
              <a:rPr lang="en-US" sz="2000" dirty="0" smtClean="0"/>
              <a:t>Excited song of vengeance</a:t>
            </a:r>
          </a:p>
          <a:p>
            <a:r>
              <a:rPr lang="en-US" sz="2000" dirty="0" smtClean="0"/>
              <a:t>5th episode (438)</a:t>
            </a:r>
          </a:p>
          <a:p>
            <a:pPr lvl="1"/>
            <a:r>
              <a:rPr lang="en-US" sz="2000" dirty="0" smtClean="0"/>
              <a:t>Messenger (servant on death of Pentheus)</a:t>
            </a:r>
            <a:endParaRPr lang="en-US" sz="2000" dirty="0"/>
          </a:p>
        </p:txBody>
      </p:sp>
      <p:sp>
        <p:nvSpPr>
          <p:cNvPr id="3" name="Content Placeholder 2"/>
          <p:cNvSpPr>
            <a:spLocks noGrp="1"/>
          </p:cNvSpPr>
          <p:nvPr>
            <p:ph sz="half" idx="2"/>
          </p:nvPr>
        </p:nvSpPr>
        <p:spPr/>
        <p:txBody>
          <a:bodyPr>
            <a:noAutofit/>
          </a:bodyPr>
          <a:lstStyle/>
          <a:p>
            <a:r>
              <a:rPr lang="en-US" sz="2000" dirty="0" smtClean="0"/>
              <a:t>5th stasimon (442)</a:t>
            </a:r>
          </a:p>
          <a:p>
            <a:pPr lvl="1"/>
            <a:r>
              <a:rPr lang="en-US" sz="2000" dirty="0" smtClean="0"/>
              <a:t>Short song of triumph</a:t>
            </a:r>
          </a:p>
          <a:p>
            <a:r>
              <a:rPr lang="en-US" sz="2000" dirty="0" smtClean="0"/>
              <a:t>exodos (443)</a:t>
            </a:r>
          </a:p>
          <a:p>
            <a:pPr lvl="1"/>
            <a:r>
              <a:rPr lang="en-US" sz="2000" dirty="0" smtClean="0"/>
              <a:t>Agave’s mad scene</a:t>
            </a:r>
          </a:p>
          <a:p>
            <a:pPr lvl="2"/>
            <a:r>
              <a:rPr lang="en-US" sz="1800" dirty="0" smtClean="0"/>
              <a:t>lyric dialogue</a:t>
            </a:r>
          </a:p>
          <a:p>
            <a:pPr lvl="1"/>
            <a:r>
              <a:rPr lang="en-US" sz="2000" dirty="0" smtClean="0"/>
              <a:t>Cadmus’s return with Pentheus</a:t>
            </a:r>
          </a:p>
          <a:p>
            <a:pPr lvl="2"/>
            <a:r>
              <a:rPr lang="en-US" sz="1800" dirty="0" smtClean="0"/>
              <a:t>recognition, reversal</a:t>
            </a:r>
          </a:p>
          <a:p>
            <a:pPr lvl="1"/>
            <a:r>
              <a:rPr lang="en-US" sz="2000" dirty="0" smtClean="0"/>
              <a:t>Lament for Pentheus</a:t>
            </a:r>
          </a:p>
          <a:p>
            <a:pPr lvl="1"/>
            <a:r>
              <a:rPr lang="en-US" sz="2000" dirty="0" smtClean="0"/>
              <a:t>[“6</a:t>
            </a:r>
            <a:r>
              <a:rPr lang="en-US" sz="2000" baseline="30000" dirty="0" smtClean="0"/>
              <a:t>th</a:t>
            </a:r>
            <a:r>
              <a:rPr lang="en-US" sz="2000" dirty="0" smtClean="0"/>
              <a:t> choral ode,” added by translator]</a:t>
            </a:r>
          </a:p>
          <a:p>
            <a:pPr lvl="1"/>
            <a:r>
              <a:rPr lang="en-US" sz="2000" dirty="0" smtClean="0"/>
              <a:t>Deus ex machina</a:t>
            </a:r>
            <a:endParaRPr lang="en-US" sz="2000" dirty="0"/>
          </a:p>
        </p:txBody>
      </p:sp>
    </p:spTree>
    <p:extLst>
      <p:ext uri="{BB962C8B-B14F-4D97-AF65-F5344CB8AC3E}">
        <p14:creationId xmlns:p14="http://schemas.microsoft.com/office/powerpoint/2010/main" val="389394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a:t>
            </a:r>
            <a:r>
              <a:rPr lang="en-US" baseline="30000" dirty="0" smtClean="0"/>
              <a:t>th</a:t>
            </a:r>
            <a:r>
              <a:rPr lang="en-US" dirty="0" smtClean="0"/>
              <a:t> Stasimon (“Choral Lyric”)</a:t>
            </a:r>
            <a:endParaRPr lang="en-US" dirty="0"/>
          </a:p>
        </p:txBody>
      </p:sp>
      <p:sp>
        <p:nvSpPr>
          <p:cNvPr id="3" name="TextBox 2"/>
          <p:cNvSpPr txBox="1"/>
          <p:nvPr/>
        </p:nvSpPr>
        <p:spPr>
          <a:xfrm>
            <a:off x="1217614" y="1600200"/>
            <a:ext cx="9753600" cy="4361322"/>
          </a:xfrm>
          <a:prstGeom prst="rect">
            <a:avLst/>
          </a:prstGeom>
          <a:noFill/>
        </p:spPr>
        <p:txBody>
          <a:bodyPr wrap="square" rtlCol="0">
            <a:spAutoFit/>
          </a:bodyPr>
          <a:lstStyle/>
          <a:p>
            <a:pPr>
              <a:lnSpc>
                <a:spcPct val="125000"/>
              </a:lnSpc>
            </a:pPr>
            <a:r>
              <a:rPr lang="en-US" sz="2800" dirty="0" smtClean="0">
                <a:solidFill>
                  <a:srgbClr val="737373"/>
                </a:solidFill>
                <a:latin typeface="Calibri" panose="020F0502020204030204" pitchFamily="34" charset="0"/>
                <a:cs typeface="Calibri" panose="020F0502020204030204" pitchFamily="34" charset="0"/>
              </a:rPr>
              <a:t>Dochmiac rhythm:</a:t>
            </a:r>
          </a:p>
          <a:p>
            <a:pPr>
              <a:lnSpc>
                <a:spcPct val="125000"/>
              </a:lnSpc>
            </a:pPr>
            <a:r>
              <a:rPr lang="en-US" sz="2800" dirty="0">
                <a:solidFill>
                  <a:srgbClr val="737373"/>
                </a:solidFill>
                <a:latin typeface="Calibri" panose="020F0502020204030204" pitchFamily="34" charset="0"/>
                <a:cs typeface="Calibri" panose="020F0502020204030204" pitchFamily="34" charset="0"/>
              </a:rPr>
              <a:t> </a:t>
            </a:r>
            <a:r>
              <a:rPr lang="en-US" sz="2800" dirty="0" smtClean="0">
                <a:solidFill>
                  <a:srgbClr val="737373"/>
                </a:solidFill>
                <a:latin typeface="Calibri" panose="020F0502020204030204" pitchFamily="34" charset="0"/>
                <a:cs typeface="Calibri" panose="020F0502020204030204" pitchFamily="34" charset="0"/>
              </a:rPr>
              <a:t>      </a:t>
            </a:r>
            <a:r>
              <a:rPr lang="en-US" sz="2800" dirty="0" smtClean="0">
                <a:solidFill>
                  <a:srgbClr val="737373"/>
                </a:solidFill>
                <a:latin typeface="Arial" panose="020B0604020202020204" pitchFamily="34" charset="0"/>
                <a:cs typeface="Arial" panose="020B0604020202020204" pitchFamily="34" charset="0"/>
                <a:sym typeface="Symbol" panose="05050102010706020507" pitchFamily="18" charset="2"/>
              </a:rPr>
              <a:t>♪  ♩    ♩    ♪   ♩    ♪    </a:t>
            </a:r>
            <a:r>
              <a:rPr lang="en-US" sz="2800" dirty="0">
                <a:solidFill>
                  <a:srgbClr val="737373"/>
                </a:solidFill>
                <a:latin typeface="Arial" panose="020B0604020202020204" pitchFamily="34" charset="0"/>
                <a:cs typeface="Arial" panose="020B0604020202020204" pitchFamily="34" charset="0"/>
                <a:sym typeface="Symbol" panose="05050102010706020507" pitchFamily="18" charset="2"/>
              </a:rPr>
              <a:t>♩  </a:t>
            </a:r>
            <a:r>
              <a:rPr lang="en-US" sz="2800" dirty="0" smtClean="0">
                <a:solidFill>
                  <a:srgbClr val="737373"/>
                </a:solidFill>
                <a:latin typeface="Arial" panose="020B0604020202020204" pitchFamily="34" charset="0"/>
                <a:cs typeface="Arial" panose="020B0604020202020204" pitchFamily="34" charset="0"/>
                <a:sym typeface="Symbol" panose="05050102010706020507" pitchFamily="18" charset="2"/>
              </a:rPr>
              <a:t>    </a:t>
            </a:r>
            <a:r>
              <a:rPr lang="en-US" sz="2800" dirty="0">
                <a:solidFill>
                  <a:srgbClr val="737373"/>
                </a:solidFill>
                <a:latin typeface="Arial" panose="020B0604020202020204" pitchFamily="34" charset="0"/>
                <a:cs typeface="Arial" panose="020B0604020202020204" pitchFamily="34" charset="0"/>
                <a:sym typeface="Symbol" panose="05050102010706020507" pitchFamily="18" charset="2"/>
              </a:rPr>
              <a:t>♩ </a:t>
            </a:r>
            <a:r>
              <a:rPr lang="en-US" sz="2800" dirty="0" smtClean="0">
                <a:solidFill>
                  <a:srgbClr val="737373"/>
                </a:solidFill>
                <a:latin typeface="Arial" panose="020B0604020202020204" pitchFamily="34" charset="0"/>
                <a:cs typeface="Arial" panose="020B0604020202020204" pitchFamily="34" charset="0"/>
                <a:sym typeface="Symbol" panose="05050102010706020507" pitchFamily="18" charset="2"/>
              </a:rPr>
              <a:t> ♪    </a:t>
            </a:r>
            <a:r>
              <a:rPr lang="en-US" sz="2800" dirty="0">
                <a:solidFill>
                  <a:srgbClr val="737373"/>
                </a:solidFill>
                <a:latin typeface="Arial" panose="020B0604020202020204" pitchFamily="34" charset="0"/>
                <a:cs typeface="Arial" panose="020B0604020202020204" pitchFamily="34" charset="0"/>
                <a:sym typeface="Symbol" panose="05050102010706020507" pitchFamily="18" charset="2"/>
              </a:rPr>
              <a:t>♩</a:t>
            </a:r>
            <a:endParaRPr lang="en-US" sz="2800" dirty="0" smtClean="0">
              <a:solidFill>
                <a:srgbClr val="737373"/>
              </a:solidFill>
              <a:latin typeface="Arial" panose="020B0604020202020204" pitchFamily="34" charset="0"/>
              <a:cs typeface="Arial" panose="020B0604020202020204" pitchFamily="34" charset="0"/>
              <a:sym typeface="Symbol" panose="05050102010706020507" pitchFamily="18" charset="2"/>
            </a:endParaRPr>
          </a:p>
          <a:p>
            <a:pPr>
              <a:lnSpc>
                <a:spcPct val="125000"/>
              </a:lnSpc>
            </a:pPr>
            <a:r>
              <a:rPr lang="en-US" sz="2800" dirty="0" smtClean="0">
                <a:solidFill>
                  <a:srgbClr val="737373"/>
                </a:solidFill>
                <a:latin typeface="New Athena Unicode" pitchFamily="2" charset="0"/>
                <a:cs typeface="Calibri" panose="020F0502020204030204" pitchFamily="34" charset="0"/>
              </a:rPr>
              <a:t>      ⏑  </a:t>
            </a:r>
            <a:r>
              <a:rPr lang="en-US" sz="2800" dirty="0" smtClean="0">
                <a:solidFill>
                  <a:srgbClr val="737373"/>
                </a:solidFill>
                <a:latin typeface="New Athena Unicode" pitchFamily="2" charset="0"/>
                <a:cs typeface="Calibri" panose="020F0502020204030204" pitchFamily="34" charset="0"/>
                <a:sym typeface="Symbol" panose="05050102010706020507" pitchFamily="18" charset="2"/>
              </a:rPr>
              <a:t>         </a:t>
            </a:r>
            <a:r>
              <a:rPr lang="en-US" sz="2800" dirty="0" smtClean="0">
                <a:solidFill>
                  <a:srgbClr val="737373"/>
                </a:solidFill>
                <a:latin typeface="New Athena Unicode" pitchFamily="2" charset="0"/>
                <a:cs typeface="Calibri" panose="020F0502020204030204" pitchFamily="34" charset="0"/>
              </a:rPr>
              <a:t>⏑</a:t>
            </a:r>
            <a:r>
              <a:rPr lang="en-US" sz="2800" dirty="0" smtClean="0">
                <a:solidFill>
                  <a:srgbClr val="737373"/>
                </a:solidFill>
                <a:latin typeface="Arial" panose="020B0604020202020204" pitchFamily="34" charset="0"/>
                <a:cs typeface="Arial" panose="020B0604020202020204" pitchFamily="34" charset="0"/>
                <a:sym typeface="Symbol" panose="05050102010706020507" pitchFamily="18" charset="2"/>
              </a:rPr>
              <a:t>   </a:t>
            </a:r>
            <a:r>
              <a:rPr lang="en-US" sz="2800" dirty="0" smtClean="0">
                <a:solidFill>
                  <a:srgbClr val="737373"/>
                </a:solidFill>
                <a:latin typeface="New Athena Unicode" pitchFamily="2" charset="0"/>
                <a:cs typeface="Calibri" panose="020F0502020204030204" pitchFamily="34" charset="0"/>
                <a:sym typeface="Symbol" panose="05050102010706020507" pitchFamily="18" charset="2"/>
              </a:rPr>
              <a:t>   </a:t>
            </a:r>
            <a:r>
              <a:rPr lang="en-US" sz="2800" dirty="0" smtClean="0">
                <a:solidFill>
                  <a:srgbClr val="737373"/>
                </a:solidFill>
                <a:latin typeface="New Athena Unicode" pitchFamily="2" charset="0"/>
                <a:cs typeface="Calibri" panose="020F0502020204030204" pitchFamily="34" charset="0"/>
              </a:rPr>
              <a:t>⏑     </a:t>
            </a:r>
            <a:r>
              <a:rPr lang="en-US" sz="2800" dirty="0">
                <a:solidFill>
                  <a:srgbClr val="737373"/>
                </a:solidFill>
                <a:latin typeface="New Athena Unicode" pitchFamily="2" charset="0"/>
                <a:cs typeface="Calibri" panose="020F0502020204030204" pitchFamily="34" charset="0"/>
                <a:sym typeface="Symbol" panose="05050102010706020507" pitchFamily="18" charset="2"/>
              </a:rPr>
              <a:t> </a:t>
            </a:r>
            <a:r>
              <a:rPr lang="en-US" sz="2800" dirty="0" smtClean="0">
                <a:solidFill>
                  <a:srgbClr val="737373"/>
                </a:solidFill>
                <a:latin typeface="New Athena Unicode" pitchFamily="2" charset="0"/>
                <a:cs typeface="Calibri" panose="020F0502020204030204" pitchFamily="34" charset="0"/>
                <a:sym typeface="Symbol" panose="05050102010706020507" pitchFamily="18" charset="2"/>
              </a:rPr>
              <a:t>     </a:t>
            </a:r>
            <a:r>
              <a:rPr lang="en-US" sz="2800" dirty="0">
                <a:solidFill>
                  <a:srgbClr val="737373"/>
                </a:solidFill>
                <a:latin typeface="New Athena Unicode" pitchFamily="2" charset="0"/>
                <a:cs typeface="Calibri" panose="020F0502020204030204" pitchFamily="34" charset="0"/>
                <a:sym typeface="Symbol" panose="05050102010706020507" pitchFamily="18" charset="2"/>
              </a:rPr>
              <a:t> </a:t>
            </a:r>
            <a:r>
              <a:rPr lang="en-US" sz="2800" dirty="0" smtClean="0">
                <a:solidFill>
                  <a:srgbClr val="737373"/>
                </a:solidFill>
                <a:latin typeface="New Athena Unicode" pitchFamily="2" charset="0"/>
                <a:cs typeface="Calibri" panose="020F0502020204030204" pitchFamily="34" charset="0"/>
                <a:sym typeface="Symbol" panose="05050102010706020507" pitchFamily="18" charset="2"/>
              </a:rPr>
              <a:t>  </a:t>
            </a:r>
            <a:r>
              <a:rPr lang="en-US" sz="2800" dirty="0">
                <a:solidFill>
                  <a:srgbClr val="737373"/>
                </a:solidFill>
                <a:latin typeface="New Athena Unicode" pitchFamily="2" charset="0"/>
                <a:cs typeface="Calibri" panose="020F0502020204030204" pitchFamily="34" charset="0"/>
              </a:rPr>
              <a:t>⏑</a:t>
            </a:r>
            <a:r>
              <a:rPr lang="en-US" sz="2800" dirty="0">
                <a:solidFill>
                  <a:srgbClr val="737373"/>
                </a:solidFill>
                <a:latin typeface="Arial" panose="020B0604020202020204" pitchFamily="34" charset="0"/>
                <a:cs typeface="Arial" panose="020B0604020202020204" pitchFamily="34" charset="0"/>
                <a:sym typeface="Symbol" panose="05050102010706020507" pitchFamily="18" charset="2"/>
              </a:rPr>
              <a:t>  </a:t>
            </a:r>
            <a:r>
              <a:rPr lang="en-US" sz="2800" dirty="0" smtClean="0">
                <a:solidFill>
                  <a:srgbClr val="737373"/>
                </a:solidFill>
                <a:latin typeface="Arial" panose="020B0604020202020204" pitchFamily="34" charset="0"/>
                <a:cs typeface="Arial" panose="020B0604020202020204" pitchFamily="34" charset="0"/>
                <a:sym typeface="Symbol" panose="05050102010706020507" pitchFamily="18" charset="2"/>
              </a:rPr>
              <a:t>  </a:t>
            </a:r>
            <a:r>
              <a:rPr lang="en-US" sz="2800" dirty="0">
                <a:solidFill>
                  <a:srgbClr val="737373"/>
                </a:solidFill>
                <a:latin typeface="New Athena Unicode" pitchFamily="2" charset="0"/>
                <a:cs typeface="Calibri" panose="020F0502020204030204" pitchFamily="34" charset="0"/>
                <a:sym typeface="Symbol" panose="05050102010706020507" pitchFamily="18" charset="2"/>
              </a:rPr>
              <a:t></a:t>
            </a:r>
            <a:endParaRPr lang="en-US" sz="2800" dirty="0" smtClean="0">
              <a:solidFill>
                <a:srgbClr val="737373"/>
              </a:solidFill>
              <a:latin typeface="Calibri" panose="020F0502020204030204" pitchFamily="34" charset="0"/>
              <a:cs typeface="Calibri" panose="020F0502020204030204" pitchFamily="34" charset="0"/>
            </a:endParaRPr>
          </a:p>
          <a:p>
            <a:pPr>
              <a:lnSpc>
                <a:spcPct val="125000"/>
              </a:lnSpc>
            </a:pPr>
            <a:r>
              <a:rPr lang="en-US" sz="2800" dirty="0" smtClean="0">
                <a:solidFill>
                  <a:srgbClr val="737373"/>
                </a:solidFill>
                <a:latin typeface="Calibri" panose="020F0502020204030204" pitchFamily="34" charset="0"/>
                <a:cs typeface="Calibri" panose="020F0502020204030204" pitchFamily="34" charset="0"/>
              </a:rPr>
              <a:t>“The old </a:t>
            </a:r>
            <a:r>
              <a:rPr lang="en-US" sz="2800" dirty="0" err="1" smtClean="0">
                <a:solidFill>
                  <a:srgbClr val="737373"/>
                </a:solidFill>
                <a:latin typeface="Calibri" panose="020F0502020204030204" pitchFamily="34" charset="0"/>
                <a:cs typeface="Calibri" panose="020F0502020204030204" pitchFamily="34" charset="0"/>
              </a:rPr>
              <a:t>kan-ga-roo</a:t>
            </a:r>
            <a:r>
              <a:rPr lang="en-US" sz="2800" dirty="0" smtClean="0">
                <a:solidFill>
                  <a:srgbClr val="737373"/>
                </a:solidFill>
                <a:latin typeface="Calibri" panose="020F0502020204030204" pitchFamily="34" charset="0"/>
                <a:cs typeface="Calibri" panose="020F0502020204030204" pitchFamily="34" charset="0"/>
              </a:rPr>
              <a:t>, he lives in the zoo.”</a:t>
            </a:r>
          </a:p>
          <a:p>
            <a:pPr>
              <a:lnSpc>
                <a:spcPct val="125000"/>
              </a:lnSpc>
            </a:pPr>
            <a:r>
              <a:rPr lang="en-US" sz="2800" dirty="0" smtClean="0">
                <a:solidFill>
                  <a:srgbClr val="737373"/>
                </a:solidFill>
                <a:latin typeface="Arial" panose="020B0604020202020204" pitchFamily="34" charset="0"/>
                <a:cs typeface="Arial" panose="020B0604020202020204" pitchFamily="34" charset="0"/>
                <a:sym typeface="Symbol" panose="05050102010706020507" pitchFamily="18" charset="2"/>
              </a:rPr>
              <a:t> ♪♪   ♪ ♩   ♩   ♩    ♪   ♪   ♪  ♩    ♪  ♩</a:t>
            </a:r>
            <a:endParaRPr lang="en-US" sz="2800" dirty="0" smtClean="0">
              <a:solidFill>
                <a:srgbClr val="737373"/>
              </a:solidFill>
              <a:latin typeface="Calibri" panose="020F0502020204030204" pitchFamily="34" charset="0"/>
              <a:cs typeface="Calibri" panose="020F0502020204030204" pitchFamily="34" charset="0"/>
            </a:endParaRPr>
          </a:p>
          <a:p>
            <a:pPr>
              <a:lnSpc>
                <a:spcPct val="125000"/>
              </a:lnSpc>
            </a:pPr>
            <a:r>
              <a:rPr lang="en-US" sz="2800" i="1" dirty="0" err="1" smtClean="0">
                <a:solidFill>
                  <a:srgbClr val="737373"/>
                </a:solidFill>
                <a:latin typeface="Calibri" panose="020F0502020204030204" pitchFamily="34" charset="0"/>
                <a:cs typeface="Calibri" panose="020F0502020204030204" pitchFamily="34" charset="0"/>
              </a:rPr>
              <a:t>ite</a:t>
            </a:r>
            <a:r>
              <a:rPr lang="en-US" sz="2800" i="1" dirty="0" smtClean="0">
                <a:solidFill>
                  <a:srgbClr val="737373"/>
                </a:solidFill>
                <a:latin typeface="Calibri" panose="020F0502020204030204" pitchFamily="34" charset="0"/>
                <a:cs typeface="Calibri" panose="020F0502020204030204" pitchFamily="34" charset="0"/>
              </a:rPr>
              <a:t> </a:t>
            </a:r>
            <a:r>
              <a:rPr lang="en-US" sz="2800" i="1" dirty="0" err="1" smtClean="0">
                <a:solidFill>
                  <a:srgbClr val="737373"/>
                </a:solidFill>
                <a:latin typeface="Calibri" panose="020F0502020204030204" pitchFamily="34" charset="0"/>
                <a:cs typeface="Calibri" panose="020F0502020204030204" pitchFamily="34" charset="0"/>
              </a:rPr>
              <a:t>thoai</a:t>
            </a:r>
            <a:r>
              <a:rPr lang="en-US" sz="2800" i="1" dirty="0" smtClean="0">
                <a:solidFill>
                  <a:srgbClr val="737373"/>
                </a:solidFill>
                <a:latin typeface="Calibri" panose="020F0502020204030204" pitchFamily="34" charset="0"/>
                <a:cs typeface="Calibri" panose="020F0502020204030204" pitchFamily="34" charset="0"/>
              </a:rPr>
              <a:t> </a:t>
            </a:r>
            <a:r>
              <a:rPr lang="en-US" sz="2800" i="1" dirty="0" err="1" smtClean="0">
                <a:solidFill>
                  <a:srgbClr val="737373"/>
                </a:solidFill>
                <a:latin typeface="Calibri" panose="020F0502020204030204" pitchFamily="34" charset="0"/>
                <a:cs typeface="Calibri" panose="020F0502020204030204" pitchFamily="34" charset="0"/>
              </a:rPr>
              <a:t>Lussas</a:t>
            </a:r>
            <a:r>
              <a:rPr lang="en-US" sz="2800" i="1" dirty="0" smtClean="0">
                <a:solidFill>
                  <a:srgbClr val="737373"/>
                </a:solidFill>
                <a:latin typeface="Calibri" panose="020F0502020204030204" pitchFamily="34" charset="0"/>
                <a:cs typeface="Calibri" panose="020F0502020204030204" pitchFamily="34" charset="0"/>
              </a:rPr>
              <a:t> </a:t>
            </a:r>
            <a:r>
              <a:rPr lang="en-US" sz="2800" i="1" dirty="0" err="1" smtClean="0">
                <a:solidFill>
                  <a:srgbClr val="737373"/>
                </a:solidFill>
                <a:latin typeface="Calibri" panose="020F0502020204030204" pitchFamily="34" charset="0"/>
                <a:cs typeface="Calibri" panose="020F0502020204030204" pitchFamily="34" charset="0"/>
              </a:rPr>
              <a:t>kunes</a:t>
            </a:r>
            <a:r>
              <a:rPr lang="en-US" sz="2800" i="1" dirty="0" smtClean="0">
                <a:solidFill>
                  <a:srgbClr val="737373"/>
                </a:solidFill>
                <a:latin typeface="Calibri" panose="020F0502020204030204" pitchFamily="34" charset="0"/>
                <a:cs typeface="Calibri" panose="020F0502020204030204" pitchFamily="34" charset="0"/>
              </a:rPr>
              <a:t>, it’ </a:t>
            </a:r>
            <a:r>
              <a:rPr lang="en-US" sz="2800" i="1" dirty="0" err="1" smtClean="0">
                <a:solidFill>
                  <a:srgbClr val="737373"/>
                </a:solidFill>
                <a:latin typeface="Calibri" panose="020F0502020204030204" pitchFamily="34" charset="0"/>
                <a:cs typeface="Calibri" panose="020F0502020204030204" pitchFamily="34" charset="0"/>
              </a:rPr>
              <a:t>eis</a:t>
            </a:r>
            <a:r>
              <a:rPr lang="en-US" sz="2800" i="1" dirty="0" smtClean="0">
                <a:solidFill>
                  <a:srgbClr val="737373"/>
                </a:solidFill>
                <a:latin typeface="Calibri" panose="020F0502020204030204" pitchFamily="34" charset="0"/>
                <a:cs typeface="Calibri" panose="020F0502020204030204" pitchFamily="34" charset="0"/>
              </a:rPr>
              <a:t> </a:t>
            </a:r>
            <a:r>
              <a:rPr lang="en-US" sz="2800" i="1" dirty="0" err="1" smtClean="0">
                <a:solidFill>
                  <a:srgbClr val="737373"/>
                </a:solidFill>
                <a:latin typeface="Calibri" panose="020F0502020204030204" pitchFamily="34" charset="0"/>
                <a:cs typeface="Calibri" panose="020F0502020204030204" pitchFamily="34" charset="0"/>
              </a:rPr>
              <a:t>horos</a:t>
            </a:r>
            <a:r>
              <a:rPr lang="el-GR" sz="2800" dirty="0" smtClean="0">
                <a:solidFill>
                  <a:srgbClr val="737373"/>
                </a:solidFill>
                <a:latin typeface="Calibri" panose="020F0502020204030204" pitchFamily="34" charset="0"/>
                <a:cs typeface="Calibri" panose="020F0502020204030204" pitchFamily="34" charset="0"/>
              </a:rPr>
              <a:t> </a:t>
            </a:r>
            <a:endParaRPr lang="en-US" sz="2800" dirty="0" smtClean="0">
              <a:solidFill>
                <a:srgbClr val="737373"/>
              </a:solidFill>
              <a:latin typeface="Calibri" panose="020F0502020204030204" pitchFamily="34" charset="0"/>
              <a:cs typeface="Calibri" panose="020F0502020204030204" pitchFamily="34" charset="0"/>
            </a:endParaRPr>
          </a:p>
          <a:p>
            <a:pPr>
              <a:lnSpc>
                <a:spcPct val="125000"/>
              </a:lnSpc>
            </a:pPr>
            <a:r>
              <a:rPr lang="en-US" sz="2800" dirty="0" smtClean="0">
                <a:solidFill>
                  <a:srgbClr val="737373"/>
                </a:solidFill>
                <a:latin typeface="Calibri" panose="020F0502020204030204" pitchFamily="34" charset="0"/>
                <a:cs typeface="Calibri" panose="020F0502020204030204" pitchFamily="34" charset="0"/>
              </a:rPr>
              <a:t>“Hurry </a:t>
            </a:r>
            <a:r>
              <a:rPr lang="en-US" sz="2800" dirty="0">
                <a:solidFill>
                  <a:srgbClr val="737373"/>
                </a:solidFill>
                <a:latin typeface="Calibri" panose="020F0502020204030204" pitchFamily="34" charset="0"/>
                <a:cs typeface="Calibri" panose="020F0502020204030204" pitchFamily="34" charset="0"/>
              </a:rPr>
              <a:t>you hounds of hell to the mountains where The </a:t>
            </a:r>
            <a:r>
              <a:rPr lang="en-US" sz="2800" dirty="0" smtClean="0">
                <a:solidFill>
                  <a:srgbClr val="737373"/>
                </a:solidFill>
                <a:latin typeface="Calibri" panose="020F0502020204030204" pitchFamily="34" charset="0"/>
                <a:cs typeface="Calibri" panose="020F0502020204030204" pitchFamily="34" charset="0"/>
              </a:rPr>
              <a:t>“daughters </a:t>
            </a:r>
            <a:r>
              <a:rPr lang="en-US" sz="2800" dirty="0">
                <a:solidFill>
                  <a:srgbClr val="737373"/>
                </a:solidFill>
                <a:latin typeface="Calibri" panose="020F0502020204030204" pitchFamily="34" charset="0"/>
                <a:cs typeface="Calibri" panose="020F0502020204030204" pitchFamily="34" charset="0"/>
              </a:rPr>
              <a:t>of Cadmus hold their wild </a:t>
            </a:r>
            <a:r>
              <a:rPr lang="en-US" sz="2800" dirty="0" err="1" smtClean="0">
                <a:solidFill>
                  <a:srgbClr val="737373"/>
                </a:solidFill>
                <a:latin typeface="Calibri" panose="020F0502020204030204" pitchFamily="34" charset="0"/>
                <a:cs typeface="Calibri" panose="020F0502020204030204" pitchFamily="34" charset="0"/>
              </a:rPr>
              <a:t>seance</a:t>
            </a:r>
            <a:r>
              <a:rPr lang="en-US" sz="2800" dirty="0" smtClean="0">
                <a:solidFill>
                  <a:srgbClr val="737373"/>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256845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a:t>
            </a:r>
            <a:r>
              <a:rPr lang="en-US" baseline="30000" dirty="0" smtClean="0"/>
              <a:t>th</a:t>
            </a:r>
            <a:r>
              <a:rPr lang="en-US" dirty="0" smtClean="0"/>
              <a:t> Stasimon (“Choral Lyric”)</a:t>
            </a:r>
            <a:endParaRPr lang="en-US" dirty="0"/>
          </a:p>
        </p:txBody>
      </p:sp>
      <p:sp>
        <p:nvSpPr>
          <p:cNvPr id="3" name="TextBox 2"/>
          <p:cNvSpPr txBox="1"/>
          <p:nvPr/>
        </p:nvSpPr>
        <p:spPr>
          <a:xfrm>
            <a:off x="1217614" y="1600200"/>
            <a:ext cx="9753599" cy="3323987"/>
          </a:xfrm>
          <a:prstGeom prst="rect">
            <a:avLst/>
          </a:prstGeom>
          <a:noFill/>
        </p:spPr>
        <p:txBody>
          <a:bodyPr wrap="square" rtlCol="0">
            <a:spAutoFit/>
          </a:bodyPr>
          <a:lstStyle/>
          <a:p>
            <a:pPr>
              <a:lnSpc>
                <a:spcPct val="125000"/>
              </a:lnSpc>
            </a:pPr>
            <a:r>
              <a:rPr lang="en-US" sz="2800" dirty="0" smtClean="0">
                <a:solidFill>
                  <a:srgbClr val="737373"/>
                </a:solidFill>
                <a:latin typeface="Calibri" panose="020F0502020204030204" pitchFamily="34" charset="0"/>
                <a:cs typeface="Calibri" panose="020F0502020204030204" pitchFamily="34" charset="0"/>
              </a:rPr>
              <a:t>“Hurry </a:t>
            </a:r>
            <a:r>
              <a:rPr lang="en-US" sz="2800" dirty="0">
                <a:solidFill>
                  <a:srgbClr val="737373"/>
                </a:solidFill>
                <a:latin typeface="Calibri" panose="020F0502020204030204" pitchFamily="34" charset="0"/>
                <a:cs typeface="Calibri" panose="020F0502020204030204" pitchFamily="34" charset="0"/>
              </a:rPr>
              <a:t>you hounds of hell to the mountains where </a:t>
            </a:r>
            <a:r>
              <a:rPr lang="en-US" sz="2800" dirty="0" smtClean="0">
                <a:solidFill>
                  <a:srgbClr val="737373"/>
                </a:solidFill>
                <a:latin typeface="Calibri" panose="020F0502020204030204" pitchFamily="34" charset="0"/>
                <a:cs typeface="Calibri" panose="020F0502020204030204" pitchFamily="34" charset="0"/>
              </a:rPr>
              <a:t>The</a:t>
            </a:r>
          </a:p>
          <a:p>
            <a:pPr>
              <a:lnSpc>
                <a:spcPct val="125000"/>
              </a:lnSpc>
            </a:pPr>
            <a:r>
              <a:rPr lang="en-US" sz="2800" dirty="0" smtClean="0">
                <a:solidFill>
                  <a:srgbClr val="737373"/>
                </a:solidFill>
                <a:latin typeface="Calibri" panose="020F0502020204030204" pitchFamily="34" charset="0"/>
                <a:cs typeface="Calibri" panose="020F0502020204030204" pitchFamily="34" charset="0"/>
              </a:rPr>
              <a:t>“daughters </a:t>
            </a:r>
            <a:r>
              <a:rPr lang="en-US" sz="2800" dirty="0">
                <a:solidFill>
                  <a:srgbClr val="737373"/>
                </a:solidFill>
                <a:latin typeface="Calibri" panose="020F0502020204030204" pitchFamily="34" charset="0"/>
                <a:cs typeface="Calibri" panose="020F0502020204030204" pitchFamily="34" charset="0"/>
              </a:rPr>
              <a:t>of Cadmus hold their wild </a:t>
            </a:r>
            <a:r>
              <a:rPr lang="en-US" sz="2800" dirty="0" err="1">
                <a:solidFill>
                  <a:srgbClr val="737373"/>
                </a:solidFill>
                <a:latin typeface="Calibri" panose="020F0502020204030204" pitchFamily="34" charset="0"/>
                <a:cs typeface="Calibri" panose="020F0502020204030204" pitchFamily="34" charset="0"/>
              </a:rPr>
              <a:t>seance</a:t>
            </a:r>
            <a:r>
              <a:rPr lang="en-US" sz="2800" dirty="0">
                <a:solidFill>
                  <a:srgbClr val="737373"/>
                </a:solidFill>
                <a:latin typeface="Calibri" panose="020F0502020204030204" pitchFamily="34" charset="0"/>
                <a:cs typeface="Calibri" panose="020F0502020204030204" pitchFamily="34" charset="0"/>
              </a:rPr>
              <a:t>. </a:t>
            </a:r>
          </a:p>
          <a:p>
            <a:pPr>
              <a:lnSpc>
                <a:spcPct val="125000"/>
              </a:lnSpc>
            </a:pPr>
            <a:r>
              <a:rPr lang="en-US" sz="2800" dirty="0" smtClean="0">
                <a:solidFill>
                  <a:srgbClr val="737373"/>
                </a:solidFill>
                <a:latin typeface="Calibri" panose="020F0502020204030204" pitchFamily="34" charset="0"/>
                <a:cs typeface="Calibri" panose="020F0502020204030204" pitchFamily="34" charset="0"/>
              </a:rPr>
              <a:t>“Worry </a:t>
            </a:r>
            <a:r>
              <a:rPr lang="en-US" sz="2800" dirty="0">
                <a:solidFill>
                  <a:srgbClr val="737373"/>
                </a:solidFill>
                <a:latin typeface="Calibri" panose="020F0502020204030204" pitchFamily="34" charset="0"/>
                <a:cs typeface="Calibri" panose="020F0502020204030204" pitchFamily="34" charset="0"/>
              </a:rPr>
              <a:t>them into a frantic trance Against the </a:t>
            </a:r>
            <a:r>
              <a:rPr lang="en-US" sz="2800" dirty="0" smtClean="0">
                <a:solidFill>
                  <a:srgbClr val="737373"/>
                </a:solidFill>
                <a:latin typeface="Calibri" panose="020F0502020204030204" pitchFamily="34" charset="0"/>
                <a:cs typeface="Calibri" panose="020F0502020204030204" pitchFamily="34" charset="0"/>
              </a:rPr>
              <a:t>man</a:t>
            </a:r>
          </a:p>
          <a:p>
            <a:pPr>
              <a:lnSpc>
                <a:spcPct val="125000"/>
              </a:lnSpc>
            </a:pPr>
            <a:r>
              <a:rPr lang="en-US" sz="2800" dirty="0" smtClean="0">
                <a:solidFill>
                  <a:srgbClr val="737373"/>
                </a:solidFill>
                <a:latin typeface="Calibri" panose="020F0502020204030204" pitchFamily="34" charset="0"/>
                <a:cs typeface="Calibri" panose="020F0502020204030204" pitchFamily="34" charset="0"/>
              </a:rPr>
              <a:t>“disguised </a:t>
            </a:r>
            <a:r>
              <a:rPr lang="en-US" sz="2800" dirty="0">
                <a:solidFill>
                  <a:srgbClr val="737373"/>
                </a:solidFill>
                <a:latin typeface="Calibri" panose="020F0502020204030204" pitchFamily="34" charset="0"/>
                <a:cs typeface="Calibri" panose="020F0502020204030204" pitchFamily="34" charset="0"/>
              </a:rPr>
              <a:t>in the dress of a woman: </a:t>
            </a:r>
          </a:p>
          <a:p>
            <a:pPr>
              <a:lnSpc>
                <a:spcPct val="125000"/>
              </a:lnSpc>
            </a:pPr>
            <a:r>
              <a:rPr lang="en-US" sz="2800" dirty="0" smtClean="0">
                <a:solidFill>
                  <a:srgbClr val="737373"/>
                </a:solidFill>
                <a:latin typeface="Calibri" panose="020F0502020204030204" pitchFamily="34" charset="0"/>
                <a:cs typeface="Calibri" panose="020F0502020204030204" pitchFamily="34" charset="0"/>
              </a:rPr>
              <a:t>“A </a:t>
            </a:r>
            <a:r>
              <a:rPr lang="en-US" sz="2800" dirty="0">
                <a:solidFill>
                  <a:srgbClr val="737373"/>
                </a:solidFill>
                <a:latin typeface="Calibri" panose="020F0502020204030204" pitchFamily="34" charset="0"/>
                <a:cs typeface="Calibri" panose="020F0502020204030204" pitchFamily="34" charset="0"/>
              </a:rPr>
              <a:t>roaring one who comes to spy on the Maenads</a:t>
            </a:r>
            <a:r>
              <a:rPr lang="en-US" sz="2800" dirty="0" smtClean="0">
                <a:solidFill>
                  <a:srgbClr val="737373"/>
                </a:solidFill>
                <a:latin typeface="Calibri" panose="020F0502020204030204" pitchFamily="34" charset="0"/>
                <a:cs typeface="Calibri" panose="020F0502020204030204" pitchFamily="34" charset="0"/>
              </a:rPr>
              <a:t>.”</a:t>
            </a:r>
          </a:p>
          <a:p>
            <a:pPr>
              <a:lnSpc>
                <a:spcPct val="125000"/>
              </a:lnSpc>
            </a:pPr>
            <a:r>
              <a:rPr lang="en-US" sz="2800" dirty="0" smtClean="0">
                <a:solidFill>
                  <a:srgbClr val="737373"/>
                </a:solidFill>
                <a:latin typeface="Calibri" panose="020F0502020204030204" pitchFamily="34" charset="0"/>
                <a:cs typeface="Calibri" panose="020F0502020204030204" pitchFamily="34" charset="0"/>
              </a:rPr>
              <a:t>(p. 436 </a:t>
            </a:r>
            <a:r>
              <a:rPr lang="en-US" sz="2800" dirty="0" smtClean="0">
                <a:solidFill>
                  <a:srgbClr val="737373"/>
                </a:solidFill>
                <a:latin typeface="Calibri" panose="020F0502020204030204" pitchFamily="34" charset="0"/>
                <a:cs typeface="Calibri" panose="020F0502020204030204" pitchFamily="34" charset="0"/>
                <a:sym typeface="Symbol" panose="05050102010706020507" pitchFamily="18" charset="2"/>
              </a:rPr>
              <a:t> Kindle location 8646)</a:t>
            </a:r>
            <a:endParaRPr lang="en-US" sz="2800" dirty="0" smtClean="0">
              <a:solidFill>
                <a:srgbClr val="737373"/>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76225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Aristotle and </a:t>
            </a:r>
            <a:r>
              <a:rPr lang="en-US" i="1" dirty="0" smtClean="0"/>
              <a:t>Bacchae</a:t>
            </a:r>
            <a:endParaRPr lang="en-US" dirty="0"/>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3688977961"/>
              </p:ext>
            </p:extLst>
          </p:nvPr>
        </p:nvGraphicFramePr>
        <p:xfrm>
          <a:off x="371150" y="1700213"/>
          <a:ext cx="11446524" cy="4937760"/>
        </p:xfrm>
        <a:graphic>
          <a:graphicData uri="http://schemas.openxmlformats.org/drawingml/2006/table">
            <a:tbl>
              <a:tblPr firstRow="1" bandRow="1">
                <a:tableStyleId>{073A0DAA-6AF3-43AB-8588-CEC1D06C72B9}</a:tableStyleId>
              </a:tblPr>
              <a:tblGrid>
                <a:gridCol w="4172155">
                  <a:extLst>
                    <a:ext uri="{9D8B030D-6E8A-4147-A177-3AD203B41FA5}">
                      <a16:colId xmlns:a16="http://schemas.microsoft.com/office/drawing/2014/main" val="20000"/>
                    </a:ext>
                  </a:extLst>
                </a:gridCol>
                <a:gridCol w="7274369">
                  <a:extLst>
                    <a:ext uri="{9D8B030D-6E8A-4147-A177-3AD203B41FA5}">
                      <a16:colId xmlns:a16="http://schemas.microsoft.com/office/drawing/2014/main" val="20001"/>
                    </a:ext>
                  </a:extLst>
                </a:gridCol>
              </a:tblGrid>
              <a:tr h="370840">
                <a:tc>
                  <a:txBody>
                    <a:bodyPr/>
                    <a:lstStyle/>
                    <a:p>
                      <a:r>
                        <a:rPr lang="en-US" sz="2400" dirty="0" smtClean="0"/>
                        <a:t>concept</a:t>
                      </a:r>
                      <a:endParaRPr lang="en-US" sz="2400" dirty="0"/>
                    </a:p>
                  </a:txBody>
                  <a:tcPr/>
                </a:tc>
                <a:tc>
                  <a:txBody>
                    <a:bodyPr/>
                    <a:lstStyle/>
                    <a:p>
                      <a:r>
                        <a:rPr lang="en-US" sz="2400" i="1" dirty="0" smtClean="0"/>
                        <a:t>Bacchae</a:t>
                      </a:r>
                      <a:endParaRPr lang="en-US" sz="2400" i="1" dirty="0"/>
                    </a:p>
                  </a:txBody>
                  <a:tcPr/>
                </a:tc>
                <a:extLst>
                  <a:ext uri="{0D108BD9-81ED-4DB2-BD59-A6C34878D82A}">
                    <a16:rowId xmlns:a16="http://schemas.microsoft.com/office/drawing/2014/main" val="10000"/>
                  </a:ext>
                </a:extLst>
              </a:tr>
              <a:tr h="370840">
                <a:tc>
                  <a:txBody>
                    <a:bodyPr/>
                    <a:lstStyle/>
                    <a:p>
                      <a:r>
                        <a:rPr lang="en-US" sz="2400" i="1" dirty="0" smtClean="0">
                          <a:latin typeface="Calibri" panose="020F0502020204030204" pitchFamily="34" charset="0"/>
                          <a:cs typeface="Calibri" panose="020F0502020204030204" pitchFamily="34" charset="0"/>
                        </a:rPr>
                        <a:t>ēthos</a:t>
                      </a:r>
                      <a:r>
                        <a:rPr lang="en-US" sz="2400" dirty="0" smtClean="0">
                          <a:latin typeface="Calibri" panose="020F0502020204030204" pitchFamily="34" charset="0"/>
                          <a:cs typeface="Calibri" panose="020F0502020204030204" pitchFamily="34" charset="0"/>
                        </a:rPr>
                        <a:t> “character” (Pentheus)</a:t>
                      </a:r>
                      <a:endParaRPr lang="en-US" sz="2400" dirty="0">
                        <a:latin typeface="Calibri" panose="020F0502020204030204" pitchFamily="34" charset="0"/>
                        <a:cs typeface="Calibri" panose="020F0502020204030204" pitchFamily="34" charset="0"/>
                      </a:endParaRPr>
                    </a:p>
                  </a:txBody>
                  <a:tcPr/>
                </a:tc>
                <a:tc>
                  <a:txBody>
                    <a:bodyPr/>
                    <a:lstStyle/>
                    <a:p>
                      <a:endParaRPr lang="en-US"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1"/>
                  </a:ext>
                </a:extLst>
              </a:tr>
              <a:tr h="370840">
                <a:tc>
                  <a:txBody>
                    <a:bodyPr/>
                    <a:lstStyle/>
                    <a:p>
                      <a:r>
                        <a:rPr lang="en-US" sz="2400" i="1" dirty="0" smtClean="0">
                          <a:latin typeface="Calibri" panose="020F0502020204030204" pitchFamily="34" charset="0"/>
                          <a:cs typeface="Calibri" panose="020F0502020204030204" pitchFamily="34" charset="0"/>
                        </a:rPr>
                        <a:t>hamartia</a:t>
                      </a:r>
                      <a:r>
                        <a:rPr lang="en-US" sz="2400" dirty="0" smtClean="0">
                          <a:latin typeface="Calibri" panose="020F0502020204030204" pitchFamily="34" charset="0"/>
                          <a:cs typeface="Calibri" panose="020F0502020204030204" pitchFamily="34" charset="0"/>
                        </a:rPr>
                        <a:t> “error”</a:t>
                      </a:r>
                      <a:endParaRPr lang="en-US" sz="2400" dirty="0">
                        <a:latin typeface="Calibri" panose="020F0502020204030204" pitchFamily="34" charset="0"/>
                        <a:cs typeface="Calibri" panose="020F0502020204030204" pitchFamily="34" charset="0"/>
                      </a:endParaRPr>
                    </a:p>
                  </a:txBody>
                  <a:tcPr/>
                </a:tc>
                <a:tc>
                  <a:txBody>
                    <a:bodyPr/>
                    <a:lstStyle/>
                    <a:p>
                      <a:endParaRPr lang="en-US"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2"/>
                  </a:ext>
                </a:extLst>
              </a:tr>
              <a:tr h="370840">
                <a:tc>
                  <a:txBody>
                    <a:bodyPr/>
                    <a:lstStyle/>
                    <a:p>
                      <a:r>
                        <a:rPr lang="en-US" sz="2400" i="1" dirty="0" smtClean="0">
                          <a:latin typeface="Calibri" panose="020F0502020204030204" pitchFamily="34" charset="0"/>
                          <a:cs typeface="Calibri" panose="020F0502020204030204" pitchFamily="34" charset="0"/>
                        </a:rPr>
                        <a:t>desis</a:t>
                      </a:r>
                      <a:r>
                        <a:rPr lang="en-US" sz="2400" dirty="0" smtClean="0">
                          <a:latin typeface="Calibri" panose="020F0502020204030204" pitchFamily="34" charset="0"/>
                          <a:cs typeface="Calibri" panose="020F0502020204030204" pitchFamily="34" charset="0"/>
                        </a:rPr>
                        <a:t> “complication”</a:t>
                      </a:r>
                      <a:endParaRPr lang="en-US" sz="2400" dirty="0">
                        <a:latin typeface="Calibri" panose="020F0502020204030204" pitchFamily="34" charset="0"/>
                        <a:cs typeface="Calibri" panose="020F0502020204030204" pitchFamily="34" charset="0"/>
                      </a:endParaRPr>
                    </a:p>
                  </a:txBody>
                  <a:tcPr/>
                </a:tc>
                <a:tc>
                  <a:txBody>
                    <a:bodyPr/>
                    <a:lstStyle/>
                    <a:p>
                      <a:endParaRPr lang="en-US"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3"/>
                  </a:ext>
                </a:extLst>
              </a:tr>
              <a:tr h="370840">
                <a:tc>
                  <a:txBody>
                    <a:bodyPr/>
                    <a:lstStyle/>
                    <a:p>
                      <a:r>
                        <a:rPr lang="en-US" sz="2400" i="1" dirty="0" smtClean="0">
                          <a:latin typeface="Calibri" panose="020F0502020204030204" pitchFamily="34" charset="0"/>
                          <a:cs typeface="Calibri" panose="020F0502020204030204" pitchFamily="34" charset="0"/>
                        </a:rPr>
                        <a:t>lusis</a:t>
                      </a:r>
                      <a:r>
                        <a:rPr lang="en-US" sz="2400" dirty="0" smtClean="0">
                          <a:latin typeface="Calibri" panose="020F0502020204030204" pitchFamily="34" charset="0"/>
                          <a:cs typeface="Calibri" panose="020F0502020204030204" pitchFamily="34" charset="0"/>
                        </a:rPr>
                        <a:t> “unraveling, solution”</a:t>
                      </a:r>
                      <a:endParaRPr lang="en-US" sz="2400" dirty="0">
                        <a:latin typeface="Calibri" panose="020F0502020204030204" pitchFamily="34" charset="0"/>
                        <a:cs typeface="Calibri" panose="020F0502020204030204" pitchFamily="34" charset="0"/>
                      </a:endParaRPr>
                    </a:p>
                  </a:txBody>
                  <a:tcPr/>
                </a:tc>
                <a:tc>
                  <a:txBody>
                    <a:bodyPr/>
                    <a:lstStyle/>
                    <a:p>
                      <a:endParaRPr lang="en-US"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4"/>
                  </a:ext>
                </a:extLst>
              </a:tr>
              <a:tr h="370840">
                <a:tc>
                  <a:txBody>
                    <a:bodyPr/>
                    <a:lstStyle/>
                    <a:p>
                      <a:r>
                        <a:rPr lang="en-US" sz="2400" i="1" dirty="0" smtClean="0">
                          <a:latin typeface="Calibri" panose="020F0502020204030204" pitchFamily="34" charset="0"/>
                          <a:cs typeface="Calibri" panose="020F0502020204030204" pitchFamily="34" charset="0"/>
                        </a:rPr>
                        <a:t>anagnorisis</a:t>
                      </a:r>
                      <a:r>
                        <a:rPr lang="en-US" sz="2400" dirty="0" smtClean="0">
                          <a:latin typeface="Calibri" panose="020F0502020204030204" pitchFamily="34" charset="0"/>
                          <a:cs typeface="Calibri" panose="020F0502020204030204" pitchFamily="34" charset="0"/>
                        </a:rPr>
                        <a:t> “recognition”</a:t>
                      </a:r>
                      <a:endParaRPr lang="en-US" sz="2400" dirty="0">
                        <a:latin typeface="Calibri" panose="020F0502020204030204" pitchFamily="34" charset="0"/>
                        <a:cs typeface="Calibri" panose="020F0502020204030204" pitchFamily="34" charset="0"/>
                      </a:endParaRPr>
                    </a:p>
                  </a:txBody>
                  <a:tcPr/>
                </a:tc>
                <a:tc>
                  <a:txBody>
                    <a:bodyPr/>
                    <a:lstStyle/>
                    <a:p>
                      <a:endParaRPr lang="en-US"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5"/>
                  </a:ext>
                </a:extLst>
              </a:tr>
              <a:tr h="370840">
                <a:tc>
                  <a:txBody>
                    <a:bodyPr/>
                    <a:lstStyle/>
                    <a:p>
                      <a:r>
                        <a:rPr lang="en-US" sz="2400" i="1" dirty="0" smtClean="0">
                          <a:latin typeface="Calibri" panose="020F0502020204030204" pitchFamily="34" charset="0"/>
                          <a:cs typeface="Calibri" panose="020F0502020204030204" pitchFamily="34" charset="0"/>
                        </a:rPr>
                        <a:t>peripeteia</a:t>
                      </a:r>
                      <a:r>
                        <a:rPr lang="en-US" sz="2400" dirty="0" smtClean="0">
                          <a:latin typeface="Calibri" panose="020F0502020204030204" pitchFamily="34" charset="0"/>
                          <a:cs typeface="Calibri" panose="020F0502020204030204" pitchFamily="34" charset="0"/>
                        </a:rPr>
                        <a:t/>
                      </a:r>
                      <a:br>
                        <a:rPr lang="en-US" sz="2400" dirty="0" smtClean="0">
                          <a:latin typeface="Calibri" panose="020F0502020204030204" pitchFamily="34" charset="0"/>
                          <a:cs typeface="Calibri" panose="020F0502020204030204" pitchFamily="34" charset="0"/>
                        </a:rPr>
                      </a:br>
                      <a:r>
                        <a:rPr lang="en-US" sz="2400" dirty="0" smtClean="0">
                          <a:latin typeface="Calibri" panose="020F0502020204030204" pitchFamily="34" charset="0"/>
                          <a:cs typeface="Calibri" panose="020F0502020204030204" pitchFamily="34" charset="0"/>
                        </a:rPr>
                        <a:t>“reversal (of fortune)”</a:t>
                      </a:r>
                      <a:endParaRPr lang="en-US" sz="2400" dirty="0">
                        <a:latin typeface="Calibri" panose="020F0502020204030204" pitchFamily="34" charset="0"/>
                        <a:cs typeface="Calibri" panose="020F0502020204030204" pitchFamily="34" charset="0"/>
                      </a:endParaRPr>
                    </a:p>
                  </a:txBody>
                  <a:tcPr/>
                </a:tc>
                <a:tc>
                  <a:txBody>
                    <a:bodyPr/>
                    <a:lstStyle/>
                    <a:p>
                      <a:endParaRPr lang="en-US"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6"/>
                  </a:ext>
                </a:extLst>
              </a:tr>
              <a:tr h="370840">
                <a:tc>
                  <a:txBody>
                    <a:bodyPr/>
                    <a:lstStyle/>
                    <a:p>
                      <a:r>
                        <a:rPr lang="en-US" sz="2400" i="1" dirty="0" err="1" smtClean="0">
                          <a:latin typeface="Calibri" panose="020F0502020204030204" pitchFamily="34" charset="0"/>
                          <a:cs typeface="Calibri" panose="020F0502020204030204" pitchFamily="34" charset="0"/>
                        </a:rPr>
                        <a:t>katharsis</a:t>
                      </a:r>
                      <a:r>
                        <a:rPr lang="en-US" sz="2400" dirty="0" smtClean="0">
                          <a:latin typeface="Calibri" panose="020F0502020204030204" pitchFamily="34" charset="0"/>
                          <a:cs typeface="Calibri" panose="020F0502020204030204" pitchFamily="34" charset="0"/>
                        </a:rPr>
                        <a:t> “purification”</a:t>
                      </a:r>
                      <a:endParaRPr lang="en-US" sz="2400" dirty="0">
                        <a:latin typeface="Calibri" panose="020F0502020204030204" pitchFamily="34" charset="0"/>
                        <a:cs typeface="Calibri" panose="020F0502020204030204" pitchFamily="34" charset="0"/>
                      </a:endParaRPr>
                    </a:p>
                  </a:txBody>
                  <a:tcPr/>
                </a:tc>
                <a:tc>
                  <a:txBody>
                    <a:bodyPr/>
                    <a:lstStyle/>
                    <a:p>
                      <a:endParaRPr lang="en-US"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7"/>
                  </a:ext>
                </a:extLst>
              </a:tr>
              <a:tr h="370840">
                <a:tc>
                  <a:txBody>
                    <a:bodyPr/>
                    <a:lstStyle/>
                    <a:p>
                      <a:r>
                        <a:rPr lang="en-US" sz="2400" dirty="0" smtClean="0">
                          <a:latin typeface="Calibri" panose="020F0502020204030204" pitchFamily="34" charset="0"/>
                          <a:cs typeface="Calibri" panose="020F0502020204030204" pitchFamily="34" charset="0"/>
                        </a:rPr>
                        <a:t>learning?</a:t>
                      </a:r>
                      <a:endParaRPr lang="en-US" sz="2400" dirty="0">
                        <a:latin typeface="Calibri" panose="020F0502020204030204" pitchFamily="34" charset="0"/>
                        <a:cs typeface="Calibri" panose="020F0502020204030204" pitchFamily="34" charset="0"/>
                      </a:endParaRPr>
                    </a:p>
                  </a:txBody>
                  <a:tcPr/>
                </a:tc>
                <a:tc>
                  <a:txBody>
                    <a:bodyPr/>
                    <a:lstStyle/>
                    <a:p>
                      <a:endParaRPr lang="en-US"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8"/>
                  </a:ext>
                </a:extLst>
              </a:tr>
              <a:tr h="370840">
                <a:tc>
                  <a:txBody>
                    <a:bodyPr/>
                    <a:lstStyle/>
                    <a:p>
                      <a:r>
                        <a:rPr lang="en-US" sz="2400" dirty="0" smtClean="0">
                          <a:latin typeface="Calibri" panose="020F0502020204030204" pitchFamily="34" charset="0"/>
                          <a:cs typeface="Calibri" panose="020F0502020204030204" pitchFamily="34" charset="0"/>
                        </a:rPr>
                        <a:t>pleasure?</a:t>
                      </a:r>
                      <a:endParaRPr lang="en-US" sz="2400" dirty="0">
                        <a:latin typeface="Calibri" panose="020F0502020204030204" pitchFamily="34" charset="0"/>
                        <a:cs typeface="Calibri" panose="020F0502020204030204" pitchFamily="34" charset="0"/>
                      </a:endParaRPr>
                    </a:p>
                  </a:txBody>
                  <a:tcPr/>
                </a:tc>
                <a:tc>
                  <a:txBody>
                    <a:bodyPr/>
                    <a:lstStyle/>
                    <a:p>
                      <a:endParaRPr lang="en-US"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81602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Does </a:t>
            </a:r>
            <a:r>
              <a:rPr lang="en-US" i="1" dirty="0" smtClean="0"/>
              <a:t>Bacchae</a:t>
            </a:r>
            <a:r>
              <a:rPr lang="en-US" dirty="0" smtClean="0"/>
              <a:t> Say About...</a:t>
            </a:r>
            <a:endParaRPr lang="en-US" dirty="0"/>
          </a:p>
        </p:txBody>
      </p:sp>
      <p:sp>
        <p:nvSpPr>
          <p:cNvPr id="3" name="Text Placeholder 2"/>
          <p:cNvSpPr>
            <a:spLocks noGrp="1"/>
          </p:cNvSpPr>
          <p:nvPr>
            <p:ph type="body" idx="1"/>
          </p:nvPr>
        </p:nvSpPr>
        <p:spPr/>
        <p:txBody>
          <a:bodyPr/>
          <a:lstStyle/>
          <a:p>
            <a:r>
              <a:rPr lang="en-US" dirty="0" smtClean="0"/>
              <a:t>Gender and Ethnicity?</a:t>
            </a:r>
            <a:endParaRPr lang="en-US" dirty="0"/>
          </a:p>
        </p:txBody>
      </p:sp>
    </p:spTree>
    <p:extLst>
      <p:ext uri="{BB962C8B-B14F-4D97-AF65-F5344CB8AC3E}">
        <p14:creationId xmlns:p14="http://schemas.microsoft.com/office/powerpoint/2010/main" val="1197115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a:t>
            </a:r>
            <a:r>
              <a:rPr lang="en-US" i="1" dirty="0" smtClean="0"/>
              <a:t>Bacchae</a:t>
            </a:r>
            <a:r>
              <a:rPr lang="en-US" dirty="0" smtClean="0"/>
              <a:t>, Is Dionysus...</a:t>
            </a:r>
            <a:endParaRPr lang="en-US" dirty="0"/>
          </a:p>
        </p:txBody>
      </p:sp>
      <p:sp>
        <p:nvSpPr>
          <p:cNvPr id="3" name="Content Placeholder 2"/>
          <p:cNvSpPr>
            <a:spLocks noGrp="1"/>
          </p:cNvSpPr>
          <p:nvPr>
            <p:ph idx="1"/>
          </p:nvPr>
        </p:nvSpPr>
        <p:spPr/>
        <p:txBody>
          <a:bodyPr/>
          <a:lstStyle/>
          <a:p>
            <a:r>
              <a:rPr lang="en-US" dirty="0" smtClean="0"/>
              <a:t>Greek?</a:t>
            </a:r>
          </a:p>
          <a:p>
            <a:r>
              <a:rPr lang="en-US" dirty="0" smtClean="0"/>
              <a:t>Foreign? (barbarian)</a:t>
            </a:r>
          </a:p>
          <a:p>
            <a:r>
              <a:rPr lang="en-US" dirty="0" smtClean="0"/>
              <a:t>Masculine?</a:t>
            </a:r>
          </a:p>
          <a:p>
            <a:r>
              <a:rPr lang="en-US" dirty="0" smtClean="0"/>
              <a:t>Feminine?</a:t>
            </a:r>
            <a:endParaRPr lang="en-US" dirty="0"/>
          </a:p>
        </p:txBody>
      </p:sp>
      <p:grpSp>
        <p:nvGrpSpPr>
          <p:cNvPr id="4" name="Group 16"/>
          <p:cNvGrpSpPr>
            <a:grpSpLocks/>
          </p:cNvGrpSpPr>
          <p:nvPr/>
        </p:nvGrpSpPr>
        <p:grpSpPr bwMode="auto">
          <a:xfrm>
            <a:off x="7196437" y="1828800"/>
            <a:ext cx="2298700" cy="2744788"/>
            <a:chOff x="3985" y="1447"/>
            <a:chExt cx="1448" cy="1729"/>
          </a:xfrm>
        </p:grpSpPr>
        <p:pic>
          <p:nvPicPr>
            <p:cNvPr id="5" name="Picture 17" descr="dio"/>
            <p:cNvPicPr>
              <a:picLocks noChangeAspect="1" noChangeArrowheads="1"/>
            </p:cNvPicPr>
            <p:nvPr/>
          </p:nvPicPr>
          <p:blipFill>
            <a:blip r:embed="rId3" cstate="print"/>
            <a:srcRect/>
            <a:stretch>
              <a:fillRect/>
            </a:stretch>
          </p:blipFill>
          <p:spPr bwMode="auto">
            <a:xfrm>
              <a:off x="3985" y="1447"/>
              <a:ext cx="1448" cy="1460"/>
            </a:xfrm>
            <a:prstGeom prst="rect">
              <a:avLst/>
            </a:prstGeom>
            <a:noFill/>
          </p:spPr>
        </p:pic>
        <p:sp>
          <p:nvSpPr>
            <p:cNvPr id="6" name="Text Box 18"/>
            <p:cNvSpPr txBox="1">
              <a:spLocks noChangeArrowheads="1"/>
            </p:cNvSpPr>
            <p:nvPr/>
          </p:nvSpPr>
          <p:spPr bwMode="auto">
            <a:xfrm>
              <a:off x="4349" y="2926"/>
              <a:ext cx="720" cy="250"/>
            </a:xfrm>
            <a:prstGeom prst="rect">
              <a:avLst/>
            </a:prstGeom>
            <a:noFill/>
            <a:ln w="9525">
              <a:noFill/>
              <a:miter lim="800000"/>
              <a:headEnd/>
              <a:tailEnd/>
            </a:ln>
            <a:effectLst/>
          </p:spPr>
          <p:txBody>
            <a:bodyPr wrap="none">
              <a:spAutoFit/>
            </a:bodyPr>
            <a:lstStyle/>
            <a:p>
              <a:r>
                <a:rPr lang="en-US" sz="2000" dirty="0">
                  <a:solidFill>
                    <a:schemeClr val="tx2"/>
                  </a:solidFill>
                  <a:latin typeface="Calibri" panose="020F0502020204030204" pitchFamily="34" charset="0"/>
                  <a:cs typeface="Calibri" panose="020F0502020204030204" pitchFamily="34" charset="0"/>
                </a:rPr>
                <a:t>Dionysus</a:t>
              </a:r>
            </a:p>
          </p:txBody>
        </p:sp>
      </p:grpSp>
    </p:spTree>
    <p:extLst>
      <p:ext uri="{BB962C8B-B14F-4D97-AF65-F5344CB8AC3E}">
        <p14:creationId xmlns:p14="http://schemas.microsoft.com/office/powerpoint/2010/main" val="2773977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11" name="Content Placeholder 10"/>
          <p:cNvSpPr>
            <a:spLocks noGrp="1"/>
          </p:cNvSpPr>
          <p:nvPr>
            <p:ph idx="1"/>
          </p:nvPr>
        </p:nvSpPr>
        <p:spPr/>
        <p:txBody>
          <a:bodyPr>
            <a:normAutofit/>
          </a:bodyPr>
          <a:lstStyle/>
          <a:p>
            <a:pPr lvl="0"/>
            <a:r>
              <a:rPr lang="en-US" dirty="0" smtClean="0"/>
              <a:t>How to Play?</a:t>
            </a:r>
          </a:p>
          <a:p>
            <a:pPr lvl="1"/>
            <a:r>
              <a:rPr lang="en-US" dirty="0" smtClean="0"/>
              <a:t>Pentheus’ Maenadic Rehearsal (4</a:t>
            </a:r>
            <a:r>
              <a:rPr lang="en-US" baseline="30000" dirty="0" smtClean="0"/>
              <a:t>th</a:t>
            </a:r>
            <a:r>
              <a:rPr lang="en-US" dirty="0" smtClean="0"/>
              <a:t> episode)</a:t>
            </a:r>
          </a:p>
          <a:p>
            <a:pPr lvl="0"/>
            <a:r>
              <a:rPr lang="en-US" dirty="0" smtClean="0"/>
              <a:t>Recap and Update</a:t>
            </a:r>
          </a:p>
          <a:p>
            <a:pPr lvl="1"/>
            <a:r>
              <a:rPr lang="en-US" dirty="0" smtClean="0"/>
              <a:t>Aristotle, Dionysus, </a:t>
            </a:r>
            <a:r>
              <a:rPr lang="en-US" i="1" dirty="0" smtClean="0"/>
              <a:t>Antigone</a:t>
            </a:r>
            <a:r>
              <a:rPr lang="en-US" dirty="0" smtClean="0"/>
              <a:t>, </a:t>
            </a:r>
            <a:r>
              <a:rPr lang="en-US" i="1" dirty="0" smtClean="0"/>
              <a:t>Bacchae</a:t>
            </a:r>
          </a:p>
          <a:p>
            <a:pPr lvl="0"/>
            <a:r>
              <a:rPr lang="en-US" dirty="0" smtClean="0"/>
              <a:t>What Does </a:t>
            </a:r>
            <a:r>
              <a:rPr lang="en-US" i="1" dirty="0" smtClean="0"/>
              <a:t>Bacchae</a:t>
            </a:r>
            <a:r>
              <a:rPr lang="en-US" dirty="0" smtClean="0"/>
              <a:t> Say About...</a:t>
            </a:r>
          </a:p>
          <a:p>
            <a:pPr lvl="1"/>
            <a:r>
              <a:rPr lang="en-US" dirty="0" smtClean="0"/>
              <a:t>Gender and Ethnicity?</a:t>
            </a:r>
            <a:endParaRPr lang="en-US" dirty="0"/>
          </a:p>
        </p:txBody>
      </p:sp>
    </p:spTree>
    <p:extLst>
      <p:ext uri="{BB962C8B-B14F-4D97-AF65-F5344CB8AC3E}">
        <p14:creationId xmlns:p14="http://schemas.microsoft.com/office/powerpoint/2010/main" val="219560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fade">
                                      <p:cBhvr>
                                        <p:cTn id="10" dur="500"/>
                                        <p:tgtEl>
                                          <p:spTgt spid="1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fade">
                                      <p:cBhvr>
                                        <p:cTn id="15" dur="500"/>
                                        <p:tgtEl>
                                          <p:spTgt spid="11">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xEl>
                                              <p:pRg st="3" end="3"/>
                                            </p:txEl>
                                          </p:spTgt>
                                        </p:tgtEl>
                                        <p:attrNameLst>
                                          <p:attrName>style.visibility</p:attrName>
                                        </p:attrNameLst>
                                      </p:cBhvr>
                                      <p:to>
                                        <p:strVal val="visible"/>
                                      </p:to>
                                    </p:set>
                                    <p:animEffect transition="in" filter="fade">
                                      <p:cBhvr>
                                        <p:cTn id="18" dur="500"/>
                                        <p:tgtEl>
                                          <p:spTgt spid="11">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fade">
                                      <p:cBhvr>
                                        <p:cTn id="23" dur="500"/>
                                        <p:tgtEl>
                                          <p:spTgt spid="11">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xEl>
                                              <p:pRg st="5" end="5"/>
                                            </p:txEl>
                                          </p:spTgt>
                                        </p:tgtEl>
                                        <p:attrNameLst>
                                          <p:attrName>style.visibility</p:attrName>
                                        </p:attrNameLst>
                                      </p:cBhvr>
                                      <p:to>
                                        <p:strVal val="visible"/>
                                      </p:to>
                                    </p:set>
                                    <p:animEffect transition="in" filter="fade">
                                      <p:cBhvr>
                                        <p:cTn id="26"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9028" name="Rectangle 4"/>
          <p:cNvSpPr>
            <a:spLocks noGrp="1" noChangeArrowheads="1"/>
          </p:cNvSpPr>
          <p:nvPr>
            <p:ph type="title"/>
          </p:nvPr>
        </p:nvSpPr>
        <p:spPr/>
        <p:txBody>
          <a:bodyPr/>
          <a:lstStyle/>
          <a:p>
            <a:r>
              <a:rPr lang="en-US" dirty="0" smtClean="0"/>
              <a:t>How to Play?</a:t>
            </a:r>
            <a:endParaRPr lang="en-US" dirty="0"/>
          </a:p>
        </p:txBody>
      </p:sp>
      <p:sp>
        <p:nvSpPr>
          <p:cNvPr id="1409029" name="Rectangle 5"/>
          <p:cNvSpPr>
            <a:spLocks noGrp="1" noChangeArrowheads="1"/>
          </p:cNvSpPr>
          <p:nvPr>
            <p:ph type="body" idx="1"/>
          </p:nvPr>
        </p:nvSpPr>
        <p:spPr/>
        <p:txBody>
          <a:bodyPr/>
          <a:lstStyle/>
          <a:p>
            <a:r>
              <a:rPr lang="en-US" dirty="0" smtClean="0"/>
              <a:t>Pentheus’ Maenadic Rehearsal (4</a:t>
            </a:r>
            <a:r>
              <a:rPr lang="en-US" baseline="30000" dirty="0" smtClean="0"/>
              <a:t>th</a:t>
            </a:r>
            <a:r>
              <a:rPr lang="en-US" dirty="0" smtClean="0"/>
              <a:t> episode)</a:t>
            </a:r>
            <a:endParaRPr lang="en-US" dirty="0"/>
          </a:p>
        </p:txBody>
      </p:sp>
    </p:spTree>
    <p:extLst>
      <p:ext uri="{BB962C8B-B14F-4D97-AF65-F5344CB8AC3E}">
        <p14:creationId xmlns:p14="http://schemas.microsoft.com/office/powerpoint/2010/main" val="3931283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00380" y="1828241"/>
            <a:ext cx="9188066" cy="3201517"/>
          </a:xfrm>
          <a:prstGeom prst="rect">
            <a:avLst/>
          </a:prstGeom>
          <a:noFill/>
        </p:spPr>
        <p:txBody>
          <a:bodyPr wrap="square" rtlCol="0" anchor="ctr" anchorCtr="0">
            <a:spAutoFit/>
          </a:bodyPr>
          <a:lstStyle/>
          <a:p>
            <a:pPr algn="ctr">
              <a:lnSpc>
                <a:spcPct val="125000"/>
              </a:lnSpc>
            </a:pPr>
            <a:r>
              <a:rPr lang="en-US" sz="4400" dirty="0">
                <a:latin typeface="Calibri" panose="020F0502020204030204" pitchFamily="34" charset="0"/>
                <a:cs typeface="Calibri" panose="020F0502020204030204" pitchFamily="34" charset="0"/>
              </a:rPr>
              <a:t>“Imbue him with a dizzy fantasy. / Sane, he never will consent / to put a woman’s clothing </a:t>
            </a:r>
            <a:r>
              <a:rPr lang="en-US" sz="4400" dirty="0" smtClean="0">
                <a:latin typeface="Calibri" panose="020F0502020204030204" pitchFamily="34" charset="0"/>
                <a:cs typeface="Calibri" panose="020F0502020204030204" pitchFamily="34" charset="0"/>
              </a:rPr>
              <a:t>on.”</a:t>
            </a:r>
            <a:br>
              <a:rPr lang="en-US" sz="4400" dirty="0" smtClean="0">
                <a:latin typeface="Calibri" panose="020F0502020204030204" pitchFamily="34" charset="0"/>
                <a:cs typeface="Calibri" panose="020F0502020204030204" pitchFamily="34" charset="0"/>
              </a:rPr>
            </a:br>
            <a:r>
              <a:rPr lang="en-US" sz="3200" dirty="0" smtClean="0">
                <a:latin typeface="Calibri" panose="020F0502020204030204" pitchFamily="34" charset="0"/>
                <a:cs typeface="Calibri" panose="020F0502020204030204" pitchFamily="34" charset="0"/>
              </a:rPr>
              <a:t>(Dionysus to Chorus, p</a:t>
            </a:r>
            <a:r>
              <a:rPr lang="en-US" sz="3200" dirty="0">
                <a:latin typeface="Calibri" panose="020F0502020204030204" pitchFamily="34" charset="0"/>
                <a:cs typeface="Calibri" panose="020F0502020204030204" pitchFamily="34" charset="0"/>
              </a:rPr>
              <a:t>. 430)</a:t>
            </a:r>
            <a:endParaRPr lang="en-US" sz="32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559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Signet pp</a:t>
            </a:r>
            <a:r>
              <a:rPr lang="en-US" dirty="0"/>
              <a:t>. </a:t>
            </a:r>
            <a:r>
              <a:rPr lang="en-US" dirty="0" smtClean="0"/>
              <a:t>432-436 </a:t>
            </a:r>
            <a:r>
              <a:rPr lang="en-US" dirty="0" smtClean="0">
                <a:sym typeface="Symbol" panose="05050102010706020507" pitchFamily="18" charset="2"/>
              </a:rPr>
              <a:t> Kindle 8564 ff.</a:t>
            </a:r>
            <a:endParaRPr lang="en-US" dirty="0"/>
          </a:p>
        </p:txBody>
      </p:sp>
      <p:grpSp>
        <p:nvGrpSpPr>
          <p:cNvPr id="5" name="Group 4"/>
          <p:cNvGrpSpPr/>
          <p:nvPr/>
        </p:nvGrpSpPr>
        <p:grpSpPr>
          <a:xfrm>
            <a:off x="2956458" y="1586124"/>
            <a:ext cx="6292107" cy="4876418"/>
            <a:chOff x="2956458" y="1690632"/>
            <a:chExt cx="6292107" cy="4876418"/>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1029" y="1690632"/>
              <a:ext cx="4322967" cy="4463484"/>
            </a:xfrm>
            <a:prstGeom prst="rect">
              <a:avLst/>
            </a:prstGeom>
          </p:spPr>
        </p:pic>
        <p:sp>
          <p:nvSpPr>
            <p:cNvPr id="4" name="TextBox 3"/>
            <p:cNvSpPr txBox="1"/>
            <p:nvPr/>
          </p:nvSpPr>
          <p:spPr>
            <a:xfrm>
              <a:off x="2956458" y="6154116"/>
              <a:ext cx="6292107" cy="412934"/>
            </a:xfrm>
            <a:prstGeom prst="rect">
              <a:avLst/>
            </a:prstGeom>
            <a:noFill/>
          </p:spPr>
          <p:txBody>
            <a:bodyPr wrap="none" rtlCol="0">
              <a:spAutoFit/>
            </a:bodyPr>
            <a:lstStyle/>
            <a:p>
              <a:pPr algn="ctr">
                <a:lnSpc>
                  <a:spcPct val="125000"/>
                </a:lnSpc>
              </a:pPr>
              <a:r>
                <a:rPr lang="en-US" dirty="0" smtClean="0">
                  <a:solidFill>
                    <a:srgbClr val="737373"/>
                  </a:solidFill>
                  <a:latin typeface="Calibri" panose="020F0502020204030204" pitchFamily="34" charset="0"/>
                  <a:cs typeface="Calibri" panose="020F0502020204030204" pitchFamily="34" charset="0"/>
                </a:rPr>
                <a:t>Ian </a:t>
              </a:r>
              <a:r>
                <a:rPr lang="en-US" dirty="0" err="1" smtClean="0">
                  <a:solidFill>
                    <a:srgbClr val="737373"/>
                  </a:solidFill>
                  <a:latin typeface="Calibri" panose="020F0502020204030204" pitchFamily="34" charset="0"/>
                  <a:cs typeface="Calibri" panose="020F0502020204030204" pitchFamily="34" charset="0"/>
                </a:rPr>
                <a:t>McKellen</a:t>
              </a:r>
              <a:r>
                <a:rPr lang="en-US" dirty="0" smtClean="0">
                  <a:solidFill>
                    <a:srgbClr val="737373"/>
                  </a:solidFill>
                  <a:latin typeface="Calibri" panose="020F0502020204030204" pitchFamily="34" charset="0"/>
                  <a:cs typeface="Calibri" panose="020F0502020204030204" pitchFamily="34" charset="0"/>
                </a:rPr>
                <a:t>, Pentheus. Desmond Gill, Dionysus-“Stranger.” 1969</a:t>
              </a:r>
            </a:p>
          </p:txBody>
        </p:sp>
      </p:grpSp>
    </p:spTree>
    <p:extLst>
      <p:ext uri="{BB962C8B-B14F-4D97-AF65-F5344CB8AC3E}">
        <p14:creationId xmlns:p14="http://schemas.microsoft.com/office/powerpoint/2010/main" val="46183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Lost in Translation?</a:t>
            </a:r>
            <a:endParaRPr lang="en-US" dirty="0"/>
          </a:p>
        </p:txBody>
      </p:sp>
      <p:sp>
        <p:nvSpPr>
          <p:cNvPr id="4" name="Content Placeholder 3"/>
          <p:cNvSpPr>
            <a:spLocks noGrp="1"/>
          </p:cNvSpPr>
          <p:nvPr>
            <p:ph idx="1"/>
          </p:nvPr>
        </p:nvSpPr>
        <p:spPr/>
        <p:txBody>
          <a:bodyPr>
            <a:normAutofit lnSpcReduction="10000"/>
          </a:bodyPr>
          <a:lstStyle/>
          <a:p>
            <a:pPr marL="45720" indent="0">
              <a:buNone/>
            </a:pPr>
            <a:r>
              <a:rPr lang="en-US" dirty="0"/>
              <a:t>DIONYSUS: Come on out, you perverted man</a:t>
            </a:r>
            <a:r>
              <a:rPr lang="en-US" dirty="0" smtClean="0"/>
              <a:t>,</a:t>
            </a:r>
            <a:br>
              <a:rPr lang="en-US" dirty="0" smtClean="0"/>
            </a:br>
            <a:r>
              <a:rPr lang="en-US" dirty="0" smtClean="0"/>
              <a:t>so </a:t>
            </a:r>
            <a:r>
              <a:rPr lang="en-US" dirty="0"/>
              <a:t>passionate for what is not for </a:t>
            </a:r>
            <a:r>
              <a:rPr lang="en-US" dirty="0" smtClean="0"/>
              <a:t>sight</a:t>
            </a:r>
            <a:br>
              <a:rPr lang="en-US" dirty="0" smtClean="0"/>
            </a:br>
            <a:r>
              <a:rPr lang="en-US" dirty="0" smtClean="0"/>
              <a:t>and </a:t>
            </a:r>
            <a:r>
              <a:rPr lang="en-US" dirty="0"/>
              <a:t>acts that are not right . . </a:t>
            </a:r>
            <a:r>
              <a:rPr lang="en-US" dirty="0" smtClean="0"/>
              <a:t>.</a:t>
            </a:r>
          </a:p>
          <a:p>
            <a:pPr marL="45720" indent="0">
              <a:buNone/>
            </a:pPr>
            <a:r>
              <a:rPr lang="en-US" i="1" dirty="0" smtClean="0"/>
              <a:t>Literally:</a:t>
            </a:r>
          </a:p>
          <a:p>
            <a:pPr marL="45720" indent="0">
              <a:buNone/>
            </a:pPr>
            <a:r>
              <a:rPr lang="en-US" i="1" dirty="0" smtClean="0"/>
              <a:t>“You who are eager for what it is not right to see, seeking what should not be sought....”</a:t>
            </a:r>
            <a:r>
              <a:rPr lang="en-US" dirty="0" smtClean="0"/>
              <a:t/>
            </a:r>
            <a:br>
              <a:rPr lang="en-US" dirty="0" smtClean="0"/>
            </a:br>
            <a:r>
              <a:rPr lang="en-US" sz="2400" dirty="0" smtClean="0"/>
              <a:t>(Euripides </a:t>
            </a:r>
            <a:r>
              <a:rPr lang="en-US" sz="2400" i="1" dirty="0" smtClean="0"/>
              <a:t>Bacchae</a:t>
            </a:r>
            <a:r>
              <a:rPr lang="en-US" sz="2400" dirty="0" smtClean="0"/>
              <a:t> lines 911-912)</a:t>
            </a:r>
            <a:endParaRPr lang="en-US" i="1" dirty="0"/>
          </a:p>
        </p:txBody>
      </p:sp>
    </p:spTree>
    <p:extLst>
      <p:ext uri="{BB962C8B-B14F-4D97-AF65-F5344CB8AC3E}">
        <p14:creationId xmlns:p14="http://schemas.microsoft.com/office/powerpoint/2010/main" val="661674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2516" name="Rectangle 4"/>
          <p:cNvSpPr>
            <a:spLocks noGrp="1" noChangeArrowheads="1"/>
          </p:cNvSpPr>
          <p:nvPr>
            <p:ph type="title"/>
          </p:nvPr>
        </p:nvSpPr>
        <p:spPr/>
        <p:txBody>
          <a:bodyPr/>
          <a:lstStyle/>
          <a:p>
            <a:r>
              <a:rPr lang="en-US" dirty="0"/>
              <a:t>Recap and Update</a:t>
            </a:r>
          </a:p>
        </p:txBody>
      </p:sp>
      <p:sp>
        <p:nvSpPr>
          <p:cNvPr id="2" name="Text Placeholder 1"/>
          <p:cNvSpPr>
            <a:spLocks noGrp="1"/>
          </p:cNvSpPr>
          <p:nvPr>
            <p:ph type="body" idx="1"/>
          </p:nvPr>
        </p:nvSpPr>
        <p:spPr/>
        <p:txBody>
          <a:bodyPr/>
          <a:lstStyle/>
          <a:p>
            <a:r>
              <a:rPr lang="en-US" dirty="0" err="1" smtClean="0"/>
              <a:t>Honig</a:t>
            </a:r>
            <a:r>
              <a:rPr lang="en-US" dirty="0" smtClean="0"/>
              <a:t>, Aristotle</a:t>
            </a:r>
            <a:r>
              <a:rPr lang="en-US" dirty="0"/>
              <a:t>, </a:t>
            </a:r>
            <a:r>
              <a:rPr lang="en-US" dirty="0" smtClean="0"/>
              <a:t>Dionysus</a:t>
            </a:r>
            <a:r>
              <a:rPr lang="en-US" dirty="0"/>
              <a:t>, </a:t>
            </a:r>
            <a:r>
              <a:rPr lang="en-US" i="1" dirty="0"/>
              <a:t>Antigone</a:t>
            </a:r>
            <a:r>
              <a:rPr lang="en-US" dirty="0" smtClean="0"/>
              <a:t>, </a:t>
            </a:r>
            <a:r>
              <a:rPr lang="en-US" i="1" dirty="0" smtClean="0"/>
              <a:t>Bacchae</a:t>
            </a:r>
            <a:endParaRPr lang="en-US" i="1" dirty="0"/>
          </a:p>
        </p:txBody>
      </p:sp>
    </p:spTree>
    <p:extLst>
      <p:ext uri="{BB962C8B-B14F-4D97-AF65-F5344CB8AC3E}">
        <p14:creationId xmlns:p14="http://schemas.microsoft.com/office/powerpoint/2010/main" val="3459175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4" y="274637"/>
            <a:ext cx="9753600" cy="1720417"/>
          </a:xfrm>
        </p:spPr>
        <p:txBody>
          <a:bodyPr anchor="t" anchorCtr="0">
            <a:normAutofit/>
          </a:bodyPr>
          <a:lstStyle/>
          <a:p>
            <a:pPr>
              <a:lnSpc>
                <a:spcPct val="114000"/>
              </a:lnSpc>
            </a:pPr>
            <a:r>
              <a:rPr lang="en-US" dirty="0"/>
              <a:t>Readings in </a:t>
            </a:r>
            <a:r>
              <a:rPr lang="en-US" dirty="0" err="1"/>
              <a:t>Honig</a:t>
            </a:r>
            <a:r>
              <a:rPr lang="en-US" dirty="0"/>
              <a:t> </a:t>
            </a:r>
            <a:r>
              <a:rPr lang="en-US" i="1" dirty="0"/>
              <a:t>Antigone, Interrupted</a:t>
            </a:r>
            <a:endParaRPr lang="en-US" dirty="0"/>
          </a:p>
        </p:txBody>
      </p:sp>
      <p:sp>
        <p:nvSpPr>
          <p:cNvPr id="3" name="TextBox 2"/>
          <p:cNvSpPr txBox="1"/>
          <p:nvPr/>
        </p:nvSpPr>
        <p:spPr>
          <a:xfrm>
            <a:off x="1217614" y="2169744"/>
            <a:ext cx="6624059" cy="2400657"/>
          </a:xfrm>
          <a:prstGeom prst="rect">
            <a:avLst/>
          </a:prstGeom>
          <a:noFill/>
        </p:spPr>
        <p:txBody>
          <a:bodyPr wrap="square" rtlCol="0">
            <a:spAutoFit/>
          </a:bodyPr>
          <a:lstStyle/>
          <a:p>
            <a:pPr>
              <a:lnSpc>
                <a:spcPct val="125000"/>
              </a:lnSpc>
            </a:pPr>
            <a:r>
              <a:rPr lang="en-US" sz="4000" i="1" dirty="0" smtClean="0">
                <a:solidFill>
                  <a:srgbClr val="737373"/>
                </a:solidFill>
                <a:latin typeface="Calibri" panose="020F0502020204030204" pitchFamily="34" charset="0"/>
                <a:cs typeface="Calibri" panose="020F0502020204030204" pitchFamily="34" charset="0"/>
              </a:rPr>
              <a:t>Finding </a:t>
            </a:r>
            <a:r>
              <a:rPr lang="en-US" sz="4000" i="1" dirty="0">
                <a:solidFill>
                  <a:srgbClr val="737373"/>
                </a:solidFill>
                <a:latin typeface="Calibri" panose="020F0502020204030204" pitchFamily="34" charset="0"/>
                <a:cs typeface="Calibri" panose="020F0502020204030204" pitchFamily="34" charset="0"/>
              </a:rPr>
              <a:t>meaning </a:t>
            </a:r>
            <a:r>
              <a:rPr lang="en-US" sz="4000" i="1" dirty="0" smtClean="0">
                <a:solidFill>
                  <a:srgbClr val="737373"/>
                </a:solidFill>
                <a:latin typeface="Calibri" panose="020F0502020204030204" pitchFamily="34" charset="0"/>
                <a:cs typeface="Calibri" panose="020F0502020204030204" pitchFamily="34" charset="0"/>
              </a:rPr>
              <a:t>that </a:t>
            </a:r>
            <a:r>
              <a:rPr lang="en-US" sz="4000" i="1" dirty="0">
                <a:solidFill>
                  <a:srgbClr val="737373"/>
                </a:solidFill>
                <a:latin typeface="Calibri" panose="020F0502020204030204" pitchFamily="34" charset="0"/>
                <a:cs typeface="Calibri" panose="020F0502020204030204" pitchFamily="34" charset="0"/>
              </a:rPr>
              <a:t>may or may not have been meant to be </a:t>
            </a:r>
            <a:r>
              <a:rPr lang="en-US" sz="4000" i="1" dirty="0" smtClean="0">
                <a:solidFill>
                  <a:srgbClr val="737373"/>
                </a:solidFill>
                <a:latin typeface="Calibri" panose="020F0502020204030204" pitchFamily="34" charset="0"/>
                <a:cs typeface="Calibri" panose="020F0502020204030204" pitchFamily="34" charset="0"/>
              </a:rPr>
              <a:t>there?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5200" y="2426781"/>
            <a:ext cx="2746014" cy="2344515"/>
          </a:xfrm>
          <a:prstGeom prst="rect">
            <a:avLst/>
          </a:prstGeom>
        </p:spPr>
      </p:pic>
    </p:spTree>
    <p:extLst>
      <p:ext uri="{BB962C8B-B14F-4D97-AF65-F5344CB8AC3E}">
        <p14:creationId xmlns:p14="http://schemas.microsoft.com/office/powerpoint/2010/main" val="3793181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“Numberless Wonders”</a:t>
            </a:r>
            <a:endParaRPr lang="en-US" dirty="0"/>
          </a:p>
        </p:txBody>
      </p:sp>
      <p:sp>
        <p:nvSpPr>
          <p:cNvPr id="3" name="TextBox 2"/>
          <p:cNvSpPr txBox="1"/>
          <p:nvPr/>
        </p:nvSpPr>
        <p:spPr>
          <a:xfrm>
            <a:off x="1217613" y="1460810"/>
            <a:ext cx="9753601" cy="5016758"/>
          </a:xfrm>
          <a:prstGeom prst="rect">
            <a:avLst/>
          </a:prstGeom>
          <a:noFill/>
        </p:spPr>
        <p:txBody>
          <a:bodyPr wrap="square" rtlCol="0">
            <a:spAutoFit/>
          </a:bodyPr>
          <a:lstStyle/>
          <a:p>
            <a:pPr>
              <a:lnSpc>
                <a:spcPct val="125000"/>
              </a:lnSpc>
            </a:pPr>
            <a:r>
              <a:rPr lang="en-US" sz="3200" dirty="0">
                <a:solidFill>
                  <a:srgbClr val="737373"/>
                </a:solidFill>
                <a:latin typeface="Calibri" panose="020F0502020204030204" pitchFamily="34" charset="0"/>
                <a:cs typeface="Calibri" panose="020F0502020204030204" pitchFamily="34" charset="0"/>
              </a:rPr>
              <a:t>Numberless wonders </a:t>
            </a:r>
          </a:p>
          <a:p>
            <a:pPr>
              <a:lnSpc>
                <a:spcPct val="125000"/>
              </a:lnSpc>
            </a:pPr>
            <a:r>
              <a:rPr lang="en-US" sz="3200" dirty="0">
                <a:solidFill>
                  <a:srgbClr val="737373"/>
                </a:solidFill>
                <a:latin typeface="Calibri" panose="020F0502020204030204" pitchFamily="34" charset="0"/>
                <a:cs typeface="Calibri" panose="020F0502020204030204" pitchFamily="34" charset="0"/>
              </a:rPr>
              <a:t>terrible wonders walk the world but none the match for </a:t>
            </a:r>
            <a:r>
              <a:rPr lang="en-US" sz="3200" dirty="0" smtClean="0">
                <a:solidFill>
                  <a:srgbClr val="737373"/>
                </a:solidFill>
                <a:latin typeface="Calibri" panose="020F0502020204030204" pitchFamily="34" charset="0"/>
                <a:cs typeface="Calibri" panose="020F0502020204030204" pitchFamily="34" charset="0"/>
              </a:rPr>
              <a:t>man. . . .</a:t>
            </a:r>
          </a:p>
          <a:p>
            <a:pPr>
              <a:lnSpc>
                <a:spcPct val="125000"/>
              </a:lnSpc>
            </a:pPr>
            <a:r>
              <a:rPr lang="en-US" sz="3200" dirty="0">
                <a:solidFill>
                  <a:srgbClr val="737373"/>
                </a:solidFill>
                <a:latin typeface="Calibri" panose="020F0502020204030204" pitchFamily="34" charset="0"/>
                <a:cs typeface="Calibri" panose="020F0502020204030204" pitchFamily="34" charset="0"/>
              </a:rPr>
              <a:t>Man the master, ingenious past all measure </a:t>
            </a:r>
          </a:p>
          <a:p>
            <a:pPr>
              <a:lnSpc>
                <a:spcPct val="125000"/>
              </a:lnSpc>
            </a:pPr>
            <a:r>
              <a:rPr lang="en-US" sz="3200" dirty="0">
                <a:solidFill>
                  <a:srgbClr val="737373"/>
                </a:solidFill>
                <a:latin typeface="Calibri" panose="020F0502020204030204" pitchFamily="34" charset="0"/>
                <a:cs typeface="Calibri" panose="020F0502020204030204" pitchFamily="34" charset="0"/>
              </a:rPr>
              <a:t>past all dreams, the skills within his grasp—</a:t>
            </a:r>
            <a:br>
              <a:rPr lang="en-US" sz="3200" dirty="0">
                <a:solidFill>
                  <a:srgbClr val="737373"/>
                </a:solidFill>
                <a:latin typeface="Calibri" panose="020F0502020204030204" pitchFamily="34" charset="0"/>
                <a:cs typeface="Calibri" panose="020F0502020204030204" pitchFamily="34" charset="0"/>
              </a:rPr>
            </a:br>
            <a:r>
              <a:rPr lang="en-US" sz="3200" dirty="0">
                <a:solidFill>
                  <a:srgbClr val="737373"/>
                </a:solidFill>
                <a:latin typeface="Calibri" panose="020F0502020204030204" pitchFamily="34" charset="0"/>
                <a:cs typeface="Calibri" panose="020F0502020204030204" pitchFamily="34" charset="0"/>
              </a:rPr>
              <a:t>he forges on, now to destruction </a:t>
            </a:r>
          </a:p>
          <a:p>
            <a:pPr>
              <a:lnSpc>
                <a:spcPct val="125000"/>
              </a:lnSpc>
            </a:pPr>
            <a:r>
              <a:rPr lang="en-US" sz="3200" dirty="0">
                <a:solidFill>
                  <a:srgbClr val="737373"/>
                </a:solidFill>
                <a:latin typeface="Calibri" panose="020F0502020204030204" pitchFamily="34" charset="0"/>
                <a:cs typeface="Calibri" panose="020F0502020204030204" pitchFamily="34" charset="0"/>
              </a:rPr>
              <a:t>now again to </a:t>
            </a:r>
            <a:r>
              <a:rPr lang="en-US" sz="3200" dirty="0" smtClean="0">
                <a:solidFill>
                  <a:srgbClr val="737373"/>
                </a:solidFill>
                <a:latin typeface="Calibri" panose="020F0502020204030204" pitchFamily="34" charset="0"/>
                <a:cs typeface="Calibri" panose="020F0502020204030204" pitchFamily="34" charset="0"/>
              </a:rPr>
              <a:t>greatness.</a:t>
            </a:r>
          </a:p>
          <a:p>
            <a:pPr>
              <a:lnSpc>
                <a:spcPct val="125000"/>
              </a:lnSpc>
            </a:pPr>
            <a:r>
              <a:rPr lang="en-US" sz="3200" dirty="0" smtClean="0">
                <a:solidFill>
                  <a:srgbClr val="737373"/>
                </a:solidFill>
                <a:latin typeface="Calibri" panose="020F0502020204030204" pitchFamily="34" charset="0"/>
                <a:cs typeface="Calibri" panose="020F0502020204030204" pitchFamily="34" charset="0"/>
              </a:rPr>
              <a:t>(</a:t>
            </a:r>
            <a:r>
              <a:rPr lang="en-US" sz="3200" i="1" dirty="0" err="1" smtClean="0">
                <a:solidFill>
                  <a:srgbClr val="737373"/>
                </a:solidFill>
                <a:latin typeface="Calibri" panose="020F0502020204030204" pitchFamily="34" charset="0"/>
                <a:cs typeface="Calibri" panose="020F0502020204030204" pitchFamily="34" charset="0"/>
              </a:rPr>
              <a:t>polla</a:t>
            </a:r>
            <a:r>
              <a:rPr lang="en-US" sz="3200" i="1" dirty="0" smtClean="0">
                <a:solidFill>
                  <a:srgbClr val="737373"/>
                </a:solidFill>
                <a:latin typeface="Calibri" panose="020F0502020204030204" pitchFamily="34" charset="0"/>
                <a:cs typeface="Calibri" panose="020F0502020204030204" pitchFamily="34" charset="0"/>
              </a:rPr>
              <a:t> ta </a:t>
            </a:r>
            <a:r>
              <a:rPr lang="en-US" sz="3200" i="1" dirty="0" err="1" smtClean="0">
                <a:solidFill>
                  <a:srgbClr val="737373"/>
                </a:solidFill>
                <a:latin typeface="Calibri" panose="020F0502020204030204" pitchFamily="34" charset="0"/>
                <a:cs typeface="Calibri" panose="020F0502020204030204" pitchFamily="34" charset="0"/>
              </a:rPr>
              <a:t>deina</a:t>
            </a:r>
            <a:r>
              <a:rPr lang="en-US" sz="3200" dirty="0" smtClean="0">
                <a:solidFill>
                  <a:srgbClr val="737373"/>
                </a:solidFill>
                <a:latin typeface="Calibri" panose="020F0502020204030204" pitchFamily="34" charset="0"/>
                <a:cs typeface="Calibri" panose="020F0502020204030204" pitchFamily="34" charset="0"/>
              </a:rPr>
              <a:t> chorus, 1</a:t>
            </a:r>
            <a:r>
              <a:rPr lang="en-US" sz="3200" baseline="30000" dirty="0" smtClean="0">
                <a:solidFill>
                  <a:srgbClr val="737373"/>
                </a:solidFill>
                <a:latin typeface="Calibri" panose="020F0502020204030204" pitchFamily="34" charset="0"/>
                <a:cs typeface="Calibri" panose="020F0502020204030204" pitchFamily="34" charset="0"/>
              </a:rPr>
              <a:t>st</a:t>
            </a:r>
            <a:r>
              <a:rPr lang="en-US" sz="3200" dirty="0" smtClean="0">
                <a:solidFill>
                  <a:srgbClr val="737373"/>
                </a:solidFill>
                <a:latin typeface="Calibri" panose="020F0502020204030204" pitchFamily="34" charset="0"/>
                <a:cs typeface="Calibri" panose="020F0502020204030204" pitchFamily="34" charset="0"/>
              </a:rPr>
              <a:t> stasimon, Sophocles’ </a:t>
            </a:r>
            <a:r>
              <a:rPr lang="en-US" sz="3200" i="1" dirty="0" smtClean="0">
                <a:solidFill>
                  <a:srgbClr val="737373"/>
                </a:solidFill>
                <a:latin typeface="Calibri" panose="020F0502020204030204" pitchFamily="34" charset="0"/>
                <a:cs typeface="Calibri" panose="020F0502020204030204" pitchFamily="34" charset="0"/>
              </a:rPr>
              <a:t>Antigone</a:t>
            </a:r>
            <a:r>
              <a:rPr lang="en-US" sz="3200" dirty="0" smtClean="0">
                <a:solidFill>
                  <a:srgbClr val="737373"/>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390177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World Presentation 16x9">
  <a:themeElements>
    <a:clrScheme name="Custom 1">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00B0F0"/>
      </a:hlink>
      <a:folHlink>
        <a:srgbClr val="00B0F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lnSpc>
            <a:spcPct val="125000"/>
          </a:lnSpc>
          <a:defRPr sz="3200" dirty="0" smtClean="0">
            <a:solidFill>
              <a:srgbClr val="737373"/>
            </a:solidFill>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04_csapo.pptx" id="{09A6238E-22D6-4C84-8889-12D19E826EDA}" vid="{B6620738-EBF3-42C5-89E4-D18A864F9516}"/>
    </a:ext>
  </a:ext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ancient_tragedy</Template>
  <TotalTime>463</TotalTime>
  <Words>2733</Words>
  <Application>Microsoft Office PowerPoint</Application>
  <PresentationFormat>Custom</PresentationFormat>
  <Paragraphs>260</Paragraphs>
  <Slides>19</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Calibri</vt:lpstr>
      <vt:lpstr>Candara</vt:lpstr>
      <vt:lpstr>Century Gothic</vt:lpstr>
      <vt:lpstr>Levenim MT</vt:lpstr>
      <vt:lpstr>New Athena Unicode</vt:lpstr>
      <vt:lpstr>Symbol</vt:lpstr>
      <vt:lpstr>Wingdings</vt:lpstr>
      <vt:lpstr>World Presentation 16x9</vt:lpstr>
      <vt:lpstr>The Masks of Dionysus</vt:lpstr>
      <vt:lpstr>Agenda</vt:lpstr>
      <vt:lpstr>How to Play?</vt:lpstr>
      <vt:lpstr>PowerPoint Presentation</vt:lpstr>
      <vt:lpstr>Signet pp. 432-436  Kindle 8564 ff.</vt:lpstr>
      <vt:lpstr>Lost in Translation?</vt:lpstr>
      <vt:lpstr>Recap and Update</vt:lpstr>
      <vt:lpstr>Readings in Honig Antigone, Interrupted</vt:lpstr>
      <vt:lpstr>“Numberless Wonders”</vt:lpstr>
      <vt:lpstr>Dionysus, Dionysianism, Bacchae</vt:lpstr>
      <vt:lpstr>Dionysus and Antigone?</vt:lpstr>
      <vt:lpstr>Dionysus, Dionysianism</vt:lpstr>
      <vt:lpstr>Euripides’ Bacchae: Analysis</vt:lpstr>
      <vt:lpstr>Analysis (con’t)</vt:lpstr>
      <vt:lpstr>4th Stasimon (“Choral Lyric”)</vt:lpstr>
      <vt:lpstr>4th Stasimon (“Choral Lyric”)</vt:lpstr>
      <vt:lpstr>Aristotle and Bacchae</vt:lpstr>
      <vt:lpstr>What Does Bacchae Say About...</vt:lpstr>
      <vt:lpstr>In Bacchae, Is Dionysus...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Masks of Dionysus</dc:title>
  <dc:creator>Scholtz, Andrew</dc:creator>
  <cp:lastModifiedBy>Scholtz, Andrew</cp:lastModifiedBy>
  <cp:revision>48</cp:revision>
  <cp:lastPrinted>2024-02-06T14:37:53Z</cp:lastPrinted>
  <dcterms:created xsi:type="dcterms:W3CDTF">2020-02-11T00:46:23Z</dcterms:created>
  <dcterms:modified xsi:type="dcterms:W3CDTF">2024-02-06T16:39:46Z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