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19"/>
  </p:notesMasterIdLst>
  <p:handoutMasterIdLst>
    <p:handoutMasterId r:id="rId20"/>
  </p:handoutMasterIdLst>
  <p:sldIdLst>
    <p:sldId id="289" r:id="rId2"/>
    <p:sldId id="292" r:id="rId3"/>
    <p:sldId id="290" r:id="rId4"/>
    <p:sldId id="291" r:id="rId5"/>
    <p:sldId id="293" r:id="rId6"/>
    <p:sldId id="297" r:id="rId7"/>
    <p:sldId id="259" r:id="rId8"/>
    <p:sldId id="283" r:id="rId9"/>
    <p:sldId id="294" r:id="rId10"/>
    <p:sldId id="295" r:id="rId11"/>
    <p:sldId id="260" r:id="rId12"/>
    <p:sldId id="296" r:id="rId13"/>
    <p:sldId id="279" r:id="rId14"/>
    <p:sldId id="288" r:id="rId15"/>
    <p:sldId id="287" r:id="rId16"/>
    <p:sldId id="280" r:id="rId17"/>
    <p:sldId id="267" r:id="rId18"/>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55" userDrawn="1">
          <p15:clr>
            <a:srgbClr val="A4A3A4"/>
          </p15:clr>
        </p15:guide>
        <p15:guide id="2" pos="7247"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737373"/>
    <a:srgbClr val="FFFFFF"/>
    <a:srgbClr val="BE7F42"/>
    <a:srgbClr val="993300"/>
    <a:srgbClr val="00173A"/>
    <a:srgbClr val="0000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 autoAdjust="0"/>
    <p:restoredTop sz="95025" autoAdjust="0"/>
  </p:normalViewPr>
  <p:slideViewPr>
    <p:cSldViewPr snapToGrid="0">
      <p:cViewPr varScale="1">
        <p:scale>
          <a:sx n="83" d="100"/>
          <a:sy n="83" d="100"/>
        </p:scale>
        <p:origin x="1109" y="72"/>
      </p:cViewPr>
      <p:guideLst>
        <p:guide pos="455"/>
        <p:guide pos="7247"/>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214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2/15/2024</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2/15/2024</a:t>
            </a:fld>
            <a:endParaRPr/>
          </a:p>
        </p:txBody>
      </p:sp>
      <p:sp>
        <p:nvSpPr>
          <p:cNvPr id="4" name="Slide Image Placeholder 3"/>
          <p:cNvSpPr>
            <a:spLocks noGrp="1" noRot="1" noChangeAspect="1"/>
          </p:cNvSpPr>
          <p:nvPr>
            <p:ph type="sldImg" idx="2"/>
          </p:nvPr>
        </p:nvSpPr>
        <p:spPr>
          <a:xfrm>
            <a:off x="2115344" y="647806"/>
            <a:ext cx="2779712" cy="1564389"/>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2395181"/>
            <a:ext cx="5608320" cy="6203989"/>
          </a:xfrm>
          <a:prstGeom prst="rect">
            <a:avLst/>
          </a:prstGeom>
        </p:spPr>
        <p:txBody>
          <a:bodyPr vert="horz" lIns="93177" tIns="46589" rIns="93177" bIns="46589"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2pPr>
    <a:lvl3pPr marL="9144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3pPr>
    <a:lvl4pPr marL="13716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4pPr>
    <a:lvl5pPr marL="18288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419073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477838"/>
            <a:ext cx="2925762" cy="1647825"/>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2/15/2024</a:t>
            </a:fld>
            <a:endParaRPr lang="en-US"/>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3311593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B2CBB4BC-1AAB-4A68-8B73-D788011F6E2D}" type="slidenum">
              <a:rPr lang="en-US"/>
              <a:pPr/>
              <a:t>12</a:t>
            </a:fld>
            <a:endParaRPr lang="en-US"/>
          </a:p>
        </p:txBody>
      </p:sp>
      <p:sp>
        <p:nvSpPr>
          <p:cNvPr id="629762" name="Rectangle 2"/>
          <p:cNvSpPr>
            <a:spLocks noGrp="1" noRot="1" noChangeAspect="1" noChangeArrowheads="1" noTextEdit="1"/>
          </p:cNvSpPr>
          <p:nvPr>
            <p:ph type="sldImg"/>
          </p:nvPr>
        </p:nvSpPr>
        <p:spPr>
          <a:xfrm>
            <a:off x="2043113" y="477838"/>
            <a:ext cx="2925762" cy="1647825"/>
          </a:xfrm>
          <a:ln/>
        </p:spPr>
      </p:sp>
      <p:sp>
        <p:nvSpPr>
          <p:cNvPr id="629763" name="Rectangle 3"/>
          <p:cNvSpPr>
            <a:spLocks noGrp="1" noChangeArrowheads="1"/>
          </p:cNvSpPr>
          <p:nvPr>
            <p:ph type="body" idx="1"/>
          </p:nvPr>
        </p:nvSpPr>
        <p:spPr/>
        <p:txBody>
          <a:bodyPr/>
          <a:lstStyle/>
          <a:p>
            <a:r>
              <a:rPr lang="en-US" dirty="0" smtClean="0"/>
              <a:t>part 2, choral exposition yields to on- and off-stage action</a:t>
            </a:r>
          </a:p>
          <a:p>
            <a:pPr lvl="1"/>
            <a:r>
              <a:rPr lang="en-US" dirty="0" smtClean="0"/>
              <a:t>killing of ag</a:t>
            </a:r>
          </a:p>
          <a:p>
            <a:pPr lvl="1"/>
            <a:r>
              <a:rPr lang="en-US" dirty="0" smtClean="0"/>
              <a:t>faceoff </a:t>
            </a:r>
            <a:r>
              <a:rPr lang="en-US" dirty="0" err="1" smtClean="0"/>
              <a:t>betweenaegisthus</a:t>
            </a:r>
            <a:r>
              <a:rPr lang="en-US" dirty="0" smtClean="0"/>
              <a:t> and chorus</a:t>
            </a:r>
          </a:p>
          <a:p>
            <a:pPr lvl="0"/>
            <a:r>
              <a:rPr lang="en-US" dirty="0" err="1" smtClean="0"/>
              <a:t>clyt</a:t>
            </a:r>
            <a:r>
              <a:rPr lang="en-US" dirty="0" smtClean="0"/>
              <a:t> sheds her dissimulation</a:t>
            </a:r>
          </a:p>
          <a:p>
            <a:pPr lvl="0"/>
            <a:r>
              <a:rPr lang="en-US" dirty="0" smtClean="0"/>
              <a:t>full measure of her and her lover’s conspiracy revealed</a:t>
            </a:r>
          </a:p>
          <a:p>
            <a:pPr lvl="0"/>
            <a:r>
              <a:rPr lang="en-US" dirty="0" smtClean="0"/>
              <a:t>Clytemnestra’s apparent, and </a:t>
            </a:r>
            <a:r>
              <a:rPr lang="en-US" dirty="0" err="1" smtClean="0"/>
              <a:t>agamemnon’s</a:t>
            </a:r>
            <a:r>
              <a:rPr lang="en-US" dirty="0" smtClean="0"/>
              <a:t> evident, fear of the people</a:t>
            </a:r>
          </a:p>
          <a:p>
            <a:pPr lvl="1"/>
            <a:r>
              <a:rPr lang="en-US" dirty="0" smtClean="0"/>
              <a:t>CLYTAEMNESTRA: “And you fear the reproach of common men? AGAMEMNON: The voice of the people - aye, they have enormous power.” (p. 138)</a:t>
            </a:r>
          </a:p>
          <a:p>
            <a:pPr lvl="0"/>
            <a:r>
              <a:rPr lang="en-US" dirty="0" smtClean="0"/>
              <a:t>more broadly for the </a:t>
            </a:r>
            <a:r>
              <a:rPr lang="en-US" i="1" dirty="0" smtClean="0"/>
              <a:t>Oresteia</a:t>
            </a:r>
            <a:r>
              <a:rPr lang="en-US" dirty="0" smtClean="0"/>
              <a:t>, tyranny as inherently unstable</a:t>
            </a:r>
            <a:endParaRPr lang="en-US" dirty="0"/>
          </a:p>
        </p:txBody>
      </p:sp>
    </p:spTree>
    <p:extLst>
      <p:ext uri="{BB962C8B-B14F-4D97-AF65-F5344CB8AC3E}">
        <p14:creationId xmlns:p14="http://schemas.microsoft.com/office/powerpoint/2010/main" val="1358468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CLYTAEMNESTRA: “Words, endless words I’ve said to serve the moment - </a:t>
            </a:r>
          </a:p>
          <a:p>
            <a:r>
              <a:rPr lang="en-US" dirty="0" smtClean="0"/>
              <a:t>now it makes me proud to tell the truth.”</a:t>
            </a:r>
          </a:p>
          <a:p>
            <a:r>
              <a:rPr lang="en-US" dirty="0" smtClean="0"/>
              <a:t>so says Clytaemnestra, and with the deed she has just done, she fulfills </a:t>
            </a:r>
            <a:r>
              <a:rPr lang="en-US" baseline="0" dirty="0" smtClean="0"/>
              <a:t>all our worst fears.</a:t>
            </a:r>
          </a:p>
          <a:p>
            <a:r>
              <a:rPr lang="en-US" baseline="0" dirty="0" smtClean="0"/>
              <a:t>so, </a:t>
            </a:r>
            <a:r>
              <a:rPr lang="en-US" dirty="0" smtClean="0"/>
              <a:t>what is that thing we see rolled out with the bodies of Agamemnon and Cassandra stacked on it?</a:t>
            </a:r>
          </a:p>
          <a:p>
            <a:pPr lvl="1"/>
            <a:r>
              <a:rPr lang="en-US" dirty="0" err="1" smtClean="0"/>
              <a:t>ekkuklēma</a:t>
            </a:r>
            <a:endParaRPr lang="en-US" dirty="0" smtClean="0"/>
          </a:p>
          <a:p>
            <a:r>
              <a:rPr lang="en-US" dirty="0" smtClean="0"/>
              <a:t>but what about the chorus just prior to the murder? </a:t>
            </a:r>
            <a:r>
              <a:rPr lang="en-US" baseline="0" dirty="0" smtClean="0"/>
              <a:t>they talk about doing something, but do they in fact do something?</a:t>
            </a:r>
          </a:p>
          <a:p>
            <a:r>
              <a:rPr lang="en-US" baseline="0" dirty="0" smtClean="0"/>
              <a:t>who </a:t>
            </a:r>
            <a:r>
              <a:rPr lang="en-US" i="1" baseline="0" dirty="0" smtClean="0"/>
              <a:t>does</a:t>
            </a:r>
            <a:r>
              <a:rPr lang="en-US" i="0" baseline="0" dirty="0" smtClean="0"/>
              <a:t> do something? who, to use the Greek, </a:t>
            </a:r>
            <a:r>
              <a:rPr lang="en-US" i="1" baseline="0" dirty="0" err="1" smtClean="0"/>
              <a:t>drāi</a:t>
            </a:r>
            <a:r>
              <a:rPr lang="en-US" i="1" baseline="0" dirty="0" smtClean="0"/>
              <a:t>?</a:t>
            </a:r>
            <a:r>
              <a:rPr lang="en-US" i="0" baseline="0" dirty="0" smtClean="0"/>
              <a:t> Whom commits a </a:t>
            </a:r>
            <a:r>
              <a:rPr lang="en-US" i="1" baseline="0" dirty="0" smtClean="0"/>
              <a:t>drama</a:t>
            </a:r>
            <a:r>
              <a:rPr lang="en-US" i="0" baseline="0" dirty="0" smtClean="0"/>
              <a:t>, an action?</a:t>
            </a:r>
          </a:p>
          <a:p>
            <a:r>
              <a:rPr lang="en-US" i="0" baseline="0" dirty="0" smtClean="0"/>
              <a:t>it is, of course, </a:t>
            </a:r>
            <a:r>
              <a:rPr lang="en-US" i="0" baseline="0" dirty="0" err="1" smtClean="0"/>
              <a:t>clyt</a:t>
            </a:r>
            <a:r>
              <a:rPr lang="en-US" i="0" baseline="0" dirty="0" smtClean="0"/>
              <a:t>. and the moment of the palace doors opening, and of the </a:t>
            </a:r>
            <a:r>
              <a:rPr lang="en-US" i="1" baseline="0" dirty="0" err="1" smtClean="0"/>
              <a:t>ekkuklēma</a:t>
            </a:r>
            <a:r>
              <a:rPr lang="en-US" i="0" baseline="0" dirty="0" smtClean="0"/>
              <a:t> being wheeled out, with its horrific cargo – that is </a:t>
            </a:r>
            <a:r>
              <a:rPr lang="en-US" i="1" baseline="0" dirty="0" smtClean="0"/>
              <a:t>exactly</a:t>
            </a:r>
            <a:r>
              <a:rPr lang="en-US" i="0" baseline="0" dirty="0" smtClean="0"/>
              <a:t> the moment the audience has so eagerly been waiting for. it is the big reveal. Aristotle very clearly deems staging of secondary importance to words as the machinery of imitation. but in Aeschylean drama, the culmination of the verbal in the visual is what it is all about. and here we have it: </a:t>
            </a:r>
            <a:r>
              <a:rPr lang="en-US" i="0" baseline="0" dirty="0" err="1" smtClean="0"/>
              <a:t>clyt’s</a:t>
            </a:r>
            <a:r>
              <a:rPr lang="en-US" i="0" baseline="0" dirty="0" smtClean="0"/>
              <a:t> complete triumph over her child-murdering husband but also over the doubts of the chorus. she stands before us in all her magnificent yet terrible glory. and we can only wonder, where will this all lead to?</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3414724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as questions for students</a:t>
            </a:r>
          </a:p>
          <a:p>
            <a:r>
              <a:rPr lang="en-US" dirty="0" smtClean="0"/>
              <a:t>does </a:t>
            </a:r>
            <a:r>
              <a:rPr lang="en-US" dirty="0" err="1" smtClean="0"/>
              <a:t>ari</a:t>
            </a:r>
            <a:r>
              <a:rPr lang="en-US" dirty="0" smtClean="0"/>
              <a:t> help?</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2684523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p:txBody>
          <a:bodyPr/>
          <a:lstStyle/>
          <a:p>
            <a:r>
              <a:rPr lang="en-US" smtClean="0"/>
              <a:t>1-13-99</a:t>
            </a:r>
            <a:endParaRPr lang="en-US"/>
          </a:p>
        </p:txBody>
      </p:sp>
      <p:sp>
        <p:nvSpPr>
          <p:cNvPr id="5" name="Rectangle 6"/>
          <p:cNvSpPr>
            <a:spLocks noGrp="1" noChangeArrowheads="1"/>
          </p:cNvSpPr>
          <p:nvPr>
            <p:ph type="ftr" sz="quarter" idx="4"/>
          </p:nvPr>
        </p:nvSpPr>
        <p:spPr/>
        <p:txBody>
          <a:bodyPr/>
          <a:lstStyle/>
          <a:p>
            <a:r>
              <a:rPr lang="en-US" smtClean="0"/>
              <a:t>CLA77, Andrew Scholtz</a:t>
            </a:r>
            <a:endParaRPr lang="en-US"/>
          </a:p>
        </p:txBody>
      </p:sp>
      <p:sp>
        <p:nvSpPr>
          <p:cNvPr id="6" name="Rectangle 7"/>
          <p:cNvSpPr>
            <a:spLocks noGrp="1" noChangeArrowheads="1"/>
          </p:cNvSpPr>
          <p:nvPr>
            <p:ph type="sldNum" sz="quarter" idx="5"/>
          </p:nvPr>
        </p:nvSpPr>
        <p:spPr/>
        <p:txBody>
          <a:bodyPr/>
          <a:lstStyle/>
          <a:p>
            <a:fld id="{540E5590-FB8A-4A5A-81E2-6EF5C8872777}" type="slidenum">
              <a:rPr lang="en-US" smtClean="0"/>
              <a:pPr/>
              <a:t>15</a:t>
            </a:fld>
            <a:endParaRPr lang="en-US"/>
          </a:p>
        </p:txBody>
      </p:sp>
      <p:sp>
        <p:nvSpPr>
          <p:cNvPr id="609283" name="Rectangle 3"/>
          <p:cNvSpPr>
            <a:spLocks noGrp="1" noChangeArrowheads="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1" dirty="0" smtClean="0"/>
              <a:t>associative poetics:</a:t>
            </a:r>
            <a:r>
              <a:rPr lang="en-US" sz="1100" dirty="0" smtClean="0"/>
              <a:t> conceptual association by way of a shared feature, a shared motif, a shared image. in these plays, weavings, colors, poured drink offerings, blood, wrestling moves – a whole host of motifs binding the whole </a:t>
            </a:r>
            <a:r>
              <a:rPr lang="en-US" sz="1100" dirty="0" err="1" smtClean="0"/>
              <a:t>oresteia</a:t>
            </a:r>
            <a:r>
              <a:rPr lang="en-US" sz="1100" dirty="0" smtClean="0"/>
              <a:t> together as a group of plays. chief among these motifs: the color red. as the color of blood and of fire, as the color of violence, it is serves as emblematic of the organic connection between tragic events like the feast of </a:t>
            </a:r>
            <a:r>
              <a:rPr lang="en-US" sz="1100" dirty="0" err="1" smtClean="0"/>
              <a:t>thyestes</a:t>
            </a:r>
            <a:r>
              <a:rPr lang="en-US" sz="1100" dirty="0" smtClean="0"/>
              <a:t>, sack of troy, and murder in </a:t>
            </a:r>
            <a:r>
              <a:rPr lang="en-US" sz="1100" dirty="0" err="1" smtClean="0"/>
              <a:t>agamemnon’s</a:t>
            </a:r>
            <a:r>
              <a:rPr lang="en-US" sz="1100" dirty="0" smtClean="0"/>
              <a:t> palace. so, too, red, as the color of fire, convey with the fire signals in the opening of </a:t>
            </a:r>
            <a:r>
              <a:rPr lang="en-US" sz="1100" dirty="0" err="1" smtClean="0"/>
              <a:t>agamemnon</a:t>
            </a:r>
            <a:r>
              <a:rPr lang="en-US" sz="1100" dirty="0" smtClean="0"/>
              <a:t> not just news of </a:t>
            </a:r>
            <a:r>
              <a:rPr lang="en-US" sz="1100" dirty="0" err="1" smtClean="0"/>
              <a:t>troy’s</a:t>
            </a:r>
            <a:r>
              <a:rPr lang="en-US" sz="1100" dirty="0" smtClean="0"/>
              <a:t> destruction; they emblematically convey curse from troy to </a:t>
            </a:r>
            <a:r>
              <a:rPr lang="en-US" sz="1100" dirty="0" err="1" smtClean="0"/>
              <a:t>argos</a:t>
            </a:r>
            <a:r>
              <a:rPr lang="en-US" sz="1100" dirty="0" smtClean="0"/>
              <a:t>. the red carpet completes the connection and </a:t>
            </a:r>
            <a:r>
              <a:rPr lang="en-US" sz="1100" dirty="0" err="1" smtClean="0"/>
              <a:t>cassandra’s</a:t>
            </a:r>
            <a:r>
              <a:rPr lang="en-US" sz="1100" dirty="0" smtClean="0"/>
              <a:t> visions complete the picture even before the action itself does.</a:t>
            </a:r>
          </a:p>
        </p:txBody>
      </p:sp>
      <p:sp>
        <p:nvSpPr>
          <p:cNvPr id="11" name="Slide Image Placeholder 10"/>
          <p:cNvSpPr>
            <a:spLocks noGrp="1" noRot="1" noChangeAspect="1"/>
          </p:cNvSpPr>
          <p:nvPr>
            <p:ph type="sldImg"/>
          </p:nvPr>
        </p:nvSpPr>
        <p:spPr>
          <a:xfrm>
            <a:off x="2043113" y="477838"/>
            <a:ext cx="2925762" cy="1647825"/>
          </a:xfrm>
        </p:spPr>
      </p:sp>
    </p:spTree>
    <p:extLst>
      <p:ext uri="{BB962C8B-B14F-4D97-AF65-F5344CB8AC3E}">
        <p14:creationId xmlns:p14="http://schemas.microsoft.com/office/powerpoint/2010/main" val="650094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Part 1 (pp. 143–149)</a:t>
            </a:r>
          </a:p>
          <a:p>
            <a:r>
              <a:rPr lang="en-US" dirty="0" smtClean="0"/>
              <a:t>Greek incomprehension</a:t>
            </a:r>
          </a:p>
          <a:p>
            <a:pPr lvl="1"/>
            <a:r>
              <a:rPr lang="en-US" dirty="0" smtClean="0"/>
              <a:t>Clytemnestra, Leader, Cassandra</a:t>
            </a:r>
          </a:p>
          <a:p>
            <a:r>
              <a:rPr lang="en-US" dirty="0" smtClean="0"/>
              <a:t>Lyric transport</a:t>
            </a:r>
          </a:p>
          <a:p>
            <a:pPr lvl="1"/>
            <a:r>
              <a:rPr lang="en-US" dirty="0" smtClean="0"/>
              <a:t>Cassandra, Leader</a:t>
            </a:r>
          </a:p>
          <a:p>
            <a:pPr lvl="2"/>
            <a:r>
              <a:rPr lang="en-US" dirty="0" smtClean="0"/>
              <a:t>feast of Thyestes</a:t>
            </a:r>
          </a:p>
          <a:p>
            <a:pPr lvl="2"/>
            <a:r>
              <a:rPr lang="en-US" dirty="0" smtClean="0"/>
              <a:t>Aegisthus’ complicity in Agamemnon’s murder</a:t>
            </a:r>
          </a:p>
          <a:p>
            <a:pPr lvl="2"/>
            <a:r>
              <a:rPr lang="en-US" dirty="0" smtClean="0"/>
              <a:t>Paris, abduction of Helen</a:t>
            </a:r>
          </a:p>
          <a:p>
            <a:pPr lvl="2"/>
            <a:r>
              <a:rPr lang="en-US" dirty="0" smtClean="0"/>
              <a:t>house as place of death, net of death, etc. (net of death = </a:t>
            </a:r>
            <a:r>
              <a:rPr lang="en-US" dirty="0" err="1" smtClean="0"/>
              <a:t>cly</a:t>
            </a:r>
            <a:r>
              <a:rPr lang="en-US" dirty="0" smtClean="0"/>
              <a:t> herself)</a:t>
            </a:r>
          </a:p>
          <a:p>
            <a:pPr lvl="0"/>
            <a:r>
              <a:rPr lang="en-US" dirty="0" smtClean="0"/>
              <a:t>Part 2 (pp. 149–158)</a:t>
            </a:r>
          </a:p>
          <a:p>
            <a:pPr lvl="1"/>
            <a:r>
              <a:rPr lang="en-US" dirty="0" smtClean="0"/>
              <a:t>Speech 1</a:t>
            </a:r>
          </a:p>
          <a:p>
            <a:pPr lvl="2"/>
            <a:r>
              <a:rPr lang="en-US" dirty="0" smtClean="0"/>
              <a:t>Visionary credentials. (</a:t>
            </a:r>
            <a:r>
              <a:rPr lang="en-US" i="1" dirty="0" err="1" smtClean="0"/>
              <a:t>prōtarkhos</a:t>
            </a:r>
            <a:r>
              <a:rPr lang="en-US" i="1" dirty="0" smtClean="0"/>
              <a:t> </a:t>
            </a:r>
            <a:r>
              <a:rPr lang="en-US" i="1" dirty="0" err="1" smtClean="0"/>
              <a:t>atē</a:t>
            </a:r>
            <a:r>
              <a:rPr lang="en-US" i="0" dirty="0" smtClean="0"/>
              <a:t>, Thyestes’ adultery with Atreus’ wife, Aerope)</a:t>
            </a:r>
          </a:p>
          <a:p>
            <a:pPr lvl="2"/>
            <a:r>
              <a:rPr lang="en-US" dirty="0" smtClean="0"/>
              <a:t>story of the source of her doomed prophecy</a:t>
            </a:r>
          </a:p>
          <a:p>
            <a:pPr lvl="1"/>
            <a:r>
              <a:rPr lang="en-US" dirty="0" smtClean="0"/>
              <a:t>Speech 2</a:t>
            </a:r>
          </a:p>
          <a:p>
            <a:pPr lvl="2"/>
            <a:r>
              <a:rPr lang="en-US" dirty="0" smtClean="0"/>
              <a:t>Visionary reveal, grief &amp; fury. “Agamemnon, you will see him dead” (p. </a:t>
            </a:r>
          </a:p>
          <a:p>
            <a:pPr lvl="1"/>
            <a:r>
              <a:rPr lang="en-US" dirty="0" smtClean="0"/>
              <a:t>Speech 3</a:t>
            </a:r>
          </a:p>
          <a:p>
            <a:pPr lvl="2"/>
            <a:r>
              <a:rPr lang="en-US" dirty="0" smtClean="0"/>
              <a:t>Humiliation, coming calamity</a:t>
            </a:r>
          </a:p>
          <a:p>
            <a:pPr lvl="2"/>
            <a:r>
              <a:rPr lang="en-US" dirty="0" err="1" smtClean="0"/>
              <a:t>cass‘s</a:t>
            </a:r>
            <a:r>
              <a:rPr lang="en-US" dirty="0" smtClean="0"/>
              <a:t> near-rape by </a:t>
            </a:r>
            <a:r>
              <a:rPr lang="en-US" dirty="0" err="1" smtClean="0"/>
              <a:t>apollo</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3432192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477838"/>
            <a:ext cx="2925762" cy="1647825"/>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900" dirty="0" smtClean="0"/>
              <a:t>in choral passages from the first half, the imagery creates a chaotic, almost hallucinogenic series of connections, plunging the </a:t>
            </a:r>
            <a:r>
              <a:rPr lang="en-US" sz="900" dirty="0" err="1" smtClean="0"/>
              <a:t>the</a:t>
            </a:r>
            <a:r>
              <a:rPr lang="en-US" sz="900" dirty="0" smtClean="0"/>
              <a:t> storytelling into a mad spiral.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900" dirty="0" smtClean="0"/>
              <a:t>we see more of the same in Cassandra’s likewise lyric ravings.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900" baseline="0" dirty="0" smtClean="0"/>
              <a:t>her powerful yet incoherent prophecies stack horror on horror so that sequentially distinct stages in the story (past, present, and future) collapse onto each other like the platforms of a failed scaffolding. we, like Cassandra, feel crushed, but also see all too clearly how all the horrors connect. endowed now with our own visionary powers, we break free from the logic of ordinary causation. instead, we see how the terror rages “back and back in the future / . . .</a:t>
            </a:r>
            <a:endParaRPr lang="en-US" sz="9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900" dirty="0" smtClean="0"/>
              <a:t>so</a:t>
            </a:r>
            <a:r>
              <a:rPr lang="en-US" sz="900" dirty="0"/>
              <a:t>, too, within the poetic texture of </a:t>
            </a:r>
            <a:r>
              <a:rPr lang="en-US" sz="900" dirty="0" smtClean="0"/>
              <a:t>the play as whole, themes, images, </a:t>
            </a:r>
            <a:r>
              <a:rPr lang="en-US" sz="900" dirty="0"/>
              <a:t>and plot-action </a:t>
            </a:r>
            <a:r>
              <a:rPr lang="en-US" sz="900" dirty="0" smtClean="0"/>
              <a:t>reverberates backwards and forwards, creating poetic </a:t>
            </a:r>
            <a:r>
              <a:rPr lang="en-US" sz="900" dirty="0"/>
              <a:t>worm-holes allowing instant shifts across time and </a:t>
            </a:r>
            <a:r>
              <a:rPr lang="en-US" sz="900" dirty="0" smtClean="0"/>
              <a:t>place. the horror drips through the whole like a bloody</a:t>
            </a:r>
            <a:r>
              <a:rPr lang="en-US" sz="900" baseline="0" dirty="0" smtClean="0"/>
              <a:t> stack of pancakes.</a:t>
            </a:r>
            <a:endParaRPr lang="en-US" sz="900" dirty="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2/15/2024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17</a:t>
            </a:fld>
            <a:endParaRPr lang="en-US" dirty="0"/>
          </a:p>
        </p:txBody>
      </p:sp>
    </p:spTree>
    <p:extLst>
      <p:ext uri="{BB962C8B-B14F-4D97-AF65-F5344CB8AC3E}">
        <p14:creationId xmlns:p14="http://schemas.microsoft.com/office/powerpoint/2010/main" val="28579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whose power of vision sees</a:t>
            </a:r>
            <a:r>
              <a:rPr lang="en-US" baseline="0" dirty="0" smtClean="0"/>
              <a:t>, plain as day, the presence of figures no one else can see? can see those dead people in the here-and-now, whatever the time, place, or manner of their deaths? can see and say how past deaths link up with present and future deaths, though people has trouble understanding, much less believing her?</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180580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Would anyone care to</a:t>
            </a:r>
            <a:r>
              <a:rPr lang="en-US" baseline="0" dirty="0" smtClean="0"/>
              <a:t> share the myth of Cassandra?</a:t>
            </a:r>
          </a:p>
          <a:p>
            <a:pPr marL="171450" indent="-171450">
              <a:buFont typeface="Arial" panose="020B0604020202020204" pitchFamily="34" charset="0"/>
              <a:buChar char="•"/>
            </a:pPr>
            <a:r>
              <a:rPr lang="en-US" dirty="0" smtClean="0"/>
              <a:t>the beautiful princess,</a:t>
            </a:r>
            <a:r>
              <a:rPr lang="en-US" baseline="0" dirty="0" smtClean="0"/>
              <a:t> daughter of </a:t>
            </a:r>
            <a:r>
              <a:rPr lang="en-US" baseline="0" dirty="0" err="1" smtClean="0"/>
              <a:t>priam</a:t>
            </a:r>
            <a:r>
              <a:rPr lang="en-US" baseline="0" dirty="0" smtClean="0"/>
              <a:t>, caught the eye of Apollo, god of prophecy</a:t>
            </a:r>
          </a:p>
          <a:p>
            <a:pPr marL="171450" indent="-171450">
              <a:buFont typeface="Arial" panose="020B0604020202020204" pitchFamily="34" charset="0"/>
              <a:buChar char="•"/>
            </a:pPr>
            <a:r>
              <a:rPr lang="en-US" dirty="0" smtClean="0"/>
              <a:t>she agrees to become Apollo’s lover in return for the gift of prophecy</a:t>
            </a:r>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369708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at the last instant during love-making, she refuses to satisfy the god’s lust</a:t>
            </a:r>
          </a:p>
          <a:p>
            <a:pPr marL="171450" indent="-171450">
              <a:buFont typeface="Arial" panose="020B0604020202020204" pitchFamily="34" charset="0"/>
              <a:buChar char="•"/>
            </a:pPr>
            <a:r>
              <a:rPr lang="en-US" dirty="0" smtClean="0"/>
              <a:t>she</a:t>
            </a:r>
            <a:r>
              <a:rPr lang="en-US" baseline="0" dirty="0" smtClean="0"/>
              <a:t> retains the gift of prophecy, but loses the capacity to be believed</a:t>
            </a:r>
          </a:p>
          <a:p>
            <a:pPr marL="171450" indent="-171450">
              <a:buFont typeface="Arial" panose="020B0604020202020204" pitchFamily="34" charset="0"/>
              <a:buChar char="•"/>
            </a:pPr>
            <a:r>
              <a:rPr lang="en-US" baseline="0" dirty="0" smtClean="0"/>
              <a:t>that proves fatal for troy when she warns Trojans not to accept the gift of the horse from the </a:t>
            </a:r>
            <a:r>
              <a:rPr lang="en-US" baseline="0" dirty="0" err="1" smtClean="0"/>
              <a:t>greeks</a:t>
            </a:r>
            <a:r>
              <a:rPr lang="en-US" baseline="0" dirty="0" smtClean="0"/>
              <a:t>, who wish not to make peace but to infiltrate the city’s walls</a:t>
            </a:r>
          </a:p>
          <a:p>
            <a:pPr marL="171450" indent="-171450">
              <a:buFont typeface="Arial" panose="020B0604020202020204" pitchFamily="34" charset="0"/>
              <a:buChar char="•"/>
            </a:pPr>
            <a:r>
              <a:rPr lang="en-US" baseline="0" dirty="0" smtClean="0"/>
              <a:t>as we shall see, her visions, and the manner of her communicating them, match the associative and imagistic poetics of the chorus as they reflect on past, present, and future at </a:t>
            </a:r>
            <a:r>
              <a:rPr lang="en-US" baseline="0" dirty="0" err="1" smtClean="0"/>
              <a:t>argos</a:t>
            </a:r>
            <a:r>
              <a:rPr lang="en-US" baseline="0" dirty="0" smtClean="0"/>
              <a:t> (the play’s setting) and at troy (</a:t>
            </a:r>
            <a:r>
              <a:rPr lang="en-US" baseline="0" dirty="0" err="1" smtClean="0"/>
              <a:t>cass’s</a:t>
            </a:r>
            <a:r>
              <a:rPr lang="en-US" baseline="0" dirty="0" smtClean="0"/>
              <a:t> home and the scene of recent atrocity committed by </a:t>
            </a:r>
            <a:r>
              <a:rPr lang="en-US" baseline="0" dirty="0" err="1" smtClean="0"/>
              <a:t>greeks</a:t>
            </a:r>
            <a:r>
              <a:rPr lang="en-US" baseline="0" dirty="0" smtClean="0"/>
              <a:t>)</a:t>
            </a:r>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411355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477838"/>
            <a:ext cx="2925762" cy="1647825"/>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aseline="0" dirty="0" smtClean="0"/>
              <a:t>thus Cassandra reaffirms the complication, the </a:t>
            </a:r>
            <a:r>
              <a:rPr lang="en-US" i="1" baseline="0" dirty="0" smtClean="0"/>
              <a:t>desis</a:t>
            </a:r>
            <a:r>
              <a:rPr lang="en-US" i="0" baseline="0" dirty="0" smtClean="0"/>
              <a:t>, as </a:t>
            </a:r>
            <a:r>
              <a:rPr lang="en-US" i="0" baseline="0" dirty="0" err="1" smtClean="0"/>
              <a:t>aristotle</a:t>
            </a:r>
            <a:r>
              <a:rPr lang="en-US" i="0" baseline="0" dirty="0" smtClean="0"/>
              <a:t> would put it, that runs through the whole of the surviving three plays of the </a:t>
            </a:r>
            <a:r>
              <a:rPr lang="en-US" i="1" baseline="0" dirty="0" smtClean="0"/>
              <a:t>Oresteia:</a:t>
            </a:r>
            <a:endParaRPr lang="en-US" baseline="0" dirty="0" smtClean="0"/>
          </a:p>
          <a:p>
            <a:pPr marL="628650" lvl="1" indent="-171450">
              <a:buFont typeface="Arial" panose="020B0604020202020204" pitchFamily="34" charset="0"/>
              <a:buChar char="•"/>
            </a:pPr>
            <a:r>
              <a:rPr lang="en-US" dirty="0" smtClean="0"/>
              <a:t>blood begets blood, thus,</a:t>
            </a:r>
          </a:p>
          <a:p>
            <a:pPr marL="628650" lvl="1" indent="-171450">
              <a:buFont typeface="Arial" panose="020B0604020202020204" pitchFamily="34" charset="0"/>
              <a:buChar char="•"/>
            </a:pPr>
            <a:r>
              <a:rPr lang="en-US" dirty="0" smtClean="0"/>
              <a:t>past (feast of </a:t>
            </a:r>
            <a:r>
              <a:rPr lang="en-US" dirty="0" err="1" smtClean="0"/>
              <a:t>thyeastes</a:t>
            </a:r>
            <a:r>
              <a:rPr lang="en-US" dirty="0" smtClean="0"/>
              <a:t>, sacrifice of Iphigenia, impious destruction at troy), present</a:t>
            </a:r>
            <a:r>
              <a:rPr lang="en-US" baseline="0" dirty="0" smtClean="0"/>
              <a:t> (murder of </a:t>
            </a:r>
            <a:r>
              <a:rPr lang="en-US" baseline="0" dirty="0" err="1" smtClean="0"/>
              <a:t>agamemnon</a:t>
            </a:r>
            <a:r>
              <a:rPr lang="en-US" baseline="0" dirty="0" smtClean="0"/>
              <a:t> and </a:t>
            </a:r>
            <a:r>
              <a:rPr lang="en-US" baseline="0" dirty="0" err="1" smtClean="0"/>
              <a:t>cass</a:t>
            </a:r>
            <a:r>
              <a:rPr lang="en-US" baseline="0" dirty="0" smtClean="0"/>
              <a:t>), and future (Orestes’ revenge) collapse upon one another into a single vision of doom</a:t>
            </a:r>
          </a:p>
          <a:p>
            <a:pPr marL="628650" lvl="1" indent="-171450">
              <a:buFont typeface="Arial" panose="020B0604020202020204" pitchFamily="34" charset="0"/>
              <a:buChar char="•"/>
            </a:pPr>
            <a:r>
              <a:rPr lang="en-US" baseline="0" dirty="0" smtClean="0"/>
              <a:t>a vision of vengeance-driven violence that will repeat itself generation after generation</a:t>
            </a:r>
          </a:p>
          <a:p>
            <a:pPr marL="628650" lvl="1" indent="-171450">
              <a:buFont typeface="Arial" panose="020B0604020202020204" pitchFamily="34" charset="0"/>
              <a:buChar char="•"/>
            </a:pPr>
            <a:r>
              <a:rPr lang="en-US" baseline="0" dirty="0" smtClean="0"/>
              <a:t>or will it?</a:t>
            </a:r>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2/15/2024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6</a:t>
            </a:fld>
            <a:endParaRPr lang="en-US" dirty="0"/>
          </a:p>
        </p:txBody>
      </p:sp>
    </p:spTree>
    <p:extLst>
      <p:ext uri="{BB962C8B-B14F-4D97-AF65-F5344CB8AC3E}">
        <p14:creationId xmlns:p14="http://schemas.microsoft.com/office/powerpoint/2010/main" val="2899990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normAutofit/>
          </a:bodyPr>
          <a:lstStyle/>
          <a:p>
            <a:r>
              <a:rPr lang="en-US" dirty="0" smtClean="0"/>
              <a:t>and that pretty much summarizes</a:t>
            </a:r>
            <a:r>
              <a:rPr lang="en-US" baseline="0" dirty="0" smtClean="0"/>
              <a:t> both the style of exposition in the </a:t>
            </a:r>
            <a:r>
              <a:rPr lang="en-US" i="1" baseline="0" dirty="0" err="1" smtClean="0"/>
              <a:t>agamemnon</a:t>
            </a:r>
            <a:r>
              <a:rPr lang="en-US" i="0" baseline="0" dirty="0" smtClean="0"/>
              <a:t> and the chief complication, what </a:t>
            </a:r>
            <a:r>
              <a:rPr lang="en-US" i="0" baseline="0" dirty="0" err="1" smtClean="0"/>
              <a:t>aristotle</a:t>
            </a:r>
            <a:r>
              <a:rPr lang="en-US" i="0" baseline="0" dirty="0" smtClean="0"/>
              <a:t> calls </a:t>
            </a:r>
            <a:r>
              <a:rPr lang="en-US" i="1" baseline="0" dirty="0" smtClean="0"/>
              <a:t>desis</a:t>
            </a:r>
            <a:r>
              <a:rPr lang="en-US" i="0" baseline="0" dirty="0" smtClean="0"/>
              <a:t>, that the action of the play confronts, namely, the problem of how to escape the cycle of violence when justice is defined by the </a:t>
            </a:r>
            <a:r>
              <a:rPr lang="en-US" i="1" baseline="0" dirty="0" err="1" smtClean="0"/>
              <a:t>lexs</a:t>
            </a:r>
            <a:r>
              <a:rPr lang="en-US" i="1" baseline="0" dirty="0" smtClean="0"/>
              <a:t> </a:t>
            </a:r>
            <a:r>
              <a:rPr lang="en-US" i="1" baseline="0" dirty="0" err="1" smtClean="0"/>
              <a:t>talionis</a:t>
            </a:r>
            <a:r>
              <a:rPr lang="en-US" i="0" baseline="0" dirty="0" smtClean="0"/>
              <a:t>, that of an eye for an eye.</a:t>
            </a:r>
          </a:p>
          <a:p>
            <a:r>
              <a:rPr lang="en-US" i="0" baseline="0" dirty="0" smtClean="0"/>
              <a:t>over the course of this and the next three class meetings, we’ll be exploring how </a:t>
            </a:r>
            <a:r>
              <a:rPr lang="en-US" i="0" baseline="0" dirty="0" err="1" smtClean="0"/>
              <a:t>aeschylus</a:t>
            </a:r>
            <a:r>
              <a:rPr lang="en-US" i="0" baseline="0" dirty="0" smtClean="0"/>
              <a:t> explores that question.</a:t>
            </a:r>
            <a:endParaRPr lang="en-US" dirty="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2/15/2024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7</a:t>
            </a:fld>
            <a:endParaRPr lang="en-US" dirty="0"/>
          </a:p>
        </p:txBody>
      </p:sp>
    </p:spTree>
    <p:extLst>
      <p:ext uri="{BB962C8B-B14F-4D97-AF65-F5344CB8AC3E}">
        <p14:creationId xmlns:p14="http://schemas.microsoft.com/office/powerpoint/2010/main" val="267436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758394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532897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those words on the screen are pregnant with active potential. they, working in concert with the material object, the carpet, overdetermine </a:t>
            </a:r>
            <a:r>
              <a:rPr lang="en-US" dirty="0" err="1" smtClean="0"/>
              <a:t>agamemnon’s</a:t>
            </a:r>
            <a:r>
              <a:rPr lang="en-US" dirty="0" smtClean="0"/>
              <a:t> ruin, lock it in</a:t>
            </a:r>
          </a:p>
          <a:p>
            <a:pPr marL="171450" indent="-171450">
              <a:buFont typeface="Arial" panose="020B0604020202020204" pitchFamily="34" charset="0"/>
              <a:buChar char="•"/>
            </a:pPr>
            <a:r>
              <a:rPr lang="en-US" dirty="0" smtClean="0"/>
              <a:t>welcomes </a:t>
            </a:r>
            <a:r>
              <a:rPr lang="en-US" dirty="0" err="1" smtClean="0"/>
              <a:t>agamemnon</a:t>
            </a:r>
            <a:endParaRPr lang="en-US" dirty="0" smtClean="0"/>
          </a:p>
          <a:p>
            <a:pPr marL="171450" indent="-171450">
              <a:buFont typeface="Arial" panose="020B0604020202020204" pitchFamily="34" charset="0"/>
              <a:buChar char="•"/>
            </a:pPr>
            <a:r>
              <a:rPr lang="en-US" dirty="0" smtClean="0"/>
              <a:t>celebrates,</a:t>
            </a:r>
            <a:r>
              <a:rPr lang="en-US" baseline="0" dirty="0" smtClean="0"/>
              <a:t> elevates </a:t>
            </a:r>
            <a:r>
              <a:rPr lang="en-US" baseline="0" dirty="0" err="1" smtClean="0"/>
              <a:t>agamemnon</a:t>
            </a:r>
            <a:endParaRPr lang="en-US" baseline="0" dirty="0" smtClean="0"/>
          </a:p>
          <a:p>
            <a:pPr marL="628650" lvl="1" indent="-171450">
              <a:buFont typeface="Arial" panose="020B0604020202020204" pitchFamily="34" charset="0"/>
              <a:buChar char="•"/>
            </a:pPr>
            <a:r>
              <a:rPr lang="en-US" dirty="0" smtClean="0"/>
              <a:t>his wealth (Tyrian purple and similar colors obtained from the dye-producing</a:t>
            </a:r>
            <a:r>
              <a:rPr lang="en-US" baseline="0" dirty="0" smtClean="0"/>
              <a:t> glands of certain snails, labor-intensive production, costly and thus a status symbol)</a:t>
            </a:r>
          </a:p>
          <a:p>
            <a:pPr marL="171450" lvl="0" indent="-171450">
              <a:buFont typeface="Arial" panose="020B0604020202020204" pitchFamily="34" charset="0"/>
              <a:buChar char="•"/>
            </a:pPr>
            <a:r>
              <a:rPr lang="en-US" baseline="0" dirty="0" smtClean="0"/>
              <a:t>lure </a:t>
            </a:r>
            <a:r>
              <a:rPr lang="en-US" baseline="0" dirty="0" err="1" smtClean="0"/>
              <a:t>agamemnon</a:t>
            </a:r>
            <a:r>
              <a:rPr lang="en-US" baseline="0" dirty="0" smtClean="0"/>
              <a:t> into committing a kind of </a:t>
            </a:r>
            <a:r>
              <a:rPr lang="en-US" i="1" baseline="0" dirty="0" smtClean="0"/>
              <a:t>hubris</a:t>
            </a:r>
            <a:endParaRPr lang="en-US" i="0" baseline="0" dirty="0" smtClean="0"/>
          </a:p>
          <a:p>
            <a:pPr marL="628650" lvl="1" indent="-171450">
              <a:buFont typeface="Arial" panose="020B0604020202020204" pitchFamily="34" charset="0"/>
              <a:buChar char="•"/>
            </a:pPr>
            <a:r>
              <a:rPr lang="en-US" i="0" baseline="0" dirty="0" smtClean="0"/>
              <a:t>treats the precious cloth with contempt</a:t>
            </a:r>
          </a:p>
          <a:p>
            <a:pPr marL="628650" lvl="1" indent="-171450">
              <a:buFont typeface="Arial" panose="020B0604020202020204" pitchFamily="34" charset="0"/>
              <a:buChar char="•"/>
            </a:pPr>
            <a:r>
              <a:rPr lang="en-US" i="0" baseline="0" dirty="0" smtClean="0"/>
              <a:t>the contemptuous treatment of the cloth implies overweening arrogance</a:t>
            </a:r>
          </a:p>
          <a:p>
            <a:pPr marL="628650" lvl="1" indent="-171450">
              <a:buFont typeface="Arial" panose="020B0604020202020204" pitchFamily="34" charset="0"/>
              <a:buChar char="•"/>
            </a:pPr>
            <a:r>
              <a:rPr lang="en-US" i="0" baseline="0" dirty="0" smtClean="0"/>
              <a:t>that arrogance arouses the resentment of the gods, jealous of their superior status, they are unwilling to share that status with beings as inferior as us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direct contact with the </a:t>
            </a:r>
            <a:r>
              <a:rPr lang="en-US" i="1" baseline="0" dirty="0" smtClean="0"/>
              <a:t>koros</a:t>
            </a:r>
            <a:r>
              <a:rPr lang="en-US" i="0" baseline="0" dirty="0" smtClean="0"/>
              <a:t>, the outsized wealth, of the house invites god-sent </a:t>
            </a:r>
            <a:r>
              <a:rPr lang="en-US" i="1" baseline="0" dirty="0" smtClean="0"/>
              <a:t>atē</a:t>
            </a:r>
            <a:r>
              <a:rPr lang="en-US" i="0" baseline="0" dirty="0" smtClean="0"/>
              <a:t>, “ruin"</a:t>
            </a:r>
          </a:p>
          <a:p>
            <a:pPr marL="628650" lvl="1" indent="-171450">
              <a:buFont typeface="Arial" panose="020B0604020202020204" pitchFamily="34" charset="0"/>
              <a:buChar char="•"/>
            </a:pPr>
            <a:r>
              <a:rPr lang="en-US" i="0" baseline="0" dirty="0" smtClean="0"/>
              <a:t>the sensuous, tactile pleasure of treading upon the precious cloth tempts and entraps </a:t>
            </a:r>
            <a:r>
              <a:rPr lang="en-US" i="0" baseline="0" dirty="0" err="1" smtClean="0"/>
              <a:t>agamemnon</a:t>
            </a:r>
            <a:r>
              <a:rPr lang="en-US" i="0" baseline="0" dirty="0" smtClean="0"/>
              <a:t>, much as the prospect of spying on the maenads tempts and traps Pentheus in Euripides’ </a:t>
            </a:r>
            <a:r>
              <a:rPr lang="en-US" i="1" baseline="0" dirty="0" err="1" smtClean="0"/>
              <a:t>bacchae</a:t>
            </a:r>
            <a:endParaRPr lang="en-US" i="0" baseline="0" dirty="0" smtClean="0"/>
          </a:p>
          <a:p>
            <a:pPr marL="628650" lvl="1" indent="-171450">
              <a:buFont typeface="Arial" panose="020B0604020202020204" pitchFamily="34" charset="0"/>
              <a:buChar char="•"/>
            </a:pPr>
            <a:r>
              <a:rPr lang="en-US" i="0" baseline="0" dirty="0" smtClean="0"/>
              <a:t>the luxury weakens </a:t>
            </a:r>
            <a:r>
              <a:rPr lang="en-US" i="0" baseline="0" dirty="0" err="1" smtClean="0"/>
              <a:t>agamemnon</a:t>
            </a:r>
            <a:endParaRPr lang="en-US" i="0" baseline="0" dirty="0" smtClean="0"/>
          </a:p>
          <a:p>
            <a:pPr marL="1085850" lvl="2" indent="-171450">
              <a:buFont typeface="Arial" panose="020B0604020202020204" pitchFamily="34" charset="0"/>
              <a:buChar char="•"/>
            </a:pPr>
            <a:r>
              <a:rPr lang="en-US" i="0" baseline="0" dirty="0" smtClean="0"/>
              <a:t>assimilates him to a woman, to a barbarian like </a:t>
            </a:r>
            <a:r>
              <a:rPr lang="en-US" i="0" baseline="0" dirty="0" err="1" smtClean="0"/>
              <a:t>priam</a:t>
            </a:r>
            <a:endParaRPr lang="en-US" i="0" baseline="0" dirty="0" smtClean="0"/>
          </a:p>
          <a:p>
            <a:pPr marL="1085850" lvl="2" indent="-171450">
              <a:buFont typeface="Arial" panose="020B0604020202020204" pitchFamily="34" charset="0"/>
              <a:buChar char="•"/>
            </a:pPr>
            <a:r>
              <a:rPr lang="en-US" i="0" baseline="0" dirty="0" smtClean="0"/>
              <a:t>leaves him vulnerable</a:t>
            </a:r>
            <a:endParaRPr lang="en-US" dirty="0" smtClean="0"/>
          </a:p>
          <a:p>
            <a:pPr marL="628650" lvl="1" indent="-171450">
              <a:buFont typeface="Arial" panose="020B0604020202020204" pitchFamily="34" charset="0"/>
              <a:buChar char="•"/>
            </a:pPr>
            <a:r>
              <a:rPr lang="en-US" i="0" baseline="0" dirty="0" smtClean="0"/>
              <a:t>the cloth becomes a kind of net, leading </a:t>
            </a:r>
            <a:r>
              <a:rPr lang="en-US" i="0" baseline="0" dirty="0" err="1" smtClean="0"/>
              <a:t>agamemnon</a:t>
            </a:r>
            <a:r>
              <a:rPr lang="en-US" i="0" baseline="0" dirty="0" smtClean="0"/>
              <a:t> to, and entrapping him in, his fated end</a:t>
            </a:r>
          </a:p>
          <a:p>
            <a:pPr marL="628650" lvl="1" indent="-171450">
              <a:buFont typeface="Arial" panose="020B0604020202020204" pitchFamily="34" charset="0"/>
              <a:buChar char="•"/>
            </a:pPr>
            <a:r>
              <a:rPr lang="en-US" i="0" baseline="0" dirty="0" smtClean="0"/>
              <a:t>connects the blood-flow at troy with destruction of </a:t>
            </a:r>
            <a:r>
              <a:rPr lang="en-US" i="0" baseline="0" dirty="0" err="1" smtClean="0"/>
              <a:t>argos</a:t>
            </a:r>
            <a:endParaRPr lang="en-US" i="0" baseline="0" dirty="0" smtClean="0"/>
          </a:p>
          <a:p>
            <a:pPr marL="628650" lvl="1" indent="-171450">
              <a:buFont typeface="Arial" panose="020B0604020202020204" pitchFamily="34" charset="0"/>
              <a:buChar char="•"/>
            </a:pPr>
            <a:r>
              <a:rPr lang="en-US" i="0" baseline="0" dirty="0" smtClean="0"/>
              <a:t>thus serves as a kind of poetic justice, </a:t>
            </a:r>
            <a:r>
              <a:rPr lang="en-US" i="0" baseline="0" dirty="0" err="1" smtClean="0"/>
              <a:t>agagmemnon</a:t>
            </a:r>
            <a:r>
              <a:rPr lang="en-US" i="0" baseline="0" dirty="0" smtClean="0"/>
              <a:t> brought </a:t>
            </a:r>
            <a:r>
              <a:rPr lang="en-US" i="0" baseline="0" dirty="0" err="1" smtClean="0"/>
              <a:t>fwon</a:t>
            </a:r>
            <a:r>
              <a:rPr lang="en-US" i="0" baseline="0" dirty="0" smtClean="0"/>
              <a:t> by his own victory</a:t>
            </a:r>
          </a:p>
          <a:p>
            <a:pPr marL="171450" lvl="0" indent="-171450">
              <a:buFont typeface="Arial" panose="020B0604020202020204" pitchFamily="34" charset="0"/>
              <a:buChar char="•"/>
            </a:pPr>
            <a:r>
              <a:rPr lang="en-US" i="0" baseline="0" dirty="0" err="1" smtClean="0"/>
              <a:t>agameņon’s</a:t>
            </a:r>
            <a:r>
              <a:rPr lang="en-US" i="0" baseline="0" dirty="0" smtClean="0"/>
              <a:t> victory thus becomes a defeat, a reversal</a:t>
            </a:r>
          </a:p>
          <a:p>
            <a:pPr marL="628650" lvl="1" indent="-171450">
              <a:buFont typeface="Arial" panose="020B0604020202020204" pitchFamily="34" charset="0"/>
              <a:buChar char="•"/>
            </a:pPr>
            <a:r>
              <a:rPr lang="en-US" i="0" baseline="0" dirty="0" smtClean="0"/>
              <a:t>of his gender</a:t>
            </a:r>
          </a:p>
          <a:p>
            <a:pPr marL="628650" lvl="1" indent="-171450">
              <a:buFont typeface="Arial" panose="020B0604020202020204" pitchFamily="34" charset="0"/>
              <a:buChar char="•"/>
            </a:pPr>
            <a:r>
              <a:rPr lang="en-US" i="0" baseline="0" dirty="0" smtClean="0"/>
              <a:t>of his ethnicity</a:t>
            </a:r>
          </a:p>
          <a:p>
            <a:pPr marL="628650" lvl="1" indent="-171450">
              <a:buFont typeface="Arial" panose="020B0604020202020204" pitchFamily="34" charset="0"/>
              <a:buChar char="•"/>
            </a:pPr>
            <a:r>
              <a:rPr lang="en-US" i="0" baseline="0" dirty="0" smtClean="0"/>
              <a:t>of his power</a:t>
            </a:r>
          </a:p>
          <a:p>
            <a:pPr marL="0" lvl="0" indent="0">
              <a:buFont typeface="Arial" panose="020B0604020202020204" pitchFamily="34" charset="0"/>
              <a:buNone/>
            </a:pPr>
            <a:r>
              <a:rPr lang="en-US" i="0" baseline="0" dirty="0" smtClean="0"/>
              <a:t>on a sociological plane, illustrates </a:t>
            </a:r>
            <a:r>
              <a:rPr lang="en-US" i="0" baseline="0" dirty="0" err="1" smtClean="0"/>
              <a:t>greek</a:t>
            </a:r>
            <a:r>
              <a:rPr lang="en-US" i="0" baseline="0" dirty="0" smtClean="0"/>
              <a:t> ideologies of gender and ethnicity, without which the reversal wrought by this carpet would be impossible</a:t>
            </a:r>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1619499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657225"/>
            <a:ext cx="9115425" cy="55435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447" y="2425147"/>
            <a:ext cx="4563357" cy="4174435"/>
          </a:xfrm>
          <a:prstGeom prst="rect">
            <a:avLst/>
          </a:prstGeom>
        </p:spPr>
      </p:pic>
      <p:sp>
        <p:nvSpPr>
          <p:cNvPr id="5" name="Title 1"/>
          <p:cNvSpPr>
            <a:spLocks noGrp="1"/>
          </p:cNvSpPr>
          <p:nvPr>
            <p:ph type="ctrTitle"/>
          </p:nvPr>
        </p:nvSpPr>
        <p:spPr>
          <a:xfrm>
            <a:off x="435836" y="908717"/>
            <a:ext cx="11320328"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435836" y="3602038"/>
            <a:ext cx="11320328"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91382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614" y="1828800"/>
            <a:ext cx="9753600"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aeschylus agamemnon 2</a:t>
            </a:r>
            <a:endParaRPr lang="en-US" dirty="0"/>
          </a:p>
        </p:txBody>
      </p:sp>
      <p:sp>
        <p:nvSpPr>
          <p:cNvPr id="4" name="Date Placeholder 3"/>
          <p:cNvSpPr>
            <a:spLocks noGrp="1"/>
          </p:cNvSpPr>
          <p:nvPr>
            <p:ph type="dt" sz="half" idx="10"/>
          </p:nvPr>
        </p:nvSpPr>
        <p:spPr/>
        <p:txBody>
          <a:bodyPr/>
          <a:lstStyle/>
          <a:p>
            <a:r>
              <a:rPr lang="en-US" smtClean="0"/>
              <a:t>20-Feb-20</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79942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aeschylus agamemnon 2</a:t>
            </a:r>
            <a:endParaRPr lang="en-US" dirty="0"/>
          </a:p>
        </p:txBody>
      </p:sp>
      <p:sp>
        <p:nvSpPr>
          <p:cNvPr id="4" name="Date Placeholder 3"/>
          <p:cNvSpPr>
            <a:spLocks noGrp="1"/>
          </p:cNvSpPr>
          <p:nvPr>
            <p:ph type="dt" sz="half" idx="10"/>
          </p:nvPr>
        </p:nvSpPr>
        <p:spPr/>
        <p:txBody>
          <a:bodyPr/>
          <a:lstStyle/>
          <a:p>
            <a:r>
              <a:rPr lang="en-US" smtClean="0"/>
              <a:t>20-Feb-20</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9595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588" y="117475"/>
            <a:ext cx="10868369"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588" y="16764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588" y="39243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30462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6294" y="1191312"/>
            <a:ext cx="11376237" cy="1470025"/>
          </a:xfrm>
          <a:noFill/>
        </p:spPr>
        <p:txBody>
          <a:bodyPr>
            <a:noAutofit/>
          </a:bodyPr>
          <a:lstStyle>
            <a:lvl1pPr algn="ctr">
              <a:defRPr sz="4800" b="0">
                <a:solidFill>
                  <a:schemeClr val="bg1"/>
                </a:solidFill>
                <a:effectLst>
                  <a:outerShdw blurRad="38100" dist="635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406294" y="2947086"/>
            <a:ext cx="11376237" cy="1752600"/>
          </a:xfrm>
        </p:spPr>
        <p:txBody>
          <a:bodyPr>
            <a:normAutofit/>
          </a:bodyPr>
          <a:lstStyle>
            <a:lvl1pPr marL="0" indent="0" algn="ctr">
              <a:buNone/>
              <a:defRPr sz="3600" b="1">
                <a:solidFill>
                  <a:schemeClr val="accent1">
                    <a:lumMod val="75000"/>
                  </a:schemeClr>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68672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836" y="908717"/>
            <a:ext cx="11320328"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35836" y="3602038"/>
            <a:ext cx="11320328"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150" y="3742277"/>
            <a:ext cx="9758063"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614" y="1828800"/>
            <a:ext cx="9753600"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aeschylus agamemnon 2</a:t>
            </a:r>
            <a:endParaRPr lang="en-US" dirty="0"/>
          </a:p>
        </p:txBody>
      </p:sp>
      <p:sp>
        <p:nvSpPr>
          <p:cNvPr id="4" name="Date Placeholder 3"/>
          <p:cNvSpPr>
            <a:spLocks noGrp="1"/>
          </p:cNvSpPr>
          <p:nvPr>
            <p:ph type="dt" sz="half" idx="10"/>
          </p:nvPr>
        </p:nvSpPr>
        <p:spPr/>
        <p:txBody>
          <a:bodyPr/>
          <a:lstStyle/>
          <a:p>
            <a:r>
              <a:rPr lang="en-US" smtClean="0"/>
              <a:t>20-Feb-20</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17138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150" y="3742277"/>
            <a:ext cx="9758063"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48333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2479" y="1828800"/>
            <a:ext cx="4708734" cy="4343400"/>
          </a:xfrm>
          <a:prstGeom prst="rect">
            <a:avLst/>
          </a:prstGeom>
        </p:spPr>
        <p:txBody>
          <a:bodyPr>
            <a:normAutofit/>
          </a:bodyPr>
          <a:lstStyle>
            <a:lvl1pPr>
              <a:lnSpc>
                <a:spcPct val="113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smtClean="0"/>
              <a:t>aeschylus agamemnon 2</a:t>
            </a:r>
            <a:endParaRPr lang="en-US" dirty="0"/>
          </a:p>
        </p:txBody>
      </p:sp>
      <p:sp>
        <p:nvSpPr>
          <p:cNvPr id="5" name="Date Placeholder 4"/>
          <p:cNvSpPr>
            <a:spLocks noGrp="1"/>
          </p:cNvSpPr>
          <p:nvPr>
            <p:ph type="dt" sz="half" idx="10"/>
          </p:nvPr>
        </p:nvSpPr>
        <p:spPr/>
        <p:txBody>
          <a:bodyPr/>
          <a:lstStyle/>
          <a:p>
            <a:r>
              <a:rPr lang="en-US" smtClean="0"/>
              <a:t>20-Feb-20</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8" name="Straight Connector 7"/>
          <p:cNvCxnSpPr/>
          <p:nvPr/>
        </p:nvCxnSpPr>
        <p:spPr>
          <a:xfrm>
            <a:off x="6094413"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4413"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40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614" y="2743200"/>
            <a:ext cx="4709160"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62054" y="1761744"/>
            <a:ext cx="4709160"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smtClean="0"/>
              <a:t>aeschylus agamemnon 2</a:t>
            </a:r>
            <a:endParaRPr lang="en-US" dirty="0"/>
          </a:p>
        </p:txBody>
      </p:sp>
      <p:sp>
        <p:nvSpPr>
          <p:cNvPr id="7" name="Date Placeholder 6"/>
          <p:cNvSpPr>
            <a:spLocks noGrp="1"/>
          </p:cNvSpPr>
          <p:nvPr>
            <p:ph type="dt" sz="half" idx="10"/>
          </p:nvPr>
        </p:nvSpPr>
        <p:spPr/>
        <p:txBody>
          <a:bodyPr/>
          <a:lstStyle/>
          <a:p>
            <a:r>
              <a:rPr lang="en-US" smtClean="0"/>
              <a:t>20-Feb-20</a:t>
            </a:r>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49974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31961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30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aeschylus agamemnon 2</a:t>
            </a:r>
            <a:endParaRPr lang="en-US" dirty="0"/>
          </a:p>
        </p:txBody>
      </p:sp>
      <p:sp>
        <p:nvSpPr>
          <p:cNvPr id="5" name="Date Placeholder 4"/>
          <p:cNvSpPr>
            <a:spLocks noGrp="1"/>
          </p:cNvSpPr>
          <p:nvPr>
            <p:ph type="dt" sz="half" idx="10"/>
          </p:nvPr>
        </p:nvSpPr>
        <p:spPr/>
        <p:txBody>
          <a:bodyPr/>
          <a:lstStyle/>
          <a:p>
            <a:r>
              <a:rPr lang="en-US" smtClean="0"/>
              <a:t>20-Feb-20</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9362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aeschylus agamemnon 2</a:t>
            </a:r>
            <a:endParaRPr lang="en-US" dirty="0"/>
          </a:p>
        </p:txBody>
      </p:sp>
      <p:sp>
        <p:nvSpPr>
          <p:cNvPr id="5" name="Date Placeholder 4"/>
          <p:cNvSpPr>
            <a:spLocks noGrp="1"/>
          </p:cNvSpPr>
          <p:nvPr>
            <p:ph type="dt" sz="half" idx="10"/>
          </p:nvPr>
        </p:nvSpPr>
        <p:spPr/>
        <p:txBody>
          <a:bodyPr/>
          <a:lstStyle/>
          <a:p>
            <a:r>
              <a:rPr lang="en-US" smtClean="0"/>
              <a:t>20-Feb-20</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4601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8836" y="6408109"/>
            <a:ext cx="1849324" cy="261610"/>
          </a:xfrm>
          <a:prstGeom prst="rect">
            <a:avLst/>
          </a:prstGeom>
        </p:spPr>
        <p:txBody>
          <a:bodyPr vert="horz" wrap="square" lIns="91440" tIns="45720" rIns="91440" bIns="45720" rtlCol="0" anchor="ctr">
            <a:spAutoFit/>
          </a:bodyPr>
          <a:lstStyle>
            <a:lvl1pPr algn="l">
              <a:defRPr sz="1100" cap="none" baseline="0">
                <a:solidFill>
                  <a:schemeClr val="tx1"/>
                </a:solidFill>
                <a:latin typeface="Calibri" panose="020F0502020204030204" pitchFamily="34" charset="0"/>
                <a:cs typeface="Calibri" panose="020F0502020204030204" pitchFamily="34" charset="0"/>
              </a:defRPr>
            </a:lvl1pPr>
          </a:lstStyle>
          <a:p>
            <a:r>
              <a:rPr lang="en-US" smtClean="0"/>
              <a:t>aeschylus agamemnon 2</a:t>
            </a:r>
            <a:endParaRPr lang="en-US" dirty="0"/>
          </a:p>
        </p:txBody>
      </p:sp>
      <p:sp>
        <p:nvSpPr>
          <p:cNvPr id="4" name="Date Placeholder 3"/>
          <p:cNvSpPr>
            <a:spLocks noGrp="1"/>
          </p:cNvSpPr>
          <p:nvPr>
            <p:ph type="dt" sz="half" idx="2"/>
          </p:nvPr>
        </p:nvSpPr>
        <p:spPr>
          <a:xfrm>
            <a:off x="5710332" y="6408109"/>
            <a:ext cx="768159" cy="261610"/>
          </a:xfrm>
          <a:prstGeom prst="rect">
            <a:avLst/>
          </a:prstGeom>
        </p:spPr>
        <p:txBody>
          <a:bodyPr vert="horz" wrap="none" lIns="91440" tIns="45720" rIns="91440" bIns="45720" rtlCol="0" anchor="ctr">
            <a:spAutoFit/>
          </a:bodyPr>
          <a:lstStyle>
            <a:lvl1pPr algn="ctr">
              <a:defRPr sz="1100">
                <a:solidFill>
                  <a:schemeClr val="tx1"/>
                </a:solidFill>
                <a:latin typeface="Calibri" panose="020F0502020204030204" pitchFamily="34" charset="0"/>
                <a:cs typeface="Calibri" panose="020F0502020204030204" pitchFamily="34" charset="0"/>
              </a:defRPr>
            </a:lvl1pPr>
          </a:lstStyle>
          <a:p>
            <a:r>
              <a:rPr lang="en-US" smtClean="0"/>
              <a:t>20-Feb-20</a:t>
            </a:r>
            <a:endParaRPr lang="en-US"/>
          </a:p>
        </p:txBody>
      </p:sp>
      <p:sp>
        <p:nvSpPr>
          <p:cNvPr id="6" name="Slide Number Placeholder 5"/>
          <p:cNvSpPr>
            <a:spLocks noGrp="1"/>
          </p:cNvSpPr>
          <p:nvPr>
            <p:ph type="sldNum" sz="quarter" idx="4"/>
          </p:nvPr>
        </p:nvSpPr>
        <p:spPr>
          <a:xfrm>
            <a:off x="10615026" y="6408109"/>
            <a:ext cx="356187" cy="261610"/>
          </a:xfrm>
          <a:prstGeom prst="rect">
            <a:avLst/>
          </a:prstGeom>
        </p:spPr>
        <p:txBody>
          <a:bodyPr vert="horz" wrap="none" lIns="91440" tIns="45720" rIns="91440" bIns="45720" rtlCol="0" anchor="ctr">
            <a:spAutoFit/>
          </a:bodyPr>
          <a:lstStyle>
            <a:lvl1pPr algn="r">
              <a:defRPr sz="1100">
                <a:solidFill>
                  <a:schemeClr val="tx1"/>
                </a:solidFill>
                <a:latin typeface="Calibri" panose="020F0502020204030204" pitchFamily="34" charset="0"/>
                <a:cs typeface="Calibri" panose="020F0502020204030204" pitchFamily="34" charset="0"/>
              </a:defRPr>
            </a:lvl1pPr>
          </a:lstStyle>
          <a:p>
            <a:fld id="{F36C87F6-986D-49E6-AF40-1B3A1EE8064D}" type="slidenum">
              <a:rPr lang="en-US" smtClean="0"/>
              <a:pPr/>
              <a:t>‹#›</a:t>
            </a:fld>
            <a:endParaRPr lang="en-US"/>
          </a:p>
        </p:txBody>
      </p:sp>
      <p:sp>
        <p:nvSpPr>
          <p:cNvPr id="7" name="Content Placeholder 2"/>
          <p:cNvSpPr txBox="1">
            <a:spLocks/>
          </p:cNvSpPr>
          <p:nvPr/>
        </p:nvSpPr>
        <p:spPr>
          <a:xfrm>
            <a:off x="1217614" y="1828800"/>
            <a:ext cx="9753600"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spcBef>
                <a:spcPts val="900"/>
              </a:spcBef>
            </a:pPr>
            <a:r>
              <a:rPr lang="en-US" sz="3600" dirty="0" smtClean="0">
                <a:solidFill>
                  <a:schemeClr val="tx1">
                    <a:lumMod val="75000"/>
                  </a:schemeClr>
                </a:solidFill>
              </a:rPr>
              <a:t>Edit Master text styles</a:t>
            </a:r>
          </a:p>
          <a:p>
            <a:pPr lvl="1">
              <a:spcBef>
                <a:spcPts val="900"/>
              </a:spcBef>
            </a:pPr>
            <a:r>
              <a:rPr lang="en-US" sz="3200" dirty="0" smtClean="0">
                <a:solidFill>
                  <a:schemeClr val="tx1">
                    <a:lumMod val="75000"/>
                  </a:schemeClr>
                </a:solidFill>
              </a:rPr>
              <a:t>Second level</a:t>
            </a:r>
          </a:p>
          <a:p>
            <a:pPr lvl="2"/>
            <a:r>
              <a:rPr lang="en-US" sz="2800" dirty="0" smtClean="0">
                <a:solidFill>
                  <a:schemeClr val="tx1">
                    <a:lumMod val="75000"/>
                  </a:schemeClr>
                </a:solidFill>
              </a:rPr>
              <a:t>Third level</a:t>
            </a:r>
          </a:p>
          <a:p>
            <a:pPr lvl="3"/>
            <a:r>
              <a:rPr lang="en-US" sz="2400" dirty="0" smtClean="0">
                <a:solidFill>
                  <a:schemeClr val="tx1">
                    <a:lumMod val="75000"/>
                  </a:schemeClr>
                </a:solidFill>
              </a:rPr>
              <a:t>Fourth level</a:t>
            </a:r>
          </a:p>
          <a:p>
            <a:pPr lvl="4"/>
            <a:r>
              <a:rPr lang="en-US" sz="2400" dirty="0" smtClean="0">
                <a:solidFill>
                  <a:schemeClr val="tx1">
                    <a:lumMod val="75000"/>
                  </a:schemeClr>
                </a:solidFill>
              </a:rPr>
              <a:t>Fifth level</a:t>
            </a:r>
            <a:endParaRPr lang="en-US" sz="2400" dirty="0">
              <a:solidFill>
                <a:schemeClr val="tx1">
                  <a:lumMod val="75000"/>
                </a:schemeClr>
              </a:solidFill>
            </a:endParaRPr>
          </a:p>
        </p:txBody>
      </p:sp>
      <p:sp>
        <p:nvSpPr>
          <p:cNvPr id="8" name="Content Placeholder 2"/>
          <p:cNvSpPr txBox="1">
            <a:spLocks/>
          </p:cNvSpPr>
          <p:nvPr userDrawn="1"/>
        </p:nvSpPr>
        <p:spPr>
          <a:xfrm>
            <a:off x="1217614" y="1828800"/>
            <a:ext cx="9753600"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spcBef>
                <a:spcPts val="900"/>
              </a:spcBef>
              <a:buSzPct val="100000"/>
            </a:pPr>
            <a:r>
              <a:rPr lang="en-US" sz="3600" dirty="0" smtClean="0">
                <a:solidFill>
                  <a:schemeClr val="tx1">
                    <a:lumMod val="75000"/>
                  </a:schemeClr>
                </a:solidFill>
              </a:rPr>
              <a:t>Edit Master text styles</a:t>
            </a:r>
          </a:p>
          <a:p>
            <a:pPr lvl="1">
              <a:spcBef>
                <a:spcPts val="900"/>
              </a:spcBef>
            </a:pPr>
            <a:r>
              <a:rPr lang="en-US" sz="3200" dirty="0" smtClean="0">
                <a:solidFill>
                  <a:schemeClr val="tx1">
                    <a:lumMod val="75000"/>
                  </a:schemeClr>
                </a:solidFill>
              </a:rPr>
              <a:t>Second level</a:t>
            </a:r>
          </a:p>
          <a:p>
            <a:pPr lvl="2"/>
            <a:r>
              <a:rPr lang="en-US" sz="2800" dirty="0" smtClean="0">
                <a:solidFill>
                  <a:schemeClr val="tx1">
                    <a:lumMod val="75000"/>
                  </a:schemeClr>
                </a:solidFill>
              </a:rPr>
              <a:t>Third level</a:t>
            </a:r>
          </a:p>
          <a:p>
            <a:pPr lvl="3"/>
            <a:r>
              <a:rPr lang="en-US" sz="2400" dirty="0" smtClean="0">
                <a:solidFill>
                  <a:schemeClr val="tx1">
                    <a:lumMod val="75000"/>
                  </a:schemeClr>
                </a:solidFill>
              </a:rPr>
              <a:t>Fourth level</a:t>
            </a:r>
          </a:p>
          <a:p>
            <a:pPr lvl="4"/>
            <a:r>
              <a:rPr lang="en-US" sz="2400" dirty="0" smtClean="0">
                <a:solidFill>
                  <a:schemeClr val="tx1">
                    <a:lumMod val="75000"/>
                  </a:schemeClr>
                </a:solidFill>
              </a:rPr>
              <a:t>Fifth level</a:t>
            </a:r>
            <a:endParaRPr lang="en-US" sz="2400" dirty="0">
              <a:solidFill>
                <a:schemeClr val="tx1">
                  <a:lumMod val="75000"/>
                </a:schemeClr>
              </a:solidFill>
            </a:endParaRPr>
          </a:p>
        </p:txBody>
      </p:sp>
    </p:spTree>
    <p:extLst>
      <p:ext uri="{BB962C8B-B14F-4D97-AF65-F5344CB8AC3E}">
        <p14:creationId xmlns:p14="http://schemas.microsoft.com/office/powerpoint/2010/main" val="653744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49" r:id="rId14"/>
    <p:sldLayoutId id="2147483651"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160" userDrawn="1">
          <p15:clr>
            <a:srgbClr val="F26B43"/>
          </p15:clr>
        </p15:guide>
        <p15:guide id="4"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P5TX6quFBEs?si=YE0idZ7BOM4Pj-iG&amp;t=12"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ldIJVtDG5TM&amp;t=61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ctrTitle"/>
          </p:nvPr>
        </p:nvSpPr>
        <p:spPr>
          <a:xfrm>
            <a:off x="470926" y="4218953"/>
            <a:ext cx="11246990" cy="1006429"/>
          </a:xfrm>
          <a:solidFill>
            <a:schemeClr val="bg1">
              <a:alpha val="67000"/>
            </a:schemeClr>
          </a:solidFill>
        </p:spPr>
        <p:txBody>
          <a:bodyPr wrap="none" lIns="45720" tIns="45720" rIns="45720" bIns="45720" anchor="ctr" anchorCtr="0">
            <a:spAutoFit/>
          </a:bodyPr>
          <a:lstStyle/>
          <a:p>
            <a:r>
              <a:rPr lang="en-US" sz="6600" cap="small" dirty="0" smtClean="0">
                <a:solidFill>
                  <a:schemeClr val="tx2"/>
                </a:solidFill>
                <a:latin typeface="Sitka Display Semibold" pitchFamily="2" charset="0"/>
              </a:rPr>
              <a:t>Aeschylus’ </a:t>
            </a:r>
            <a:r>
              <a:rPr lang="en-US" sz="6600" i="1" cap="small" dirty="0" smtClean="0">
                <a:solidFill>
                  <a:schemeClr val="tx2"/>
                </a:solidFill>
                <a:latin typeface="Sitka Display Semibold" pitchFamily="2" charset="0"/>
              </a:rPr>
              <a:t>Agamemnon</a:t>
            </a:r>
            <a:r>
              <a:rPr lang="en-US" sz="6600" cap="small" dirty="0" smtClean="0">
                <a:solidFill>
                  <a:schemeClr val="tx2"/>
                </a:solidFill>
                <a:latin typeface="Sitka Display Semibold" pitchFamily="2" charset="0"/>
              </a:rPr>
              <a:t>, Part 2</a:t>
            </a:r>
            <a:endParaRPr lang="en-US" sz="6600" cap="small" dirty="0">
              <a:solidFill>
                <a:schemeClr val="tx2"/>
              </a:solidFill>
              <a:latin typeface="Sitka Display Semibold" pitchFamily="2" charset="0"/>
            </a:endParaRPr>
          </a:p>
        </p:txBody>
      </p:sp>
    </p:spTree>
    <p:extLst>
      <p:ext uri="{BB962C8B-B14F-4D97-AF65-F5344CB8AC3E}">
        <p14:creationId xmlns:p14="http://schemas.microsoft.com/office/powerpoint/2010/main" val="170058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lipart - Red Carp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212" y="556706"/>
            <a:ext cx="10058400" cy="5744588"/>
          </a:xfrm>
          <a:prstGeom prst="rect">
            <a:avLst/>
          </a:prstGeom>
        </p:spPr>
      </p:pic>
      <p:sp>
        <p:nvSpPr>
          <p:cNvPr id="5" name="Rectangle 4"/>
          <p:cNvSpPr/>
          <p:nvPr/>
        </p:nvSpPr>
        <p:spPr>
          <a:xfrm>
            <a:off x="0" y="0"/>
            <a:ext cx="12188825" cy="6858000"/>
          </a:xfrm>
          <a:prstGeom prst="rect">
            <a:avLst/>
          </a:prstGeom>
          <a:solidFill>
            <a:schemeClr val="bg1">
              <a:alpha val="8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 name="TextBox 2"/>
          <p:cNvSpPr txBox="1"/>
          <p:nvPr/>
        </p:nvSpPr>
        <p:spPr>
          <a:xfrm>
            <a:off x="722312" y="1228397"/>
            <a:ext cx="10783887" cy="4401205"/>
          </a:xfrm>
          <a:prstGeom prst="rect">
            <a:avLst/>
          </a:prstGeom>
          <a:noFill/>
        </p:spPr>
        <p:txBody>
          <a:bodyPr wrap="square" rtlCol="0" anchor="ctr" anchorCtr="0">
            <a:spAutoFit/>
          </a:bodyPr>
          <a:lstStyle/>
          <a:p>
            <a:pPr marL="457200" indent="-457200">
              <a:lnSpc>
                <a:spcPct val="125000"/>
              </a:lnSpc>
            </a:pPr>
            <a:r>
              <a:rPr lang="en-US" sz="3200" dirty="0" smtClean="0">
                <a:solidFill>
                  <a:srgbClr val="737373"/>
                </a:solidFill>
                <a:latin typeface="Calibri" panose="020F0502020204030204" pitchFamily="34" charset="0"/>
                <a:cs typeface="Calibri" panose="020F0502020204030204" pitchFamily="34" charset="0"/>
              </a:rPr>
              <a:t>CLYTAEMNESTRA</a:t>
            </a:r>
            <a:r>
              <a:rPr lang="en-US" sz="3200" dirty="0">
                <a:solidFill>
                  <a:srgbClr val="737373"/>
                </a:solidFill>
                <a:latin typeface="Calibri" panose="020F0502020204030204" pitchFamily="34" charset="0"/>
                <a:cs typeface="Calibri" panose="020F0502020204030204" pitchFamily="34" charset="0"/>
              </a:rPr>
              <a:t>: But the great victor - it becomes him to give </a:t>
            </a:r>
            <a:r>
              <a:rPr lang="en-US" sz="3200" dirty="0" smtClean="0">
                <a:solidFill>
                  <a:srgbClr val="737373"/>
                </a:solidFill>
                <a:latin typeface="Calibri" panose="020F0502020204030204" pitchFamily="34" charset="0"/>
                <a:cs typeface="Calibri" panose="020F0502020204030204" pitchFamily="34" charset="0"/>
              </a:rPr>
              <a:t>way.</a:t>
            </a:r>
          </a:p>
          <a:p>
            <a:pPr marL="457200" indent="-457200">
              <a:lnSpc>
                <a:spcPct val="125000"/>
              </a:lnSpc>
            </a:pPr>
            <a:r>
              <a:rPr lang="en-US" sz="3200" dirty="0" smtClean="0">
                <a:solidFill>
                  <a:srgbClr val="737373"/>
                </a:solidFill>
                <a:latin typeface="Calibri" panose="020F0502020204030204" pitchFamily="34" charset="0"/>
                <a:cs typeface="Calibri" panose="020F0502020204030204" pitchFamily="34" charset="0"/>
              </a:rPr>
              <a:t>AGAMEMNON</a:t>
            </a:r>
            <a:r>
              <a:rPr lang="en-US" sz="3200" dirty="0">
                <a:solidFill>
                  <a:srgbClr val="737373"/>
                </a:solidFill>
                <a:latin typeface="Calibri" panose="020F0502020204030204" pitchFamily="34" charset="0"/>
                <a:cs typeface="Calibri" panose="020F0502020204030204" pitchFamily="34" charset="0"/>
              </a:rPr>
              <a:t>: Victory in this . . . war of ours, it means so much to </a:t>
            </a:r>
            <a:r>
              <a:rPr lang="en-US" sz="3200" dirty="0" smtClean="0">
                <a:solidFill>
                  <a:srgbClr val="737373"/>
                </a:solidFill>
                <a:latin typeface="Calibri" panose="020F0502020204030204" pitchFamily="34" charset="0"/>
                <a:cs typeface="Calibri" panose="020F0502020204030204" pitchFamily="34" charset="0"/>
              </a:rPr>
              <a:t>you?</a:t>
            </a:r>
          </a:p>
          <a:p>
            <a:pPr marL="457200" indent="-457200">
              <a:lnSpc>
                <a:spcPct val="125000"/>
              </a:lnSpc>
            </a:pPr>
            <a:r>
              <a:rPr lang="en-US" sz="3200" dirty="0" smtClean="0">
                <a:solidFill>
                  <a:srgbClr val="737373"/>
                </a:solidFill>
                <a:latin typeface="Calibri" panose="020F0502020204030204" pitchFamily="34" charset="0"/>
                <a:cs typeface="Calibri" panose="020F0502020204030204" pitchFamily="34" charset="0"/>
              </a:rPr>
              <a:t>CLYTAEMNESTRA</a:t>
            </a:r>
            <a:r>
              <a:rPr lang="en-US" sz="3200" dirty="0">
                <a:solidFill>
                  <a:srgbClr val="737373"/>
                </a:solidFill>
                <a:latin typeface="Calibri" panose="020F0502020204030204" pitchFamily="34" charset="0"/>
                <a:cs typeface="Calibri" panose="020F0502020204030204" pitchFamily="34" charset="0"/>
              </a:rPr>
              <a:t>: O give way! The power is yours if you </a:t>
            </a:r>
            <a:r>
              <a:rPr lang="en-US" sz="3200" dirty="0" smtClean="0">
                <a:solidFill>
                  <a:srgbClr val="737373"/>
                </a:solidFill>
                <a:latin typeface="Calibri" panose="020F0502020204030204" pitchFamily="34" charset="0"/>
                <a:cs typeface="Calibri" panose="020F0502020204030204" pitchFamily="34" charset="0"/>
              </a:rPr>
              <a:t>surrender,</a:t>
            </a:r>
            <a:br>
              <a:rPr lang="en-US" sz="3200" dirty="0" smtClean="0">
                <a:solidFill>
                  <a:srgbClr val="737373"/>
                </a:solidFill>
                <a:latin typeface="Calibri" panose="020F0502020204030204" pitchFamily="34" charset="0"/>
                <a:cs typeface="Calibri" panose="020F0502020204030204" pitchFamily="34" charset="0"/>
              </a:rPr>
            </a:br>
            <a:r>
              <a:rPr lang="en-US" sz="3200" dirty="0" smtClean="0">
                <a:solidFill>
                  <a:srgbClr val="737373"/>
                </a:solidFill>
                <a:latin typeface="Calibri" panose="020F0502020204030204" pitchFamily="34" charset="0"/>
                <a:cs typeface="Calibri" panose="020F0502020204030204" pitchFamily="34" charset="0"/>
              </a:rPr>
              <a:t>all </a:t>
            </a:r>
            <a:r>
              <a:rPr lang="en-US" sz="3200" dirty="0">
                <a:solidFill>
                  <a:srgbClr val="737373"/>
                </a:solidFill>
                <a:latin typeface="Calibri" panose="020F0502020204030204" pitchFamily="34" charset="0"/>
                <a:cs typeface="Calibri" panose="020F0502020204030204" pitchFamily="34" charset="0"/>
              </a:rPr>
              <a:t>of your own free will, to me</a:t>
            </a:r>
            <a:r>
              <a:rPr lang="en-US" sz="3200" dirty="0" smtClean="0">
                <a:solidFill>
                  <a:srgbClr val="737373"/>
                </a:solidFill>
                <a:latin typeface="Calibri" panose="020F0502020204030204" pitchFamily="34" charset="0"/>
                <a:cs typeface="Calibri" panose="020F0502020204030204" pitchFamily="34" charset="0"/>
              </a:rPr>
              <a:t>! (pp. 138-139)</a:t>
            </a:r>
          </a:p>
        </p:txBody>
      </p:sp>
    </p:spTree>
    <p:extLst>
      <p:ext uri="{BB962C8B-B14F-4D97-AF65-F5344CB8AC3E}">
        <p14:creationId xmlns:p14="http://schemas.microsoft.com/office/powerpoint/2010/main" val="275198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&amp; Update</a:t>
            </a:r>
            <a:endParaRPr lang="en-US" dirty="0"/>
          </a:p>
        </p:txBody>
      </p:sp>
      <p:sp>
        <p:nvSpPr>
          <p:cNvPr id="3" name="Subtitle 2"/>
          <p:cNvSpPr>
            <a:spLocks noGrp="1"/>
          </p:cNvSpPr>
          <p:nvPr>
            <p:ph type="body" idx="1"/>
          </p:nvPr>
        </p:nvSpPr>
        <p:spPr/>
        <p:txBody>
          <a:bodyPr/>
          <a:lstStyle/>
          <a:p>
            <a:r>
              <a:rPr lang="en-US" dirty="0" smtClean="0"/>
              <a:t>Plot and Poetics in Aeschylus’ </a:t>
            </a:r>
            <a:r>
              <a:rPr lang="en-US" i="1" dirty="0" smtClean="0"/>
              <a:t>Agamemnon</a:t>
            </a:r>
            <a:endParaRPr lang="en-US" i="1" dirty="0"/>
          </a:p>
        </p:txBody>
      </p:sp>
    </p:spTree>
    <p:extLst>
      <p:ext uri="{BB962C8B-B14F-4D97-AF65-F5344CB8AC3E}">
        <p14:creationId xmlns:p14="http://schemas.microsoft.com/office/powerpoint/2010/main" val="194310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40" name="Rectangle 4"/>
          <p:cNvSpPr>
            <a:spLocks noGrp="1" noChangeArrowheads="1"/>
          </p:cNvSpPr>
          <p:nvPr>
            <p:ph sz="half" idx="2"/>
          </p:nvPr>
        </p:nvSpPr>
        <p:spPr>
          <a:xfrm>
            <a:off x="6262479" y="854115"/>
            <a:ext cx="4708734" cy="5863213"/>
          </a:xfrm>
        </p:spPr>
        <p:txBody>
          <a:bodyPr>
            <a:normAutofit/>
          </a:bodyPr>
          <a:lstStyle/>
          <a:p>
            <a:pPr>
              <a:lnSpc>
                <a:spcPct val="105000"/>
              </a:lnSpc>
              <a:buClr>
                <a:schemeClr val="bg1">
                  <a:lumMod val="75000"/>
                </a:schemeClr>
              </a:buClr>
            </a:pPr>
            <a:r>
              <a:rPr lang="en-US" sz="1800" dirty="0" smtClean="0">
                <a:solidFill>
                  <a:schemeClr val="tx2"/>
                </a:solidFill>
              </a:rPr>
              <a:t>3rd stasimon (141 ff.)</a:t>
            </a:r>
          </a:p>
          <a:p>
            <a:pPr lvl="1">
              <a:lnSpc>
                <a:spcPct val="105000"/>
              </a:lnSpc>
              <a:buClr>
                <a:schemeClr val="bg1">
                  <a:lumMod val="75000"/>
                </a:schemeClr>
              </a:buClr>
              <a:buFont typeface="Arial" panose="020B0604020202020204" pitchFamily="34" charset="0"/>
              <a:buChar char="•"/>
            </a:pPr>
            <a:r>
              <a:rPr lang="en-US" sz="1600" dirty="0" smtClean="0">
                <a:solidFill>
                  <a:schemeClr val="tx2"/>
                </a:solidFill>
              </a:rPr>
              <a:t>Foreboding</a:t>
            </a:r>
          </a:p>
          <a:p>
            <a:pPr>
              <a:lnSpc>
                <a:spcPct val="105000"/>
              </a:lnSpc>
              <a:buClr>
                <a:schemeClr val="bg1">
                  <a:lumMod val="75000"/>
                </a:schemeClr>
              </a:buClr>
            </a:pPr>
            <a:r>
              <a:rPr lang="en-US" sz="1800" dirty="0" smtClean="0">
                <a:solidFill>
                  <a:schemeClr val="tx2"/>
                </a:solidFill>
              </a:rPr>
              <a:t>4th episode (143 ff.)</a:t>
            </a:r>
          </a:p>
          <a:p>
            <a:pPr lvl="1">
              <a:lnSpc>
                <a:spcPct val="105000"/>
              </a:lnSpc>
              <a:buClr>
                <a:schemeClr val="bg1">
                  <a:lumMod val="75000"/>
                </a:schemeClr>
              </a:buClr>
              <a:buFont typeface="Arial" panose="020B0604020202020204" pitchFamily="34" charset="0"/>
              <a:buChar char="•"/>
            </a:pPr>
            <a:r>
              <a:rPr lang="en-US" sz="1600" dirty="0" err="1" smtClean="0">
                <a:solidFill>
                  <a:schemeClr val="tx2"/>
                </a:solidFill>
              </a:rPr>
              <a:t>Clyt</a:t>
            </a:r>
            <a:r>
              <a:rPr lang="en-US" sz="1600" dirty="0" smtClean="0">
                <a:solidFill>
                  <a:schemeClr val="tx2"/>
                </a:solidFill>
              </a:rPr>
              <a:t>., Leader. Cassandra to enter palace</a:t>
            </a:r>
          </a:p>
          <a:p>
            <a:pPr lvl="1">
              <a:lnSpc>
                <a:spcPct val="105000"/>
              </a:lnSpc>
              <a:buClr>
                <a:schemeClr val="bg1">
                  <a:lumMod val="75000"/>
                </a:schemeClr>
              </a:buClr>
              <a:buFont typeface="Arial" panose="020B0604020202020204" pitchFamily="34" charset="0"/>
              <a:buChar char="•"/>
            </a:pPr>
            <a:r>
              <a:rPr lang="en-US" sz="1600" dirty="0" smtClean="0">
                <a:solidFill>
                  <a:schemeClr val="tx2"/>
                </a:solidFill>
              </a:rPr>
              <a:t>Cass., Leader, whole Chorus. </a:t>
            </a:r>
            <a:r>
              <a:rPr lang="en-US" sz="1600" dirty="0" err="1" smtClean="0">
                <a:solidFill>
                  <a:schemeClr val="tx2"/>
                </a:solidFill>
              </a:rPr>
              <a:t>Cass.’s</a:t>
            </a:r>
            <a:r>
              <a:rPr lang="en-US" sz="1600" dirty="0" smtClean="0">
                <a:solidFill>
                  <a:schemeClr val="tx2"/>
                </a:solidFill>
              </a:rPr>
              <a:t> visions (spoken, sung)</a:t>
            </a:r>
          </a:p>
          <a:p>
            <a:pPr>
              <a:lnSpc>
                <a:spcPct val="105000"/>
              </a:lnSpc>
              <a:buClr>
                <a:schemeClr val="bg1">
                  <a:lumMod val="75000"/>
                </a:schemeClr>
              </a:buClr>
            </a:pPr>
            <a:r>
              <a:rPr lang="en-US" sz="1800" dirty="0" smtClean="0">
                <a:solidFill>
                  <a:schemeClr val="tx2"/>
                </a:solidFill>
              </a:rPr>
              <a:t>Choral recitation (158)</a:t>
            </a:r>
          </a:p>
          <a:p>
            <a:pPr lvl="1">
              <a:lnSpc>
                <a:spcPct val="105000"/>
              </a:lnSpc>
              <a:buClr>
                <a:schemeClr val="bg1">
                  <a:lumMod val="75000"/>
                </a:schemeClr>
              </a:buClr>
              <a:buFont typeface="Arial" panose="020B0604020202020204" pitchFamily="34" charset="0"/>
              <a:buChar char="•"/>
            </a:pPr>
            <a:r>
              <a:rPr lang="en-US" sz="1600" dirty="0" smtClean="0">
                <a:solidFill>
                  <a:schemeClr val="tx2"/>
                </a:solidFill>
              </a:rPr>
              <a:t>Perils of power</a:t>
            </a:r>
          </a:p>
          <a:p>
            <a:pPr>
              <a:lnSpc>
                <a:spcPct val="105000"/>
              </a:lnSpc>
              <a:buClr>
                <a:schemeClr val="bg1">
                  <a:lumMod val="75000"/>
                </a:schemeClr>
              </a:buClr>
            </a:pPr>
            <a:r>
              <a:rPr lang="en-US" sz="1800" dirty="0" smtClean="0">
                <a:solidFill>
                  <a:schemeClr val="tx2"/>
                </a:solidFill>
              </a:rPr>
              <a:t>Choral scene (159)</a:t>
            </a:r>
          </a:p>
          <a:p>
            <a:pPr lvl="1">
              <a:lnSpc>
                <a:spcPct val="105000"/>
              </a:lnSpc>
              <a:buClr>
                <a:schemeClr val="bg1">
                  <a:lumMod val="75000"/>
                </a:schemeClr>
              </a:buClr>
              <a:buFont typeface="Arial" panose="020B0604020202020204" pitchFamily="34" charset="0"/>
              <a:buChar char="•"/>
            </a:pPr>
            <a:r>
              <a:rPr lang="en-US" sz="1600" dirty="0" smtClean="0">
                <a:solidFill>
                  <a:schemeClr val="tx2"/>
                </a:solidFill>
              </a:rPr>
              <a:t>Leader, whole Chorus, Ag. (offstage)</a:t>
            </a:r>
          </a:p>
          <a:p>
            <a:pPr>
              <a:lnSpc>
                <a:spcPct val="105000"/>
              </a:lnSpc>
              <a:buClr>
                <a:schemeClr val="bg1">
                  <a:lumMod val="75000"/>
                </a:schemeClr>
              </a:buClr>
            </a:pPr>
            <a:r>
              <a:rPr lang="en-US" sz="1800" dirty="0" smtClean="0">
                <a:solidFill>
                  <a:schemeClr val="tx2"/>
                </a:solidFill>
              </a:rPr>
              <a:t>Exodos (160 ff.)</a:t>
            </a:r>
          </a:p>
          <a:p>
            <a:pPr lvl="1">
              <a:lnSpc>
                <a:spcPct val="105000"/>
              </a:lnSpc>
              <a:buClr>
                <a:schemeClr val="bg1">
                  <a:lumMod val="75000"/>
                </a:schemeClr>
              </a:buClr>
              <a:buFont typeface="Arial" panose="020B0604020202020204" pitchFamily="34" charset="0"/>
              <a:buChar char="•"/>
            </a:pPr>
            <a:r>
              <a:rPr lang="en-US" sz="1600" dirty="0" err="1" smtClean="0">
                <a:solidFill>
                  <a:schemeClr val="tx2"/>
                </a:solidFill>
              </a:rPr>
              <a:t>Clyt</a:t>
            </a:r>
            <a:r>
              <a:rPr lang="en-US" sz="1600" dirty="0" smtClean="0">
                <a:solidFill>
                  <a:schemeClr val="tx2"/>
                </a:solidFill>
              </a:rPr>
              <a:t>., Leader. </a:t>
            </a:r>
            <a:r>
              <a:rPr lang="en-US" sz="1600" i="1" dirty="0" err="1" smtClean="0">
                <a:solidFill>
                  <a:schemeClr val="tx2"/>
                </a:solidFill>
              </a:rPr>
              <a:t>Ekkuklēma</a:t>
            </a:r>
            <a:r>
              <a:rPr lang="en-US" sz="1600" dirty="0" smtClean="0">
                <a:solidFill>
                  <a:schemeClr val="tx2"/>
                </a:solidFill>
              </a:rPr>
              <a:t> with corpses</a:t>
            </a:r>
          </a:p>
          <a:p>
            <a:pPr lvl="1">
              <a:lnSpc>
                <a:spcPct val="105000"/>
              </a:lnSpc>
              <a:buClr>
                <a:schemeClr val="bg1">
                  <a:lumMod val="75000"/>
                </a:schemeClr>
              </a:buClr>
              <a:buFont typeface="Arial" panose="020B0604020202020204" pitchFamily="34" charset="0"/>
              <a:buChar char="•"/>
            </a:pPr>
            <a:r>
              <a:rPr lang="en-US" sz="1600" dirty="0" err="1" smtClean="0">
                <a:solidFill>
                  <a:schemeClr val="tx2"/>
                </a:solidFill>
              </a:rPr>
              <a:t>Clyt</a:t>
            </a:r>
            <a:r>
              <a:rPr lang="en-US" sz="1600" dirty="0" smtClean="0">
                <a:solidFill>
                  <a:schemeClr val="tx2"/>
                </a:solidFill>
              </a:rPr>
              <a:t>., Chorus (lyric dialogue). Recriminations</a:t>
            </a:r>
          </a:p>
          <a:p>
            <a:pPr lvl="1">
              <a:lnSpc>
                <a:spcPct val="105000"/>
              </a:lnSpc>
              <a:buClr>
                <a:schemeClr val="bg1">
                  <a:lumMod val="75000"/>
                </a:schemeClr>
              </a:buClr>
              <a:buFont typeface="Arial" panose="020B0604020202020204" pitchFamily="34" charset="0"/>
              <a:buChar char="•"/>
            </a:pPr>
            <a:r>
              <a:rPr lang="en-US" sz="1600" dirty="0" err="1" smtClean="0">
                <a:solidFill>
                  <a:schemeClr val="tx2"/>
                </a:solidFill>
              </a:rPr>
              <a:t>Clyt</a:t>
            </a:r>
            <a:r>
              <a:rPr lang="en-US" sz="1600" dirty="0" smtClean="0">
                <a:solidFill>
                  <a:schemeClr val="tx2"/>
                </a:solidFill>
              </a:rPr>
              <a:t>., Aegisthus, Leader (dialogue). Gloating in victory, more recriminations</a:t>
            </a:r>
            <a:endParaRPr lang="en-US" sz="1600" dirty="0">
              <a:solidFill>
                <a:schemeClr val="tx2"/>
              </a:solidFill>
            </a:endParaRPr>
          </a:p>
        </p:txBody>
      </p:sp>
      <p:sp>
        <p:nvSpPr>
          <p:cNvPr id="628738" name="Rectangle 2"/>
          <p:cNvSpPr>
            <a:spLocks noGrp="1" noChangeArrowheads="1"/>
          </p:cNvSpPr>
          <p:nvPr>
            <p:ph type="title"/>
          </p:nvPr>
        </p:nvSpPr>
        <p:spPr>
          <a:xfrm>
            <a:off x="3242139" y="59569"/>
            <a:ext cx="5724644" cy="646331"/>
          </a:xfrm>
          <a:noFill/>
        </p:spPr>
        <p:txBody>
          <a:bodyPr wrap="none">
            <a:spAutoFit/>
          </a:bodyPr>
          <a:lstStyle/>
          <a:p>
            <a:pPr algn="ctr"/>
            <a:r>
              <a:rPr lang="en-US" sz="4000" i="1" dirty="0" smtClean="0"/>
              <a:t>Agamemnon:</a:t>
            </a:r>
            <a:r>
              <a:rPr lang="en-US" sz="4000" dirty="0" smtClean="0"/>
              <a:t> Analysis</a:t>
            </a:r>
            <a:endParaRPr lang="en-US" sz="4000" dirty="0"/>
          </a:p>
        </p:txBody>
      </p:sp>
      <p:sp>
        <p:nvSpPr>
          <p:cNvPr id="628739" name="Rectangle 3"/>
          <p:cNvSpPr>
            <a:spLocks noGrp="1" noChangeArrowheads="1"/>
          </p:cNvSpPr>
          <p:nvPr>
            <p:ph sz="half" idx="1"/>
          </p:nvPr>
        </p:nvSpPr>
        <p:spPr>
          <a:xfrm>
            <a:off x="1233279" y="854115"/>
            <a:ext cx="4708734" cy="5863213"/>
          </a:xfrm>
        </p:spPr>
        <p:txBody>
          <a:bodyPr>
            <a:noAutofit/>
          </a:bodyPr>
          <a:lstStyle/>
          <a:p>
            <a:pPr>
              <a:lnSpc>
                <a:spcPct val="95000"/>
              </a:lnSpc>
            </a:pPr>
            <a:r>
              <a:rPr lang="en-US" sz="1800" dirty="0" smtClean="0">
                <a:solidFill>
                  <a:srgbClr val="BFBFBF"/>
                </a:solidFill>
              </a:rPr>
              <a:t>Prologue (pp. Penguin 103 f.)</a:t>
            </a:r>
          </a:p>
          <a:p>
            <a:pPr lvl="1">
              <a:lnSpc>
                <a:spcPct val="95000"/>
              </a:lnSpc>
            </a:pPr>
            <a:r>
              <a:rPr lang="en-US" sz="1600" dirty="0" smtClean="0">
                <a:solidFill>
                  <a:srgbClr val="BFBFBF"/>
                </a:solidFill>
              </a:rPr>
              <a:t>Watchman</a:t>
            </a:r>
          </a:p>
          <a:p>
            <a:pPr>
              <a:lnSpc>
                <a:spcPct val="95000"/>
              </a:lnSpc>
            </a:pPr>
            <a:r>
              <a:rPr lang="en-US" sz="1800" dirty="0" smtClean="0">
                <a:solidFill>
                  <a:srgbClr val="BFBFBF"/>
                </a:solidFill>
              </a:rPr>
              <a:t>Parodos (105 ff.)</a:t>
            </a:r>
          </a:p>
          <a:p>
            <a:pPr lvl="1">
              <a:lnSpc>
                <a:spcPct val="95000"/>
              </a:lnSpc>
            </a:pPr>
            <a:r>
              <a:rPr lang="en-US" sz="1600" dirty="0" smtClean="0">
                <a:solidFill>
                  <a:srgbClr val="BFBFBF"/>
                </a:solidFill>
              </a:rPr>
              <a:t>Entry march (recited). misgivings: expedition</a:t>
            </a:r>
          </a:p>
          <a:p>
            <a:pPr lvl="1">
              <a:lnSpc>
                <a:spcPct val="95000"/>
              </a:lnSpc>
            </a:pPr>
            <a:r>
              <a:rPr lang="en-US" sz="1600" dirty="0" smtClean="0">
                <a:solidFill>
                  <a:srgbClr val="BFBFBF"/>
                </a:solidFill>
              </a:rPr>
              <a:t>Lyric (sung, danced). portent of eagles and hare</a:t>
            </a:r>
          </a:p>
          <a:p>
            <a:pPr>
              <a:lnSpc>
                <a:spcPct val="95000"/>
              </a:lnSpc>
            </a:pPr>
            <a:r>
              <a:rPr lang="en-US" sz="1800" dirty="0" smtClean="0">
                <a:solidFill>
                  <a:srgbClr val="BFBFBF"/>
                </a:solidFill>
              </a:rPr>
              <a:t>1st episode (112 ff.)</a:t>
            </a:r>
          </a:p>
          <a:p>
            <a:pPr lvl="1">
              <a:lnSpc>
                <a:spcPct val="95000"/>
              </a:lnSpc>
            </a:pPr>
            <a:r>
              <a:rPr lang="en-US" sz="1600" dirty="0" smtClean="0">
                <a:solidFill>
                  <a:srgbClr val="BFBFBF"/>
                </a:solidFill>
              </a:rPr>
              <a:t>Leader, </a:t>
            </a:r>
            <a:r>
              <a:rPr lang="en-US" sz="1600" dirty="0" err="1" smtClean="0">
                <a:solidFill>
                  <a:srgbClr val="BFBFBF"/>
                </a:solidFill>
              </a:rPr>
              <a:t>Clyt</a:t>
            </a:r>
            <a:r>
              <a:rPr lang="en-US" sz="1600" dirty="0" smtClean="0">
                <a:solidFill>
                  <a:srgbClr val="BFBFBF"/>
                </a:solidFill>
              </a:rPr>
              <a:t>. Fire signals</a:t>
            </a:r>
          </a:p>
          <a:p>
            <a:pPr>
              <a:lnSpc>
                <a:spcPct val="95000"/>
              </a:lnSpc>
            </a:pPr>
            <a:r>
              <a:rPr lang="en-US" sz="1800" dirty="0" smtClean="0">
                <a:solidFill>
                  <a:srgbClr val="BFBFBF"/>
                </a:solidFill>
              </a:rPr>
              <a:t>1st stasimon (117 ff.)</a:t>
            </a:r>
          </a:p>
          <a:p>
            <a:pPr lvl="1">
              <a:lnSpc>
                <a:spcPct val="95000"/>
              </a:lnSpc>
            </a:pPr>
            <a:r>
              <a:rPr lang="en-US" sz="1600" dirty="0" smtClean="0">
                <a:solidFill>
                  <a:srgbClr val="BFBFBF"/>
                </a:solidFill>
              </a:rPr>
              <a:t>Paris’ crime</a:t>
            </a:r>
          </a:p>
          <a:p>
            <a:pPr>
              <a:lnSpc>
                <a:spcPct val="95000"/>
              </a:lnSpc>
            </a:pPr>
            <a:r>
              <a:rPr lang="en-US" sz="1800" dirty="0" smtClean="0">
                <a:solidFill>
                  <a:srgbClr val="BFBFBF"/>
                </a:solidFill>
              </a:rPr>
              <a:t>2nd episode (121 ff.)</a:t>
            </a:r>
          </a:p>
          <a:p>
            <a:pPr lvl="1">
              <a:lnSpc>
                <a:spcPct val="95000"/>
              </a:lnSpc>
            </a:pPr>
            <a:r>
              <a:rPr lang="en-US" sz="1600" dirty="0" smtClean="0">
                <a:solidFill>
                  <a:srgbClr val="BFBFBF"/>
                </a:solidFill>
              </a:rPr>
              <a:t>Herald, Leader, </a:t>
            </a:r>
            <a:r>
              <a:rPr lang="en-US" sz="1600" dirty="0" err="1" smtClean="0">
                <a:solidFill>
                  <a:srgbClr val="BFBFBF"/>
                </a:solidFill>
              </a:rPr>
              <a:t>Clyt</a:t>
            </a:r>
            <a:r>
              <a:rPr lang="en-US" sz="1600" dirty="0" smtClean="0">
                <a:solidFill>
                  <a:srgbClr val="BFBFBF"/>
                </a:solidFill>
              </a:rPr>
              <a:t>. Victory. Menelaus lost?</a:t>
            </a:r>
          </a:p>
          <a:p>
            <a:pPr>
              <a:lnSpc>
                <a:spcPct val="95000"/>
              </a:lnSpc>
            </a:pPr>
            <a:r>
              <a:rPr lang="en-US" sz="1800" dirty="0" smtClean="0">
                <a:solidFill>
                  <a:srgbClr val="BFBFBF"/>
                </a:solidFill>
              </a:rPr>
              <a:t>2nd stasimon (129 ff.)</a:t>
            </a:r>
          </a:p>
          <a:p>
            <a:pPr lvl="1">
              <a:lnSpc>
                <a:spcPct val="95000"/>
              </a:lnSpc>
            </a:pPr>
            <a:r>
              <a:rPr lang="en-US" sz="1600" dirty="0" smtClean="0">
                <a:solidFill>
                  <a:srgbClr val="BFBFBF"/>
                </a:solidFill>
              </a:rPr>
              <a:t>Helen’s blood wedding</a:t>
            </a:r>
          </a:p>
          <a:p>
            <a:pPr>
              <a:lnSpc>
                <a:spcPct val="95000"/>
              </a:lnSpc>
            </a:pPr>
            <a:r>
              <a:rPr lang="en-US" sz="1800" dirty="0" smtClean="0">
                <a:solidFill>
                  <a:schemeClr val="tx2"/>
                </a:solidFill>
              </a:rPr>
              <a:t>3rd episode (132 ff.)</a:t>
            </a:r>
          </a:p>
          <a:p>
            <a:pPr lvl="1">
              <a:lnSpc>
                <a:spcPct val="95000"/>
              </a:lnSpc>
            </a:pPr>
            <a:r>
              <a:rPr lang="en-US" sz="1600" dirty="0" smtClean="0">
                <a:solidFill>
                  <a:schemeClr val="tx2"/>
                </a:solidFill>
              </a:rPr>
              <a:t>Chorus (reciting). Ag., </a:t>
            </a:r>
            <a:r>
              <a:rPr lang="en-US" sz="1600" dirty="0" err="1" smtClean="0">
                <a:solidFill>
                  <a:schemeClr val="tx2"/>
                </a:solidFill>
              </a:rPr>
              <a:t>Clyt</a:t>
            </a:r>
            <a:r>
              <a:rPr lang="en-US" sz="1600" dirty="0" smtClean="0">
                <a:solidFill>
                  <a:schemeClr val="tx2"/>
                </a:solidFill>
              </a:rPr>
              <a:t>. Red-carpet welcome</a:t>
            </a:r>
            <a:endParaRPr lang="en-US" sz="1600" dirty="0">
              <a:solidFill>
                <a:schemeClr val="tx2"/>
              </a:solidFill>
            </a:endParaRPr>
          </a:p>
        </p:txBody>
      </p:sp>
    </p:spTree>
    <p:extLst>
      <p:ext uri="{BB962C8B-B14F-4D97-AF65-F5344CB8AC3E}">
        <p14:creationId xmlns:p14="http://schemas.microsoft.com/office/powerpoint/2010/main" val="226073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48" y="696324"/>
            <a:ext cx="5052986" cy="840230"/>
          </a:xfrm>
        </p:spPr>
        <p:txBody>
          <a:bodyPr wrap="none" anchor="t" anchorCtr="0">
            <a:spAutoFit/>
          </a:bodyPr>
          <a:lstStyle/>
          <a:p>
            <a:pPr algn="l"/>
            <a:r>
              <a:rPr lang="en-US" sz="5400" dirty="0" smtClean="0"/>
              <a:t>The Big Reveal</a:t>
            </a:r>
            <a:endParaRPr lang="en-US" sz="5400" dirty="0"/>
          </a:p>
        </p:txBody>
      </p:sp>
      <p:grpSp>
        <p:nvGrpSpPr>
          <p:cNvPr id="6" name="Group 5"/>
          <p:cNvGrpSpPr/>
          <p:nvPr/>
        </p:nvGrpSpPr>
        <p:grpSpPr>
          <a:xfrm>
            <a:off x="738148" y="1972236"/>
            <a:ext cx="4367293" cy="3921583"/>
            <a:chOff x="7218147" y="1751167"/>
            <a:chExt cx="4367293" cy="3921583"/>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147" y="1751167"/>
              <a:ext cx="4367293" cy="3336808"/>
            </a:xfrm>
            <a:prstGeom prst="rect">
              <a:avLst/>
            </a:prstGeom>
          </p:spPr>
        </p:pic>
        <p:sp>
          <p:nvSpPr>
            <p:cNvPr id="5" name="TextBox 4"/>
            <p:cNvSpPr txBox="1"/>
            <p:nvPr/>
          </p:nvSpPr>
          <p:spPr>
            <a:xfrm>
              <a:off x="7343399" y="5087975"/>
              <a:ext cx="4116788" cy="584775"/>
            </a:xfrm>
            <a:prstGeom prst="rect">
              <a:avLst/>
            </a:prstGeom>
            <a:noFill/>
          </p:spPr>
          <p:txBody>
            <a:bodyPr wrap="square" rtlCol="0">
              <a:spAutoFit/>
            </a:bodyPr>
            <a:lstStyle/>
            <a:p>
              <a:pPr algn="ctr"/>
              <a:r>
                <a:rPr lang="en-US" sz="1600" dirty="0">
                  <a:solidFill>
                    <a:schemeClr val="tx2"/>
                  </a:solidFill>
                </a:rPr>
                <a:t>Aeschylus </a:t>
              </a:r>
              <a:r>
                <a:rPr lang="en-US" sz="1600" i="1" dirty="0">
                  <a:solidFill>
                    <a:schemeClr val="tx2"/>
                  </a:solidFill>
                </a:rPr>
                <a:t>Agamemnon</a:t>
              </a:r>
              <a:r>
                <a:rPr lang="en-US" sz="1600" dirty="0">
                  <a:solidFill>
                    <a:schemeClr val="tx2"/>
                  </a:solidFill>
                </a:rPr>
                <a:t> part 2. Peter </a:t>
              </a:r>
              <a:r>
                <a:rPr lang="en-US" sz="1600" dirty="0" smtClean="0">
                  <a:solidFill>
                    <a:schemeClr val="tx2"/>
                  </a:solidFill>
                </a:rPr>
                <a:t>Hall, 1983</a:t>
              </a:r>
              <a:endParaRPr lang="en-US" sz="1600"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0143" y="0"/>
            <a:ext cx="4541808" cy="6858000"/>
          </a:xfrm>
          <a:prstGeom prst="rect">
            <a:avLst/>
          </a:prstGeom>
        </p:spPr>
      </p:pic>
    </p:spTree>
    <p:extLst>
      <p:ext uri="{BB962C8B-B14F-4D97-AF65-F5344CB8AC3E}">
        <p14:creationId xmlns:p14="http://schemas.microsoft.com/office/powerpoint/2010/main" val="425035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Aristotelian Elements</a:t>
            </a:r>
            <a:endParaRPr lang="en-US" dirty="0"/>
          </a:p>
        </p:txBody>
      </p:sp>
      <p:sp>
        <p:nvSpPr>
          <p:cNvPr id="3" name="Content Placeholder 2"/>
          <p:cNvSpPr>
            <a:spLocks noGrp="1"/>
          </p:cNvSpPr>
          <p:nvPr>
            <p:ph idx="1"/>
          </p:nvPr>
        </p:nvSpPr>
        <p:spPr/>
        <p:txBody>
          <a:bodyPr>
            <a:normAutofit lnSpcReduction="10000"/>
          </a:bodyPr>
          <a:lstStyle/>
          <a:p>
            <a:r>
              <a:rPr lang="en-US" dirty="0" smtClean="0"/>
              <a:t>Reversal(s)?</a:t>
            </a:r>
          </a:p>
          <a:p>
            <a:pPr lvl="1"/>
            <a:r>
              <a:rPr lang="en-US" dirty="0"/>
              <a:t> </a:t>
            </a:r>
            <a:r>
              <a:rPr lang="en-US" i="1" dirty="0" smtClean="0"/>
              <a:t>peripeteia</a:t>
            </a:r>
            <a:endParaRPr lang="en-US" dirty="0" smtClean="0"/>
          </a:p>
          <a:p>
            <a:r>
              <a:rPr lang="en-US" dirty="0"/>
              <a:t>Recognition(s</a:t>
            </a:r>
            <a:r>
              <a:rPr lang="en-US" dirty="0" smtClean="0"/>
              <a:t>)?</a:t>
            </a:r>
          </a:p>
          <a:p>
            <a:pPr lvl="1"/>
            <a:r>
              <a:rPr lang="en-US" i="1" dirty="0" smtClean="0"/>
              <a:t>anagnorisis</a:t>
            </a:r>
          </a:p>
          <a:p>
            <a:r>
              <a:rPr lang="en-US" dirty="0" smtClean="0"/>
              <a:t>Error, sin?</a:t>
            </a:r>
          </a:p>
          <a:p>
            <a:pPr lvl="1"/>
            <a:r>
              <a:rPr lang="en-US" i="1" dirty="0" smtClean="0"/>
              <a:t>hamartia</a:t>
            </a:r>
          </a:p>
          <a:p>
            <a:r>
              <a:rPr lang="en-US" dirty="0" smtClean="0"/>
              <a:t>Pity? Fear? Catharsis?</a:t>
            </a:r>
            <a:endParaRPr lang="en-US" dirty="0"/>
          </a:p>
        </p:txBody>
      </p:sp>
      <p:pic>
        <p:nvPicPr>
          <p:cNvPr id="11" name="Picture 9" descr="mask"/>
          <p:cNvPicPr>
            <a:picLocks noChangeAspect="1" noChangeArrowheads="1"/>
          </p:cNvPicPr>
          <p:nvPr/>
        </p:nvPicPr>
        <p:blipFill>
          <a:blip r:embed="rId3" cstate="print"/>
          <a:srcRect/>
          <a:stretch>
            <a:fillRect/>
          </a:stretch>
        </p:blipFill>
        <p:spPr bwMode="auto">
          <a:xfrm>
            <a:off x="7696800" y="1713842"/>
            <a:ext cx="2136775" cy="3211513"/>
          </a:xfrm>
          <a:prstGeom prst="rect">
            <a:avLst/>
          </a:prstGeom>
          <a:noFill/>
        </p:spPr>
      </p:pic>
    </p:spTree>
    <p:extLst>
      <p:ext uri="{BB962C8B-B14F-4D97-AF65-F5344CB8AC3E}">
        <p14:creationId xmlns:p14="http://schemas.microsoft.com/office/powerpoint/2010/main" val="404958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6492346" y="2153660"/>
            <a:ext cx="3843867" cy="3027941"/>
          </a:xfrm>
          <a:custGeom>
            <a:avLst/>
            <a:gdLst>
              <a:gd name="connsiteX0" fmla="*/ 474134 w 3843867"/>
              <a:gd name="connsiteY0" fmla="*/ 115408 h 3027941"/>
              <a:gd name="connsiteX1" fmla="*/ 533400 w 3843867"/>
              <a:gd name="connsiteY1" fmla="*/ 90008 h 3027941"/>
              <a:gd name="connsiteX2" fmla="*/ 1481667 w 3843867"/>
              <a:gd name="connsiteY2" fmla="*/ 13808 h 3027941"/>
              <a:gd name="connsiteX3" fmla="*/ 1998134 w 3843867"/>
              <a:gd name="connsiteY3" fmla="*/ 13808 h 3027941"/>
              <a:gd name="connsiteX4" fmla="*/ 2023534 w 3843867"/>
              <a:gd name="connsiteY4" fmla="*/ 22274 h 3027941"/>
              <a:gd name="connsiteX5" fmla="*/ 2514600 w 3843867"/>
              <a:gd name="connsiteY5" fmla="*/ 30741 h 3027941"/>
              <a:gd name="connsiteX6" fmla="*/ 2650067 w 3843867"/>
              <a:gd name="connsiteY6" fmla="*/ 56141 h 3027941"/>
              <a:gd name="connsiteX7" fmla="*/ 2700867 w 3843867"/>
              <a:gd name="connsiteY7" fmla="*/ 73074 h 3027941"/>
              <a:gd name="connsiteX8" fmla="*/ 2726267 w 3843867"/>
              <a:gd name="connsiteY8" fmla="*/ 90008 h 3027941"/>
              <a:gd name="connsiteX9" fmla="*/ 2760134 w 3843867"/>
              <a:gd name="connsiteY9" fmla="*/ 115408 h 3027941"/>
              <a:gd name="connsiteX10" fmla="*/ 2785534 w 3843867"/>
              <a:gd name="connsiteY10" fmla="*/ 123874 h 3027941"/>
              <a:gd name="connsiteX11" fmla="*/ 2861734 w 3843867"/>
              <a:gd name="connsiteY11" fmla="*/ 208541 h 3027941"/>
              <a:gd name="connsiteX12" fmla="*/ 2870200 w 3843867"/>
              <a:gd name="connsiteY12" fmla="*/ 233941 h 3027941"/>
              <a:gd name="connsiteX13" fmla="*/ 2861734 w 3843867"/>
              <a:gd name="connsiteY13" fmla="*/ 403274 h 3027941"/>
              <a:gd name="connsiteX14" fmla="*/ 2802467 w 3843867"/>
              <a:gd name="connsiteY14" fmla="*/ 462541 h 3027941"/>
              <a:gd name="connsiteX15" fmla="*/ 2785534 w 3843867"/>
              <a:gd name="connsiteY15" fmla="*/ 487941 h 3027941"/>
              <a:gd name="connsiteX16" fmla="*/ 2726267 w 3843867"/>
              <a:gd name="connsiteY16" fmla="*/ 564141 h 3027941"/>
              <a:gd name="connsiteX17" fmla="*/ 2700867 w 3843867"/>
              <a:gd name="connsiteY17" fmla="*/ 572608 h 3027941"/>
              <a:gd name="connsiteX18" fmla="*/ 2658534 w 3843867"/>
              <a:gd name="connsiteY18" fmla="*/ 598008 h 3027941"/>
              <a:gd name="connsiteX19" fmla="*/ 2548467 w 3843867"/>
              <a:gd name="connsiteY19" fmla="*/ 614941 h 3027941"/>
              <a:gd name="connsiteX20" fmla="*/ 2429934 w 3843867"/>
              <a:gd name="connsiteY20" fmla="*/ 657274 h 3027941"/>
              <a:gd name="connsiteX21" fmla="*/ 2370667 w 3843867"/>
              <a:gd name="connsiteY21" fmla="*/ 674208 h 3027941"/>
              <a:gd name="connsiteX22" fmla="*/ 2345267 w 3843867"/>
              <a:gd name="connsiteY22" fmla="*/ 682674 h 3027941"/>
              <a:gd name="connsiteX23" fmla="*/ 1964267 w 3843867"/>
              <a:gd name="connsiteY23" fmla="*/ 699608 h 3027941"/>
              <a:gd name="connsiteX24" fmla="*/ 838200 w 3843867"/>
              <a:gd name="connsiteY24" fmla="*/ 708074 h 3027941"/>
              <a:gd name="connsiteX25" fmla="*/ 668867 w 3843867"/>
              <a:gd name="connsiteY25" fmla="*/ 682674 h 3027941"/>
              <a:gd name="connsiteX26" fmla="*/ 287867 w 3843867"/>
              <a:gd name="connsiteY26" fmla="*/ 691141 h 3027941"/>
              <a:gd name="connsiteX27" fmla="*/ 203200 w 3843867"/>
              <a:gd name="connsiteY27" fmla="*/ 733474 h 3027941"/>
              <a:gd name="connsiteX28" fmla="*/ 152400 w 3843867"/>
              <a:gd name="connsiteY28" fmla="*/ 758874 h 3027941"/>
              <a:gd name="connsiteX29" fmla="*/ 110067 w 3843867"/>
              <a:gd name="connsiteY29" fmla="*/ 801208 h 3027941"/>
              <a:gd name="connsiteX30" fmla="*/ 84667 w 3843867"/>
              <a:gd name="connsiteY30" fmla="*/ 818141 h 3027941"/>
              <a:gd name="connsiteX31" fmla="*/ 16934 w 3843867"/>
              <a:gd name="connsiteY31" fmla="*/ 902808 h 3027941"/>
              <a:gd name="connsiteX32" fmla="*/ 0 w 3843867"/>
              <a:gd name="connsiteY32" fmla="*/ 945141 h 3027941"/>
              <a:gd name="connsiteX33" fmla="*/ 16934 w 3843867"/>
              <a:gd name="connsiteY33" fmla="*/ 1055208 h 3027941"/>
              <a:gd name="connsiteX34" fmla="*/ 93134 w 3843867"/>
              <a:gd name="connsiteY34" fmla="*/ 1106008 h 3027941"/>
              <a:gd name="connsiteX35" fmla="*/ 152400 w 3843867"/>
              <a:gd name="connsiteY35" fmla="*/ 1122941 h 3027941"/>
              <a:gd name="connsiteX36" fmla="*/ 203200 w 3843867"/>
              <a:gd name="connsiteY36" fmla="*/ 1139874 h 3027941"/>
              <a:gd name="connsiteX37" fmla="*/ 330200 w 3843867"/>
              <a:gd name="connsiteY37" fmla="*/ 1148341 h 3027941"/>
              <a:gd name="connsiteX38" fmla="*/ 381000 w 3843867"/>
              <a:gd name="connsiteY38" fmla="*/ 1173741 h 3027941"/>
              <a:gd name="connsiteX39" fmla="*/ 1168400 w 3843867"/>
              <a:gd name="connsiteY39" fmla="*/ 1156808 h 3027941"/>
              <a:gd name="connsiteX40" fmla="*/ 3056467 w 3843867"/>
              <a:gd name="connsiteY40" fmla="*/ 1190674 h 3027941"/>
              <a:gd name="connsiteX41" fmla="*/ 3115734 w 3843867"/>
              <a:gd name="connsiteY41" fmla="*/ 1207608 h 3027941"/>
              <a:gd name="connsiteX42" fmla="*/ 3175000 w 3843867"/>
              <a:gd name="connsiteY42" fmla="*/ 1224541 h 3027941"/>
              <a:gd name="connsiteX43" fmla="*/ 3234267 w 3843867"/>
              <a:gd name="connsiteY43" fmla="*/ 1233008 h 3027941"/>
              <a:gd name="connsiteX44" fmla="*/ 3259667 w 3843867"/>
              <a:gd name="connsiteY44" fmla="*/ 1241474 h 3027941"/>
              <a:gd name="connsiteX45" fmla="*/ 3293534 w 3843867"/>
              <a:gd name="connsiteY45" fmla="*/ 1258408 h 3027941"/>
              <a:gd name="connsiteX46" fmla="*/ 3335867 w 3843867"/>
              <a:gd name="connsiteY46" fmla="*/ 1266874 h 3027941"/>
              <a:gd name="connsiteX47" fmla="*/ 3352800 w 3843867"/>
              <a:gd name="connsiteY47" fmla="*/ 1283808 h 3027941"/>
              <a:gd name="connsiteX48" fmla="*/ 3386667 w 3843867"/>
              <a:gd name="connsiteY48" fmla="*/ 1300741 h 3027941"/>
              <a:gd name="connsiteX49" fmla="*/ 3437467 w 3843867"/>
              <a:gd name="connsiteY49" fmla="*/ 1334608 h 3027941"/>
              <a:gd name="connsiteX50" fmla="*/ 3462867 w 3843867"/>
              <a:gd name="connsiteY50" fmla="*/ 1360008 h 3027941"/>
              <a:gd name="connsiteX51" fmla="*/ 3488267 w 3843867"/>
              <a:gd name="connsiteY51" fmla="*/ 1376941 h 3027941"/>
              <a:gd name="connsiteX52" fmla="*/ 3505200 w 3843867"/>
              <a:gd name="connsiteY52" fmla="*/ 1402341 h 3027941"/>
              <a:gd name="connsiteX53" fmla="*/ 3522134 w 3843867"/>
              <a:gd name="connsiteY53" fmla="*/ 1419274 h 3027941"/>
              <a:gd name="connsiteX54" fmla="*/ 3556000 w 3843867"/>
              <a:gd name="connsiteY54" fmla="*/ 1588608 h 3027941"/>
              <a:gd name="connsiteX55" fmla="*/ 3547534 w 3843867"/>
              <a:gd name="connsiteY55" fmla="*/ 1673274 h 3027941"/>
              <a:gd name="connsiteX56" fmla="*/ 3437467 w 3843867"/>
              <a:gd name="connsiteY56" fmla="*/ 1681741 h 3027941"/>
              <a:gd name="connsiteX57" fmla="*/ 3310467 w 3843867"/>
              <a:gd name="connsiteY57" fmla="*/ 1690208 h 3027941"/>
              <a:gd name="connsiteX58" fmla="*/ 3225800 w 3843867"/>
              <a:gd name="connsiteY58" fmla="*/ 1698674 h 3027941"/>
              <a:gd name="connsiteX59" fmla="*/ 2810934 w 3843867"/>
              <a:gd name="connsiteY59" fmla="*/ 1707141 h 3027941"/>
              <a:gd name="connsiteX60" fmla="*/ 2523067 w 3843867"/>
              <a:gd name="connsiteY60" fmla="*/ 1724074 h 3027941"/>
              <a:gd name="connsiteX61" fmla="*/ 1507067 w 3843867"/>
              <a:gd name="connsiteY61" fmla="*/ 1732541 h 3027941"/>
              <a:gd name="connsiteX62" fmla="*/ 1464734 w 3843867"/>
              <a:gd name="connsiteY62" fmla="*/ 1741008 h 3027941"/>
              <a:gd name="connsiteX63" fmla="*/ 905934 w 3843867"/>
              <a:gd name="connsiteY63" fmla="*/ 1741008 h 3027941"/>
              <a:gd name="connsiteX64" fmla="*/ 880534 w 3843867"/>
              <a:gd name="connsiteY64" fmla="*/ 1732541 h 3027941"/>
              <a:gd name="connsiteX65" fmla="*/ 245534 w 3843867"/>
              <a:gd name="connsiteY65" fmla="*/ 1741008 h 3027941"/>
              <a:gd name="connsiteX66" fmla="*/ 186267 w 3843867"/>
              <a:gd name="connsiteY66" fmla="*/ 1766408 h 3027941"/>
              <a:gd name="connsiteX67" fmla="*/ 152400 w 3843867"/>
              <a:gd name="connsiteY67" fmla="*/ 1825674 h 3027941"/>
              <a:gd name="connsiteX68" fmla="*/ 118534 w 3843867"/>
              <a:gd name="connsiteY68" fmla="*/ 1876474 h 3027941"/>
              <a:gd name="connsiteX69" fmla="*/ 84667 w 3843867"/>
              <a:gd name="connsiteY69" fmla="*/ 1918808 h 3027941"/>
              <a:gd name="connsiteX70" fmla="*/ 93134 w 3843867"/>
              <a:gd name="connsiteY70" fmla="*/ 2164341 h 3027941"/>
              <a:gd name="connsiteX71" fmla="*/ 110067 w 3843867"/>
              <a:gd name="connsiteY71" fmla="*/ 2189741 h 3027941"/>
              <a:gd name="connsiteX72" fmla="*/ 160867 w 3843867"/>
              <a:gd name="connsiteY72" fmla="*/ 2240541 h 3027941"/>
              <a:gd name="connsiteX73" fmla="*/ 194734 w 3843867"/>
              <a:gd name="connsiteY73" fmla="*/ 2282874 h 3027941"/>
              <a:gd name="connsiteX74" fmla="*/ 211667 w 3843867"/>
              <a:gd name="connsiteY74" fmla="*/ 2308274 h 3027941"/>
              <a:gd name="connsiteX75" fmla="*/ 279400 w 3843867"/>
              <a:gd name="connsiteY75" fmla="*/ 2384474 h 3027941"/>
              <a:gd name="connsiteX76" fmla="*/ 338667 w 3843867"/>
              <a:gd name="connsiteY76" fmla="*/ 2418341 h 3027941"/>
              <a:gd name="connsiteX77" fmla="*/ 397934 w 3843867"/>
              <a:gd name="connsiteY77" fmla="*/ 2452208 h 3027941"/>
              <a:gd name="connsiteX78" fmla="*/ 431800 w 3843867"/>
              <a:gd name="connsiteY78" fmla="*/ 2477608 h 3027941"/>
              <a:gd name="connsiteX79" fmla="*/ 465667 w 3843867"/>
              <a:gd name="connsiteY79" fmla="*/ 2486074 h 3027941"/>
              <a:gd name="connsiteX80" fmla="*/ 558800 w 3843867"/>
              <a:gd name="connsiteY80" fmla="*/ 2511474 h 3027941"/>
              <a:gd name="connsiteX81" fmla="*/ 635000 w 3843867"/>
              <a:gd name="connsiteY81" fmla="*/ 2545341 h 3027941"/>
              <a:gd name="connsiteX82" fmla="*/ 668867 w 3843867"/>
              <a:gd name="connsiteY82" fmla="*/ 2562274 h 3027941"/>
              <a:gd name="connsiteX83" fmla="*/ 838200 w 3843867"/>
              <a:gd name="connsiteY83" fmla="*/ 2596141 h 3027941"/>
              <a:gd name="connsiteX84" fmla="*/ 1058334 w 3843867"/>
              <a:gd name="connsiteY84" fmla="*/ 2638474 h 3027941"/>
              <a:gd name="connsiteX85" fmla="*/ 1134534 w 3843867"/>
              <a:gd name="connsiteY85" fmla="*/ 2655408 h 3027941"/>
              <a:gd name="connsiteX86" fmla="*/ 1371600 w 3843867"/>
              <a:gd name="connsiteY86" fmla="*/ 2680808 h 3027941"/>
              <a:gd name="connsiteX87" fmla="*/ 2954867 w 3843867"/>
              <a:gd name="connsiteY87" fmla="*/ 2689274 h 3027941"/>
              <a:gd name="connsiteX88" fmla="*/ 3073400 w 3843867"/>
              <a:gd name="connsiteY88" fmla="*/ 2782408 h 3027941"/>
              <a:gd name="connsiteX89" fmla="*/ 3200400 w 3843867"/>
              <a:gd name="connsiteY89" fmla="*/ 2833208 h 3027941"/>
              <a:gd name="connsiteX90" fmla="*/ 3251200 w 3843867"/>
              <a:gd name="connsiteY90" fmla="*/ 2858608 h 3027941"/>
              <a:gd name="connsiteX91" fmla="*/ 3327400 w 3843867"/>
              <a:gd name="connsiteY91" fmla="*/ 2875541 h 3027941"/>
              <a:gd name="connsiteX92" fmla="*/ 3361267 w 3843867"/>
              <a:gd name="connsiteY92" fmla="*/ 2884008 h 3027941"/>
              <a:gd name="connsiteX93" fmla="*/ 3395134 w 3843867"/>
              <a:gd name="connsiteY93" fmla="*/ 2900941 h 3027941"/>
              <a:gd name="connsiteX94" fmla="*/ 3454400 w 3843867"/>
              <a:gd name="connsiteY94" fmla="*/ 2960208 h 3027941"/>
              <a:gd name="connsiteX95" fmla="*/ 3479800 w 3843867"/>
              <a:gd name="connsiteY95" fmla="*/ 2985608 h 3027941"/>
              <a:gd name="connsiteX96" fmla="*/ 3530600 w 3843867"/>
              <a:gd name="connsiteY96" fmla="*/ 3002541 h 3027941"/>
              <a:gd name="connsiteX97" fmla="*/ 3572934 w 3843867"/>
              <a:gd name="connsiteY97" fmla="*/ 3019474 h 3027941"/>
              <a:gd name="connsiteX98" fmla="*/ 3615267 w 3843867"/>
              <a:gd name="connsiteY98" fmla="*/ 3027941 h 3027941"/>
              <a:gd name="connsiteX99" fmla="*/ 3606800 w 3843867"/>
              <a:gd name="connsiteY99" fmla="*/ 2985608 h 3027941"/>
              <a:gd name="connsiteX100" fmla="*/ 3556000 w 3843867"/>
              <a:gd name="connsiteY100" fmla="*/ 2968674 h 3027941"/>
              <a:gd name="connsiteX101" fmla="*/ 3420534 w 3843867"/>
              <a:gd name="connsiteY101" fmla="*/ 2917874 h 3027941"/>
              <a:gd name="connsiteX102" fmla="*/ 3352800 w 3843867"/>
              <a:gd name="connsiteY102" fmla="*/ 2884008 h 3027941"/>
              <a:gd name="connsiteX103" fmla="*/ 3293534 w 3843867"/>
              <a:gd name="connsiteY103" fmla="*/ 2858608 h 3027941"/>
              <a:gd name="connsiteX104" fmla="*/ 3268134 w 3843867"/>
              <a:gd name="connsiteY104" fmla="*/ 2833208 h 3027941"/>
              <a:gd name="connsiteX105" fmla="*/ 3191934 w 3843867"/>
              <a:gd name="connsiteY105" fmla="*/ 2807808 h 3027941"/>
              <a:gd name="connsiteX106" fmla="*/ 3166534 w 3843867"/>
              <a:gd name="connsiteY106" fmla="*/ 2799341 h 3027941"/>
              <a:gd name="connsiteX107" fmla="*/ 3132667 w 3843867"/>
              <a:gd name="connsiteY107" fmla="*/ 2790874 h 3027941"/>
              <a:gd name="connsiteX108" fmla="*/ 3090334 w 3843867"/>
              <a:gd name="connsiteY108" fmla="*/ 2773941 h 3027941"/>
              <a:gd name="connsiteX109" fmla="*/ 2988734 w 3843867"/>
              <a:gd name="connsiteY109" fmla="*/ 2765474 h 3027941"/>
              <a:gd name="connsiteX110" fmla="*/ 3132667 w 3843867"/>
              <a:gd name="connsiteY110" fmla="*/ 2723141 h 3027941"/>
              <a:gd name="connsiteX111" fmla="*/ 3302000 w 3843867"/>
              <a:gd name="connsiteY111" fmla="*/ 2706208 h 3027941"/>
              <a:gd name="connsiteX112" fmla="*/ 3361267 w 3843867"/>
              <a:gd name="connsiteY112" fmla="*/ 2697741 h 3027941"/>
              <a:gd name="connsiteX113" fmla="*/ 3640667 w 3843867"/>
              <a:gd name="connsiteY113" fmla="*/ 2680808 h 3027941"/>
              <a:gd name="connsiteX114" fmla="*/ 3589867 w 3843867"/>
              <a:gd name="connsiteY114" fmla="*/ 2663874 h 3027941"/>
              <a:gd name="connsiteX115" fmla="*/ 3522134 w 3843867"/>
              <a:gd name="connsiteY115" fmla="*/ 2638474 h 3027941"/>
              <a:gd name="connsiteX116" fmla="*/ 2810934 w 3843867"/>
              <a:gd name="connsiteY116" fmla="*/ 2613074 h 3027941"/>
              <a:gd name="connsiteX117" fmla="*/ 2878667 w 3843867"/>
              <a:gd name="connsiteY117" fmla="*/ 2579208 h 3027941"/>
              <a:gd name="connsiteX118" fmla="*/ 3056467 w 3843867"/>
              <a:gd name="connsiteY118" fmla="*/ 2519941 h 3027941"/>
              <a:gd name="connsiteX119" fmla="*/ 3158067 w 3843867"/>
              <a:gd name="connsiteY119" fmla="*/ 2486074 h 3027941"/>
              <a:gd name="connsiteX120" fmla="*/ 3259667 w 3843867"/>
              <a:gd name="connsiteY120" fmla="*/ 2477608 h 3027941"/>
              <a:gd name="connsiteX121" fmla="*/ 3378200 w 3843867"/>
              <a:gd name="connsiteY121" fmla="*/ 2426808 h 3027941"/>
              <a:gd name="connsiteX122" fmla="*/ 3488267 w 3843867"/>
              <a:gd name="connsiteY122" fmla="*/ 2401408 h 3027941"/>
              <a:gd name="connsiteX123" fmla="*/ 3572934 w 3843867"/>
              <a:gd name="connsiteY123" fmla="*/ 2367541 h 3027941"/>
              <a:gd name="connsiteX124" fmla="*/ 3767667 w 3843867"/>
              <a:gd name="connsiteY124" fmla="*/ 2308274 h 3027941"/>
              <a:gd name="connsiteX125" fmla="*/ 3843867 w 3843867"/>
              <a:gd name="connsiteY125" fmla="*/ 2274408 h 3027941"/>
              <a:gd name="connsiteX126" fmla="*/ 3810000 w 3843867"/>
              <a:gd name="connsiteY126" fmla="*/ 2265941 h 3027941"/>
              <a:gd name="connsiteX127" fmla="*/ 3479800 w 3843867"/>
              <a:gd name="connsiteY127" fmla="*/ 2282874 h 3027941"/>
              <a:gd name="connsiteX128" fmla="*/ 3327400 w 3843867"/>
              <a:gd name="connsiteY128" fmla="*/ 2342141 h 3027941"/>
              <a:gd name="connsiteX129" fmla="*/ 3175000 w 3843867"/>
              <a:gd name="connsiteY129" fmla="*/ 2384474 h 3027941"/>
              <a:gd name="connsiteX130" fmla="*/ 3098800 w 3843867"/>
              <a:gd name="connsiteY130" fmla="*/ 2409874 h 3027941"/>
              <a:gd name="connsiteX131" fmla="*/ 3056467 w 3843867"/>
              <a:gd name="connsiteY131" fmla="*/ 2435274 h 3027941"/>
              <a:gd name="connsiteX132" fmla="*/ 2988734 w 3843867"/>
              <a:gd name="connsiteY132" fmla="*/ 2443741 h 3027941"/>
              <a:gd name="connsiteX133" fmla="*/ 2937934 w 3843867"/>
              <a:gd name="connsiteY133" fmla="*/ 2460674 h 3027941"/>
              <a:gd name="connsiteX134" fmla="*/ 2904067 w 3843867"/>
              <a:gd name="connsiteY134" fmla="*/ 2477608 h 3027941"/>
              <a:gd name="connsiteX135" fmla="*/ 2844800 w 3843867"/>
              <a:gd name="connsiteY135" fmla="*/ 2494541 h 3027941"/>
              <a:gd name="connsiteX136" fmla="*/ 2777067 w 3843867"/>
              <a:gd name="connsiteY136" fmla="*/ 2519941 h 3027941"/>
              <a:gd name="connsiteX137" fmla="*/ 2726267 w 3843867"/>
              <a:gd name="connsiteY137" fmla="*/ 2562274 h 3027941"/>
              <a:gd name="connsiteX138" fmla="*/ 2700867 w 3843867"/>
              <a:gd name="connsiteY138" fmla="*/ 2570741 h 3027941"/>
              <a:gd name="connsiteX139" fmla="*/ 2616200 w 3843867"/>
              <a:gd name="connsiteY139" fmla="*/ 2621541 h 3027941"/>
              <a:gd name="connsiteX140" fmla="*/ 2472267 w 3843867"/>
              <a:gd name="connsiteY140" fmla="*/ 2646941 h 3027941"/>
              <a:gd name="connsiteX141" fmla="*/ 2404534 w 3843867"/>
              <a:gd name="connsiteY141" fmla="*/ 2672341 h 3027941"/>
              <a:gd name="connsiteX142" fmla="*/ 2362200 w 3843867"/>
              <a:gd name="connsiteY142" fmla="*/ 2680808 h 3027941"/>
              <a:gd name="connsiteX143" fmla="*/ 2286000 w 3843867"/>
              <a:gd name="connsiteY143" fmla="*/ 2706208 h 3027941"/>
              <a:gd name="connsiteX144" fmla="*/ 2252134 w 3843867"/>
              <a:gd name="connsiteY144" fmla="*/ 2714674 h 3027941"/>
              <a:gd name="connsiteX145" fmla="*/ 2184400 w 3843867"/>
              <a:gd name="connsiteY145" fmla="*/ 2714674 h 30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843867" h="3027941">
                <a:moveTo>
                  <a:pt x="474134" y="115408"/>
                </a:moveTo>
                <a:cubicBezTo>
                  <a:pt x="493889" y="106941"/>
                  <a:pt x="512409" y="94626"/>
                  <a:pt x="533400" y="90008"/>
                </a:cubicBezTo>
                <a:cubicBezTo>
                  <a:pt x="997152" y="-12018"/>
                  <a:pt x="918853" y="21964"/>
                  <a:pt x="1481667" y="13808"/>
                </a:cubicBezTo>
                <a:cubicBezTo>
                  <a:pt x="1698051" y="-7831"/>
                  <a:pt x="1596496" y="-1067"/>
                  <a:pt x="1998134" y="13808"/>
                </a:cubicBezTo>
                <a:cubicBezTo>
                  <a:pt x="2007052" y="14138"/>
                  <a:pt x="2014614" y="21982"/>
                  <a:pt x="2023534" y="22274"/>
                </a:cubicBezTo>
                <a:cubicBezTo>
                  <a:pt x="2187159" y="27639"/>
                  <a:pt x="2350911" y="27919"/>
                  <a:pt x="2514600" y="30741"/>
                </a:cubicBezTo>
                <a:cubicBezTo>
                  <a:pt x="2557460" y="37885"/>
                  <a:pt x="2609475" y="45993"/>
                  <a:pt x="2650067" y="56141"/>
                </a:cubicBezTo>
                <a:cubicBezTo>
                  <a:pt x="2667383" y="60470"/>
                  <a:pt x="2700867" y="73074"/>
                  <a:pt x="2700867" y="73074"/>
                </a:cubicBezTo>
                <a:cubicBezTo>
                  <a:pt x="2709334" y="78719"/>
                  <a:pt x="2717987" y="84093"/>
                  <a:pt x="2726267" y="90008"/>
                </a:cubicBezTo>
                <a:cubicBezTo>
                  <a:pt x="2737750" y="98210"/>
                  <a:pt x="2747882" y="108407"/>
                  <a:pt x="2760134" y="115408"/>
                </a:cubicBezTo>
                <a:cubicBezTo>
                  <a:pt x="2767883" y="119836"/>
                  <a:pt x="2777067" y="121052"/>
                  <a:pt x="2785534" y="123874"/>
                </a:cubicBezTo>
                <a:cubicBezTo>
                  <a:pt x="2851995" y="190336"/>
                  <a:pt x="2829302" y="159895"/>
                  <a:pt x="2861734" y="208541"/>
                </a:cubicBezTo>
                <a:cubicBezTo>
                  <a:pt x="2864556" y="217008"/>
                  <a:pt x="2867748" y="225360"/>
                  <a:pt x="2870200" y="233941"/>
                </a:cubicBezTo>
                <a:cubicBezTo>
                  <a:pt x="2887089" y="293055"/>
                  <a:pt x="2890337" y="330178"/>
                  <a:pt x="2861734" y="403274"/>
                </a:cubicBezTo>
                <a:cubicBezTo>
                  <a:pt x="2851553" y="429292"/>
                  <a:pt x="2817964" y="439294"/>
                  <a:pt x="2802467" y="462541"/>
                </a:cubicBezTo>
                <a:cubicBezTo>
                  <a:pt x="2796823" y="471008"/>
                  <a:pt x="2790085" y="478840"/>
                  <a:pt x="2785534" y="487941"/>
                </a:cubicBezTo>
                <a:cubicBezTo>
                  <a:pt x="2768384" y="522240"/>
                  <a:pt x="2786355" y="544111"/>
                  <a:pt x="2726267" y="564141"/>
                </a:cubicBezTo>
                <a:cubicBezTo>
                  <a:pt x="2717800" y="566963"/>
                  <a:pt x="2708849" y="568617"/>
                  <a:pt x="2700867" y="572608"/>
                </a:cubicBezTo>
                <a:cubicBezTo>
                  <a:pt x="2686148" y="579967"/>
                  <a:pt x="2673813" y="591896"/>
                  <a:pt x="2658534" y="598008"/>
                </a:cubicBezTo>
                <a:cubicBezTo>
                  <a:pt x="2640908" y="605058"/>
                  <a:pt x="2556136" y="613982"/>
                  <a:pt x="2548467" y="614941"/>
                </a:cubicBezTo>
                <a:cubicBezTo>
                  <a:pt x="2471847" y="653251"/>
                  <a:pt x="2522186" y="632673"/>
                  <a:pt x="2429934" y="657274"/>
                </a:cubicBezTo>
                <a:cubicBezTo>
                  <a:pt x="2410082" y="662568"/>
                  <a:pt x="2390347" y="668304"/>
                  <a:pt x="2370667" y="674208"/>
                </a:cubicBezTo>
                <a:cubicBezTo>
                  <a:pt x="2362119" y="676772"/>
                  <a:pt x="2354130" y="681631"/>
                  <a:pt x="2345267" y="682674"/>
                </a:cubicBezTo>
                <a:cubicBezTo>
                  <a:pt x="2250832" y="693784"/>
                  <a:pt x="2020130" y="697806"/>
                  <a:pt x="1964267" y="699608"/>
                </a:cubicBezTo>
                <a:cubicBezTo>
                  <a:pt x="1633894" y="919853"/>
                  <a:pt x="1937953" y="724012"/>
                  <a:pt x="838200" y="708074"/>
                </a:cubicBezTo>
                <a:cubicBezTo>
                  <a:pt x="810316" y="707670"/>
                  <a:pt x="681371" y="684758"/>
                  <a:pt x="668867" y="682674"/>
                </a:cubicBezTo>
                <a:lnTo>
                  <a:pt x="287867" y="691141"/>
                </a:lnTo>
                <a:cubicBezTo>
                  <a:pt x="233190" y="693373"/>
                  <a:pt x="265547" y="712691"/>
                  <a:pt x="203200" y="733474"/>
                </a:cubicBezTo>
                <a:cubicBezTo>
                  <a:pt x="179221" y="741467"/>
                  <a:pt x="172599" y="741200"/>
                  <a:pt x="152400" y="758874"/>
                </a:cubicBezTo>
                <a:cubicBezTo>
                  <a:pt x="137381" y="772015"/>
                  <a:pt x="126672" y="790138"/>
                  <a:pt x="110067" y="801208"/>
                </a:cubicBezTo>
                <a:cubicBezTo>
                  <a:pt x="101600" y="806852"/>
                  <a:pt x="92393" y="811519"/>
                  <a:pt x="84667" y="818141"/>
                </a:cubicBezTo>
                <a:cubicBezTo>
                  <a:pt x="61005" y="838423"/>
                  <a:pt x="28304" y="874386"/>
                  <a:pt x="16934" y="902808"/>
                </a:cubicBezTo>
                <a:lnTo>
                  <a:pt x="0" y="945141"/>
                </a:lnTo>
                <a:cubicBezTo>
                  <a:pt x="5645" y="981830"/>
                  <a:pt x="5862" y="1019777"/>
                  <a:pt x="16934" y="1055208"/>
                </a:cubicBezTo>
                <a:cubicBezTo>
                  <a:pt x="23818" y="1077236"/>
                  <a:pt x="82068" y="1101752"/>
                  <a:pt x="93134" y="1106008"/>
                </a:cubicBezTo>
                <a:cubicBezTo>
                  <a:pt x="112310" y="1113384"/>
                  <a:pt x="132763" y="1116899"/>
                  <a:pt x="152400" y="1122941"/>
                </a:cubicBezTo>
                <a:cubicBezTo>
                  <a:pt x="169460" y="1128190"/>
                  <a:pt x="185530" y="1137350"/>
                  <a:pt x="203200" y="1139874"/>
                </a:cubicBezTo>
                <a:cubicBezTo>
                  <a:pt x="245201" y="1145874"/>
                  <a:pt x="287867" y="1145519"/>
                  <a:pt x="330200" y="1148341"/>
                </a:cubicBezTo>
                <a:cubicBezTo>
                  <a:pt x="347133" y="1156808"/>
                  <a:pt x="362073" y="1173316"/>
                  <a:pt x="381000" y="1173741"/>
                </a:cubicBezTo>
                <a:lnTo>
                  <a:pt x="1168400" y="1156808"/>
                </a:lnTo>
                <a:lnTo>
                  <a:pt x="3056467" y="1190674"/>
                </a:lnTo>
                <a:lnTo>
                  <a:pt x="3115734" y="1207608"/>
                </a:lnTo>
                <a:cubicBezTo>
                  <a:pt x="3143624" y="1215975"/>
                  <a:pt x="3143622" y="1218836"/>
                  <a:pt x="3175000" y="1224541"/>
                </a:cubicBezTo>
                <a:cubicBezTo>
                  <a:pt x="3194634" y="1228111"/>
                  <a:pt x="3214511" y="1230186"/>
                  <a:pt x="3234267" y="1233008"/>
                </a:cubicBezTo>
                <a:cubicBezTo>
                  <a:pt x="3242734" y="1235830"/>
                  <a:pt x="3251464" y="1237958"/>
                  <a:pt x="3259667" y="1241474"/>
                </a:cubicBezTo>
                <a:cubicBezTo>
                  <a:pt x="3271268" y="1246446"/>
                  <a:pt x="3281560" y="1254417"/>
                  <a:pt x="3293534" y="1258408"/>
                </a:cubicBezTo>
                <a:cubicBezTo>
                  <a:pt x="3307186" y="1262959"/>
                  <a:pt x="3321756" y="1264052"/>
                  <a:pt x="3335867" y="1266874"/>
                </a:cubicBezTo>
                <a:cubicBezTo>
                  <a:pt x="3341511" y="1272519"/>
                  <a:pt x="3346158" y="1279380"/>
                  <a:pt x="3352800" y="1283808"/>
                </a:cubicBezTo>
                <a:cubicBezTo>
                  <a:pt x="3363302" y="1290809"/>
                  <a:pt x="3376971" y="1292661"/>
                  <a:pt x="3386667" y="1300741"/>
                </a:cubicBezTo>
                <a:cubicBezTo>
                  <a:pt x="3436785" y="1342506"/>
                  <a:pt x="3363160" y="1316031"/>
                  <a:pt x="3437467" y="1334608"/>
                </a:cubicBezTo>
                <a:cubicBezTo>
                  <a:pt x="3445934" y="1343075"/>
                  <a:pt x="3453669" y="1352343"/>
                  <a:pt x="3462867" y="1360008"/>
                </a:cubicBezTo>
                <a:cubicBezTo>
                  <a:pt x="3470684" y="1366522"/>
                  <a:pt x="3481072" y="1369746"/>
                  <a:pt x="3488267" y="1376941"/>
                </a:cubicBezTo>
                <a:cubicBezTo>
                  <a:pt x="3495462" y="1384136"/>
                  <a:pt x="3498843" y="1394395"/>
                  <a:pt x="3505200" y="1402341"/>
                </a:cubicBezTo>
                <a:cubicBezTo>
                  <a:pt x="3510187" y="1408574"/>
                  <a:pt x="3516489" y="1413630"/>
                  <a:pt x="3522134" y="1419274"/>
                </a:cubicBezTo>
                <a:cubicBezTo>
                  <a:pt x="3542893" y="1543830"/>
                  <a:pt x="3530740" y="1487565"/>
                  <a:pt x="3556000" y="1588608"/>
                </a:cubicBezTo>
                <a:cubicBezTo>
                  <a:pt x="3553178" y="1616830"/>
                  <a:pt x="3569836" y="1655751"/>
                  <a:pt x="3547534" y="1673274"/>
                </a:cubicBezTo>
                <a:cubicBezTo>
                  <a:pt x="3518600" y="1696008"/>
                  <a:pt x="3474171" y="1679119"/>
                  <a:pt x="3437467" y="1681741"/>
                </a:cubicBezTo>
                <a:lnTo>
                  <a:pt x="3310467" y="1690208"/>
                </a:lnTo>
                <a:cubicBezTo>
                  <a:pt x="3282194" y="1692470"/>
                  <a:pt x="3254147" y="1697713"/>
                  <a:pt x="3225800" y="1698674"/>
                </a:cubicBezTo>
                <a:cubicBezTo>
                  <a:pt x="3087562" y="1703360"/>
                  <a:pt x="2949223" y="1704319"/>
                  <a:pt x="2810934" y="1707141"/>
                </a:cubicBezTo>
                <a:cubicBezTo>
                  <a:pt x="2697966" y="1735384"/>
                  <a:pt x="2766253" y="1720832"/>
                  <a:pt x="2523067" y="1724074"/>
                </a:cubicBezTo>
                <a:lnTo>
                  <a:pt x="1507067" y="1732541"/>
                </a:lnTo>
                <a:cubicBezTo>
                  <a:pt x="1492956" y="1735363"/>
                  <a:pt x="1478957" y="1738820"/>
                  <a:pt x="1464734" y="1741008"/>
                </a:cubicBezTo>
                <a:cubicBezTo>
                  <a:pt x="1273372" y="1770448"/>
                  <a:pt x="1140431" y="1745051"/>
                  <a:pt x="905934" y="1741008"/>
                </a:cubicBezTo>
                <a:cubicBezTo>
                  <a:pt x="897467" y="1738186"/>
                  <a:pt x="889447" y="1732998"/>
                  <a:pt x="880534" y="1732541"/>
                </a:cubicBezTo>
                <a:cubicBezTo>
                  <a:pt x="560662" y="1716137"/>
                  <a:pt x="574122" y="1724157"/>
                  <a:pt x="245534" y="1741008"/>
                </a:cubicBezTo>
                <a:cubicBezTo>
                  <a:pt x="227886" y="1746890"/>
                  <a:pt x="200219" y="1754781"/>
                  <a:pt x="186267" y="1766408"/>
                </a:cubicBezTo>
                <a:cubicBezTo>
                  <a:pt x="174555" y="1776169"/>
                  <a:pt x="158726" y="1815131"/>
                  <a:pt x="152400" y="1825674"/>
                </a:cubicBezTo>
                <a:cubicBezTo>
                  <a:pt x="141929" y="1843125"/>
                  <a:pt x="132924" y="1862084"/>
                  <a:pt x="118534" y="1876474"/>
                </a:cubicBezTo>
                <a:cubicBezTo>
                  <a:pt x="94405" y="1900603"/>
                  <a:pt x="106028" y="1886766"/>
                  <a:pt x="84667" y="1918808"/>
                </a:cubicBezTo>
                <a:cubicBezTo>
                  <a:pt x="60500" y="2015469"/>
                  <a:pt x="66341" y="1976795"/>
                  <a:pt x="93134" y="2164341"/>
                </a:cubicBezTo>
                <a:cubicBezTo>
                  <a:pt x="94573" y="2174414"/>
                  <a:pt x="103307" y="2182136"/>
                  <a:pt x="110067" y="2189741"/>
                </a:cubicBezTo>
                <a:cubicBezTo>
                  <a:pt x="125977" y="2207640"/>
                  <a:pt x="147584" y="2220615"/>
                  <a:pt x="160867" y="2240541"/>
                </a:cubicBezTo>
                <a:cubicBezTo>
                  <a:pt x="212985" y="2318719"/>
                  <a:pt x="146477" y="2222553"/>
                  <a:pt x="194734" y="2282874"/>
                </a:cubicBezTo>
                <a:cubicBezTo>
                  <a:pt x="201091" y="2290820"/>
                  <a:pt x="205420" y="2300242"/>
                  <a:pt x="211667" y="2308274"/>
                </a:cubicBezTo>
                <a:cubicBezTo>
                  <a:pt x="224396" y="2324640"/>
                  <a:pt x="258659" y="2367190"/>
                  <a:pt x="279400" y="2384474"/>
                </a:cubicBezTo>
                <a:cubicBezTo>
                  <a:pt x="299990" y="2401633"/>
                  <a:pt x="314690" y="2405263"/>
                  <a:pt x="338667" y="2418341"/>
                </a:cubicBezTo>
                <a:cubicBezTo>
                  <a:pt x="358642" y="2429237"/>
                  <a:pt x="378738" y="2439992"/>
                  <a:pt x="397934" y="2452208"/>
                </a:cubicBezTo>
                <a:cubicBezTo>
                  <a:pt x="409839" y="2459784"/>
                  <a:pt x="419179" y="2471297"/>
                  <a:pt x="431800" y="2477608"/>
                </a:cubicBezTo>
                <a:cubicBezTo>
                  <a:pt x="442208" y="2482812"/>
                  <a:pt x="454521" y="2482730"/>
                  <a:pt x="465667" y="2486074"/>
                </a:cubicBezTo>
                <a:cubicBezTo>
                  <a:pt x="551609" y="2511857"/>
                  <a:pt x="481638" y="2496043"/>
                  <a:pt x="558800" y="2511474"/>
                </a:cubicBezTo>
                <a:cubicBezTo>
                  <a:pt x="593447" y="2546121"/>
                  <a:pt x="559862" y="2518018"/>
                  <a:pt x="635000" y="2545341"/>
                </a:cubicBezTo>
                <a:cubicBezTo>
                  <a:pt x="646862" y="2549654"/>
                  <a:pt x="656893" y="2558283"/>
                  <a:pt x="668867" y="2562274"/>
                </a:cubicBezTo>
                <a:cubicBezTo>
                  <a:pt x="754532" y="2590829"/>
                  <a:pt x="755531" y="2586955"/>
                  <a:pt x="838200" y="2596141"/>
                </a:cubicBezTo>
                <a:cubicBezTo>
                  <a:pt x="975387" y="2657113"/>
                  <a:pt x="857140" y="2615259"/>
                  <a:pt x="1058334" y="2638474"/>
                </a:cubicBezTo>
                <a:cubicBezTo>
                  <a:pt x="1084182" y="2641456"/>
                  <a:pt x="1108899" y="2650950"/>
                  <a:pt x="1134534" y="2655408"/>
                </a:cubicBezTo>
                <a:cubicBezTo>
                  <a:pt x="1202574" y="2667241"/>
                  <a:pt x="1302287" y="2680118"/>
                  <a:pt x="1371600" y="2680808"/>
                </a:cubicBezTo>
                <a:lnTo>
                  <a:pt x="2954867" y="2689274"/>
                </a:lnTo>
                <a:cubicBezTo>
                  <a:pt x="3000797" y="2735204"/>
                  <a:pt x="3002187" y="2740518"/>
                  <a:pt x="3073400" y="2782408"/>
                </a:cubicBezTo>
                <a:cubicBezTo>
                  <a:pt x="3099674" y="2797863"/>
                  <a:pt x="3174421" y="2822074"/>
                  <a:pt x="3200400" y="2833208"/>
                </a:cubicBezTo>
                <a:cubicBezTo>
                  <a:pt x="3217801" y="2840666"/>
                  <a:pt x="3233239" y="2852621"/>
                  <a:pt x="3251200" y="2858608"/>
                </a:cubicBezTo>
                <a:cubicBezTo>
                  <a:pt x="3275884" y="2866836"/>
                  <a:pt x="3302047" y="2869690"/>
                  <a:pt x="3327400" y="2875541"/>
                </a:cubicBezTo>
                <a:cubicBezTo>
                  <a:pt x="3338738" y="2878158"/>
                  <a:pt x="3350371" y="2879922"/>
                  <a:pt x="3361267" y="2884008"/>
                </a:cubicBezTo>
                <a:cubicBezTo>
                  <a:pt x="3373085" y="2888440"/>
                  <a:pt x="3383845" y="2895297"/>
                  <a:pt x="3395134" y="2900941"/>
                </a:cubicBezTo>
                <a:lnTo>
                  <a:pt x="3454400" y="2960208"/>
                </a:lnTo>
                <a:cubicBezTo>
                  <a:pt x="3462867" y="2968675"/>
                  <a:pt x="3468441" y="2981822"/>
                  <a:pt x="3479800" y="2985608"/>
                </a:cubicBezTo>
                <a:cubicBezTo>
                  <a:pt x="3496733" y="2991252"/>
                  <a:pt x="3513825" y="2996441"/>
                  <a:pt x="3530600" y="3002541"/>
                </a:cubicBezTo>
                <a:cubicBezTo>
                  <a:pt x="3544883" y="3007735"/>
                  <a:pt x="3558377" y="3015107"/>
                  <a:pt x="3572934" y="3019474"/>
                </a:cubicBezTo>
                <a:cubicBezTo>
                  <a:pt x="3586718" y="3023609"/>
                  <a:pt x="3601156" y="3025119"/>
                  <a:pt x="3615267" y="3027941"/>
                </a:cubicBezTo>
                <a:cubicBezTo>
                  <a:pt x="3612445" y="3013830"/>
                  <a:pt x="3616976" y="2995784"/>
                  <a:pt x="3606800" y="2985608"/>
                </a:cubicBezTo>
                <a:cubicBezTo>
                  <a:pt x="3594179" y="2972987"/>
                  <a:pt x="3572505" y="2975470"/>
                  <a:pt x="3556000" y="2968674"/>
                </a:cubicBezTo>
                <a:cubicBezTo>
                  <a:pt x="3428307" y="2916094"/>
                  <a:pt x="3505361" y="2934840"/>
                  <a:pt x="3420534" y="2917874"/>
                </a:cubicBezTo>
                <a:cubicBezTo>
                  <a:pt x="3397956" y="2906585"/>
                  <a:pt x="3375780" y="2894453"/>
                  <a:pt x="3352800" y="2884008"/>
                </a:cubicBezTo>
                <a:cubicBezTo>
                  <a:pt x="3322402" y="2870191"/>
                  <a:pt x="3325518" y="2881454"/>
                  <a:pt x="3293534" y="2858608"/>
                </a:cubicBezTo>
                <a:cubicBezTo>
                  <a:pt x="3283791" y="2851648"/>
                  <a:pt x="3278844" y="2838563"/>
                  <a:pt x="3268134" y="2833208"/>
                </a:cubicBezTo>
                <a:cubicBezTo>
                  <a:pt x="3244187" y="2821234"/>
                  <a:pt x="3217334" y="2816275"/>
                  <a:pt x="3191934" y="2807808"/>
                </a:cubicBezTo>
                <a:cubicBezTo>
                  <a:pt x="3183467" y="2804986"/>
                  <a:pt x="3175192" y="2801506"/>
                  <a:pt x="3166534" y="2799341"/>
                </a:cubicBezTo>
                <a:cubicBezTo>
                  <a:pt x="3155245" y="2796519"/>
                  <a:pt x="3143706" y="2794554"/>
                  <a:pt x="3132667" y="2790874"/>
                </a:cubicBezTo>
                <a:cubicBezTo>
                  <a:pt x="3118249" y="2786068"/>
                  <a:pt x="3105301" y="2776582"/>
                  <a:pt x="3090334" y="2773941"/>
                </a:cubicBezTo>
                <a:cubicBezTo>
                  <a:pt x="3056867" y="2768035"/>
                  <a:pt x="3022601" y="2768296"/>
                  <a:pt x="2988734" y="2765474"/>
                </a:cubicBezTo>
                <a:cubicBezTo>
                  <a:pt x="2900400" y="2743393"/>
                  <a:pt x="2922362" y="2753917"/>
                  <a:pt x="3132667" y="2723141"/>
                </a:cubicBezTo>
                <a:cubicBezTo>
                  <a:pt x="3188795" y="2714927"/>
                  <a:pt x="3245621" y="2712472"/>
                  <a:pt x="3302000" y="2706208"/>
                </a:cubicBezTo>
                <a:cubicBezTo>
                  <a:pt x="3321834" y="2704004"/>
                  <a:pt x="3341367" y="2699234"/>
                  <a:pt x="3361267" y="2697741"/>
                </a:cubicBezTo>
                <a:cubicBezTo>
                  <a:pt x="3454310" y="2690763"/>
                  <a:pt x="3547534" y="2686452"/>
                  <a:pt x="3640667" y="2680808"/>
                </a:cubicBezTo>
                <a:cubicBezTo>
                  <a:pt x="3623734" y="2675163"/>
                  <a:pt x="3606676" y="2669877"/>
                  <a:pt x="3589867" y="2663874"/>
                </a:cubicBezTo>
                <a:cubicBezTo>
                  <a:pt x="3567159" y="2655764"/>
                  <a:pt x="3545871" y="2642713"/>
                  <a:pt x="3522134" y="2638474"/>
                </a:cubicBezTo>
                <a:cubicBezTo>
                  <a:pt x="3341381" y="2606197"/>
                  <a:pt x="2873480" y="2614051"/>
                  <a:pt x="2810934" y="2613074"/>
                </a:cubicBezTo>
                <a:cubicBezTo>
                  <a:pt x="2888712" y="2554740"/>
                  <a:pt x="2802576" y="2612497"/>
                  <a:pt x="2878667" y="2579208"/>
                </a:cubicBezTo>
                <a:cubicBezTo>
                  <a:pt x="3026961" y="2514330"/>
                  <a:pt x="2926547" y="2534377"/>
                  <a:pt x="3056467" y="2519941"/>
                </a:cubicBezTo>
                <a:cubicBezTo>
                  <a:pt x="3090334" y="2508652"/>
                  <a:pt x="3123119" y="2493355"/>
                  <a:pt x="3158067" y="2486074"/>
                </a:cubicBezTo>
                <a:cubicBezTo>
                  <a:pt x="3191337" y="2479143"/>
                  <a:pt x="3226851" y="2486443"/>
                  <a:pt x="3259667" y="2477608"/>
                </a:cubicBezTo>
                <a:cubicBezTo>
                  <a:pt x="3301176" y="2466433"/>
                  <a:pt x="3337419" y="2440402"/>
                  <a:pt x="3378200" y="2426808"/>
                </a:cubicBezTo>
                <a:cubicBezTo>
                  <a:pt x="3413921" y="2414901"/>
                  <a:pt x="3452245" y="2412371"/>
                  <a:pt x="3488267" y="2401408"/>
                </a:cubicBezTo>
                <a:cubicBezTo>
                  <a:pt x="3517346" y="2392558"/>
                  <a:pt x="3543855" y="2376391"/>
                  <a:pt x="3572934" y="2367541"/>
                </a:cubicBezTo>
                <a:cubicBezTo>
                  <a:pt x="3910540" y="2264791"/>
                  <a:pt x="3488262" y="2413051"/>
                  <a:pt x="3767667" y="2308274"/>
                </a:cubicBezTo>
                <a:cubicBezTo>
                  <a:pt x="3836758" y="2282365"/>
                  <a:pt x="3798691" y="2304525"/>
                  <a:pt x="3843867" y="2274408"/>
                </a:cubicBezTo>
                <a:cubicBezTo>
                  <a:pt x="3832578" y="2271586"/>
                  <a:pt x="3821636" y="2265941"/>
                  <a:pt x="3810000" y="2265941"/>
                </a:cubicBezTo>
                <a:cubicBezTo>
                  <a:pt x="3598404" y="2265941"/>
                  <a:pt x="3615258" y="2265943"/>
                  <a:pt x="3479800" y="2282874"/>
                </a:cubicBezTo>
                <a:cubicBezTo>
                  <a:pt x="3423410" y="2307041"/>
                  <a:pt x="3389648" y="2322823"/>
                  <a:pt x="3327400" y="2342141"/>
                </a:cubicBezTo>
                <a:cubicBezTo>
                  <a:pt x="3277046" y="2357768"/>
                  <a:pt x="3225018" y="2367801"/>
                  <a:pt x="3175000" y="2384474"/>
                </a:cubicBezTo>
                <a:cubicBezTo>
                  <a:pt x="3149600" y="2392941"/>
                  <a:pt x="3121758" y="2396099"/>
                  <a:pt x="3098800" y="2409874"/>
                </a:cubicBezTo>
                <a:cubicBezTo>
                  <a:pt x="3084689" y="2418341"/>
                  <a:pt x="3072195" y="2430434"/>
                  <a:pt x="3056467" y="2435274"/>
                </a:cubicBezTo>
                <a:cubicBezTo>
                  <a:pt x="3034720" y="2441966"/>
                  <a:pt x="3011312" y="2440919"/>
                  <a:pt x="2988734" y="2443741"/>
                </a:cubicBezTo>
                <a:cubicBezTo>
                  <a:pt x="2971801" y="2449385"/>
                  <a:pt x="2953899" y="2452691"/>
                  <a:pt x="2937934" y="2460674"/>
                </a:cubicBezTo>
                <a:cubicBezTo>
                  <a:pt x="2926645" y="2466319"/>
                  <a:pt x="2915929" y="2473295"/>
                  <a:pt x="2904067" y="2477608"/>
                </a:cubicBezTo>
                <a:cubicBezTo>
                  <a:pt x="2884758" y="2484630"/>
                  <a:pt x="2864109" y="2487520"/>
                  <a:pt x="2844800" y="2494541"/>
                </a:cubicBezTo>
                <a:cubicBezTo>
                  <a:pt x="2747389" y="2529963"/>
                  <a:pt x="2872170" y="2496165"/>
                  <a:pt x="2777067" y="2519941"/>
                </a:cubicBezTo>
                <a:cubicBezTo>
                  <a:pt x="2758341" y="2538667"/>
                  <a:pt x="2749843" y="2550486"/>
                  <a:pt x="2726267" y="2562274"/>
                </a:cubicBezTo>
                <a:cubicBezTo>
                  <a:pt x="2718285" y="2566265"/>
                  <a:pt x="2709334" y="2567919"/>
                  <a:pt x="2700867" y="2570741"/>
                </a:cubicBezTo>
                <a:cubicBezTo>
                  <a:pt x="2669045" y="2594608"/>
                  <a:pt x="2656558" y="2607127"/>
                  <a:pt x="2616200" y="2621541"/>
                </a:cubicBezTo>
                <a:cubicBezTo>
                  <a:pt x="2563969" y="2640195"/>
                  <a:pt x="2527347" y="2640821"/>
                  <a:pt x="2472267" y="2646941"/>
                </a:cubicBezTo>
                <a:cubicBezTo>
                  <a:pt x="2344509" y="2678881"/>
                  <a:pt x="2537364" y="2628064"/>
                  <a:pt x="2404534" y="2672341"/>
                </a:cubicBezTo>
                <a:cubicBezTo>
                  <a:pt x="2390882" y="2676892"/>
                  <a:pt x="2376037" y="2676855"/>
                  <a:pt x="2362200" y="2680808"/>
                </a:cubicBezTo>
                <a:cubicBezTo>
                  <a:pt x="2336456" y="2688163"/>
                  <a:pt x="2311975" y="2699715"/>
                  <a:pt x="2286000" y="2706208"/>
                </a:cubicBezTo>
                <a:cubicBezTo>
                  <a:pt x="2274711" y="2709030"/>
                  <a:pt x="2263730" y="2713708"/>
                  <a:pt x="2252134" y="2714674"/>
                </a:cubicBezTo>
                <a:cubicBezTo>
                  <a:pt x="2229634" y="2716549"/>
                  <a:pt x="2206978" y="2714674"/>
                  <a:pt x="2184400" y="2714674"/>
                </a:cubicBezTo>
              </a:path>
            </a:pathLst>
          </a:custGeom>
          <a:noFill/>
          <a:ln w="1206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258" name="Rectangle 2"/>
          <p:cNvSpPr>
            <a:spLocks noGrp="1" noChangeArrowheads="1"/>
          </p:cNvSpPr>
          <p:nvPr>
            <p:ph type="title"/>
          </p:nvPr>
        </p:nvSpPr>
        <p:spPr/>
        <p:txBody>
          <a:bodyPr>
            <a:normAutofit/>
          </a:bodyPr>
          <a:lstStyle/>
          <a:p>
            <a:r>
              <a:rPr lang="en-US" dirty="0" smtClean="0"/>
              <a:t>Associative Poetics</a:t>
            </a:r>
            <a:endParaRPr lang="en-US" dirty="0"/>
          </a:p>
        </p:txBody>
      </p:sp>
      <p:sp>
        <p:nvSpPr>
          <p:cNvPr id="608259" name="Rectangle 3"/>
          <p:cNvSpPr>
            <a:spLocks noGrp="1" noChangeArrowheads="1"/>
          </p:cNvSpPr>
          <p:nvPr>
            <p:ph type="body" idx="1"/>
          </p:nvPr>
        </p:nvSpPr>
        <p:spPr/>
        <p:txBody>
          <a:bodyPr/>
          <a:lstStyle/>
          <a:p>
            <a:pPr marL="609600" indent="-609600"/>
            <a:r>
              <a:rPr lang="en-US" sz="2400" dirty="0"/>
              <a:t>Lyric exposition: </a:t>
            </a:r>
            <a:r>
              <a:rPr lang="en-US" sz="2400" i="1" dirty="0"/>
              <a:t>parodos</a:t>
            </a:r>
            <a:endParaRPr lang="en-US" sz="2400" dirty="0"/>
          </a:p>
        </p:txBody>
      </p:sp>
      <p:sp>
        <p:nvSpPr>
          <p:cNvPr id="7" name="Content Placeholder 6"/>
          <p:cNvSpPr>
            <a:spLocks noGrp="1"/>
          </p:cNvSpPr>
          <p:nvPr>
            <p:ph sz="half" idx="2"/>
          </p:nvPr>
        </p:nvSpPr>
        <p:spPr/>
        <p:txBody>
          <a:bodyPr>
            <a:normAutofit/>
          </a:bodyPr>
          <a:lstStyle/>
          <a:p>
            <a:pPr marL="609600" indent="-609600">
              <a:buSzPct val="100000"/>
              <a:buFontTx/>
              <a:buAutoNum type="arabicPeriod"/>
            </a:pPr>
            <a:r>
              <a:rPr lang="en-US" dirty="0" smtClean="0"/>
              <a:t>Portent: eagles, hare.</a:t>
            </a:r>
          </a:p>
          <a:p>
            <a:pPr marL="609600" indent="-609600">
              <a:buSzPct val="100000"/>
              <a:buFontTx/>
              <a:buAutoNum type="arabicPeriod"/>
            </a:pPr>
            <a:r>
              <a:rPr lang="en-US" dirty="0" smtClean="0"/>
              <a:t>Artemis’ anger.</a:t>
            </a:r>
          </a:p>
          <a:p>
            <a:pPr marL="609600" indent="-609600">
              <a:buSzPct val="100000"/>
              <a:buFontTx/>
              <a:buAutoNum type="arabicPeriod"/>
            </a:pPr>
            <a:r>
              <a:rPr lang="en-US" dirty="0" smtClean="0"/>
              <a:t>Hymn to Zeus.</a:t>
            </a:r>
          </a:p>
          <a:p>
            <a:pPr marL="609600" indent="-609600">
              <a:buSzPct val="100000"/>
              <a:buFontTx/>
              <a:buAutoNum type="arabicPeriod"/>
            </a:pPr>
            <a:r>
              <a:rPr lang="en-US" dirty="0" smtClean="0"/>
              <a:t>Sacrifice of Iphigenia.</a:t>
            </a:r>
          </a:p>
        </p:txBody>
      </p:sp>
      <p:sp>
        <p:nvSpPr>
          <p:cNvPr id="8" name="Text Placeholder 7"/>
          <p:cNvSpPr>
            <a:spLocks noGrp="1"/>
          </p:cNvSpPr>
          <p:nvPr>
            <p:ph type="body" sz="quarter" idx="3"/>
          </p:nvPr>
        </p:nvSpPr>
        <p:spPr/>
        <p:txBody>
          <a:bodyPr/>
          <a:lstStyle/>
          <a:p>
            <a:r>
              <a:rPr lang="en-US" dirty="0" smtClean="0"/>
              <a:t>Linked imagery: fire, blood</a:t>
            </a:r>
            <a:endParaRPr lang="en-US" dirty="0"/>
          </a:p>
        </p:txBody>
      </p:sp>
      <p:sp>
        <p:nvSpPr>
          <p:cNvPr id="5" name="Content Placeholder 4"/>
          <p:cNvSpPr>
            <a:spLocks noGrp="1"/>
          </p:cNvSpPr>
          <p:nvPr>
            <p:ph sz="quarter" idx="4"/>
          </p:nvPr>
        </p:nvSpPr>
        <p:spPr/>
        <p:txBody>
          <a:bodyPr>
            <a:normAutofit/>
          </a:bodyPr>
          <a:lstStyle/>
          <a:p>
            <a:pPr marL="609600" indent="-609600">
              <a:buSzPct val="100000"/>
              <a:buFontTx/>
              <a:buAutoNum type="arabicPeriod"/>
            </a:pPr>
            <a:r>
              <a:rPr lang="en-US" dirty="0"/>
              <a:t>Burning of </a:t>
            </a:r>
            <a:r>
              <a:rPr lang="en-US" dirty="0" smtClean="0"/>
              <a:t>Troy.</a:t>
            </a:r>
            <a:endParaRPr lang="en-US" dirty="0"/>
          </a:p>
          <a:p>
            <a:pPr marL="609600" indent="-609600">
              <a:buSzPct val="100000"/>
              <a:buFontTx/>
              <a:buAutoNum type="arabicPeriod"/>
            </a:pPr>
            <a:r>
              <a:rPr lang="en-US" dirty="0"/>
              <a:t>Fire </a:t>
            </a:r>
            <a:r>
              <a:rPr lang="en-US" dirty="0" smtClean="0"/>
              <a:t>signals.</a:t>
            </a:r>
          </a:p>
          <a:p>
            <a:pPr marL="609600" indent="-609600">
              <a:buSzPct val="100000"/>
              <a:buFontTx/>
              <a:buAutoNum type="arabicPeriod"/>
            </a:pPr>
            <a:r>
              <a:rPr lang="en-US" dirty="0" smtClean="0"/>
              <a:t>Red carpet.</a:t>
            </a:r>
          </a:p>
          <a:p>
            <a:pPr marL="609600" indent="-609600">
              <a:buSzPct val="100000"/>
              <a:buFontTx/>
              <a:buAutoNum type="arabicPeriod"/>
            </a:pPr>
            <a:r>
              <a:rPr lang="en-US" dirty="0" smtClean="0"/>
              <a:t>Murder in the palace.</a:t>
            </a:r>
            <a:endParaRPr lang="en-US" dirty="0"/>
          </a:p>
        </p:txBody>
      </p:sp>
    </p:spTree>
    <p:extLst>
      <p:ext uri="{BB962C8B-B14F-4D97-AF65-F5344CB8AC3E}">
        <p14:creationId xmlns:p14="http://schemas.microsoft.com/office/powerpoint/2010/main" val="98237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Cassandra Scene: Analysis</a:t>
            </a:r>
            <a:endParaRPr lang="en-US" dirty="0"/>
          </a:p>
        </p:txBody>
      </p:sp>
      <p:sp>
        <p:nvSpPr>
          <p:cNvPr id="6" name="Text Placeholder 5"/>
          <p:cNvSpPr>
            <a:spLocks noGrp="1"/>
          </p:cNvSpPr>
          <p:nvPr>
            <p:ph type="body" idx="1"/>
          </p:nvPr>
        </p:nvSpPr>
        <p:spPr/>
        <p:txBody>
          <a:bodyPr/>
          <a:lstStyle/>
          <a:p>
            <a:r>
              <a:rPr lang="en-US" dirty="0" smtClean="0"/>
              <a:t>Part 1 (pp. 143–149)</a:t>
            </a:r>
            <a:endParaRPr lang="en-US" dirty="0"/>
          </a:p>
        </p:txBody>
      </p:sp>
      <p:sp>
        <p:nvSpPr>
          <p:cNvPr id="7" name="Content Placeholder 6"/>
          <p:cNvSpPr>
            <a:spLocks noGrp="1"/>
          </p:cNvSpPr>
          <p:nvPr>
            <p:ph sz="half" idx="2"/>
          </p:nvPr>
        </p:nvSpPr>
        <p:spPr/>
        <p:txBody>
          <a:bodyPr>
            <a:normAutofit/>
          </a:bodyPr>
          <a:lstStyle/>
          <a:p>
            <a:r>
              <a:rPr lang="en-US" dirty="0" smtClean="0"/>
              <a:t>Greek incomprehension</a:t>
            </a:r>
          </a:p>
          <a:p>
            <a:pPr lvl="1"/>
            <a:r>
              <a:rPr lang="en-US" dirty="0" smtClean="0"/>
              <a:t>Clytemnestra</a:t>
            </a:r>
            <a:r>
              <a:rPr lang="en-US" dirty="0"/>
              <a:t>, Leader, </a:t>
            </a:r>
            <a:r>
              <a:rPr lang="en-US" dirty="0" smtClean="0"/>
              <a:t>Cassandra</a:t>
            </a:r>
            <a:endParaRPr lang="en-US" dirty="0"/>
          </a:p>
          <a:p>
            <a:r>
              <a:rPr lang="en-US" dirty="0" smtClean="0"/>
              <a:t>Lyric transport</a:t>
            </a:r>
          </a:p>
          <a:p>
            <a:pPr lvl="1"/>
            <a:r>
              <a:rPr lang="en-US" dirty="0" smtClean="0"/>
              <a:t>Visions, prophecy</a:t>
            </a:r>
          </a:p>
          <a:p>
            <a:pPr lvl="1"/>
            <a:r>
              <a:rPr lang="en-US" dirty="0" smtClean="0"/>
              <a:t>Cassandra, Leader</a:t>
            </a:r>
            <a:endParaRPr lang="en-US" dirty="0"/>
          </a:p>
        </p:txBody>
      </p:sp>
      <p:sp>
        <p:nvSpPr>
          <p:cNvPr id="8" name="Text Placeholder 7"/>
          <p:cNvSpPr>
            <a:spLocks noGrp="1"/>
          </p:cNvSpPr>
          <p:nvPr>
            <p:ph type="body" sz="quarter" idx="3"/>
          </p:nvPr>
        </p:nvSpPr>
        <p:spPr/>
        <p:txBody>
          <a:bodyPr/>
          <a:lstStyle/>
          <a:p>
            <a:r>
              <a:rPr lang="en-US" dirty="0" smtClean="0"/>
              <a:t>Part 2 (pp. 149–158)</a:t>
            </a:r>
            <a:endParaRPr lang="en-US" dirty="0"/>
          </a:p>
        </p:txBody>
      </p:sp>
      <p:sp>
        <p:nvSpPr>
          <p:cNvPr id="9" name="Content Placeholder 8"/>
          <p:cNvSpPr>
            <a:spLocks noGrp="1"/>
          </p:cNvSpPr>
          <p:nvPr>
            <p:ph sz="quarter" idx="4"/>
          </p:nvPr>
        </p:nvSpPr>
        <p:spPr/>
        <p:txBody>
          <a:bodyPr>
            <a:normAutofit lnSpcReduction="10000"/>
          </a:bodyPr>
          <a:lstStyle/>
          <a:p>
            <a:r>
              <a:rPr lang="en-US" dirty="0" smtClean="0"/>
              <a:t>Speech 1</a:t>
            </a:r>
          </a:p>
          <a:p>
            <a:pPr lvl="1"/>
            <a:r>
              <a:rPr lang="en-US" dirty="0" smtClean="0"/>
              <a:t>Visionary credentials</a:t>
            </a:r>
          </a:p>
          <a:p>
            <a:r>
              <a:rPr lang="en-US" dirty="0" smtClean="0"/>
              <a:t>Speech 2</a:t>
            </a:r>
          </a:p>
          <a:p>
            <a:pPr lvl="1"/>
            <a:r>
              <a:rPr lang="en-US" dirty="0" smtClean="0"/>
              <a:t>Grief &amp; fury</a:t>
            </a:r>
          </a:p>
          <a:p>
            <a:r>
              <a:rPr lang="en-US" dirty="0" smtClean="0"/>
              <a:t>Speech 3</a:t>
            </a:r>
          </a:p>
          <a:p>
            <a:pPr lvl="1"/>
            <a:r>
              <a:rPr lang="en-US" dirty="0" smtClean="0"/>
              <a:t>Humiliation, later calamity</a:t>
            </a:r>
            <a:endParaRPr lang="en-US" dirty="0"/>
          </a:p>
        </p:txBody>
      </p:sp>
    </p:spTree>
    <p:extLst>
      <p:ext uri="{BB962C8B-B14F-4D97-AF65-F5344CB8AC3E}">
        <p14:creationId xmlns:p14="http://schemas.microsoft.com/office/powerpoint/2010/main" val="258617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433163" y="688113"/>
            <a:ext cx="7322517" cy="701731"/>
          </a:xfrm>
        </p:spPr>
        <p:txBody>
          <a:bodyPr wrap="none">
            <a:spAutoFit/>
          </a:bodyPr>
          <a:lstStyle/>
          <a:p>
            <a:r>
              <a:rPr lang="en-US" dirty="0" smtClean="0"/>
              <a:t>Cassandra Scene: Stack O’ Woe</a:t>
            </a:r>
            <a:endParaRPr lang="en-US" i="1" dirty="0"/>
          </a:p>
        </p:txBody>
      </p:sp>
      <p:grpSp>
        <p:nvGrpSpPr>
          <p:cNvPr id="2" name="Group 1"/>
          <p:cNvGrpSpPr/>
          <p:nvPr/>
        </p:nvGrpSpPr>
        <p:grpSpPr>
          <a:xfrm>
            <a:off x="2424287" y="1991326"/>
            <a:ext cx="7315198" cy="4324096"/>
            <a:chOff x="2424287" y="1295382"/>
            <a:chExt cx="7315198" cy="4324096"/>
          </a:xfrm>
        </p:grpSpPr>
        <p:pic>
          <p:nvPicPr>
            <p:cNvPr id="12" name="Picture 11" descr="Untitled-2.gif"/>
            <p:cNvPicPr>
              <a:picLocks noChangeAspect="1"/>
            </p:cNvPicPr>
            <p:nvPr/>
          </p:nvPicPr>
          <p:blipFill>
            <a:blip r:embed="rId3" cstate="print"/>
            <a:stretch>
              <a:fillRect/>
            </a:stretch>
          </p:blipFill>
          <p:spPr>
            <a:xfrm>
              <a:off x="2424287" y="1295382"/>
              <a:ext cx="7315198" cy="4324096"/>
            </a:xfrm>
            <a:prstGeom prst="rect">
              <a:avLst/>
            </a:prstGeom>
          </p:spPr>
        </p:pic>
        <p:sp>
          <p:nvSpPr>
            <p:cNvPr id="13" name="TextBox 12"/>
            <p:cNvSpPr txBox="1"/>
            <p:nvPr/>
          </p:nvSpPr>
          <p:spPr>
            <a:xfrm>
              <a:off x="4734233" y="2045650"/>
              <a:ext cx="2720360" cy="523220"/>
            </a:xfrm>
            <a:prstGeom prst="rect">
              <a:avLst/>
            </a:prstGeom>
            <a:noFill/>
            <a:effectLst>
              <a:outerShdw blurRad="50800" dist="76200" dir="2700000" algn="tl" rotWithShape="0">
                <a:prstClr val="black">
                  <a:alpha val="40000"/>
                </a:prstClr>
              </a:outerShdw>
            </a:effectLst>
          </p:spPr>
          <p:txBody>
            <a:bodyPr wrap="none" rtlCol="0">
              <a:spAutoFit/>
            </a:bodyPr>
            <a:lstStyle/>
            <a:p>
              <a:pPr algn="ctr"/>
              <a:r>
                <a:rPr lang="en-US" sz="2800" b="1" i="1" dirty="0">
                  <a:solidFill>
                    <a:schemeClr val="bg1"/>
                  </a:solidFill>
                </a:rPr>
                <a:t>Feast of Thyestes</a:t>
              </a:r>
            </a:p>
          </p:txBody>
        </p:sp>
        <p:sp>
          <p:nvSpPr>
            <p:cNvPr id="15" name="TextBox 14"/>
            <p:cNvSpPr txBox="1"/>
            <p:nvPr/>
          </p:nvSpPr>
          <p:spPr>
            <a:xfrm>
              <a:off x="4040806" y="3463226"/>
              <a:ext cx="4107215" cy="815480"/>
            </a:xfrm>
            <a:prstGeom prst="rect">
              <a:avLst/>
            </a:prstGeom>
            <a:noFill/>
            <a:effectLst>
              <a:outerShdw blurRad="50800" dist="76200" dir="2700000" algn="tl" rotWithShape="0">
                <a:prstClr val="black">
                  <a:alpha val="40000"/>
                </a:prstClr>
              </a:outerShdw>
            </a:effectLst>
          </p:spPr>
          <p:txBody>
            <a:bodyPr wrap="none" rtlCol="0">
              <a:spAutoFit/>
            </a:bodyPr>
            <a:lstStyle/>
            <a:p>
              <a:pPr algn="ctr">
                <a:lnSpc>
                  <a:spcPts val="2800"/>
                </a:lnSpc>
              </a:pPr>
              <a:r>
                <a:rPr lang="en-US" sz="2800" b="1" i="1" dirty="0">
                  <a:solidFill>
                    <a:schemeClr val="bg1"/>
                  </a:solidFill>
                </a:rPr>
                <a:t>Murder of Agamemnon &amp; </a:t>
              </a:r>
              <a:br>
                <a:rPr lang="en-US" sz="2800" b="1" i="1" dirty="0">
                  <a:solidFill>
                    <a:schemeClr val="bg1"/>
                  </a:solidFill>
                </a:rPr>
              </a:br>
              <a:r>
                <a:rPr lang="en-US" sz="2800" b="1" i="1" dirty="0">
                  <a:solidFill>
                    <a:schemeClr val="bg1"/>
                  </a:solidFill>
                </a:rPr>
                <a:t>Cassandra</a:t>
              </a:r>
            </a:p>
          </p:txBody>
        </p:sp>
        <p:sp>
          <p:nvSpPr>
            <p:cNvPr id="19" name="TextBox 18"/>
            <p:cNvSpPr txBox="1"/>
            <p:nvPr/>
          </p:nvSpPr>
          <p:spPr>
            <a:xfrm>
              <a:off x="5171532" y="2754438"/>
              <a:ext cx="1845762" cy="523220"/>
            </a:xfrm>
            <a:prstGeom prst="rect">
              <a:avLst/>
            </a:prstGeom>
            <a:noFill/>
            <a:effectLst>
              <a:outerShdw blurRad="50800" dist="76200" dir="2700000" algn="tl" rotWithShape="0">
                <a:prstClr val="black">
                  <a:alpha val="40000"/>
                </a:prstClr>
              </a:outerShdw>
            </a:effectLst>
          </p:spPr>
          <p:txBody>
            <a:bodyPr wrap="none" rtlCol="0">
              <a:spAutoFit/>
            </a:bodyPr>
            <a:lstStyle/>
            <a:p>
              <a:pPr algn="ctr"/>
              <a:r>
                <a:rPr lang="en-US" sz="2800" b="1" i="1" dirty="0">
                  <a:solidFill>
                    <a:schemeClr val="bg1"/>
                  </a:solidFill>
                </a:rPr>
                <a:t>Trojan War</a:t>
              </a:r>
            </a:p>
          </p:txBody>
        </p:sp>
        <p:sp>
          <p:nvSpPr>
            <p:cNvPr id="20" name="TextBox 19"/>
            <p:cNvSpPr txBox="1"/>
            <p:nvPr/>
          </p:nvSpPr>
          <p:spPr>
            <a:xfrm>
              <a:off x="4220759" y="4464275"/>
              <a:ext cx="3747308" cy="514115"/>
            </a:xfrm>
            <a:prstGeom prst="rect">
              <a:avLst/>
            </a:prstGeom>
            <a:noFill/>
            <a:effectLst>
              <a:outerShdw blurRad="50800" dist="76200" dir="2700000" algn="tl" rotWithShape="0">
                <a:prstClr val="black">
                  <a:alpha val="40000"/>
                </a:prstClr>
              </a:outerShdw>
            </a:effectLst>
          </p:spPr>
          <p:txBody>
            <a:bodyPr wrap="none" rtlCol="0">
              <a:spAutoFit/>
            </a:bodyPr>
            <a:lstStyle/>
            <a:p>
              <a:pPr algn="ctr">
                <a:lnSpc>
                  <a:spcPts val="3400"/>
                </a:lnSpc>
              </a:pPr>
              <a:r>
                <a:rPr lang="en-US" sz="2800" b="1" i="1" dirty="0">
                  <a:solidFill>
                    <a:schemeClr val="bg1"/>
                  </a:solidFill>
                </a:rPr>
                <a:t>Murder of Clytemnestra</a:t>
              </a:r>
            </a:p>
          </p:txBody>
        </p:sp>
      </p:grpSp>
    </p:spTree>
    <p:extLst>
      <p:ext uri="{BB962C8B-B14F-4D97-AF65-F5344CB8AC3E}">
        <p14:creationId xmlns:p14="http://schemas.microsoft.com/office/powerpoint/2010/main" val="271236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63388" y="2901903"/>
            <a:ext cx="3062057" cy="1054199"/>
          </a:xfrm>
          <a:prstGeom prst="rect">
            <a:avLst/>
          </a:prstGeom>
          <a:noFill/>
        </p:spPr>
        <p:txBody>
          <a:bodyPr wrap="none" rtlCol="0" anchor="ctr" anchorCtr="0">
            <a:spAutoFit/>
          </a:bodyPr>
          <a:lstStyle/>
          <a:p>
            <a:pPr algn="ctr">
              <a:lnSpc>
                <a:spcPct val="125000"/>
              </a:lnSpc>
            </a:pPr>
            <a:r>
              <a:rPr lang="en-US" sz="5400" dirty="0" smtClean="0">
                <a:solidFill>
                  <a:srgbClr val="737373"/>
                </a:solidFill>
                <a:latin typeface="Calibri" panose="020F0502020204030204" pitchFamily="34" charset="0"/>
                <a:cs typeface="Calibri" panose="020F0502020204030204" pitchFamily="34" charset="0"/>
              </a:rPr>
              <a:t>A meme...</a:t>
            </a:r>
          </a:p>
        </p:txBody>
      </p:sp>
      <p:sp>
        <p:nvSpPr>
          <p:cNvPr id="3" name="TextBox 2"/>
          <p:cNvSpPr txBox="1"/>
          <p:nvPr/>
        </p:nvSpPr>
        <p:spPr>
          <a:xfrm>
            <a:off x="2245987" y="5140763"/>
            <a:ext cx="7696851" cy="553998"/>
          </a:xfrm>
          <a:prstGeom prst="rect">
            <a:avLst/>
          </a:prstGeom>
          <a:noFill/>
        </p:spPr>
        <p:txBody>
          <a:bodyPr wrap="none" rtlCol="0" anchor="t" anchorCtr="0">
            <a:spAutoFit/>
          </a:bodyPr>
          <a:lstStyle/>
          <a:p>
            <a:pPr algn="ctr">
              <a:lnSpc>
                <a:spcPct val="125000"/>
              </a:lnSpc>
            </a:pPr>
            <a:r>
              <a:rPr lang="en-US" sz="2400" dirty="0" smtClean="0">
                <a:solidFill>
                  <a:srgbClr val="737373"/>
                </a:solidFill>
                <a:latin typeface="Calibri" panose="020F0502020204030204" pitchFamily="34" charset="0"/>
                <a:cs typeface="Calibri" panose="020F0502020204030204" pitchFamily="34" charset="0"/>
                <a:hlinkClick r:id="rId2"/>
              </a:rPr>
              <a:t>https://youtu.be/P5TX6quFBEs?si=YE0idZ7BOM4Pj-iG&amp;t=12</a:t>
            </a:r>
            <a:endParaRPr lang="en-US" sz="24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351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4"/>
          <p:cNvSpPr>
            <a:spLocks noGrp="1"/>
          </p:cNvSpPr>
          <p:nvPr>
            <p:ph type="title"/>
          </p:nvPr>
        </p:nvSpPr>
        <p:spPr>
          <a:xfrm>
            <a:off x="737108" y="4543422"/>
            <a:ext cx="10234106" cy="1394228"/>
          </a:xfrm>
        </p:spPr>
        <p:txBody>
          <a:bodyPr wrap="square" anchor="t" anchorCtr="0">
            <a:spAutoFit/>
          </a:bodyPr>
          <a:lstStyle/>
          <a:p>
            <a:pPr algn="l"/>
            <a:r>
              <a:rPr lang="en-US" sz="5400" i="1" u="sng" dirty="0" smtClean="0">
                <a:solidFill>
                  <a:schemeClr val="accent1"/>
                </a:solidFill>
              </a:rPr>
              <a:t>Who</a:t>
            </a:r>
            <a:r>
              <a:rPr lang="en-US" sz="5400" dirty="0" smtClean="0">
                <a:solidFill>
                  <a:schemeClr val="accent1"/>
                </a:solidFill>
              </a:rPr>
              <a:t> “sees” dead people?</a:t>
            </a:r>
            <a:br>
              <a:rPr lang="en-US" sz="5400" dirty="0" smtClean="0">
                <a:solidFill>
                  <a:schemeClr val="accent1"/>
                </a:solidFill>
              </a:rPr>
            </a:br>
            <a:r>
              <a:rPr lang="en-US" sz="4000" dirty="0" smtClean="0">
                <a:solidFill>
                  <a:schemeClr val="accent1"/>
                </a:solidFill>
              </a:rPr>
              <a:t>(In </a:t>
            </a:r>
            <a:r>
              <a:rPr lang="en-US" sz="4000" i="1" dirty="0" smtClean="0">
                <a:solidFill>
                  <a:schemeClr val="accent1"/>
                </a:solidFill>
              </a:rPr>
              <a:t>Agamemnon</a:t>
            </a:r>
            <a:r>
              <a:rPr lang="en-US" sz="4000" dirty="0" smtClean="0">
                <a:solidFill>
                  <a:schemeClr val="accent1"/>
                </a:solidFill>
              </a:rPr>
              <a:t>)</a:t>
            </a:r>
            <a:endParaRPr lang="en-US" sz="5400" dirty="0">
              <a:solidFill>
                <a:schemeClr val="accent1"/>
              </a:solidFill>
            </a:endParaRPr>
          </a:p>
        </p:txBody>
      </p:sp>
    </p:spTree>
    <p:extLst>
      <p:ext uri="{BB962C8B-B14F-4D97-AF65-F5344CB8AC3E}">
        <p14:creationId xmlns:p14="http://schemas.microsoft.com/office/powerpoint/2010/main" val="319403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526"/>
          <a:stretch/>
        </p:blipFill>
        <p:spPr>
          <a:xfrm>
            <a:off x="5474650" y="0"/>
            <a:ext cx="4690474" cy="6858000"/>
          </a:xfrm>
          <a:prstGeom prst="rect">
            <a:avLst/>
          </a:prstGeom>
        </p:spPr>
      </p:pic>
      <p:sp>
        <p:nvSpPr>
          <p:cNvPr id="5" name="Title 4"/>
          <p:cNvSpPr>
            <a:spLocks noGrp="1"/>
          </p:cNvSpPr>
          <p:nvPr>
            <p:ph type="title"/>
          </p:nvPr>
        </p:nvSpPr>
        <p:spPr>
          <a:xfrm>
            <a:off x="722313" y="4533900"/>
            <a:ext cx="4029795" cy="840230"/>
          </a:xfrm>
        </p:spPr>
        <p:txBody>
          <a:bodyPr anchor="t" anchorCtr="0">
            <a:spAutoFit/>
          </a:bodyPr>
          <a:lstStyle/>
          <a:p>
            <a:pPr algn="l"/>
            <a:r>
              <a:rPr lang="en-US" sz="5400" dirty="0" smtClean="0">
                <a:solidFill>
                  <a:schemeClr val="accent1"/>
                </a:solidFill>
              </a:rPr>
              <a:t>Cassandra!</a:t>
            </a:r>
            <a:endParaRPr lang="en-US" sz="5400" dirty="0">
              <a:solidFill>
                <a:schemeClr val="accent1"/>
              </a:solidFill>
            </a:endParaRPr>
          </a:p>
        </p:txBody>
      </p:sp>
    </p:spTree>
    <p:extLst>
      <p:ext uri="{BB962C8B-B14F-4D97-AF65-F5344CB8AC3E}">
        <p14:creationId xmlns:p14="http://schemas.microsoft.com/office/powerpoint/2010/main" val="97582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2" descr="https://i.insider.com/54e62f0669bedd40063cbd83?width=1025&amp;forma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896" y="0"/>
            <a:ext cx="915293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8541" y="5973837"/>
            <a:ext cx="1368131" cy="412934"/>
          </a:xfrm>
          <a:prstGeom prst="rect">
            <a:avLst/>
          </a:prstGeom>
        </p:spPr>
        <p:txBody>
          <a:bodyPr wrap="none">
            <a:spAutoFit/>
          </a:bodyPr>
          <a:lstStyle/>
          <a:p>
            <a:pPr algn="r">
              <a:lnSpc>
                <a:spcPct val="125000"/>
              </a:lnSpc>
            </a:pPr>
            <a:r>
              <a:rPr lang="en-US" dirty="0">
                <a:solidFill>
                  <a:schemeClr val="bg1"/>
                </a:solidFill>
                <a:latin typeface="Calibri" panose="020F0502020204030204" pitchFamily="34" charset="0"/>
                <a:cs typeface="Calibri" panose="020F0502020204030204" pitchFamily="34" charset="0"/>
              </a:rPr>
              <a:t>Trojan Horse</a:t>
            </a:r>
          </a:p>
        </p:txBody>
      </p:sp>
    </p:spTree>
    <p:extLst>
      <p:ext uri="{BB962C8B-B14F-4D97-AF65-F5344CB8AC3E}">
        <p14:creationId xmlns:p14="http://schemas.microsoft.com/office/powerpoint/2010/main" val="347177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6733" y="1635034"/>
            <a:ext cx="4563357" cy="4174435"/>
          </a:xfrm>
          <a:prstGeom prst="rect">
            <a:avLst/>
          </a:prstGeom>
        </p:spPr>
      </p:pic>
      <p:sp>
        <p:nvSpPr>
          <p:cNvPr id="21" name="Rectangle 20"/>
          <p:cNvSpPr/>
          <p:nvPr/>
        </p:nvSpPr>
        <p:spPr>
          <a:xfrm>
            <a:off x="0" y="0"/>
            <a:ext cx="12188825" cy="6858000"/>
          </a:xfrm>
          <a:prstGeom prst="rect">
            <a:avLst/>
          </a:prstGeom>
          <a:solidFill>
            <a:schemeClr val="bg1">
              <a:alpha val="7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aphicFrame>
        <p:nvGraphicFramePr>
          <p:cNvPr id="3" name="Table 2"/>
          <p:cNvGraphicFramePr>
            <a:graphicFrameLocks noGrp="1"/>
          </p:cNvGraphicFramePr>
          <p:nvPr>
            <p:extLst>
              <p:ext uri="{D42A27DB-BD31-4B8C-83A1-F6EECF244321}">
                <p14:modId xmlns:p14="http://schemas.microsoft.com/office/powerpoint/2010/main" val="3997113179"/>
              </p:ext>
            </p:extLst>
          </p:nvPr>
        </p:nvGraphicFramePr>
        <p:xfrm>
          <a:off x="1592752" y="2560320"/>
          <a:ext cx="9003321" cy="1737360"/>
        </p:xfrm>
        <a:graphic>
          <a:graphicData uri="http://schemas.openxmlformats.org/drawingml/2006/table">
            <a:tbl>
              <a:tblPr firstRow="1" bandRow="1">
                <a:tableStyleId>{073A0DAA-6AF3-43AB-8588-CEC1D06C72B9}</a:tableStyleId>
              </a:tblPr>
              <a:tblGrid>
                <a:gridCol w="3001107">
                  <a:extLst>
                    <a:ext uri="{9D8B030D-6E8A-4147-A177-3AD203B41FA5}">
                      <a16:colId xmlns:a16="http://schemas.microsoft.com/office/drawing/2014/main" val="3552543053"/>
                    </a:ext>
                  </a:extLst>
                </a:gridCol>
                <a:gridCol w="3001107">
                  <a:extLst>
                    <a:ext uri="{9D8B030D-6E8A-4147-A177-3AD203B41FA5}">
                      <a16:colId xmlns:a16="http://schemas.microsoft.com/office/drawing/2014/main" val="3831917641"/>
                    </a:ext>
                  </a:extLst>
                </a:gridCol>
                <a:gridCol w="3001107">
                  <a:extLst>
                    <a:ext uri="{9D8B030D-6E8A-4147-A177-3AD203B41FA5}">
                      <a16:colId xmlns:a16="http://schemas.microsoft.com/office/drawing/2014/main" val="3313501523"/>
                    </a:ext>
                  </a:extLst>
                </a:gridCol>
              </a:tblGrid>
              <a:tr h="370840">
                <a:tc>
                  <a:txBody>
                    <a:bodyPr/>
                    <a:lstStyle/>
                    <a:p>
                      <a:pPr algn="r" defTabSz="914400"/>
                      <a:r>
                        <a:rPr lang="en-US" sz="3200" b="0" i="0" kern="800" dirty="0" smtClean="0">
                          <a:solidFill>
                            <a:schemeClr val="tx1"/>
                          </a:solidFill>
                          <a:latin typeface="Calibri" panose="020F0502020204030204" pitchFamily="34" charset="0"/>
                          <a:ea typeface="Calibri"/>
                          <a:cs typeface="Calibri" panose="020F0502020204030204" pitchFamily="34" charset="0"/>
                        </a:rPr>
                        <a:t>JUSTICE (</a:t>
                      </a:r>
                      <a:r>
                        <a:rPr lang="en-US" sz="3200" b="0" i="1" kern="800" dirty="0" smtClean="0">
                          <a:solidFill>
                            <a:schemeClr val="tx1"/>
                          </a:solidFill>
                          <a:latin typeface="Calibri" panose="020F0502020204030204" pitchFamily="34" charset="0"/>
                          <a:ea typeface="Calibri"/>
                          <a:cs typeface="Calibri" panose="020F0502020204030204" pitchFamily="34" charset="0"/>
                        </a:rPr>
                        <a:t>dikē</a:t>
                      </a:r>
                      <a:r>
                        <a:rPr lang="en-US" sz="3200" b="0" i="0" kern="800" dirty="0" smtClean="0">
                          <a:solidFill>
                            <a:schemeClr val="tx1"/>
                          </a:solidFill>
                          <a:latin typeface="Calibri" panose="020F0502020204030204" pitchFamily="34" charset="0"/>
                          <a:ea typeface="Calibri"/>
                          <a:cs typeface="Calibri" panose="020F0502020204030204" pitchFamily="34" charset="0"/>
                        </a:rPr>
                        <a:t>)</a:t>
                      </a:r>
                      <a:endParaRPr lang="en-US" sz="3200" dirty="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684213" indent="-684213" algn="ctr"/>
                      <a:endParaRPr lang="en-US" sz="3200" b="0" i="0" kern="800" dirty="0">
                        <a:solidFill>
                          <a:schemeClr val="tx1"/>
                        </a:solidFill>
                        <a:latin typeface="Calibri" panose="020F0502020204030204" pitchFamily="34" charset="0"/>
                        <a:ea typeface="Calibri"/>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3200" b="0" i="0" kern="800" dirty="0" smtClean="0">
                          <a:solidFill>
                            <a:schemeClr val="tx1"/>
                          </a:solidFill>
                          <a:latin typeface="Calibri" panose="020F0502020204030204" pitchFamily="34" charset="0"/>
                          <a:ea typeface="Calibri"/>
                          <a:cs typeface="Calibri" panose="020F0502020204030204" pitchFamily="34" charset="0"/>
                        </a:rPr>
                        <a:t>JUSTICE (</a:t>
                      </a:r>
                      <a:r>
                        <a:rPr lang="en-US" sz="3200" b="0" i="1" kern="800" dirty="0" smtClean="0">
                          <a:solidFill>
                            <a:schemeClr val="tx1"/>
                          </a:solidFill>
                          <a:latin typeface="Calibri" panose="020F0502020204030204" pitchFamily="34" charset="0"/>
                          <a:ea typeface="Calibri"/>
                          <a:cs typeface="Calibri" panose="020F0502020204030204" pitchFamily="34" charset="0"/>
                        </a:rPr>
                        <a:t>dikē</a:t>
                      </a:r>
                      <a:r>
                        <a:rPr lang="en-US" sz="3200" b="0" i="0" kern="800" dirty="0" smtClean="0">
                          <a:solidFill>
                            <a:schemeClr val="tx1"/>
                          </a:solidFill>
                          <a:latin typeface="Calibri" panose="020F0502020204030204" pitchFamily="34" charset="0"/>
                          <a:ea typeface="Calibri"/>
                          <a:cs typeface="Calibri" panose="020F0502020204030204" pitchFamily="34" charset="0"/>
                        </a:rPr>
                        <a:t>)</a:t>
                      </a:r>
                      <a:endParaRPr lang="en-US" sz="3200" b="0" i="0" kern="800" dirty="0">
                        <a:solidFill>
                          <a:schemeClr val="tx1"/>
                        </a:solidFill>
                        <a:latin typeface="Calibri" panose="020F0502020204030204" pitchFamily="34" charset="0"/>
                        <a:ea typeface="Calibri"/>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9422520"/>
                  </a:ext>
                </a:extLst>
              </a:tr>
              <a:tr h="370840">
                <a:tc>
                  <a:txBody>
                    <a:bodyPr/>
                    <a:lstStyle/>
                    <a:p>
                      <a:pPr algn="r" defTabSz="914400"/>
                      <a:r>
                        <a:rPr lang="en-US" sz="3200" i="1" dirty="0" smtClean="0">
                          <a:solidFill>
                            <a:schemeClr val="tx1"/>
                          </a:solidFill>
                          <a:latin typeface="Calibri" panose="020F0502020204030204" pitchFamily="34" charset="0"/>
                          <a:cs typeface="Calibri" panose="020F0502020204030204" pitchFamily="34" charset="0"/>
                        </a:rPr>
                        <a:t>lex </a:t>
                      </a:r>
                      <a:r>
                        <a:rPr lang="en-US" sz="3200" i="1" dirty="0" err="1" smtClean="0">
                          <a:solidFill>
                            <a:schemeClr val="tx1"/>
                          </a:solidFill>
                          <a:latin typeface="Calibri" panose="020F0502020204030204" pitchFamily="34" charset="0"/>
                          <a:cs typeface="Calibri" panose="020F0502020204030204" pitchFamily="34" charset="0"/>
                        </a:rPr>
                        <a:t>talionis</a:t>
                      </a:r>
                      <a:endParaRPr lang="en-US" sz="3200" i="1" dirty="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684213" indent="-684213" algn="ctr"/>
                      <a:r>
                        <a:rPr lang="en-US" sz="3200" b="0" i="0" kern="800" dirty="0" smtClean="0">
                          <a:solidFill>
                            <a:schemeClr val="tx1"/>
                          </a:solidFill>
                          <a:latin typeface="Calibri" panose="020F0502020204030204" pitchFamily="34" charset="0"/>
                          <a:ea typeface="Calibri"/>
                          <a:cs typeface="Calibri" panose="020F0502020204030204" pitchFamily="34" charset="0"/>
                        </a:rPr>
                        <a:t>versus</a:t>
                      </a:r>
                      <a:endParaRPr lang="en-US" sz="3200" b="0" i="0" kern="800" dirty="0">
                        <a:solidFill>
                          <a:schemeClr val="tx1"/>
                        </a:solidFill>
                        <a:latin typeface="Calibri" panose="020F0502020204030204" pitchFamily="34" charset="0"/>
                        <a:ea typeface="Calibri"/>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3200" b="0" i="0" kern="800" dirty="0" smtClean="0">
                          <a:solidFill>
                            <a:schemeClr val="tx1"/>
                          </a:solidFill>
                          <a:latin typeface="Calibri" panose="020F0502020204030204" pitchFamily="34" charset="0"/>
                          <a:ea typeface="Calibri"/>
                          <a:cs typeface="Calibri" panose="020F0502020204030204" pitchFamily="34" charset="0"/>
                        </a:rPr>
                        <a:t>What?</a:t>
                      </a:r>
                      <a:endParaRPr lang="en-US" sz="3200" b="0" i="0" kern="800" dirty="0">
                        <a:solidFill>
                          <a:schemeClr val="tx1"/>
                        </a:solidFill>
                        <a:latin typeface="Calibri" panose="020F0502020204030204" pitchFamily="34" charset="0"/>
                        <a:ea typeface="Calibri"/>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1655825"/>
                  </a:ext>
                </a:extLst>
              </a:tr>
              <a:tr h="370840">
                <a:tc>
                  <a:txBody>
                    <a:bodyPr/>
                    <a:lstStyle/>
                    <a:p>
                      <a:pPr algn="r" defTabSz="914400"/>
                      <a:r>
                        <a:rPr lang="en-US" sz="2400" i="0" dirty="0" smtClean="0">
                          <a:solidFill>
                            <a:schemeClr val="tx1"/>
                          </a:solidFill>
                          <a:latin typeface="Calibri" panose="020F0502020204030204" pitchFamily="34" charset="0"/>
                          <a:cs typeface="Calibri" panose="020F0502020204030204" pitchFamily="34" charset="0"/>
                        </a:rPr>
                        <a:t>(= vendetta justice)</a:t>
                      </a:r>
                      <a:endParaRPr lang="en-US" sz="2800" i="0" dirty="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684213" indent="-684213" algn="ctr"/>
                      <a:endParaRPr lang="en-US" sz="3200" b="0" i="0" kern="800" dirty="0">
                        <a:solidFill>
                          <a:schemeClr val="tx1"/>
                        </a:solidFill>
                        <a:latin typeface="Calibri" panose="020F0502020204030204" pitchFamily="34" charset="0"/>
                        <a:ea typeface="Calibri"/>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US" sz="3200" b="0" i="0" kern="800" dirty="0">
                        <a:solidFill>
                          <a:schemeClr val="tx1"/>
                        </a:solidFill>
                        <a:latin typeface="Calibri" panose="020F0502020204030204" pitchFamily="34" charset="0"/>
                        <a:ea typeface="Calibri"/>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3391632"/>
                  </a:ext>
                </a:extLst>
              </a:tr>
            </a:tbl>
          </a:graphicData>
        </a:graphic>
      </p:graphicFrame>
      <p:sp>
        <p:nvSpPr>
          <p:cNvPr id="6" name="Title 5"/>
          <p:cNvSpPr>
            <a:spLocks noGrp="1"/>
          </p:cNvSpPr>
          <p:nvPr>
            <p:ph type="title"/>
          </p:nvPr>
        </p:nvSpPr>
        <p:spPr/>
        <p:txBody>
          <a:bodyPr/>
          <a:lstStyle/>
          <a:p>
            <a:r>
              <a:rPr lang="en-US" i="1" dirty="0" smtClean="0"/>
              <a:t>Oresteia</a:t>
            </a:r>
            <a:r>
              <a:rPr lang="en-US" dirty="0" smtClean="0"/>
              <a:t>: </a:t>
            </a:r>
            <a:r>
              <a:rPr lang="en-US" i="1" dirty="0" smtClean="0"/>
              <a:t>desis</a:t>
            </a:r>
            <a:r>
              <a:rPr lang="en-US" dirty="0" smtClean="0"/>
              <a:t> (“complication”)</a:t>
            </a:r>
            <a:endParaRPr lang="en-US" dirty="0"/>
          </a:p>
        </p:txBody>
      </p:sp>
      <p:cxnSp>
        <p:nvCxnSpPr>
          <p:cNvPr id="13" name="Straight Connector 12"/>
          <p:cNvCxnSpPr/>
          <p:nvPr/>
        </p:nvCxnSpPr>
        <p:spPr>
          <a:xfrm>
            <a:off x="4729018" y="2860962"/>
            <a:ext cx="757382" cy="5680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802909" y="3429000"/>
            <a:ext cx="674255" cy="5680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flipH="1">
            <a:off x="6751781" y="2870198"/>
            <a:ext cx="757382" cy="1136072"/>
            <a:chOff x="6160654" y="2860962"/>
            <a:chExt cx="757382" cy="1136072"/>
          </a:xfrm>
        </p:grpSpPr>
        <p:cxnSp>
          <p:nvCxnSpPr>
            <p:cNvPr id="17" name="Straight Connector 16"/>
            <p:cNvCxnSpPr/>
            <p:nvPr/>
          </p:nvCxnSpPr>
          <p:spPr>
            <a:xfrm>
              <a:off x="6160654" y="2860962"/>
              <a:ext cx="757382" cy="5680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243781" y="3428999"/>
              <a:ext cx="674255" cy="5680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27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pPr lvl="0"/>
            <a:r>
              <a:rPr lang="en-US" dirty="0" smtClean="0"/>
              <a:t>Cold Open</a:t>
            </a:r>
          </a:p>
          <a:p>
            <a:pPr lvl="1"/>
            <a:r>
              <a:rPr lang="en-US" i="1" dirty="0" smtClean="0"/>
              <a:t>Oresteia</a:t>
            </a:r>
            <a:r>
              <a:rPr lang="en-US" dirty="0" smtClean="0"/>
              <a:t>: the </a:t>
            </a:r>
            <a:r>
              <a:rPr lang="en-US" i="1" dirty="0" smtClean="0"/>
              <a:t>desis</a:t>
            </a:r>
            <a:r>
              <a:rPr lang="en-US" dirty="0" smtClean="0"/>
              <a:t> (“complication”)</a:t>
            </a:r>
          </a:p>
          <a:p>
            <a:pPr lvl="0"/>
            <a:r>
              <a:rPr lang="en-US" dirty="0" smtClean="0"/>
              <a:t>Discussion</a:t>
            </a:r>
          </a:p>
          <a:p>
            <a:pPr lvl="1"/>
            <a:r>
              <a:rPr lang="en-US" dirty="0" smtClean="0"/>
              <a:t>What Does Clytemnestra’s Red Carpet Do?</a:t>
            </a:r>
          </a:p>
          <a:p>
            <a:pPr lvl="0"/>
            <a:r>
              <a:rPr lang="en-US" dirty="0" smtClean="0"/>
              <a:t>Recap &amp; Update</a:t>
            </a:r>
          </a:p>
          <a:p>
            <a:pPr lvl="1"/>
            <a:r>
              <a:rPr lang="en-US" dirty="0" smtClean="0"/>
              <a:t>Plot and Poetics in Aeschylus’ </a:t>
            </a:r>
            <a:r>
              <a:rPr lang="en-US" i="1" dirty="0" smtClean="0"/>
              <a:t>Agamemnon</a:t>
            </a:r>
            <a:endParaRPr lang="en-US" dirty="0"/>
          </a:p>
        </p:txBody>
      </p:sp>
    </p:spTree>
    <p:extLst>
      <p:ext uri="{BB962C8B-B14F-4D97-AF65-F5344CB8AC3E}">
        <p14:creationId xmlns:p14="http://schemas.microsoft.com/office/powerpoint/2010/main" val="5150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idx="1"/>
          </p:nvPr>
        </p:nvSpPr>
        <p:spPr/>
        <p:txBody>
          <a:bodyPr/>
          <a:lstStyle/>
          <a:p>
            <a:r>
              <a:rPr lang="en-US" dirty="0" smtClean="0"/>
              <a:t>What Does Clytemnestra’s Red Carpet Do?</a:t>
            </a:r>
            <a:endParaRPr lang="en-US" dirty="0"/>
          </a:p>
        </p:txBody>
      </p:sp>
    </p:spTree>
    <p:extLst>
      <p:ext uri="{BB962C8B-B14F-4D97-AF65-F5344CB8AC3E}">
        <p14:creationId xmlns:p14="http://schemas.microsoft.com/office/powerpoint/2010/main" val="426587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9963" y="1943658"/>
            <a:ext cx="10248899" cy="2970685"/>
          </a:xfrm>
          <a:prstGeom prst="rect">
            <a:avLst/>
          </a:prstGeom>
          <a:noFill/>
        </p:spPr>
        <p:txBody>
          <a:bodyPr wrap="square" rtlCol="0" anchor="ctr" anchorCtr="0">
            <a:spAutoFit/>
          </a:bodyPr>
          <a:lstStyle/>
          <a:p>
            <a:pPr algn="ctr">
              <a:lnSpc>
                <a:spcPct val="125000"/>
              </a:lnSpc>
            </a:pPr>
            <a:r>
              <a:rPr lang="en-US" sz="4000" dirty="0" smtClean="0">
                <a:solidFill>
                  <a:srgbClr val="737373"/>
                </a:solidFill>
                <a:latin typeface="Calibri" panose="020F0502020204030204" pitchFamily="34" charset="0"/>
                <a:cs typeface="Calibri" panose="020F0502020204030204" pitchFamily="34" charset="0"/>
              </a:rPr>
              <a:t>“What </a:t>
            </a:r>
            <a:r>
              <a:rPr lang="en-US" sz="4000" dirty="0">
                <a:solidFill>
                  <a:srgbClr val="737373"/>
                </a:solidFill>
                <a:latin typeface="Calibri" panose="020F0502020204030204" pitchFamily="34" charset="0"/>
                <a:cs typeface="Calibri" panose="020F0502020204030204" pitchFamily="34" charset="0"/>
              </a:rPr>
              <a:t>does this red carpet do? Why does it matter so much? To Clytemnestra? To Agamemnon? (To us</a:t>
            </a:r>
            <a:r>
              <a:rPr lang="en-US" sz="4000" dirty="0" smtClean="0">
                <a:solidFill>
                  <a:srgbClr val="737373"/>
                </a:solidFill>
                <a:latin typeface="Calibri" panose="020F0502020204030204" pitchFamily="34" charset="0"/>
                <a:cs typeface="Calibri" panose="020F0502020204030204" pitchFamily="34" charset="0"/>
              </a:rPr>
              <a:t>??)”</a:t>
            </a:r>
            <a:br>
              <a:rPr lang="en-US" sz="4000" dirty="0" smtClean="0">
                <a:solidFill>
                  <a:srgbClr val="737373"/>
                </a:solidFill>
                <a:latin typeface="Calibri" panose="020F0502020204030204" pitchFamily="34" charset="0"/>
                <a:cs typeface="Calibri" panose="020F0502020204030204" pitchFamily="34" charset="0"/>
              </a:rPr>
            </a:br>
            <a:r>
              <a:rPr lang="en-US" sz="2800" dirty="0" smtClean="0">
                <a:solidFill>
                  <a:srgbClr val="737373"/>
                </a:solidFill>
                <a:latin typeface="Calibri" panose="020F0502020204030204" pitchFamily="34" charset="0"/>
                <a:cs typeface="Calibri" panose="020F0502020204030204" pitchFamily="34" charset="0"/>
              </a:rPr>
              <a:t>(Study Guide)</a:t>
            </a:r>
          </a:p>
        </p:txBody>
      </p:sp>
      <p:sp>
        <p:nvSpPr>
          <p:cNvPr id="3" name="TextBox 2"/>
          <p:cNvSpPr txBox="1"/>
          <p:nvPr/>
        </p:nvSpPr>
        <p:spPr>
          <a:xfrm>
            <a:off x="2423023" y="5532650"/>
            <a:ext cx="7342779" cy="519822"/>
          </a:xfrm>
          <a:prstGeom prst="rect">
            <a:avLst/>
          </a:prstGeom>
          <a:noFill/>
        </p:spPr>
        <p:txBody>
          <a:bodyPr wrap="none" rtlCol="0" anchor="t" anchorCtr="0">
            <a:spAutoFit/>
          </a:bodyPr>
          <a:lstStyle/>
          <a:p>
            <a:pPr algn="ctr">
              <a:lnSpc>
                <a:spcPct val="125000"/>
              </a:lnSpc>
            </a:pPr>
            <a:r>
              <a:rPr lang="en-US" sz="2400" dirty="0" smtClean="0">
                <a:solidFill>
                  <a:srgbClr val="737373"/>
                </a:solidFill>
                <a:latin typeface="Calibri" panose="020F0502020204030204" pitchFamily="34" charset="0"/>
                <a:cs typeface="Calibri" panose="020F0502020204030204" pitchFamily="34" charset="0"/>
                <a:hlinkClick r:id="rId3"/>
              </a:rPr>
              <a:t>https://www.youtube.com/watch?v=ldIJVtDG5TM&amp;t=61s</a:t>
            </a:r>
            <a:endParaRPr lang="en-US" sz="24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683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Theme1" id="{BFBB0939-1163-480F-87A6-3D7D7A25EAB6}" vid="{9C0AB328-399D-43F9-89E6-934477F0F630}"/>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836</TotalTime>
  <Words>2049</Words>
  <Application>Microsoft Office PowerPoint</Application>
  <PresentationFormat>Custom</PresentationFormat>
  <Paragraphs>207</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Candara</vt:lpstr>
      <vt:lpstr>Century Gothic</vt:lpstr>
      <vt:lpstr>Levenim MT</vt:lpstr>
      <vt:lpstr>Sitka Display Semibold</vt:lpstr>
      <vt:lpstr>Wingdings</vt:lpstr>
      <vt:lpstr>Theme1</vt:lpstr>
      <vt:lpstr>Aeschylus’ Agamemnon, Part 2</vt:lpstr>
      <vt:lpstr>PowerPoint Presentation</vt:lpstr>
      <vt:lpstr>Who “sees” dead people? (In Agamemnon)</vt:lpstr>
      <vt:lpstr>Cassandra!</vt:lpstr>
      <vt:lpstr>PowerPoint Presentation</vt:lpstr>
      <vt:lpstr>Oresteia: desis (“complication”)</vt:lpstr>
      <vt:lpstr>Agenda</vt:lpstr>
      <vt:lpstr>Discussion</vt:lpstr>
      <vt:lpstr>PowerPoint Presentation</vt:lpstr>
      <vt:lpstr>PowerPoint Presentation</vt:lpstr>
      <vt:lpstr>Recap &amp; Update</vt:lpstr>
      <vt:lpstr>Agamemnon: Analysis</vt:lpstr>
      <vt:lpstr>The Big Reveal</vt:lpstr>
      <vt:lpstr>Aristotelian Elements</vt:lpstr>
      <vt:lpstr>Associative Poetics</vt:lpstr>
      <vt:lpstr>Cassandra Scene: Analysis</vt:lpstr>
      <vt:lpstr>Cassandra Scene: Stack O’ Woe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Suffering, Knowledge?</dc:title>
  <dc:creator>Scholtz, Andrew</dc:creator>
  <cp:lastModifiedBy>Scholtz, Andrew</cp:lastModifiedBy>
  <cp:revision>88</cp:revision>
  <cp:lastPrinted>2020-02-20T21:10:26Z</cp:lastPrinted>
  <dcterms:created xsi:type="dcterms:W3CDTF">2020-02-19T19:58:32Z</dcterms:created>
  <dcterms:modified xsi:type="dcterms:W3CDTF">2024-02-15T14:36:21Z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