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21"/>
  </p:notesMasterIdLst>
  <p:handoutMasterIdLst>
    <p:handoutMasterId r:id="rId22"/>
  </p:handoutMasterIdLst>
  <p:sldIdLst>
    <p:sldId id="309" r:id="rId2"/>
    <p:sldId id="256" r:id="rId3"/>
    <p:sldId id="301" r:id="rId4"/>
    <p:sldId id="305" r:id="rId5"/>
    <p:sldId id="276" r:id="rId6"/>
    <p:sldId id="292" r:id="rId7"/>
    <p:sldId id="299" r:id="rId8"/>
    <p:sldId id="308" r:id="rId9"/>
    <p:sldId id="293" r:id="rId10"/>
    <p:sldId id="262" r:id="rId11"/>
    <p:sldId id="288" r:id="rId12"/>
    <p:sldId id="289" r:id="rId13"/>
    <p:sldId id="266" r:id="rId14"/>
    <p:sldId id="294" r:id="rId15"/>
    <p:sldId id="267" r:id="rId16"/>
    <p:sldId id="268" r:id="rId17"/>
    <p:sldId id="303" r:id="rId18"/>
    <p:sldId id="304" r:id="rId19"/>
    <p:sldId id="30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264" userDrawn="1">
          <p15:clr>
            <a:srgbClr val="A4A3A4"/>
          </p15:clr>
        </p15:guide>
        <p15:guide id="2" pos="4416" userDrawn="1">
          <p15:clr>
            <a:srgbClr val="A4A3A4"/>
          </p15:clr>
        </p15:guide>
        <p15:guide id="3" orient="horz" pos="1584" userDrawn="1">
          <p15:clr>
            <a:srgbClr val="A4A3A4"/>
          </p15:clr>
        </p15:guide>
        <p15:guide id="4" orient="horz" pos="26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A1A1A"/>
    <a:srgbClr val="A00018"/>
    <a:srgbClr val="080808"/>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5274" autoAdjust="0"/>
  </p:normalViewPr>
  <p:slideViewPr>
    <p:cSldViewPr showGuides="1">
      <p:cViewPr varScale="1">
        <p:scale>
          <a:sx n="112" d="100"/>
          <a:sy n="112" d="100"/>
        </p:scale>
        <p:origin x="82" y="91"/>
      </p:cViewPr>
      <p:guideLst>
        <p:guide pos="3264"/>
        <p:guide pos="4416"/>
        <p:guide orient="horz" pos="1584"/>
        <p:guide orient="horz" pos="26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3" d="100"/>
          <a:sy n="53" d="100"/>
        </p:scale>
        <p:origin x="-253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clas215</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fld id="{F946A0EF-52B1-49C7-B53E-697FC441F576}" type="datetime1">
              <a:rPr lang="en-US" smtClean="0"/>
              <a:t>2/22/2024</a:t>
            </a:fld>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bacchae 2</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453702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000" b="1">
                <a:solidFill>
                  <a:srgbClr val="000099"/>
                </a:solidFill>
                <a:latin typeface="+mn-lt"/>
              </a:defRPr>
            </a:lvl1pPr>
          </a:lstStyle>
          <a:p>
            <a:r>
              <a:rPr lang="en-US" smtClean="0"/>
              <a:t>clas215</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000" b="1">
                <a:solidFill>
                  <a:schemeClr val="tx1"/>
                </a:solidFill>
                <a:latin typeface="+mn-lt"/>
              </a:defRPr>
            </a:lvl1pPr>
          </a:lstStyle>
          <a:p>
            <a:fld id="{EFEB9F3D-F389-4DF6-9CA4-1FE19687C509}" type="datetime1">
              <a:rPr lang="en-US" smtClean="0"/>
              <a:t>2/22/2024</a:t>
            </a:fld>
            <a:endParaRPr lang="en-US" dirty="0"/>
          </a:p>
        </p:txBody>
      </p:sp>
      <p:sp>
        <p:nvSpPr>
          <p:cNvPr id="19460" name="Rectangle 4"/>
          <p:cNvSpPr>
            <a:spLocks noGrp="1" noRot="1" noChangeAspect="1" noChangeArrowheads="1" noTextEdit="1"/>
          </p:cNvSpPr>
          <p:nvPr>
            <p:ph type="sldImg" idx="2"/>
          </p:nvPr>
        </p:nvSpPr>
        <p:spPr bwMode="auto">
          <a:xfrm>
            <a:off x="2043113" y="479425"/>
            <a:ext cx="2925762" cy="1646238"/>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146841"/>
            <a:ext cx="5919894" cy="6670289"/>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000" b="1">
                <a:solidFill>
                  <a:schemeClr val="tx1"/>
                </a:solidFill>
                <a:latin typeface="+mn-lt"/>
              </a:defRPr>
            </a:lvl1pPr>
          </a:lstStyle>
          <a:p>
            <a:r>
              <a:rPr lang="en-US" smtClean="0"/>
              <a:t>bacchae 2</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000" b="1">
                <a:solidFill>
                  <a:schemeClr val="tx1"/>
                </a:solidFill>
                <a:latin typeface="+mn-lt"/>
              </a:defRPr>
            </a:lvl1pPr>
          </a:lstStyle>
          <a:p>
            <a:fld id="{5721D7F7-CBDC-4618-B4D1-D6BF1CF121FB}" type="slidenum">
              <a:rPr lang="en-US" smtClean="0"/>
              <a:pPr/>
              <a:t>‹#›</a:t>
            </a:fld>
            <a:endParaRPr lang="en-US" dirty="0"/>
          </a:p>
        </p:txBody>
      </p:sp>
    </p:spTree>
    <p:extLst>
      <p:ext uri="{BB962C8B-B14F-4D97-AF65-F5344CB8AC3E}">
        <p14:creationId xmlns:p14="http://schemas.microsoft.com/office/powerpoint/2010/main" val="418984962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29427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90ED9596-AA0B-4CFA-939E-6558CFC8D005}"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35DB668E-DF38-4CFA-B577-C0C447D2DB12}" type="slidenum">
              <a:rPr lang="en-US" smtClean="0"/>
              <a:pPr/>
              <a:t>10</a:t>
            </a:fld>
            <a:endParaRPr lang="en-US"/>
          </a:p>
        </p:txBody>
      </p:sp>
      <p:sp>
        <p:nvSpPr>
          <p:cNvPr id="10" name="Slide Image Placeholder 9"/>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236850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lstStyle/>
          <a:p>
            <a:r>
              <a:rPr lang="el-GR" dirty="0"/>
              <a:t>Πρῶτον μὲν εὐχῇ τῇδε πρεσβεύω θεῶν </a:t>
            </a:r>
          </a:p>
          <a:p>
            <a:r>
              <a:rPr lang="el-GR" dirty="0"/>
              <a:t>τὴν πρωτόμαντιν Γαῖαν</a:t>
            </a:r>
            <a:endParaRPr lang="en-US" dirty="0"/>
          </a:p>
          <a:p>
            <a:r>
              <a:rPr lang="en-US" dirty="0"/>
              <a:t>“First of the gods I </a:t>
            </a:r>
            <a:r>
              <a:rPr lang="en-US" dirty="0" err="1"/>
              <a:t>honour</a:t>
            </a:r>
            <a:r>
              <a:rPr lang="en-US" dirty="0"/>
              <a:t> in my prayer is Mother Earth, | the first of the gods to prophecy, and next I praise | Tradition, second to hold her Mother’s mantic seat…”</a:t>
            </a:r>
          </a:p>
          <a:p>
            <a:r>
              <a:rPr lang="en-US" dirty="0"/>
              <a:t>Speaking the prologue is the Pythia, the priestess of Apollo and mouthpiece for the god's prophecies. She is in Delphi, at the temple of Apollo at Delphi, and is telling about the succession of gods who have ruled over this place of prophecy: Mother Earth, "Tradition" (</a:t>
            </a:r>
            <a:r>
              <a:rPr lang="en-US" i="1" dirty="0"/>
              <a:t>Themis</a:t>
            </a:r>
            <a:r>
              <a:rPr lang="en-US" dirty="0"/>
              <a:t>), an unnamed female Titan (early race of Greek gods), yet another Titan named Phoebe, Phoebe's grandson Apollo (aka, Phoebus — Phoebe and Phoebus mean "bright").</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2CF40B0-77A1-402E-901E-2ABD2298FDA7}"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dirty="0"/>
          </a:p>
        </p:txBody>
      </p:sp>
    </p:spTree>
    <p:extLst>
      <p:ext uri="{BB962C8B-B14F-4D97-AF65-F5344CB8AC3E}">
        <p14:creationId xmlns:p14="http://schemas.microsoft.com/office/powerpoint/2010/main" val="27628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9425"/>
            <a:ext cx="2925762" cy="1646238"/>
          </a:xfrm>
        </p:spPr>
      </p:sp>
      <p:sp>
        <p:nvSpPr>
          <p:cNvPr id="3" name="Notes Placeholder 2"/>
          <p:cNvSpPr>
            <a:spLocks noGrp="1"/>
          </p:cNvSpPr>
          <p:nvPr>
            <p:ph type="body" idx="1"/>
          </p:nvPr>
        </p:nvSpPr>
        <p:spPr/>
        <p:txBody>
          <a:bodyPr/>
          <a:lstStyle/>
          <a:p>
            <a:r>
              <a:rPr lang="en-US" dirty="0"/>
              <a:t>What is interesting is that this account changes the usual one, which has Apollo </a:t>
            </a:r>
            <a:r>
              <a:rPr lang="en-US" i="1" dirty="0"/>
              <a:t>violently</a:t>
            </a:r>
            <a:r>
              <a:rPr lang="en-US" dirty="0"/>
              <a:t> evict Earth or Themis from Delphi. is that a deliberate act of suppression, of divine propaganda, by the Pythia and her boss, the god Apollo? Hard to say. what we </a:t>
            </a:r>
            <a:r>
              <a:rPr lang="en-US" i="1" dirty="0"/>
              <a:t>can</a:t>
            </a:r>
            <a:r>
              <a:rPr lang="en-US" dirty="0"/>
              <a:t> say is that the story unspoken by the Pythia, that of a sky god wresting control of this holy place, the center of the world, from an earth god, maps elements of another myth, one relevant to this play: the succession myth, according to which … "Such is your triumph, you young gods. . .,“ to quote a fury on p. 238.</a:t>
            </a:r>
          </a:p>
          <a:p>
            <a:pPr defTabSz="909645"/>
            <a:r>
              <a:rPr lang="en-US" dirty="0"/>
              <a:t>The Pythia, in other words, seeks to put in place a narrative legitimizing her master’s place in the larger scheme of things – a narrative suddenly thrown into confusion by the arrival of the Orestes hounded by a horde of </a:t>
            </a:r>
            <a:r>
              <a:rPr lang="en-US" dirty="0" err="1"/>
              <a:t>snakey</a:t>
            </a:r>
            <a:r>
              <a:rPr lang="en-US" dirty="0"/>
              <a:t> haired Erinyes, earth goddesses charged with punishing blood guilt, and deities, as we later learn in today’s play, closely allied to the forces of the earth (just as the titans were) and deeply at odds with the current regime of Olympians ruling the world.</a:t>
            </a:r>
          </a:p>
          <a:p>
            <a:pPr defTabSz="909645"/>
            <a:r>
              <a:rPr lang="en-US" dirty="0"/>
              <a:t>put differently, the play dramatizes a primeval </a:t>
            </a:r>
            <a:r>
              <a:rPr lang="en-US" i="1" dirty="0"/>
              <a:t>mythological</a:t>
            </a:r>
            <a:r>
              <a:rPr lang="en-US" dirty="0"/>
              <a:t> struggle as a </a:t>
            </a:r>
            <a:r>
              <a:rPr lang="en-US" i="1" dirty="0"/>
              <a:t>political</a:t>
            </a:r>
            <a:r>
              <a:rPr lang="en-US" dirty="0"/>
              <a:t> struggle of the here and now, a struggle that cannot but affect the race of humans dwelling upon the earth—a struggle pitting wife against husband, mother against son, god against god, and justice (the system of vendetta justice) against justice, a new system of judging to emerge from the play’s action.</a:t>
            </a:r>
          </a:p>
          <a:p>
            <a:pPr defTabSz="909645"/>
            <a:r>
              <a:rPr lang="en-US" dirty="0"/>
              <a:t>so this is the play that seeks to bring closure to this ongoing nightmare of violent vendetta – will it work? will satisfying justice and a lasting peace be achieved? and will that be </a:t>
            </a:r>
            <a:r>
              <a:rPr lang="en-US" i="1" dirty="0"/>
              <a:t>tragedy</a:t>
            </a:r>
            <a:r>
              <a:rPr lang="en-US" dirty="0"/>
              <a:t> if and when it comes about? put differently, what is tragedy, anyway?</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Tree>
    <p:extLst>
      <p:ext uri="{BB962C8B-B14F-4D97-AF65-F5344CB8AC3E}">
        <p14:creationId xmlns:p14="http://schemas.microsoft.com/office/powerpoint/2010/main" val="24390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74C86EFA-0344-44ED-B03E-BE7B5C201CEB}"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2D63F836-FCCD-4404-B623-C5BBE5425E5B}" type="slidenum">
              <a:rPr lang="en-US" smtClean="0"/>
              <a:pPr/>
              <a:t>13</a:t>
            </a:fld>
            <a:endParaRPr lang="en-US"/>
          </a:p>
        </p:txBody>
      </p:sp>
      <p:sp>
        <p:nvSpPr>
          <p:cNvPr id="10" name="Slide Image Placeholder 9"/>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261686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2CF40B0-77A1-402E-901E-2ABD2298FDA7}"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dirty="0"/>
          </a:p>
        </p:txBody>
      </p:sp>
    </p:spTree>
    <p:extLst>
      <p:ext uri="{BB962C8B-B14F-4D97-AF65-F5344CB8AC3E}">
        <p14:creationId xmlns:p14="http://schemas.microsoft.com/office/powerpoint/2010/main" val="390906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E11BFBA0-E370-4938-A817-5013A22ACAF4}"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D8E6FF76-691E-4600-BCE2-E1E8F1C7C61B}" type="slidenum">
              <a:rPr lang="en-US" smtClean="0"/>
              <a:pPr/>
              <a:t>15</a:t>
            </a:fld>
            <a:endParaRPr lang="en-US"/>
          </a:p>
        </p:txBody>
      </p:sp>
      <p:sp>
        <p:nvSpPr>
          <p:cNvPr id="726019" name="Rectangle 3"/>
          <p:cNvSpPr>
            <a:spLocks noGrp="1" noChangeArrowheads="1"/>
          </p:cNvSpPr>
          <p:nvPr>
            <p:ph type="body" idx="1"/>
          </p:nvPr>
        </p:nvSpPr>
        <p:spPr/>
        <p:txBody>
          <a:bodyPr>
            <a:normAutofit/>
          </a:bodyPr>
          <a:lstStyle/>
          <a:p>
            <a:r>
              <a:rPr lang="en-US" dirty="0" smtClean="0"/>
              <a:t>Succession Myths / “Myths”</a:t>
            </a:r>
          </a:p>
          <a:p>
            <a:pPr lvl="1"/>
            <a:r>
              <a:rPr lang="en-US" dirty="0" smtClean="0"/>
              <a:t>Cosmic</a:t>
            </a:r>
          </a:p>
          <a:p>
            <a:pPr lvl="2"/>
            <a:r>
              <a:rPr lang="en-US" dirty="0" smtClean="0"/>
              <a:t>Ouranos &gt; Kronos &gt; Zeus</a:t>
            </a:r>
          </a:p>
          <a:p>
            <a:pPr lvl="1"/>
            <a:r>
              <a:rPr lang="en-US" dirty="0" smtClean="0"/>
              <a:t>Delphic</a:t>
            </a:r>
          </a:p>
          <a:p>
            <a:pPr lvl="2"/>
            <a:r>
              <a:rPr lang="en-US" dirty="0" smtClean="0"/>
              <a:t>Gaia &gt; Themis &gt; Phoebe &gt; Apollo</a:t>
            </a:r>
          </a:p>
          <a:p>
            <a:pPr lvl="1"/>
            <a:r>
              <a:rPr lang="en-US" dirty="0" smtClean="0"/>
              <a:t>Political-Judicial</a:t>
            </a:r>
          </a:p>
          <a:p>
            <a:pPr lvl="2"/>
            <a:r>
              <a:rPr lang="en-US" dirty="0" smtClean="0"/>
              <a:t>heroic past</a:t>
            </a:r>
          </a:p>
          <a:p>
            <a:pPr lvl="3"/>
            <a:r>
              <a:rPr lang="en-US" dirty="0" smtClean="0"/>
              <a:t>vendetta &gt; first law court (Areopagus)</a:t>
            </a:r>
          </a:p>
          <a:p>
            <a:pPr lvl="2"/>
            <a:r>
              <a:rPr lang="en-US" dirty="0" smtClean="0"/>
              <a:t>“here-and-now”</a:t>
            </a:r>
          </a:p>
          <a:p>
            <a:pPr lvl="3"/>
            <a:r>
              <a:rPr lang="en-US" dirty="0" smtClean="0"/>
              <a:t>political-judicial  &gt; judicial Areopagus</a:t>
            </a:r>
          </a:p>
          <a:p>
            <a:pPr lvl="4"/>
            <a:r>
              <a:rPr lang="en-US" dirty="0" smtClean="0"/>
              <a:t>461, Ephialtes murdered</a:t>
            </a:r>
            <a:endParaRPr lang="en-US" dirty="0"/>
          </a:p>
        </p:txBody>
      </p:sp>
      <p:sp>
        <p:nvSpPr>
          <p:cNvPr id="11" name="Slide Image Placeholder 10"/>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163858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B0F5359D-11B0-4A8C-AA15-08BE382D51D8}"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7AED7718-6F18-4330-B876-ABAB3F593EB6}" type="slidenum">
              <a:rPr lang="en-US" smtClean="0"/>
              <a:pPr/>
              <a:t>16</a:t>
            </a:fld>
            <a:endParaRPr lang="en-US"/>
          </a:p>
        </p:txBody>
      </p:sp>
      <p:sp>
        <p:nvSpPr>
          <p:cNvPr id="706565" name="Rectangle 5"/>
          <p:cNvSpPr>
            <a:spLocks noGrp="1" noChangeArrowheads="1"/>
          </p:cNvSpPr>
          <p:nvPr>
            <p:ph type="body" idx="1"/>
          </p:nvPr>
        </p:nvSpPr>
        <p:spPr/>
        <p:txBody>
          <a:bodyPr>
            <a:normAutofit/>
          </a:bodyPr>
          <a:lstStyle/>
          <a:p>
            <a:pPr lvl="0"/>
            <a:r>
              <a:rPr lang="en-US" dirty="0" smtClean="0"/>
              <a:t>we can, then, view this not simply as the birth of justice, of political-judicial order, but of patriarchy, too - of the tyranny of the male</a:t>
            </a:r>
          </a:p>
          <a:p>
            <a:pPr lvl="0"/>
            <a:r>
              <a:rPr lang="en-US" dirty="0" smtClean="0"/>
              <a:t>thus we face an interpretive dilemma</a:t>
            </a:r>
          </a:p>
          <a:p>
            <a:pPr lvl="1"/>
            <a:r>
              <a:rPr lang="en-US" dirty="0" smtClean="0"/>
              <a:t>does the </a:t>
            </a:r>
            <a:r>
              <a:rPr lang="en-US" dirty="0" err="1" smtClean="0"/>
              <a:t>oresteia</a:t>
            </a:r>
            <a:r>
              <a:rPr lang="en-US" dirty="0" smtClean="0"/>
              <a:t> finally present us with what we have sought all along: dike without hubris, knowledge ushering in prosperity, not destruction?</a:t>
            </a:r>
          </a:p>
          <a:p>
            <a:pPr lvl="1"/>
            <a:r>
              <a:rPr lang="en-US" dirty="0" smtClean="0"/>
              <a:t>does the trilogy in its struggle to establish a legitimate order expose the inequalities on which a patriarchal society like this is built?</a:t>
            </a:r>
          </a:p>
          <a:p>
            <a:pPr lvl="1"/>
            <a:r>
              <a:rPr lang="en-US" dirty="0" smtClean="0"/>
              <a:t>or does the trilogy in the end subtly critique patriarchy?</a:t>
            </a:r>
            <a:endParaRPr lang="en-US" dirty="0"/>
          </a:p>
        </p:txBody>
      </p:sp>
      <p:sp>
        <p:nvSpPr>
          <p:cNvPr id="16" name="Slide Image Placeholder 15"/>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77551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55CE440-4328-4045-8619-5EFC0546BBB8}" type="slidenum">
              <a:rPr lang="en-US"/>
              <a:pPr/>
              <a:t>17</a:t>
            </a:fld>
            <a:endParaRPr lang="en-US"/>
          </a:p>
        </p:txBody>
      </p:sp>
      <p:sp>
        <p:nvSpPr>
          <p:cNvPr id="589826" name="Rectangle 2"/>
          <p:cNvSpPr>
            <a:spLocks noGrp="1" noRot="1" noChangeAspect="1" noChangeArrowheads="1" noTextEdit="1"/>
          </p:cNvSpPr>
          <p:nvPr>
            <p:ph type="sldImg"/>
          </p:nvPr>
        </p:nvSpPr>
        <p:spPr>
          <a:xfrm>
            <a:off x="2041525" y="477838"/>
            <a:ext cx="2928938" cy="1647825"/>
          </a:xfrm>
          <a:ln/>
        </p:spPr>
      </p:sp>
      <p:sp>
        <p:nvSpPr>
          <p:cNvPr id="589827" name="Rectangle 3"/>
          <p:cNvSpPr>
            <a:spLocks noGrp="1" noChangeArrowheads="1"/>
          </p:cNvSpPr>
          <p:nvPr>
            <p:ph type="body" idx="1"/>
          </p:nvPr>
        </p:nvSpPr>
        <p:spPr/>
        <p:txBody>
          <a:bodyPr/>
          <a:lstStyle/>
          <a:p>
            <a:r>
              <a:rPr lang="en-US" dirty="0" smtClean="0"/>
              <a:t>how realized in LB?</a:t>
            </a:r>
          </a:p>
          <a:p>
            <a:r>
              <a:rPr lang="en-US" dirty="0" smtClean="0"/>
              <a:t>as in the </a:t>
            </a:r>
            <a:r>
              <a:rPr lang="en-US" i="1" dirty="0" smtClean="0"/>
              <a:t>ag</a:t>
            </a:r>
            <a:r>
              <a:rPr lang="en-US" dirty="0" smtClean="0"/>
              <a:t>, so too in the </a:t>
            </a:r>
            <a:r>
              <a:rPr lang="en-US" i="1" dirty="0" err="1" smtClean="0"/>
              <a:t>lb</a:t>
            </a:r>
            <a:r>
              <a:rPr lang="en-US" dirty="0" smtClean="0"/>
              <a:t>,</a:t>
            </a:r>
            <a:r>
              <a:rPr lang="en-US" baseline="0" dirty="0" smtClean="0"/>
              <a:t> the finale exhibits the visible outcome of vengeance: bloody bodies wheeled out on the </a:t>
            </a:r>
            <a:r>
              <a:rPr lang="en-US" i="1" baseline="0" dirty="0" smtClean="0"/>
              <a:t>ekkuklema</a:t>
            </a:r>
            <a:r>
              <a:rPr lang="en-US" baseline="0" dirty="0" smtClean="0"/>
              <a:t>. the riddle of </a:t>
            </a:r>
            <a:r>
              <a:rPr lang="en-US" baseline="0" dirty="0" err="1" smtClean="0"/>
              <a:t>clyt’s</a:t>
            </a:r>
            <a:r>
              <a:rPr lang="en-US" baseline="0" dirty="0" smtClean="0"/>
              <a:t> dream is resolved, its prophecy fulfilled. but we have yet to bring gods clearly into the picture</a:t>
            </a:r>
            <a:endParaRPr lang="en-US" dirty="0"/>
          </a:p>
        </p:txBody>
      </p:sp>
    </p:spTree>
    <p:extLst>
      <p:ext uri="{BB962C8B-B14F-4D97-AF65-F5344CB8AC3E}">
        <p14:creationId xmlns:p14="http://schemas.microsoft.com/office/powerpoint/2010/main" val="374711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18</a:t>
            </a:fld>
            <a:endParaRPr lang="en-US" dirty="0"/>
          </a:p>
        </p:txBody>
      </p:sp>
    </p:spTree>
    <p:extLst>
      <p:ext uri="{BB962C8B-B14F-4D97-AF65-F5344CB8AC3E}">
        <p14:creationId xmlns:p14="http://schemas.microsoft.com/office/powerpoint/2010/main" val="159975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19</a:t>
            </a:fld>
            <a:endParaRPr lang="en-US" dirty="0"/>
          </a:p>
        </p:txBody>
      </p:sp>
    </p:spTree>
    <p:extLst>
      <p:ext uri="{BB962C8B-B14F-4D97-AF65-F5344CB8AC3E}">
        <p14:creationId xmlns:p14="http://schemas.microsoft.com/office/powerpoint/2010/main" val="427532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D11C2630-0850-4621-9F9A-A674A2443A40}"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CF4F1B3F-E840-4E2A-AA5A-9361ED5F5AE3}" type="slidenum">
              <a:rPr lang="en-US" smtClean="0"/>
              <a:pPr/>
              <a:t>2</a:t>
            </a:fld>
            <a:endParaRPr lang="en-US"/>
          </a:p>
        </p:txBody>
      </p:sp>
      <p:sp>
        <p:nvSpPr>
          <p:cNvPr id="10" name="Slide Image Placeholder 9"/>
          <p:cNvSpPr>
            <a:spLocks noGrp="1" noRot="1" noChangeAspect="1"/>
          </p:cNvSpPr>
          <p:nvPr>
            <p:ph type="sldImg"/>
          </p:nvPr>
        </p:nvSpPr>
        <p:spPr>
          <a:xfrm>
            <a:off x="2043113" y="479425"/>
            <a:ext cx="2925762" cy="1646238"/>
          </a:xfrm>
        </p:spPr>
      </p:sp>
      <p:sp>
        <p:nvSpPr>
          <p:cNvPr id="2" name="Notes Placeholder 1"/>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Tragedy a vehicle for putting the city and society on trial, whether for the purpose of validation, critique, or </a:t>
            </a:r>
            <a:r>
              <a:rPr lang="en-US" i="1" dirty="0" smtClean="0"/>
              <a:t>both</a:t>
            </a:r>
            <a:r>
              <a:rPr lang="en-US" dirty="0" smtClean="0"/>
              <a:t>. So, for instance, Edith Hall’s notion of tragic dialogue as a polyphony of voices rising up to challenge assumptions cherished by tragedy’s target audience, yet constituting a discourse — that of tragedy — celebrating the very values tragedy put on trial. (</a:t>
            </a:r>
            <a:r>
              <a:rPr lang="en-US" i="1" dirty="0" smtClean="0"/>
              <a:t>Concordia Discors</a:t>
            </a:r>
            <a:r>
              <a:rPr lang="en-US" dirty="0" smtClean="0"/>
              <a:t>) Agamemnon as such a tragedy, one that validates the city and its institutions, yet challenges cherished</a:t>
            </a:r>
            <a:r>
              <a:rPr lang="en-US" baseline="0" dirty="0" smtClean="0"/>
              <a:t> assumptions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FURIES: And the brutal strife,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civil war devouring men, I pray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that it never rages through our city, no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that the good Greek soil never drinks the blood of Greeks,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shed in an orgy of reprisal life for life -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that Fury like a beast will never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rampage through the land.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Give joy in return for joy,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one common will for love,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and hate with one strong heart: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such union heals a thousand ills of man. chorus p. 274.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Aeschylus. The Oresteia: Agamemnon; The Libation Bearers; The Eumenides: Agamemnon, The Libation Bearers, The Eumenides (Kindle Locations 3742-3746). Penguin Publishing Group. Kindle Edition. </a:t>
            </a:r>
          </a:p>
        </p:txBody>
      </p:sp>
    </p:spTree>
    <p:extLst>
      <p:ext uri="{BB962C8B-B14F-4D97-AF65-F5344CB8AC3E}">
        <p14:creationId xmlns:p14="http://schemas.microsoft.com/office/powerpoint/2010/main" val="42121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dirty="0"/>
          </a:p>
        </p:txBody>
      </p:sp>
    </p:spTree>
    <p:extLst>
      <p:ext uri="{BB962C8B-B14F-4D97-AF65-F5344CB8AC3E}">
        <p14:creationId xmlns:p14="http://schemas.microsoft.com/office/powerpoint/2010/main" val="64884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dirty="0"/>
          </a:p>
        </p:txBody>
      </p:sp>
    </p:spTree>
    <p:extLst>
      <p:ext uri="{BB962C8B-B14F-4D97-AF65-F5344CB8AC3E}">
        <p14:creationId xmlns:p14="http://schemas.microsoft.com/office/powerpoint/2010/main" val="38614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That in essence is our project for today, namely, to ponder the lusis, the “resolution” this play, Aeschylus’ Eumenides, proposes to the great complication posed in the Oresteia by justice-as-hubris – and to consideration that resolution from multiple standpoints:</a:t>
            </a:r>
          </a:p>
          <a:p>
            <a:pPr lvl="1"/>
            <a:r>
              <a:rPr lang="en-US" dirty="0" smtClean="0"/>
              <a:t>the political.</a:t>
            </a:r>
          </a:p>
          <a:p>
            <a:pPr lvl="1"/>
            <a:r>
              <a:rPr lang="en-US" dirty="0" smtClean="0"/>
              <a:t>the social.</a:t>
            </a:r>
          </a:p>
          <a:p>
            <a:pPr lvl="1"/>
            <a:r>
              <a:rPr lang="en-US" dirty="0" smtClean="0"/>
              <a:t>the gender-related.</a:t>
            </a:r>
          </a:p>
          <a:p>
            <a:r>
              <a:rPr lang="en-US" dirty="0" smtClean="0"/>
              <a:t>so, is justice in the </a:t>
            </a:r>
            <a:r>
              <a:rPr lang="en-US" dirty="0" err="1" smtClean="0"/>
              <a:t>eumenides</a:t>
            </a:r>
            <a:r>
              <a:rPr lang="en-US" dirty="0" smtClean="0"/>
              <a:t> “just”? does the play, as </a:t>
            </a:r>
            <a:r>
              <a:rPr lang="en-US" dirty="0" err="1" smtClean="0"/>
              <a:t>aristotle</a:t>
            </a:r>
            <a:r>
              <a:rPr lang="en-US" dirty="0" smtClean="0"/>
              <a:t> stipulates it should, resolve the complications, indeed, paradoxes, posed earlier? and if, in so doing, it achieves its goal without the aid of some horrific catastrophe, if the play, the cycle of three plays, actually ends happily, is this really tragedy.</a:t>
            </a:r>
          </a:p>
          <a:p>
            <a:r>
              <a:rPr lang="en-US" dirty="0" smtClean="0"/>
              <a:t>which reminds me, what is tragedy?</a:t>
            </a:r>
          </a:p>
          <a:p>
            <a:r>
              <a:rPr lang="en-US" dirty="0" smtClean="0"/>
              <a:t>well, </a:t>
            </a:r>
            <a:r>
              <a:rPr lang="en-US" dirty="0" err="1" smtClean="0"/>
              <a:t>i</a:t>
            </a:r>
            <a:r>
              <a:rPr lang="en-US" dirty="0" smtClean="0"/>
              <a:t> hope that by the end of today’s class we’re just a little closer to knowing. in the process, we can expect to address the following. . .</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9FD3676D-8306-4D70-9128-0A167E60C406}"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dirty="0"/>
          </a:p>
        </p:txBody>
      </p:sp>
      <p:sp>
        <p:nvSpPr>
          <p:cNvPr id="13" name="Slide Image Placeholder 12"/>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97588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2751A258-D655-4C37-AD9E-83A4A2D4A157}" type="datetime1">
              <a:rPr lang="en-US" smtClean="0"/>
              <a:t>2/22/2024</a:t>
            </a:fld>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E56ADD85-24A3-4B40-81FF-E32B6D17A186}" type="slidenum">
              <a:rPr lang="en-US" smtClean="0"/>
              <a:pPr/>
              <a:t>6</a:t>
            </a:fld>
            <a:endParaRPr lang="en-US"/>
          </a:p>
        </p:txBody>
      </p:sp>
      <p:sp>
        <p:nvSpPr>
          <p:cNvPr id="10" name="Slide Image Placeholder 9"/>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356264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dirty="0"/>
          </a:p>
        </p:txBody>
      </p:sp>
    </p:spTree>
    <p:extLst>
      <p:ext uri="{BB962C8B-B14F-4D97-AF65-F5344CB8AC3E}">
        <p14:creationId xmlns:p14="http://schemas.microsoft.com/office/powerpoint/2010/main" val="241867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EFEB9F3D-F389-4DF6-9CA4-1FE19687C50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dirty="0"/>
          </a:p>
        </p:txBody>
      </p:sp>
    </p:spTree>
    <p:extLst>
      <p:ext uri="{BB962C8B-B14F-4D97-AF65-F5344CB8AC3E}">
        <p14:creationId xmlns:p14="http://schemas.microsoft.com/office/powerpoint/2010/main" val="308253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AA57C57F-7EF3-4A94-9599-8DC0B7858059}" type="datetime1">
              <a:rPr lang="en-US" smtClean="0"/>
              <a:t>2/22/2024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dirty="0"/>
          </a:p>
        </p:txBody>
      </p:sp>
    </p:spTree>
    <p:extLst>
      <p:ext uri="{BB962C8B-B14F-4D97-AF65-F5344CB8AC3E}">
        <p14:creationId xmlns:p14="http://schemas.microsoft.com/office/powerpoint/2010/main" val="913699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8792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eumenides</a:t>
            </a:r>
            <a:endParaRPr lang="en-US" dirty="0"/>
          </a:p>
        </p:txBody>
      </p:sp>
      <p:sp>
        <p:nvSpPr>
          <p:cNvPr id="4" name="Date Placeholder 3"/>
          <p:cNvSpPr>
            <a:spLocks noGrp="1"/>
          </p:cNvSpPr>
          <p:nvPr>
            <p:ph type="dt" sz="half" idx="10"/>
          </p:nvPr>
        </p:nvSpPr>
        <p:spPr/>
        <p:txBody>
          <a:bodyPr/>
          <a:lstStyle/>
          <a:p>
            <a:r>
              <a:rPr lang="en-US" smtClean="0"/>
              <a:t>13-oct 2011</a:t>
            </a:r>
            <a:endParaRPr lang="en-US" dirty="0"/>
          </a:p>
        </p:txBody>
      </p:sp>
      <p:sp>
        <p:nvSpPr>
          <p:cNvPr id="6" name="Slide Number Placeholder 5"/>
          <p:cNvSpPr>
            <a:spLocks noGrp="1"/>
          </p:cNvSpPr>
          <p:nvPr>
            <p:ph type="sldNum" sz="quarter" idx="12"/>
          </p:nvPr>
        </p:nvSpPr>
        <p:spPr/>
        <p:txBody>
          <a:bodyPr/>
          <a:lstStyle/>
          <a:p>
            <a:fld id="{DA0BFFFE-D408-4EAA-89BC-2B0D71C658CE}" type="slidenum">
              <a:rPr lang="en-US" smtClean="0"/>
              <a:pPr/>
              <a:t>‹#›</a:t>
            </a:fld>
            <a:endParaRPr lang="en-US" dirty="0"/>
          </a:p>
        </p:txBody>
      </p:sp>
    </p:spTree>
    <p:extLst>
      <p:ext uri="{BB962C8B-B14F-4D97-AF65-F5344CB8AC3E}">
        <p14:creationId xmlns:p14="http://schemas.microsoft.com/office/powerpoint/2010/main" val="23822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eumenides</a:t>
            </a:r>
            <a:endParaRPr lang="en-US" dirty="0"/>
          </a:p>
        </p:txBody>
      </p:sp>
      <p:sp>
        <p:nvSpPr>
          <p:cNvPr id="4" name="Date Placeholder 3"/>
          <p:cNvSpPr>
            <a:spLocks noGrp="1"/>
          </p:cNvSpPr>
          <p:nvPr>
            <p:ph type="dt" sz="half" idx="10"/>
          </p:nvPr>
        </p:nvSpPr>
        <p:spPr/>
        <p:txBody>
          <a:bodyPr/>
          <a:lstStyle/>
          <a:p>
            <a:r>
              <a:rPr lang="en-US" smtClean="0"/>
              <a:t>13-oct 2011</a:t>
            </a:r>
            <a:endParaRPr lang="en-US" dirty="0"/>
          </a:p>
        </p:txBody>
      </p:sp>
      <p:sp>
        <p:nvSpPr>
          <p:cNvPr id="6" name="Slide Number Placeholder 5"/>
          <p:cNvSpPr>
            <a:spLocks noGrp="1"/>
          </p:cNvSpPr>
          <p:nvPr>
            <p:ph type="sldNum" sz="quarter" idx="12"/>
          </p:nvPr>
        </p:nvSpPr>
        <p:spPr/>
        <p:txBody>
          <a:bodyPr/>
          <a:lstStyle/>
          <a:p>
            <a:fld id="{46248EC9-2D15-4921-B6F6-B87B62E916DA}" type="slidenum">
              <a:rPr lang="en-US" smtClean="0"/>
              <a:pPr/>
              <a:t>‹#›</a:t>
            </a:fld>
            <a:endParaRPr lang="en-US" dirty="0"/>
          </a:p>
        </p:txBody>
      </p:sp>
    </p:spTree>
    <p:extLst>
      <p:ext uri="{BB962C8B-B14F-4D97-AF65-F5344CB8AC3E}">
        <p14:creationId xmlns:p14="http://schemas.microsoft.com/office/powerpoint/2010/main" val="42837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0813571"/>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First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0291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effectLst>
                  <a:outerShdw blurRad="50800" dist="25400" dir="2700000" algn="tl" rotWithShape="0">
                    <a:prstClr val="black">
                      <a:alpha val="25000"/>
                    </a:prstClr>
                  </a:out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13-oct 2011</a:t>
            </a:r>
            <a:endParaRPr lang="en-US" dirty="0"/>
          </a:p>
        </p:txBody>
      </p:sp>
      <p:sp>
        <p:nvSpPr>
          <p:cNvPr id="6" name="Slide Number Placeholder 5"/>
          <p:cNvSpPr>
            <a:spLocks noGrp="1"/>
          </p:cNvSpPr>
          <p:nvPr>
            <p:ph type="sldNum" sz="quarter" idx="12"/>
          </p:nvPr>
        </p:nvSpPr>
        <p:spPr/>
        <p:txBody>
          <a:bodyPr/>
          <a:lstStyle/>
          <a:p>
            <a:fld id="{398DB8A4-D2D5-4C1C-A5B3-E0E1D0E6EFEC}" type="slidenum">
              <a:rPr lang="en-US" smtClean="0"/>
              <a:pPr/>
              <a:t>‹#›</a:t>
            </a:fld>
            <a:endParaRPr lang="en-US" dirty="0"/>
          </a:p>
        </p:txBody>
      </p:sp>
      <p:sp>
        <p:nvSpPr>
          <p:cNvPr id="7" name="Footer Placeholder 5"/>
          <p:cNvSpPr>
            <a:spLocks noGrp="1"/>
          </p:cNvSpPr>
          <p:nvPr>
            <p:ph type="ftr" sz="quarter" idx="3"/>
          </p:nvPr>
        </p:nvSpPr>
        <p:spPr>
          <a:xfrm>
            <a:off x="4165600" y="6355080"/>
            <a:ext cx="3860800" cy="365760"/>
          </a:xfrm>
          <a:prstGeom prst="rect">
            <a:avLst/>
          </a:prstGeom>
        </p:spPr>
        <p:txBody>
          <a:bodyPr/>
          <a:lstStyle>
            <a:lvl1pPr algn="ctr" rtl="0" fontAlgn="base">
              <a:spcBef>
                <a:spcPct val="0"/>
              </a:spcBef>
              <a:spcAft>
                <a:spcPct val="0"/>
              </a:spcAft>
              <a:defRPr lang="en-US" sz="1200" i="0" kern="1200" smtClean="0">
                <a:solidFill>
                  <a:schemeClr val="tx1">
                    <a:tint val="75000"/>
                  </a:schemeClr>
                </a:solidFill>
                <a:latin typeface="Arial" charset="0"/>
                <a:ea typeface="+mn-ea"/>
                <a:cs typeface="+mn-cs"/>
              </a:defRPr>
            </a:lvl1pPr>
          </a:lstStyle>
          <a:p>
            <a:r>
              <a:rPr lang="en-US" smtClean="0"/>
              <a:t>aeschylus eumenides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13-oct 2011</a:t>
            </a:r>
            <a:endParaRPr lang="en-US" dirty="0"/>
          </a:p>
        </p:txBody>
      </p:sp>
      <p:sp>
        <p:nvSpPr>
          <p:cNvPr id="6" name="Slide Number Placeholder 5"/>
          <p:cNvSpPr>
            <a:spLocks noGrp="1"/>
          </p:cNvSpPr>
          <p:nvPr>
            <p:ph type="sldNum" sz="quarter" idx="12"/>
          </p:nvPr>
        </p:nvSpPr>
        <p:spPr/>
        <p:txBody>
          <a:bodyPr/>
          <a:lstStyle/>
          <a:p>
            <a:fld id="{FD094169-F217-4978-AAE0-8704E7D609CC}" type="slidenum">
              <a:rPr lang="en-US" smtClean="0"/>
              <a:pPr/>
              <a:t>‹#›</a:t>
            </a:fld>
            <a:endParaRPr lang="en-US" dirty="0"/>
          </a:p>
        </p:txBody>
      </p:sp>
      <p:sp>
        <p:nvSpPr>
          <p:cNvPr id="5" name="Footer Placeholder 5"/>
          <p:cNvSpPr>
            <a:spLocks noGrp="1"/>
          </p:cNvSpPr>
          <p:nvPr>
            <p:ph type="ftr" sz="quarter" idx="3"/>
          </p:nvPr>
        </p:nvSpPr>
        <p:spPr>
          <a:xfrm>
            <a:off x="4165600" y="6355080"/>
            <a:ext cx="3860800" cy="36576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i="0" smtClean="0"/>
            </a:lvl1pPr>
          </a:lstStyle>
          <a:p>
            <a:r>
              <a:rPr lang="en-US" smtClean="0"/>
              <a:t>aeschylus eumenides</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eumenides</a:t>
            </a:r>
            <a:endParaRPr lang="en-US" dirty="0"/>
          </a:p>
        </p:txBody>
      </p:sp>
      <p:sp>
        <p:nvSpPr>
          <p:cNvPr id="4" name="Date Placeholder 3"/>
          <p:cNvSpPr>
            <a:spLocks noGrp="1"/>
          </p:cNvSpPr>
          <p:nvPr>
            <p:ph type="dt" sz="half" idx="10"/>
          </p:nvPr>
        </p:nvSpPr>
        <p:spPr>
          <a:xfrm>
            <a:off x="6003633" y="6408109"/>
            <a:ext cx="184731" cy="261610"/>
          </a:xfrm>
        </p:spPr>
        <p:txBody>
          <a:bodyPr/>
          <a:lstStyle/>
          <a:p>
            <a:r>
              <a:rPr lang="en-US" smtClean="0"/>
              <a:t>13-oct 2011</a:t>
            </a:r>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398DB8A4-D2D5-4C1C-A5B3-E0E1D0E6EFEC}" type="slidenum">
              <a:rPr lang="en-US" smtClean="0"/>
              <a:pPr/>
              <a:t>‹#›</a:t>
            </a:fld>
            <a:endParaRPr lang="en-US" dirty="0"/>
          </a:p>
        </p:txBody>
      </p:sp>
    </p:spTree>
    <p:extLst>
      <p:ext uri="{BB962C8B-B14F-4D97-AF65-F5344CB8AC3E}">
        <p14:creationId xmlns:p14="http://schemas.microsoft.com/office/powerpoint/2010/main" val="404140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45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aeschylus eumenides</a:t>
            </a:r>
            <a:endParaRPr lang="en-US" dirty="0"/>
          </a:p>
        </p:txBody>
      </p:sp>
      <p:sp>
        <p:nvSpPr>
          <p:cNvPr id="5" name="Date Placeholder 4"/>
          <p:cNvSpPr>
            <a:spLocks noGrp="1"/>
          </p:cNvSpPr>
          <p:nvPr>
            <p:ph type="dt" sz="half" idx="10"/>
          </p:nvPr>
        </p:nvSpPr>
        <p:spPr/>
        <p:txBody>
          <a:bodyPr/>
          <a:lstStyle/>
          <a:p>
            <a:r>
              <a:rPr lang="en-US" smtClean="0"/>
              <a:t>13-oct 2011</a:t>
            </a:r>
            <a:endParaRPr lang="en-US" dirty="0"/>
          </a:p>
        </p:txBody>
      </p:sp>
      <p:sp>
        <p:nvSpPr>
          <p:cNvPr id="7" name="Slide Number Placeholder 6"/>
          <p:cNvSpPr>
            <a:spLocks noGrp="1"/>
          </p:cNvSpPr>
          <p:nvPr>
            <p:ph type="sldNum" sz="quarter" idx="12"/>
          </p:nvPr>
        </p:nvSpPr>
        <p:spPr/>
        <p:txBody>
          <a:bodyPr/>
          <a:lstStyle/>
          <a:p>
            <a:fld id="{A7A3CC6A-2020-4359-80E4-E607B223E436}" type="slidenum">
              <a:rPr lang="en-US" smtClean="0"/>
              <a:pPr/>
              <a:t>‹#›</a:t>
            </a:fld>
            <a:endParaRPr lang="en-US"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38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aeschylus eumenides</a:t>
            </a:r>
            <a:endParaRPr lang="en-US" dirty="0"/>
          </a:p>
        </p:txBody>
      </p:sp>
      <p:sp>
        <p:nvSpPr>
          <p:cNvPr id="7" name="Date Placeholder 6"/>
          <p:cNvSpPr>
            <a:spLocks noGrp="1"/>
          </p:cNvSpPr>
          <p:nvPr>
            <p:ph type="dt" sz="half" idx="10"/>
          </p:nvPr>
        </p:nvSpPr>
        <p:spPr/>
        <p:txBody>
          <a:bodyPr/>
          <a:lstStyle/>
          <a:p>
            <a:r>
              <a:rPr lang="en-US" smtClean="0"/>
              <a:t>13-oct 2011</a:t>
            </a:r>
            <a:endParaRPr lang="en-US" dirty="0"/>
          </a:p>
        </p:txBody>
      </p:sp>
      <p:sp>
        <p:nvSpPr>
          <p:cNvPr id="9" name="Slide Number Placeholder 8"/>
          <p:cNvSpPr>
            <a:spLocks noGrp="1"/>
          </p:cNvSpPr>
          <p:nvPr>
            <p:ph type="sldNum" sz="quarter" idx="12"/>
          </p:nvPr>
        </p:nvSpPr>
        <p:spPr/>
        <p:txBody>
          <a:bodyPr/>
          <a:lstStyle/>
          <a:p>
            <a:fld id="{EA33CF02-74D0-4D18-9F48-B963E4DB10D7}" type="slidenum">
              <a:rPr lang="en-US" smtClean="0"/>
              <a:pPr/>
              <a:t>‹#›</a:t>
            </a:fld>
            <a:endParaRPr lang="en-US" dirty="0"/>
          </a:p>
        </p:txBody>
      </p:sp>
      <p:cxnSp>
        <p:nvCxnSpPr>
          <p:cNvPr id="10" name="Straight Connector 9"/>
          <p:cNvCxnSpPr/>
          <p:nvPr/>
        </p:nvCxnSpPr>
        <p:spPr>
          <a:xfrm>
            <a:off x="762000" y="1981200"/>
            <a:ext cx="10668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3942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 y="1981200"/>
            <a:ext cx="10668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43942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8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1610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eumenides</a:t>
            </a:r>
            <a:endParaRPr lang="en-US" dirty="0"/>
          </a:p>
        </p:txBody>
      </p:sp>
      <p:sp>
        <p:nvSpPr>
          <p:cNvPr id="5" name="Date Placeholder 4"/>
          <p:cNvSpPr>
            <a:spLocks noGrp="1"/>
          </p:cNvSpPr>
          <p:nvPr>
            <p:ph type="dt" sz="half" idx="10"/>
          </p:nvPr>
        </p:nvSpPr>
        <p:spPr/>
        <p:txBody>
          <a:bodyPr/>
          <a:lstStyle/>
          <a:p>
            <a:r>
              <a:rPr lang="en-US" smtClean="0"/>
              <a:t>13-oct 2011</a:t>
            </a:r>
            <a:endParaRPr lang="en-US" dirty="0"/>
          </a:p>
        </p:txBody>
      </p:sp>
      <p:sp>
        <p:nvSpPr>
          <p:cNvPr id="7" name="Slide Number Placeholder 6"/>
          <p:cNvSpPr>
            <a:spLocks noGrp="1"/>
          </p:cNvSpPr>
          <p:nvPr>
            <p:ph type="sldNum" sz="quarter" idx="12"/>
          </p:nvPr>
        </p:nvSpPr>
        <p:spPr/>
        <p:txBody>
          <a:bodyPr/>
          <a:lstStyle/>
          <a:p>
            <a:fld id="{4541A456-F66A-4087-9F30-0D2D83DF2854}" type="slidenum">
              <a:rPr lang="en-US" smtClean="0"/>
              <a:pPr/>
              <a:t>‹#›</a:t>
            </a:fld>
            <a:endParaRPr lang="en-US" dirty="0"/>
          </a:p>
        </p:txBody>
      </p:sp>
    </p:spTree>
    <p:extLst>
      <p:ext uri="{BB962C8B-B14F-4D97-AF65-F5344CB8AC3E}">
        <p14:creationId xmlns:p14="http://schemas.microsoft.com/office/powerpoint/2010/main" val="24742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eumenides</a:t>
            </a:r>
            <a:endParaRPr lang="en-US" dirty="0"/>
          </a:p>
        </p:txBody>
      </p:sp>
      <p:sp>
        <p:nvSpPr>
          <p:cNvPr id="5" name="Date Placeholder 4"/>
          <p:cNvSpPr>
            <a:spLocks noGrp="1"/>
          </p:cNvSpPr>
          <p:nvPr>
            <p:ph type="dt" sz="half" idx="10"/>
          </p:nvPr>
        </p:nvSpPr>
        <p:spPr/>
        <p:txBody>
          <a:bodyPr/>
          <a:lstStyle/>
          <a:p>
            <a:r>
              <a:rPr lang="en-US" smtClean="0"/>
              <a:t>13-oct 2011</a:t>
            </a:r>
            <a:endParaRPr lang="en-US" dirty="0"/>
          </a:p>
        </p:txBody>
      </p:sp>
      <p:sp>
        <p:nvSpPr>
          <p:cNvPr id="7" name="Slide Number Placeholder 6"/>
          <p:cNvSpPr>
            <a:spLocks noGrp="1"/>
          </p:cNvSpPr>
          <p:nvPr>
            <p:ph type="sldNum" sz="quarter" idx="12"/>
          </p:nvPr>
        </p:nvSpPr>
        <p:spPr/>
        <p:txBody>
          <a:bodyPr/>
          <a:lstStyle/>
          <a:p>
            <a:fld id="{E7941C82-10CC-44AD-BA24-FD16C4A86388}" type="slidenum">
              <a:rPr lang="en-US" smtClean="0"/>
              <a:pPr/>
              <a:t>‹#›</a:t>
            </a:fld>
            <a:endParaRPr lang="en-US" dirty="0"/>
          </a:p>
        </p:txBody>
      </p:sp>
    </p:spTree>
    <p:extLst>
      <p:ext uri="{BB962C8B-B14F-4D97-AF65-F5344CB8AC3E}">
        <p14:creationId xmlns:p14="http://schemas.microsoft.com/office/powerpoint/2010/main" val="32456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aeschylus eumenides</a:t>
            </a:r>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13-oct 2011</a:t>
            </a:r>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7C35EC0-8D1E-4532-934B-E881FA2D7C19}" type="slidenum">
              <a:rPr lang="en-US" smtClean="0"/>
              <a:pPr/>
              <a:t>‹#›</a:t>
            </a:fld>
            <a:endParaRPr lang="en-US" dirty="0"/>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20009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80"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inghamton.edu/clt/ecc/img/lh-01-right-big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a:solidFill>
            <a:schemeClr val="bg1">
              <a:alpha val="62000"/>
            </a:schemeClr>
          </a:solidFill>
          <a:ln w="38100">
            <a:noFill/>
            <a:tailEnd type="triangle"/>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Line Callout 2 1"/>
          <p:cNvSpPr/>
          <p:nvPr/>
        </p:nvSpPr>
        <p:spPr>
          <a:xfrm>
            <a:off x="10058400" y="571500"/>
            <a:ext cx="1676400" cy="612648"/>
          </a:xfrm>
          <a:prstGeom prst="borderCallout2">
            <a:avLst>
              <a:gd name="adj1" fmla="val 18750"/>
              <a:gd name="adj2" fmla="val -8333"/>
              <a:gd name="adj3" fmla="val 18750"/>
              <a:gd name="adj4" fmla="val -16667"/>
              <a:gd name="adj5" fmla="val 337134"/>
              <a:gd name="adj6" fmla="val -243912"/>
            </a:avLst>
          </a:prstGeom>
          <a:noFill/>
          <a:ln w="38100">
            <a:solidFill>
              <a:srgbClr val="FF0000"/>
            </a:solidFill>
            <a:tailEnd type="triangle"/>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FF0000"/>
                </a:solidFill>
              </a:rPr>
              <a:t>Team CLY</a:t>
            </a:r>
            <a:br>
              <a:rPr lang="en-US" dirty="0" smtClean="0">
                <a:solidFill>
                  <a:srgbClr val="FF0000"/>
                </a:solidFill>
              </a:rPr>
            </a:br>
            <a:r>
              <a:rPr lang="en-US" dirty="0" smtClean="0">
                <a:solidFill>
                  <a:srgbClr val="FF0000"/>
                </a:solidFill>
              </a:rPr>
              <a:t>on LEFT</a:t>
            </a:r>
            <a:endParaRPr lang="en-US" dirty="0">
              <a:solidFill>
                <a:srgbClr val="FF0000"/>
              </a:solidFill>
            </a:endParaRPr>
          </a:p>
        </p:txBody>
      </p:sp>
      <p:sp>
        <p:nvSpPr>
          <p:cNvPr id="4" name="Line Callout 2 3"/>
          <p:cNvSpPr/>
          <p:nvPr/>
        </p:nvSpPr>
        <p:spPr>
          <a:xfrm flipH="1">
            <a:off x="381000" y="5673852"/>
            <a:ext cx="1676400" cy="612648"/>
          </a:xfrm>
          <a:prstGeom prst="borderCallout2">
            <a:avLst>
              <a:gd name="adj1" fmla="val 18750"/>
              <a:gd name="adj2" fmla="val -8333"/>
              <a:gd name="adj3" fmla="val 18750"/>
              <a:gd name="adj4" fmla="val -16667"/>
              <a:gd name="adj5" fmla="val 3952"/>
              <a:gd name="adj6" fmla="val -219670"/>
            </a:avLst>
          </a:prstGeom>
          <a:noFill/>
          <a:ln w="38100">
            <a:solidFill>
              <a:srgbClr val="FF0000"/>
            </a:solidFill>
            <a:tailEnd type="triangle"/>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FF0000"/>
                </a:solidFill>
              </a:rPr>
              <a:t>Team </a:t>
            </a:r>
            <a:r>
              <a:rPr lang="en-US" dirty="0" smtClean="0">
                <a:solidFill>
                  <a:srgbClr val="FF0000"/>
                </a:solidFill>
              </a:rPr>
              <a:t>OREST</a:t>
            </a:r>
            <a:r>
              <a:rPr lang="en-US" dirty="0" smtClean="0">
                <a:solidFill>
                  <a:srgbClr val="FF0000"/>
                </a:solidFill>
              </a:rPr>
              <a:t/>
            </a:r>
            <a:br>
              <a:rPr lang="en-US" dirty="0" smtClean="0">
                <a:solidFill>
                  <a:srgbClr val="FF0000"/>
                </a:solidFill>
              </a:rPr>
            </a:br>
            <a:r>
              <a:rPr lang="en-US" dirty="0" smtClean="0">
                <a:solidFill>
                  <a:srgbClr val="FF0000"/>
                </a:solidFill>
              </a:rPr>
              <a:t>on RIGHT</a:t>
            </a:r>
            <a:endParaRPr lang="en-US" dirty="0">
              <a:solidFill>
                <a:srgbClr val="FF0000"/>
              </a:solidFill>
            </a:endParaRPr>
          </a:p>
        </p:txBody>
      </p:sp>
      <p:sp>
        <p:nvSpPr>
          <p:cNvPr id="5" name="Line Callout 2 4"/>
          <p:cNvSpPr/>
          <p:nvPr/>
        </p:nvSpPr>
        <p:spPr>
          <a:xfrm>
            <a:off x="10134600" y="2816352"/>
            <a:ext cx="1828800" cy="612648"/>
          </a:xfrm>
          <a:prstGeom prst="borderCallout2">
            <a:avLst>
              <a:gd name="adj1" fmla="val 18750"/>
              <a:gd name="adj2" fmla="val -8333"/>
              <a:gd name="adj3" fmla="val 18750"/>
              <a:gd name="adj4" fmla="val -16667"/>
              <a:gd name="adj5" fmla="val 144160"/>
              <a:gd name="adj6" fmla="val -89091"/>
            </a:avLst>
          </a:prstGeom>
          <a:noFill/>
          <a:ln w="38100">
            <a:solidFill>
              <a:srgbClr val="FF0000"/>
            </a:solidFill>
            <a:tailEnd type="triangle"/>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FF0000"/>
                </a:solidFill>
              </a:rPr>
              <a:t>Judges FRONT CENTER</a:t>
            </a:r>
            <a:endParaRPr lang="en-US" dirty="0">
              <a:solidFill>
                <a:srgbClr val="FF0000"/>
              </a:solidFill>
            </a:endParaRPr>
          </a:p>
        </p:txBody>
      </p:sp>
    </p:spTree>
    <p:extLst>
      <p:ext uri="{BB962C8B-B14F-4D97-AF65-F5344CB8AC3E}">
        <p14:creationId xmlns:p14="http://schemas.microsoft.com/office/powerpoint/2010/main" val="42178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0118" name="Rectangle 6"/>
          <p:cNvSpPr>
            <a:spLocks noGrp="1" noChangeArrowheads="1"/>
          </p:cNvSpPr>
          <p:nvPr>
            <p:ph sz="half" idx="1"/>
          </p:nvPr>
        </p:nvSpPr>
        <p:spPr>
          <a:xfrm>
            <a:off x="1233600" y="1066800"/>
            <a:ext cx="4709961" cy="5791200"/>
          </a:xfrm>
        </p:spPr>
        <p:txBody>
          <a:bodyPr>
            <a:normAutofit fontScale="47500" lnSpcReduction="20000"/>
          </a:bodyPr>
          <a:lstStyle/>
          <a:p>
            <a:r>
              <a:rPr lang="en-US" dirty="0" smtClean="0"/>
              <a:t>Prologue 232 ff.</a:t>
            </a:r>
          </a:p>
          <a:p>
            <a:pPr lvl="1"/>
            <a:r>
              <a:rPr lang="en-US" dirty="0" smtClean="0"/>
              <a:t>Pythia, Apollo, Orestes, Clytemnestra, Furies</a:t>
            </a:r>
          </a:p>
          <a:p>
            <a:r>
              <a:rPr lang="en-US" dirty="0" smtClean="0"/>
              <a:t>1st parodos 237 f.</a:t>
            </a:r>
          </a:p>
          <a:p>
            <a:pPr lvl="1"/>
            <a:r>
              <a:rPr lang="en-US" dirty="0" smtClean="0"/>
              <a:t>Furies mad for the hunt</a:t>
            </a:r>
          </a:p>
          <a:p>
            <a:r>
              <a:rPr lang="en-US" dirty="0" smtClean="0"/>
              <a:t>1st episode 238 ff.</a:t>
            </a:r>
          </a:p>
          <a:p>
            <a:pPr lvl="1"/>
            <a:r>
              <a:rPr lang="en-US" dirty="0" smtClean="0"/>
              <a:t>Apollo, Leader – angry exchange</a:t>
            </a:r>
          </a:p>
          <a:p>
            <a:r>
              <a:rPr lang="en-US" dirty="0" smtClean="0"/>
              <a:t>2nd parodos 242 f.</a:t>
            </a:r>
          </a:p>
          <a:p>
            <a:pPr lvl="1"/>
            <a:r>
              <a:rPr lang="en-US" dirty="0" smtClean="0"/>
              <a:t>Track Orestes to Athens!</a:t>
            </a:r>
          </a:p>
          <a:p>
            <a:r>
              <a:rPr lang="en-US" dirty="0" smtClean="0"/>
              <a:t>2nd episode 243 ff.</a:t>
            </a:r>
          </a:p>
          <a:p>
            <a:pPr lvl="1"/>
            <a:r>
              <a:rPr lang="en-US" dirty="0" smtClean="0"/>
              <a:t>Orestes, Leader</a:t>
            </a:r>
          </a:p>
          <a:p>
            <a:r>
              <a:rPr lang="en-US" dirty="0" smtClean="0"/>
              <a:t>1st stasimon 245 ff.</a:t>
            </a:r>
          </a:p>
          <a:p>
            <a:pPr lvl="1"/>
            <a:r>
              <a:rPr lang="en-US" dirty="0" smtClean="0"/>
              <a:t>Binding song</a:t>
            </a:r>
          </a:p>
          <a:p>
            <a:r>
              <a:rPr lang="en-US" dirty="0" smtClean="0"/>
              <a:t>3rd episode 248 ff.</a:t>
            </a:r>
          </a:p>
          <a:p>
            <a:pPr lvl="1"/>
            <a:r>
              <a:rPr lang="en-US" dirty="0" smtClean="0"/>
              <a:t>Athena, Leader, Orestes</a:t>
            </a:r>
          </a:p>
          <a:p>
            <a:r>
              <a:rPr lang="en-US" dirty="0" smtClean="0"/>
              <a:t>2nd stasimon 253 ff.</a:t>
            </a:r>
          </a:p>
          <a:p>
            <a:pPr lvl="1"/>
            <a:r>
              <a:rPr lang="en-US" dirty="0" smtClean="0"/>
              <a:t>“Furious” justice</a:t>
            </a:r>
            <a:endParaRPr lang="en-US" dirty="0"/>
          </a:p>
        </p:txBody>
      </p:sp>
      <p:sp>
        <p:nvSpPr>
          <p:cNvPr id="730119" name="Rectangle 7"/>
          <p:cNvSpPr>
            <a:spLocks noGrp="1" noChangeArrowheads="1"/>
          </p:cNvSpPr>
          <p:nvPr>
            <p:ph sz="half" idx="2"/>
          </p:nvPr>
        </p:nvSpPr>
        <p:spPr>
          <a:xfrm>
            <a:off x="6264110" y="1066800"/>
            <a:ext cx="4709961" cy="5791200"/>
          </a:xfrm>
        </p:spPr>
        <p:txBody>
          <a:bodyPr>
            <a:normAutofit fontScale="47500" lnSpcReduction="20000"/>
          </a:bodyPr>
          <a:lstStyle/>
          <a:p>
            <a:r>
              <a:rPr lang="en-US" dirty="0" smtClean="0"/>
              <a:t>4th episode 255 ff.</a:t>
            </a:r>
          </a:p>
          <a:p>
            <a:pPr lvl="1"/>
            <a:r>
              <a:rPr lang="en-US" dirty="0" smtClean="0"/>
              <a:t>Agon (trial). Athena, Apollo, Leader, Orestes</a:t>
            </a:r>
          </a:p>
          <a:p>
            <a:r>
              <a:rPr lang="en-US" dirty="0" smtClean="0"/>
              <a:t>Lyric agon 266 ff.</a:t>
            </a:r>
          </a:p>
          <a:p>
            <a:pPr lvl="1"/>
            <a:r>
              <a:rPr lang="en-US" dirty="0" smtClean="0"/>
              <a:t>Athena speaking</a:t>
            </a:r>
          </a:p>
          <a:p>
            <a:pPr lvl="1"/>
            <a:r>
              <a:rPr lang="en-US" dirty="0" smtClean="0"/>
              <a:t>Chorus singing</a:t>
            </a:r>
          </a:p>
          <a:p>
            <a:r>
              <a:rPr lang="en-US" dirty="0" smtClean="0"/>
              <a:t>5th episode 270 ff.</a:t>
            </a:r>
          </a:p>
          <a:p>
            <a:pPr lvl="1"/>
            <a:r>
              <a:rPr lang="en-US" dirty="0" smtClean="0"/>
              <a:t>Athena, Leader</a:t>
            </a:r>
          </a:p>
          <a:p>
            <a:r>
              <a:rPr lang="en-US" dirty="0" smtClean="0"/>
              <a:t>Blessing song 272 ff.</a:t>
            </a:r>
          </a:p>
          <a:p>
            <a:pPr lvl="1"/>
            <a:r>
              <a:rPr lang="en-US" dirty="0" smtClean="0"/>
              <a:t>Athena chanting</a:t>
            </a:r>
          </a:p>
          <a:p>
            <a:pPr lvl="1"/>
            <a:r>
              <a:rPr lang="en-US" dirty="0" smtClean="0"/>
              <a:t>Chorus singing</a:t>
            </a:r>
          </a:p>
          <a:p>
            <a:r>
              <a:rPr lang="en-US" dirty="0" smtClean="0"/>
              <a:t>Spoken transition 276</a:t>
            </a:r>
          </a:p>
          <a:p>
            <a:pPr lvl="1"/>
            <a:r>
              <a:rPr lang="en-US" dirty="0" smtClean="0"/>
              <a:t>Athena</a:t>
            </a:r>
          </a:p>
          <a:p>
            <a:r>
              <a:rPr lang="en-US" dirty="0" smtClean="0"/>
              <a:t>Lyric exodos 276 f.</a:t>
            </a:r>
          </a:p>
          <a:p>
            <a:pPr lvl="1"/>
            <a:r>
              <a:rPr lang="en-US" dirty="0" smtClean="0"/>
              <a:t>Chorus of Athena’s cult personnel</a:t>
            </a:r>
          </a:p>
          <a:p>
            <a:pPr lvl="1"/>
            <a:r>
              <a:rPr lang="en-US" dirty="0" smtClean="0"/>
              <a:t>Closing triumphal parade</a:t>
            </a:r>
            <a:endParaRPr lang="en-US" dirty="0"/>
          </a:p>
        </p:txBody>
      </p:sp>
      <p:sp>
        <p:nvSpPr>
          <p:cNvPr id="15" name="Rectangle 5"/>
          <p:cNvSpPr>
            <a:spLocks noGrp="1" noChangeArrowheads="1"/>
          </p:cNvSpPr>
          <p:nvPr>
            <p:ph type="title"/>
          </p:nvPr>
        </p:nvSpPr>
        <p:spPr>
          <a:xfrm>
            <a:off x="3794728" y="152400"/>
            <a:ext cx="4602542" cy="590931"/>
          </a:xfrm>
          <a:noFill/>
        </p:spPr>
        <p:txBody>
          <a:bodyPr wrap="none" anchor="ctr" anchorCtr="0">
            <a:spAutoFit/>
          </a:bodyPr>
          <a:lstStyle/>
          <a:p>
            <a:pPr algn="ctr"/>
            <a:r>
              <a:rPr lang="en-US" sz="3600" i="1" smtClean="0"/>
              <a:t>Eumenides:</a:t>
            </a:r>
            <a:r>
              <a:rPr lang="en-US" sz="3600" smtClean="0"/>
              <a:t> Analysis</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3262648" y="546439"/>
            <a:ext cx="5666704" cy="5703568"/>
            <a:chOff x="1738648" y="868742"/>
            <a:chExt cx="5666704" cy="5703568"/>
          </a:xfrm>
        </p:grpSpPr>
        <p:sp>
          <p:nvSpPr>
            <p:cNvPr id="5" name="TextBox 4"/>
            <p:cNvSpPr txBox="1"/>
            <p:nvPr/>
          </p:nvSpPr>
          <p:spPr>
            <a:xfrm>
              <a:off x="2962425" y="6172200"/>
              <a:ext cx="3219151" cy="400110"/>
            </a:xfrm>
            <a:prstGeom prst="rect">
              <a:avLst/>
            </a:prstGeom>
            <a:noFill/>
          </p:spPr>
          <p:txBody>
            <a:bodyPr wrap="none" rtlCol="0">
              <a:spAutoFit/>
            </a:bodyPr>
            <a:lstStyle/>
            <a:p>
              <a:pPr algn="ctr"/>
              <a:r>
                <a:rPr lang="en-US" sz="2000" dirty="0">
                  <a:solidFill>
                    <a:srgbClr val="FFFFFF"/>
                  </a:solidFill>
                  <a:latin typeface="+mn-lt"/>
                </a:rPr>
                <a:t>Temple of Apollo, </a:t>
              </a:r>
              <a:r>
                <a:rPr lang="en-US" sz="2000" dirty="0" smtClean="0">
                  <a:solidFill>
                    <a:srgbClr val="FFFFFF"/>
                  </a:solidFill>
                  <a:latin typeface="+mn-lt"/>
                </a:rPr>
                <a:t>Delphi</a:t>
              </a:r>
              <a:endParaRPr lang="en-US" sz="2000" dirty="0">
                <a:solidFill>
                  <a:srgbClr val="FFFFFF"/>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648" y="868742"/>
              <a:ext cx="5666704" cy="5120516"/>
            </a:xfrm>
            <a:prstGeom prst="rect">
              <a:avLst/>
            </a:prstGeom>
          </p:spPr>
        </p:pic>
      </p:grpSp>
    </p:spTree>
    <p:extLst>
      <p:ext uri="{BB962C8B-B14F-4D97-AF65-F5344CB8AC3E}">
        <p14:creationId xmlns:p14="http://schemas.microsoft.com/office/powerpoint/2010/main" val="1534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Saturn Painting Goy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91797"/>
            <a:ext cx="3038252" cy="5274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780571"/>
            <a:ext cx="6019800" cy="2446824"/>
          </a:xfrm>
          <a:prstGeom prst="rect">
            <a:avLst/>
          </a:prstGeom>
          <a:noFill/>
        </p:spPr>
        <p:txBody>
          <a:bodyPr wrap="square" rtlCol="0">
            <a:spAutoFit/>
          </a:bodyPr>
          <a:lstStyle/>
          <a:p>
            <a:pPr>
              <a:spcAft>
                <a:spcPts val="1800"/>
              </a:spcAft>
            </a:pPr>
            <a:r>
              <a:rPr lang="en-US" dirty="0">
                <a:solidFill>
                  <a:schemeClr val="bg1"/>
                </a:solidFill>
              </a:rPr>
              <a:t>SUCCESSION MYTH</a:t>
            </a:r>
          </a:p>
          <a:p>
            <a:pPr>
              <a:spcAft>
                <a:spcPts val="1800"/>
              </a:spcAft>
            </a:pPr>
            <a:r>
              <a:rPr lang="en-US" dirty="0">
                <a:solidFill>
                  <a:schemeClr val="bg1"/>
                </a:solidFill>
              </a:rPr>
              <a:t>Ouranos (sky) sexually smothers Gaia (Earth)</a:t>
            </a:r>
          </a:p>
          <a:p>
            <a:pPr>
              <a:spcAft>
                <a:spcPts val="1800"/>
              </a:spcAft>
            </a:pPr>
            <a:r>
              <a:rPr lang="en-US" dirty="0">
                <a:solidFill>
                  <a:schemeClr val="bg1"/>
                </a:solidFill>
              </a:rPr>
              <a:t>Kronos (Titan) castrates father Ouranos, eats his own children (Olympian gods).</a:t>
            </a:r>
          </a:p>
          <a:p>
            <a:pPr>
              <a:spcAft>
                <a:spcPts val="1800"/>
              </a:spcAft>
            </a:pPr>
            <a:r>
              <a:rPr lang="en-US" dirty="0">
                <a:solidFill>
                  <a:schemeClr val="bg1"/>
                </a:solidFill>
              </a:rPr>
              <a:t>Zeus (Olympian) overthrows Kronos, forces regurgitation of other Olympians, rules universe.</a:t>
            </a:r>
          </a:p>
        </p:txBody>
      </p:sp>
    </p:spTree>
    <p:extLst>
      <p:ext uri="{BB962C8B-B14F-4D97-AF65-F5344CB8AC3E}">
        <p14:creationId xmlns:p14="http://schemas.microsoft.com/office/powerpoint/2010/main" val="19914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2" descr="map"/>
          <p:cNvPicPr>
            <a:picLocks noChangeAspect="1" noChangeArrowheads="1"/>
          </p:cNvPicPr>
          <p:nvPr/>
        </p:nvPicPr>
        <p:blipFill>
          <a:blip r:embed="rId3" cstate="print"/>
          <a:srcRect r="2174"/>
          <a:stretch>
            <a:fillRect/>
          </a:stretch>
        </p:blipFill>
        <p:spPr bwMode="auto">
          <a:xfrm>
            <a:off x="2657060" y="358776"/>
            <a:ext cx="6858000" cy="6137275"/>
          </a:xfrm>
          <a:prstGeom prst="rect">
            <a:avLst/>
          </a:prstGeom>
          <a:noFill/>
        </p:spPr>
      </p:pic>
      <p:sp>
        <p:nvSpPr>
          <p:cNvPr id="695299" name="Oval 3"/>
          <p:cNvSpPr>
            <a:spLocks noChangeArrowheads="1"/>
          </p:cNvSpPr>
          <p:nvPr/>
        </p:nvSpPr>
        <p:spPr bwMode="auto">
          <a:xfrm>
            <a:off x="5216817" y="3333006"/>
            <a:ext cx="259766" cy="649188"/>
          </a:xfrm>
          <a:prstGeom prst="ellipse">
            <a:avLst/>
          </a:prstGeom>
          <a:noFill/>
          <a:ln w="28575">
            <a:solidFill>
              <a:srgbClr val="FF0000"/>
            </a:solidFill>
            <a:round/>
            <a:headEnd/>
            <a:tailEnd/>
          </a:ln>
          <a:effectLst/>
        </p:spPr>
        <p:txBody>
          <a:bodyPr wrap="none" anchor="ctr">
            <a:spAutoFit/>
          </a:bodyPr>
          <a:lstStyle/>
          <a:p>
            <a:endParaRPr lang="en-US"/>
          </a:p>
        </p:txBody>
      </p:sp>
      <p:sp>
        <p:nvSpPr>
          <p:cNvPr id="695300" name="Oval 4"/>
          <p:cNvSpPr>
            <a:spLocks noChangeArrowheads="1"/>
          </p:cNvSpPr>
          <p:nvPr/>
        </p:nvSpPr>
        <p:spPr bwMode="auto">
          <a:xfrm>
            <a:off x="5715000" y="3866406"/>
            <a:ext cx="2057400" cy="649188"/>
          </a:xfrm>
          <a:prstGeom prst="ellipse">
            <a:avLst/>
          </a:prstGeom>
          <a:noFill/>
          <a:ln w="28575">
            <a:solidFill>
              <a:srgbClr val="FF0000"/>
            </a:solidFill>
            <a:round/>
            <a:headEnd/>
            <a:tailEnd/>
          </a:ln>
          <a:effectLst/>
        </p:spPr>
        <p:txBody>
          <a:bodyPr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3386765" y="6000690"/>
            <a:ext cx="5418471" cy="400110"/>
          </a:xfrm>
          <a:prstGeom prst="rect">
            <a:avLst/>
          </a:prstGeom>
          <a:noFill/>
        </p:spPr>
        <p:txBody>
          <a:bodyPr wrap="none" rtlCol="0">
            <a:spAutoFit/>
          </a:bodyPr>
          <a:lstStyle/>
          <a:p>
            <a:r>
              <a:rPr lang="en-US" sz="2000" dirty="0">
                <a:solidFill>
                  <a:srgbClr val="FFFFFF"/>
                </a:solidFill>
                <a:latin typeface="+mn-lt"/>
              </a:rPr>
              <a:t>Acropolis as seen from Areopagus, </a:t>
            </a:r>
            <a:r>
              <a:rPr lang="en-US" sz="2000" dirty="0" smtClean="0">
                <a:solidFill>
                  <a:srgbClr val="FFFFFF"/>
                </a:solidFill>
                <a:latin typeface="+mn-lt"/>
              </a:rPr>
              <a:t>Athens</a:t>
            </a:r>
            <a:endParaRPr lang="en-US" sz="2000" dirty="0">
              <a:solidFill>
                <a:srgbClr val="FFFFFF"/>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953" y="992343"/>
            <a:ext cx="7342094" cy="4873314"/>
          </a:xfrm>
          <a:prstGeom prst="rect">
            <a:avLst/>
          </a:prstGeom>
        </p:spPr>
      </p:pic>
    </p:spTree>
    <p:extLst>
      <p:ext uri="{BB962C8B-B14F-4D97-AF65-F5344CB8AC3E}">
        <p14:creationId xmlns:p14="http://schemas.microsoft.com/office/powerpoint/2010/main" val="8191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idx="4294967295"/>
          </p:nvPr>
        </p:nvSpPr>
        <p:spPr>
          <a:xfrm>
            <a:off x="2491156" y="593669"/>
            <a:ext cx="7192995" cy="701731"/>
          </a:xfrm>
          <a:noFill/>
        </p:spPr>
        <p:txBody>
          <a:bodyPr wrap="none">
            <a:spAutoFit/>
          </a:bodyPr>
          <a:lstStyle/>
          <a:p>
            <a:pPr algn="ctr"/>
            <a:r>
              <a:rPr lang="en-US" dirty="0" err="1" smtClean="0"/>
              <a:t>DramaticŦhematic</a:t>
            </a:r>
            <a:r>
              <a:rPr lang="en-US" dirty="0" smtClean="0"/>
              <a:t> </a:t>
            </a:r>
            <a:r>
              <a:rPr lang="en-US" dirty="0"/>
              <a:t>Planes</a:t>
            </a:r>
          </a:p>
        </p:txBody>
      </p:sp>
      <p:sp>
        <p:nvSpPr>
          <p:cNvPr id="723971" name="Rectangle 3"/>
          <p:cNvSpPr>
            <a:spLocks noGrp="1" noChangeArrowheads="1"/>
          </p:cNvSpPr>
          <p:nvPr>
            <p:ph type="body" sz="half" idx="4294967295"/>
          </p:nvPr>
        </p:nvSpPr>
        <p:spPr>
          <a:xfrm>
            <a:off x="0" y="1905000"/>
            <a:ext cx="5867400" cy="1752600"/>
          </a:xfrm>
          <a:prstGeom prst="rect">
            <a:avLst/>
          </a:prstGeom>
        </p:spPr>
        <p:txBody>
          <a:bodyPr/>
          <a:lstStyle/>
          <a:p>
            <a:pPr algn="r">
              <a:lnSpc>
                <a:spcPct val="90000"/>
              </a:lnSpc>
              <a:buFontTx/>
              <a:buNone/>
            </a:pPr>
            <a:r>
              <a:rPr lang="en-US" sz="2800" b="1" u="sng" dirty="0"/>
              <a:t>“There-and-Then”</a:t>
            </a:r>
          </a:p>
          <a:p>
            <a:pPr algn="r">
              <a:lnSpc>
                <a:spcPct val="90000"/>
              </a:lnSpc>
              <a:buFontTx/>
              <a:buNone/>
            </a:pPr>
            <a:r>
              <a:rPr lang="en-US" sz="2800" dirty="0"/>
              <a:t>mythic</a:t>
            </a:r>
          </a:p>
          <a:p>
            <a:pPr algn="r">
              <a:lnSpc>
                <a:spcPct val="90000"/>
              </a:lnSpc>
              <a:buFontTx/>
              <a:buNone/>
            </a:pPr>
            <a:r>
              <a:rPr lang="en-US" sz="2800" dirty="0"/>
              <a:t>cosmic</a:t>
            </a:r>
          </a:p>
        </p:txBody>
      </p:sp>
      <p:sp>
        <p:nvSpPr>
          <p:cNvPr id="723972" name="Rectangle 4"/>
          <p:cNvSpPr>
            <a:spLocks noGrp="1" noChangeArrowheads="1"/>
          </p:cNvSpPr>
          <p:nvPr>
            <p:ph type="body" sz="half" idx="4294967295"/>
          </p:nvPr>
        </p:nvSpPr>
        <p:spPr>
          <a:xfrm>
            <a:off x="6324601" y="1905000"/>
            <a:ext cx="5867399" cy="1752600"/>
          </a:xfrm>
          <a:prstGeom prst="rect">
            <a:avLst/>
          </a:prstGeom>
        </p:spPr>
        <p:txBody>
          <a:bodyPr/>
          <a:lstStyle/>
          <a:p>
            <a:pPr>
              <a:lnSpc>
                <a:spcPct val="90000"/>
              </a:lnSpc>
              <a:buFontTx/>
              <a:buNone/>
            </a:pPr>
            <a:r>
              <a:rPr lang="en-US" sz="2800" b="1" u="sng" dirty="0"/>
              <a:t>“Here-and-Now”</a:t>
            </a:r>
          </a:p>
          <a:p>
            <a:pPr>
              <a:lnSpc>
                <a:spcPct val="90000"/>
              </a:lnSpc>
              <a:buFontTx/>
              <a:buNone/>
            </a:pPr>
            <a:r>
              <a:rPr lang="en-US" sz="2800" dirty="0"/>
              <a:t>topical</a:t>
            </a:r>
          </a:p>
          <a:p>
            <a:pPr>
              <a:lnSpc>
                <a:spcPct val="90000"/>
              </a:lnSpc>
              <a:buFontTx/>
              <a:buNone/>
            </a:pPr>
            <a:r>
              <a:rPr lang="en-US" sz="2800" dirty="0"/>
              <a:t>political</a:t>
            </a:r>
          </a:p>
        </p:txBody>
      </p:sp>
      <p:sp>
        <p:nvSpPr>
          <p:cNvPr id="723973" name="Line 5"/>
          <p:cNvSpPr>
            <a:spLocks noChangeShapeType="1"/>
          </p:cNvSpPr>
          <p:nvPr/>
        </p:nvSpPr>
        <p:spPr bwMode="auto">
          <a:xfrm>
            <a:off x="6096000" y="2133600"/>
            <a:ext cx="0" cy="1143000"/>
          </a:xfrm>
          <a:prstGeom prst="line">
            <a:avLst/>
          </a:prstGeom>
          <a:noFill/>
          <a:ln w="9525">
            <a:solidFill>
              <a:schemeClr val="bg1">
                <a:lumMod val="75000"/>
              </a:schemeClr>
            </a:solidFill>
            <a:round/>
            <a:headEnd/>
            <a:tailEnd/>
          </a:ln>
          <a:effectLst/>
        </p:spPr>
        <p:txBody>
          <a:bodyPr wrap="square">
            <a:spAutoFit/>
          </a:bodyPr>
          <a:lstStyle/>
          <a:p>
            <a:endParaRPr lang="en-US"/>
          </a:p>
        </p:txBody>
      </p:sp>
      <p:sp>
        <p:nvSpPr>
          <p:cNvPr id="10" name="Rounded Rectangle 9"/>
          <p:cNvSpPr/>
          <p:nvPr/>
        </p:nvSpPr>
        <p:spPr>
          <a:xfrm>
            <a:off x="4267200" y="4710590"/>
            <a:ext cx="3733800" cy="408623"/>
          </a:xfrm>
          <a:prstGeom prst="roundRect">
            <a:avLst/>
          </a:prstGeom>
        </p:spPr>
        <p:txBody>
          <a:bodyPr wrap="square" rtlCol="0" anchor="ctr" anchorCtr="0">
            <a:spAutoFit/>
          </a:bodyPr>
          <a:lstStyle/>
          <a:p>
            <a:pPr algn="l"/>
            <a:endParaRPr lang="en-US" sz="1800" dirty="0">
              <a:latin typeface="+mn-lt"/>
            </a:endParaRPr>
          </a:p>
        </p:txBody>
      </p:sp>
      <p:sp>
        <p:nvSpPr>
          <p:cNvPr id="11" name="Rounded Rectangle 10"/>
          <p:cNvSpPr/>
          <p:nvPr/>
        </p:nvSpPr>
        <p:spPr>
          <a:xfrm>
            <a:off x="3386725" y="4609068"/>
            <a:ext cx="5418551" cy="1506795"/>
          </a:xfrm>
          <a:prstGeom prst="roundRect">
            <a:avLst/>
          </a:prstGeom>
          <a:solidFill>
            <a:schemeClr val="bg1"/>
          </a:solidFill>
          <a:ln w="3175">
            <a:solidFill>
              <a:schemeClr val="tx2">
                <a:lumMod val="20000"/>
                <a:lumOff val="80000"/>
              </a:schemeClr>
            </a:solidFill>
          </a:ln>
          <a:effectLst>
            <a:outerShdw blurRad="50800" dist="127000" dir="2700000" algn="tl" rotWithShape="0">
              <a:prstClr val="black">
                <a:alpha val="40000"/>
              </a:prstClr>
            </a:outerShdw>
          </a:effectLst>
        </p:spPr>
        <p:txBody>
          <a:bodyPr wrap="square" rtlCol="0" anchor="ctr" anchorCtr="0">
            <a:spAutoFit/>
          </a:bodyPr>
          <a:lstStyle/>
          <a:p>
            <a:pPr>
              <a:lnSpc>
                <a:spcPct val="125000"/>
              </a:lnSpc>
            </a:pPr>
            <a:r>
              <a:rPr lang="en-US" sz="1600" b="1" u="sng" dirty="0">
                <a:latin typeface="Calibri" panose="020F0502020204030204" pitchFamily="34" charset="0"/>
                <a:cs typeface="Calibri" panose="020F0502020204030204" pitchFamily="34" charset="0"/>
              </a:rPr>
              <a:t>Political-Judicial Context</a:t>
            </a:r>
          </a:p>
          <a:p>
            <a:pPr marL="569913" indent="-569913" algn="l">
              <a:lnSpc>
                <a:spcPct val="125000"/>
              </a:lnSpc>
            </a:pPr>
            <a:r>
              <a:rPr lang="en-US" sz="1600" dirty="0">
                <a:latin typeface="Calibri" panose="020F0502020204030204" pitchFamily="34" charset="0"/>
                <a:cs typeface="Calibri" panose="020F0502020204030204" pitchFamily="34" charset="0"/>
              </a:rPr>
              <a:t>461	Areopagus depoliticized, radical democracy strengthened, Ephialtes murdered</a:t>
            </a:r>
          </a:p>
          <a:p>
            <a:pPr marL="569913" indent="-569913" algn="l">
              <a:lnSpc>
                <a:spcPct val="125000"/>
              </a:lnSpc>
            </a:pPr>
            <a:r>
              <a:rPr lang="en-US" sz="1600" dirty="0">
                <a:latin typeface="Calibri" panose="020F0502020204030204" pitchFamily="34" charset="0"/>
                <a:cs typeface="Calibri" panose="020F0502020204030204" pitchFamily="34" charset="0"/>
              </a:rPr>
              <a:t>458	Oresteia produced.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5547" name="AutoShape 11"/>
          <p:cNvSpPr>
            <a:spLocks noChangeArrowheads="1"/>
          </p:cNvSpPr>
          <p:nvPr/>
        </p:nvSpPr>
        <p:spPr bwMode="auto">
          <a:xfrm>
            <a:off x="5912520" y="3449551"/>
            <a:ext cx="366960" cy="365760"/>
          </a:xfrm>
          <a:prstGeom prst="rightArrow">
            <a:avLst>
              <a:gd name="adj1" fmla="val 50000"/>
              <a:gd name="adj2" fmla="val 140385"/>
            </a:avLst>
          </a:prstGeom>
          <a:solidFill>
            <a:srgbClr val="C0C0C0"/>
          </a:solidFill>
          <a:ln w="9525">
            <a:solidFill>
              <a:srgbClr val="B2B2B2"/>
            </a:solidFill>
            <a:miter lim="800000"/>
            <a:headEnd/>
            <a:tailEnd/>
          </a:ln>
          <a:effectLst/>
        </p:spPr>
        <p:txBody>
          <a:bodyPr wrap="none" anchor="ctr">
            <a:spAutoFit/>
          </a:bodyPr>
          <a:lstStyle/>
          <a:p>
            <a:endParaRPr lang="en-US" sz="1600">
              <a:latin typeface="+mn-lt"/>
            </a:endParaRPr>
          </a:p>
        </p:txBody>
      </p:sp>
      <p:sp>
        <p:nvSpPr>
          <p:cNvPr id="705542" name="Rectangle 6"/>
          <p:cNvSpPr>
            <a:spLocks noGrp="1" noChangeArrowheads="1"/>
          </p:cNvSpPr>
          <p:nvPr>
            <p:ph type="title"/>
          </p:nvPr>
        </p:nvSpPr>
        <p:spPr>
          <a:xfrm>
            <a:off x="1676401" y="385124"/>
            <a:ext cx="8836025" cy="1215076"/>
          </a:xfrm>
          <a:noFill/>
        </p:spPr>
        <p:txBody>
          <a:bodyPr>
            <a:spAutoFit/>
          </a:bodyPr>
          <a:lstStyle/>
          <a:p>
            <a:pPr algn="ctr">
              <a:lnSpc>
                <a:spcPct val="114000"/>
              </a:lnSpc>
            </a:pPr>
            <a:r>
              <a:rPr lang="en-US" sz="3200" i="1" dirty="0"/>
              <a:t>Oresteia:</a:t>
            </a:r>
            <a:r>
              <a:rPr lang="en-US" sz="3200" dirty="0"/>
              <a:t/>
            </a:r>
            <a:br>
              <a:rPr lang="en-US" sz="3200" dirty="0"/>
            </a:br>
            <a:r>
              <a:rPr lang="en-US" sz="3200" dirty="0" smtClean="0"/>
              <a:t>Oppositions</a:t>
            </a:r>
            <a:r>
              <a:rPr lang="en-US" sz="3200" dirty="0"/>
              <a:t>, Progressions</a:t>
            </a:r>
          </a:p>
        </p:txBody>
      </p:sp>
      <p:sp>
        <p:nvSpPr>
          <p:cNvPr id="705543" name="Rectangle 7"/>
          <p:cNvSpPr>
            <a:spLocks noGrp="1" noChangeArrowheads="1"/>
          </p:cNvSpPr>
          <p:nvPr>
            <p:ph sz="half" idx="1"/>
          </p:nvPr>
        </p:nvSpPr>
        <p:spPr>
          <a:xfrm>
            <a:off x="3101003" y="1778462"/>
            <a:ext cx="2385397" cy="3707938"/>
          </a:xfrm>
        </p:spPr>
        <p:txBody>
          <a:bodyPr wrap="none" anchor="ctr" anchorCtr="0">
            <a:spAutoFit/>
          </a:bodyPr>
          <a:lstStyle/>
          <a:p>
            <a:pPr algn="r">
              <a:buFontTx/>
              <a:buNone/>
            </a:pPr>
            <a:r>
              <a:rPr lang="en-US" sz="2400" dirty="0" smtClean="0"/>
              <a:t>old</a:t>
            </a:r>
            <a:endParaRPr lang="en-US" sz="2400" dirty="0"/>
          </a:p>
          <a:p>
            <a:pPr algn="r">
              <a:buFontTx/>
              <a:buNone/>
            </a:pPr>
            <a:r>
              <a:rPr lang="en-US" sz="2400" dirty="0"/>
              <a:t>earth</a:t>
            </a:r>
          </a:p>
          <a:p>
            <a:pPr algn="r">
              <a:buFontTx/>
              <a:buNone/>
            </a:pPr>
            <a:r>
              <a:rPr lang="en-US" sz="2400" dirty="0"/>
              <a:t>female</a:t>
            </a:r>
          </a:p>
          <a:p>
            <a:pPr algn="r">
              <a:buFontTx/>
              <a:buNone/>
            </a:pPr>
            <a:r>
              <a:rPr lang="en-US" sz="2400" dirty="0"/>
              <a:t>violence</a:t>
            </a:r>
          </a:p>
          <a:p>
            <a:pPr algn="r">
              <a:buFontTx/>
              <a:buNone/>
            </a:pPr>
            <a:r>
              <a:rPr lang="en-US" sz="2400" dirty="0"/>
              <a:t>strife</a:t>
            </a:r>
          </a:p>
          <a:p>
            <a:pPr algn="r">
              <a:buFontTx/>
              <a:buNone/>
            </a:pPr>
            <a:r>
              <a:rPr lang="en-US" sz="2400" dirty="0" smtClean="0"/>
              <a:t>self-help </a:t>
            </a:r>
            <a:r>
              <a:rPr lang="en-US" sz="2400" dirty="0"/>
              <a:t>revenge</a:t>
            </a:r>
          </a:p>
          <a:p>
            <a:pPr algn="r">
              <a:buFontTx/>
              <a:buNone/>
            </a:pPr>
            <a:r>
              <a:rPr lang="en-US" sz="2400" dirty="0"/>
              <a:t>Erinyes (Furies)</a:t>
            </a:r>
          </a:p>
        </p:txBody>
      </p:sp>
      <p:sp>
        <p:nvSpPr>
          <p:cNvPr id="705544" name="Rectangle 8"/>
          <p:cNvSpPr>
            <a:spLocks noGrp="1" noChangeArrowheads="1"/>
          </p:cNvSpPr>
          <p:nvPr>
            <p:ph sz="half" idx="2"/>
          </p:nvPr>
        </p:nvSpPr>
        <p:spPr>
          <a:xfrm>
            <a:off x="6705600" y="1790805"/>
            <a:ext cx="3135987" cy="3683252"/>
          </a:xfrm>
        </p:spPr>
        <p:txBody>
          <a:bodyPr wrap="none" anchor="ctr" anchorCtr="0">
            <a:spAutoFit/>
          </a:bodyPr>
          <a:lstStyle/>
          <a:p>
            <a:pPr>
              <a:buFontTx/>
              <a:buNone/>
            </a:pPr>
            <a:r>
              <a:rPr lang="en-US" sz="2400" dirty="0" smtClean="0"/>
              <a:t>new</a:t>
            </a:r>
            <a:endParaRPr lang="en-US" sz="2400" dirty="0"/>
          </a:p>
          <a:p>
            <a:pPr>
              <a:buFontTx/>
              <a:buNone/>
            </a:pPr>
            <a:r>
              <a:rPr lang="en-US" sz="2400" dirty="0"/>
              <a:t>sky</a:t>
            </a:r>
          </a:p>
          <a:p>
            <a:pPr>
              <a:buFontTx/>
              <a:buNone/>
            </a:pPr>
            <a:r>
              <a:rPr lang="en-US" sz="2400" dirty="0"/>
              <a:t>male</a:t>
            </a:r>
          </a:p>
          <a:p>
            <a:pPr>
              <a:buFontTx/>
              <a:buNone/>
            </a:pPr>
            <a:r>
              <a:rPr lang="en-US" sz="2400" dirty="0"/>
              <a:t>persuasion</a:t>
            </a:r>
          </a:p>
          <a:p>
            <a:pPr>
              <a:buFontTx/>
              <a:buNone/>
            </a:pPr>
            <a:r>
              <a:rPr lang="en-US" sz="2400" dirty="0"/>
              <a:t>harmony</a:t>
            </a:r>
          </a:p>
          <a:p>
            <a:pPr>
              <a:buFontTx/>
              <a:buNone/>
            </a:pPr>
            <a:r>
              <a:rPr lang="en-US" sz="2400" dirty="0" smtClean="0"/>
              <a:t>judicial </a:t>
            </a:r>
            <a:r>
              <a:rPr lang="en-US" sz="2400" dirty="0"/>
              <a:t>process</a:t>
            </a:r>
          </a:p>
          <a:p>
            <a:pPr>
              <a:buFontTx/>
              <a:buNone/>
            </a:pPr>
            <a:r>
              <a:rPr lang="en-US" sz="2400" i="1" dirty="0"/>
              <a:t>Semnai</a:t>
            </a:r>
            <a:r>
              <a:rPr lang="en-US" sz="2400" dirty="0"/>
              <a:t> (Revered Ones)</a:t>
            </a:r>
          </a:p>
        </p:txBody>
      </p:sp>
      <p:sp>
        <p:nvSpPr>
          <p:cNvPr id="2" name="TextBox 1"/>
          <p:cNvSpPr txBox="1"/>
          <p:nvPr/>
        </p:nvSpPr>
        <p:spPr>
          <a:xfrm>
            <a:off x="4040627" y="5769138"/>
            <a:ext cx="4110746" cy="698063"/>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spAutoFit/>
          </a:bodyPr>
          <a:lstStyle/>
          <a:p>
            <a:pPr algn="ctr">
              <a:lnSpc>
                <a:spcPct val="125000"/>
              </a:lnSpc>
            </a:pPr>
            <a:r>
              <a:rPr lang="en-US" sz="2800" i="1" dirty="0" smtClean="0">
                <a:solidFill>
                  <a:srgbClr val="737373"/>
                </a:solidFill>
                <a:latin typeface="Calibri" panose="020F0502020204030204" pitchFamily="34" charset="0"/>
                <a:cs typeface="Calibri" panose="020F0502020204030204" pitchFamily="34" charset="0"/>
              </a:rPr>
              <a:t>Can we deconstruct these?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8" name="Rectangle 6"/>
          <p:cNvSpPr>
            <a:spLocks noGrp="1" noChangeArrowheads="1"/>
          </p:cNvSpPr>
          <p:nvPr>
            <p:ph type="title"/>
          </p:nvPr>
        </p:nvSpPr>
        <p:spPr>
          <a:xfrm>
            <a:off x="626397" y="493161"/>
            <a:ext cx="10939213" cy="701731"/>
          </a:xfrm>
        </p:spPr>
        <p:txBody>
          <a:bodyPr wrap="none">
            <a:spAutoFit/>
          </a:bodyPr>
          <a:lstStyle/>
          <a:p>
            <a:r>
              <a:rPr lang="en-US" dirty="0"/>
              <a:t>Tragic </a:t>
            </a:r>
            <a:r>
              <a:rPr lang="en-US" dirty="0" smtClean="0"/>
              <a:t>Patterns: </a:t>
            </a:r>
            <a:r>
              <a:rPr lang="en-US" smtClean="0"/>
              <a:t>Aeschylean Progression</a:t>
            </a:r>
            <a:endParaRPr lang="en-US" sz="2400" dirty="0"/>
          </a:p>
        </p:txBody>
      </p:sp>
      <p:sp>
        <p:nvSpPr>
          <p:cNvPr id="550919" name="Rectangle 7"/>
          <p:cNvSpPr>
            <a:spLocks noGrp="1" noChangeArrowheads="1"/>
          </p:cNvSpPr>
          <p:nvPr>
            <p:ph type="body" sz="half" idx="4294967295"/>
          </p:nvPr>
        </p:nvSpPr>
        <p:spPr>
          <a:xfrm>
            <a:off x="2362202" y="2423087"/>
            <a:ext cx="2746375" cy="2022475"/>
          </a:xfrm>
        </p:spPr>
        <p:txBody>
          <a:bodyPr anchor="ctr"/>
          <a:lstStyle/>
          <a:p>
            <a:pPr algn="r">
              <a:buFontTx/>
              <a:buNone/>
            </a:pPr>
            <a:r>
              <a:rPr lang="en-US" sz="3600" dirty="0">
                <a:solidFill>
                  <a:schemeClr val="tx1">
                    <a:lumMod val="50000"/>
                  </a:schemeClr>
                </a:solidFill>
              </a:rPr>
              <a:t>verbal</a:t>
            </a:r>
          </a:p>
          <a:p>
            <a:pPr algn="r">
              <a:buFontTx/>
              <a:buNone/>
            </a:pPr>
            <a:r>
              <a:rPr lang="en-US" sz="3600" dirty="0">
                <a:solidFill>
                  <a:schemeClr val="tx1">
                    <a:lumMod val="50000"/>
                  </a:schemeClr>
                </a:solidFill>
              </a:rPr>
              <a:t>ambiguous</a:t>
            </a:r>
          </a:p>
          <a:p>
            <a:pPr algn="r">
              <a:buFontTx/>
              <a:buNone/>
            </a:pPr>
            <a:r>
              <a:rPr lang="en-US" sz="3600" dirty="0">
                <a:solidFill>
                  <a:schemeClr val="tx1">
                    <a:lumMod val="50000"/>
                  </a:schemeClr>
                </a:solidFill>
              </a:rPr>
              <a:t>human</a:t>
            </a:r>
          </a:p>
        </p:txBody>
      </p:sp>
      <p:sp>
        <p:nvSpPr>
          <p:cNvPr id="550920" name="Rectangle 8"/>
          <p:cNvSpPr>
            <a:spLocks noGrp="1" noChangeArrowheads="1"/>
          </p:cNvSpPr>
          <p:nvPr>
            <p:ph type="body" sz="half" idx="4294967295"/>
          </p:nvPr>
        </p:nvSpPr>
        <p:spPr>
          <a:xfrm>
            <a:off x="7080252" y="2423087"/>
            <a:ext cx="2746375" cy="2022475"/>
          </a:xfrm>
        </p:spPr>
        <p:txBody>
          <a:bodyPr anchor="ctr"/>
          <a:lstStyle/>
          <a:p>
            <a:pPr>
              <a:buFontTx/>
              <a:buNone/>
            </a:pPr>
            <a:r>
              <a:rPr lang="en-US" sz="3600" dirty="0">
                <a:solidFill>
                  <a:schemeClr val="tx1">
                    <a:lumMod val="50000"/>
                  </a:schemeClr>
                </a:solidFill>
              </a:rPr>
              <a:t>visual</a:t>
            </a:r>
          </a:p>
          <a:p>
            <a:pPr>
              <a:buFontTx/>
              <a:buNone/>
            </a:pPr>
            <a:r>
              <a:rPr lang="en-US" sz="3600" dirty="0">
                <a:solidFill>
                  <a:schemeClr val="tx1">
                    <a:lumMod val="50000"/>
                  </a:schemeClr>
                </a:solidFill>
              </a:rPr>
              <a:t>clear</a:t>
            </a:r>
          </a:p>
          <a:p>
            <a:pPr>
              <a:buFontTx/>
              <a:buNone/>
            </a:pPr>
            <a:r>
              <a:rPr lang="en-US" sz="3600" dirty="0">
                <a:solidFill>
                  <a:schemeClr val="tx1">
                    <a:lumMod val="50000"/>
                  </a:schemeClr>
                </a:solidFill>
              </a:rPr>
              <a:t>divine</a:t>
            </a:r>
          </a:p>
        </p:txBody>
      </p:sp>
      <p:sp>
        <p:nvSpPr>
          <p:cNvPr id="550921" name="Text Box 9"/>
          <p:cNvSpPr txBox="1">
            <a:spLocks noChangeArrowheads="1"/>
          </p:cNvSpPr>
          <p:nvPr/>
        </p:nvSpPr>
        <p:spPr bwMode="auto">
          <a:xfrm>
            <a:off x="5790458" y="3080380"/>
            <a:ext cx="612796" cy="707886"/>
          </a:xfrm>
          <a:prstGeom prst="rect">
            <a:avLst/>
          </a:prstGeom>
          <a:noFill/>
          <a:ln w="9525">
            <a:noFill/>
            <a:miter lim="800000"/>
            <a:headEnd/>
            <a:tailEnd/>
          </a:ln>
          <a:effectLst/>
        </p:spPr>
        <p:txBody>
          <a:bodyPr wrap="none" anchor="ctr" anchorCtr="0">
            <a:spAutoFit/>
          </a:bodyPr>
          <a:lstStyle/>
          <a:p>
            <a:pPr algn="ctr"/>
            <a:r>
              <a:rPr lang="en-US" sz="4000" i="1" dirty="0">
                <a:solidFill>
                  <a:schemeClr val="tx1">
                    <a:lumMod val="50000"/>
                  </a:schemeClr>
                </a:solidFill>
                <a:latin typeface="Calibri" panose="020F0502020204030204" pitchFamily="34" charset="0"/>
                <a:cs typeface="Calibri" panose="020F0502020204030204" pitchFamily="34" charset="0"/>
              </a:rPr>
              <a:t>to</a:t>
            </a:r>
          </a:p>
        </p:txBody>
      </p:sp>
      <p:sp>
        <p:nvSpPr>
          <p:cNvPr id="550923" name="AutoShape 11"/>
          <p:cNvSpPr>
            <a:spLocks/>
          </p:cNvSpPr>
          <p:nvPr/>
        </p:nvSpPr>
        <p:spPr bwMode="auto">
          <a:xfrm flipH="1">
            <a:off x="5260972" y="2514600"/>
            <a:ext cx="301625" cy="1752600"/>
          </a:xfrm>
          <a:prstGeom prst="leftBrace">
            <a:avLst>
              <a:gd name="adj1" fmla="val 35789"/>
              <a:gd name="adj2" fmla="val 50000"/>
            </a:avLst>
          </a:prstGeom>
          <a:noFill/>
          <a:ln w="9525">
            <a:solidFill>
              <a:schemeClr val="tx1">
                <a:lumMod val="50000"/>
              </a:schemeClr>
            </a:solidFill>
            <a:round/>
            <a:headEnd/>
            <a:tailEnd/>
          </a:ln>
          <a:effectLst/>
        </p:spPr>
        <p:txBody>
          <a:bodyPr wrap="square" anchor="ctr">
            <a:spAutoFit/>
          </a:bodyPr>
          <a:lstStyle/>
          <a:p>
            <a:endParaRPr lang="en-US">
              <a:solidFill>
                <a:schemeClr val="tx1">
                  <a:lumMod val="50000"/>
                </a:schemeClr>
              </a:solidFill>
            </a:endParaRPr>
          </a:p>
        </p:txBody>
      </p:sp>
      <p:sp>
        <p:nvSpPr>
          <p:cNvPr id="8" name="AutoShape 11"/>
          <p:cNvSpPr>
            <a:spLocks/>
          </p:cNvSpPr>
          <p:nvPr/>
        </p:nvSpPr>
        <p:spPr bwMode="auto">
          <a:xfrm>
            <a:off x="6778627" y="2482633"/>
            <a:ext cx="301625" cy="1752600"/>
          </a:xfrm>
          <a:prstGeom prst="leftBrace">
            <a:avLst>
              <a:gd name="adj1" fmla="val 35789"/>
              <a:gd name="adj2" fmla="val 50000"/>
            </a:avLst>
          </a:prstGeom>
          <a:noFill/>
          <a:ln w="9525">
            <a:solidFill>
              <a:schemeClr val="tx1">
                <a:lumMod val="50000"/>
              </a:schemeClr>
            </a:solidFill>
            <a:round/>
            <a:headEnd/>
            <a:tailEnd/>
          </a:ln>
          <a:effectLst/>
        </p:spPr>
        <p:txBody>
          <a:bodyPr wrap="square" anchor="ctr">
            <a:spAutoFit/>
          </a:bodyPr>
          <a:lstStyle/>
          <a:p>
            <a:endParaRPr lang="en-US">
              <a:solidFill>
                <a:schemeClr val="tx1">
                  <a:lumMod val="50000"/>
                </a:schemeClr>
              </a:solidFill>
            </a:endParaRPr>
          </a:p>
        </p:txBody>
      </p:sp>
    </p:spTree>
    <p:extLst>
      <p:ext uri="{BB962C8B-B14F-4D97-AF65-F5344CB8AC3E}">
        <p14:creationId xmlns:p14="http://schemas.microsoft.com/office/powerpoint/2010/main" val="733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on Trial</a:t>
            </a:r>
            <a:endParaRPr lang="en-US" dirty="0"/>
          </a:p>
        </p:txBody>
      </p:sp>
      <p:sp>
        <p:nvSpPr>
          <p:cNvPr id="3" name="Text Placeholder 2"/>
          <p:cNvSpPr>
            <a:spLocks noGrp="1"/>
          </p:cNvSpPr>
          <p:nvPr>
            <p:ph type="body" idx="1"/>
          </p:nvPr>
        </p:nvSpPr>
        <p:spPr/>
        <p:txBody>
          <a:bodyPr/>
          <a:lstStyle/>
          <a:p>
            <a:r>
              <a:rPr lang="en-US" i="1" dirty="0" smtClean="0"/>
              <a:t>Eumenides</a:t>
            </a:r>
            <a:r>
              <a:rPr lang="en-US" dirty="0" smtClean="0"/>
              <a:t> Debate</a:t>
            </a:r>
            <a:endParaRPr lang="en-US" i="1" dirty="0"/>
          </a:p>
        </p:txBody>
      </p:sp>
    </p:spTree>
    <p:extLst>
      <p:ext uri="{BB962C8B-B14F-4D97-AF65-F5344CB8AC3E}">
        <p14:creationId xmlns:p14="http://schemas.microsoft.com/office/powerpoint/2010/main" val="41253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half" idx="1"/>
          </p:nvPr>
        </p:nvSpPr>
        <p:spPr>
          <a:xfrm>
            <a:off x="1233600" y="1828800"/>
            <a:ext cx="4709961" cy="4800600"/>
          </a:xfrm>
        </p:spPr>
        <p:txBody>
          <a:bodyPr>
            <a:normAutofit fontScale="92500" lnSpcReduction="20000"/>
          </a:bodyPr>
          <a:lstStyle/>
          <a:p>
            <a:pPr marL="457200" indent="-412750">
              <a:lnSpc>
                <a:spcPct val="100000"/>
              </a:lnSpc>
              <a:buSzPct val="100000"/>
              <a:buFont typeface="+mj-lt"/>
              <a:buAutoNum type="arabicPeriod"/>
            </a:pPr>
            <a:r>
              <a:rPr lang="en-US" sz="3200" dirty="0" smtClean="0"/>
              <a:t>Form </a:t>
            </a:r>
            <a:r>
              <a:rPr lang="en-US" sz="3200" dirty="0"/>
              <a:t>groups of 3-5.</a:t>
            </a:r>
            <a:endParaRPr lang="en-US" sz="3200" dirty="0" smtClean="0"/>
          </a:p>
          <a:p>
            <a:pPr marL="685800" lvl="1">
              <a:lnSpc>
                <a:spcPct val="120000"/>
              </a:lnSpc>
            </a:pPr>
            <a:r>
              <a:rPr lang="en-US" sz="2800" dirty="0" smtClean="0"/>
              <a:t>Team Clytemnestra (TC) on left, Team Orestes (TO) on right.</a:t>
            </a:r>
          </a:p>
          <a:p>
            <a:pPr marL="685800" lvl="1">
              <a:lnSpc>
                <a:spcPct val="120000"/>
              </a:lnSpc>
            </a:pPr>
            <a:r>
              <a:rPr lang="en-US" sz="2800" dirty="0" smtClean="0"/>
              <a:t>Judges, front row center</a:t>
            </a:r>
          </a:p>
          <a:p>
            <a:pPr marL="457200" indent="-412750">
              <a:lnSpc>
                <a:spcPct val="100000"/>
              </a:lnSpc>
              <a:buSzPct val="100000"/>
              <a:buFont typeface="+mj-lt"/>
              <a:buAutoNum type="arabicPeriod"/>
            </a:pPr>
            <a:r>
              <a:rPr lang="en-US" sz="3200" dirty="0" smtClean="0"/>
              <a:t>Discuss, smaller groups. 10 </a:t>
            </a:r>
            <a:r>
              <a:rPr lang="en-US" sz="3200" dirty="0" err="1" smtClean="0"/>
              <a:t>mins</a:t>
            </a:r>
            <a:r>
              <a:rPr lang="en-US" sz="3200" dirty="0" smtClean="0"/>
              <a:t>.</a:t>
            </a:r>
          </a:p>
          <a:p>
            <a:pPr marL="457200" indent="-412750">
              <a:lnSpc>
                <a:spcPct val="100000"/>
              </a:lnSpc>
              <a:buSzPct val="100000"/>
              <a:buFont typeface="+mj-lt"/>
              <a:buAutoNum type="arabicPeriod"/>
            </a:pPr>
            <a:r>
              <a:rPr lang="en-US" sz="3200" dirty="0"/>
              <a:t>Arguments phase. </a:t>
            </a:r>
            <a:r>
              <a:rPr lang="en-US" sz="3200" i="1" dirty="0" smtClean="0"/>
              <a:t>Take </a:t>
            </a:r>
            <a:r>
              <a:rPr lang="en-US" sz="3200" i="1" dirty="0"/>
              <a:t>notes</a:t>
            </a:r>
            <a:r>
              <a:rPr lang="en-US" sz="3200" i="1" dirty="0" smtClean="0"/>
              <a:t>!</a:t>
            </a:r>
            <a:r>
              <a:rPr lang="en-US" sz="3200" dirty="0" smtClean="0"/>
              <a:t> 20 </a:t>
            </a:r>
            <a:r>
              <a:rPr lang="en-US" sz="3200" dirty="0" err="1" smtClean="0"/>
              <a:t>mins</a:t>
            </a:r>
            <a:r>
              <a:rPr lang="en-US" sz="3200" dirty="0" smtClean="0"/>
              <a:t>.</a:t>
            </a:r>
          </a:p>
          <a:p>
            <a:pPr marL="730250" lvl="1" indent="-457200">
              <a:lnSpc>
                <a:spcPct val="100000"/>
              </a:lnSpc>
              <a:buSzPct val="100000"/>
              <a:buFont typeface="Wingdings" panose="05000000000000000000" pitchFamily="2" charset="2"/>
              <a:buChar char=""/>
            </a:pPr>
            <a:r>
              <a:rPr lang="en-US" sz="2800" dirty="0" smtClean="0"/>
              <a:t>TC, then TO.</a:t>
            </a:r>
            <a:endParaRPr lang="en-US" sz="2800" dirty="0"/>
          </a:p>
        </p:txBody>
      </p:sp>
      <p:sp>
        <p:nvSpPr>
          <p:cNvPr id="4" name="Content Placeholder 3"/>
          <p:cNvSpPr>
            <a:spLocks noGrp="1"/>
          </p:cNvSpPr>
          <p:nvPr>
            <p:ph sz="half" idx="2"/>
          </p:nvPr>
        </p:nvSpPr>
        <p:spPr>
          <a:xfrm>
            <a:off x="6264110" y="1828800"/>
            <a:ext cx="4709961" cy="4800600"/>
          </a:xfrm>
        </p:spPr>
        <p:txBody>
          <a:bodyPr>
            <a:noAutofit/>
          </a:bodyPr>
          <a:lstStyle/>
          <a:p>
            <a:pPr marL="558800" indent="-514350">
              <a:lnSpc>
                <a:spcPct val="100000"/>
              </a:lnSpc>
              <a:buSzPct val="100000"/>
              <a:buFont typeface="+mj-lt"/>
              <a:buAutoNum type="arabicPeriod" startAt="4"/>
            </a:pPr>
            <a:r>
              <a:rPr lang="en-US" sz="3000" dirty="0" smtClean="0"/>
              <a:t>Rebuttals</a:t>
            </a:r>
            <a:r>
              <a:rPr lang="en-US" sz="3000" dirty="0"/>
              <a:t>.</a:t>
            </a:r>
          </a:p>
          <a:p>
            <a:pPr marL="457200" indent="-412750">
              <a:lnSpc>
                <a:spcPct val="100000"/>
              </a:lnSpc>
              <a:buSzPct val="100000"/>
              <a:buFont typeface="+mj-lt"/>
              <a:buAutoNum type="arabicPeriod" startAt="4"/>
            </a:pPr>
            <a:r>
              <a:rPr lang="en-US" sz="3000" dirty="0" smtClean="0"/>
              <a:t>Judges deliberate OUT LOUD. They VOTE.</a:t>
            </a:r>
          </a:p>
          <a:p>
            <a:pPr marL="457200" indent="-412750">
              <a:lnSpc>
                <a:spcPct val="100000"/>
              </a:lnSpc>
              <a:buSzPct val="100000"/>
              <a:buFont typeface="+mj-lt"/>
              <a:buAutoNum type="arabicPeriod" startAt="4"/>
            </a:pPr>
            <a:r>
              <a:rPr lang="en-US" sz="3000" dirty="0" smtClean="0"/>
              <a:t>We reflect on what just happened.</a:t>
            </a:r>
            <a:endParaRPr lang="en-US" sz="3000" dirty="0"/>
          </a:p>
        </p:txBody>
      </p:sp>
      <p:sp>
        <p:nvSpPr>
          <p:cNvPr id="5" name="TextBox 4"/>
          <p:cNvSpPr txBox="1"/>
          <p:nvPr/>
        </p:nvSpPr>
        <p:spPr>
          <a:xfrm>
            <a:off x="6508951" y="4953000"/>
            <a:ext cx="4220278" cy="1293971"/>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125000"/>
              </a:lnSpc>
            </a:pPr>
            <a:r>
              <a:rPr lang="en-US" sz="2800" i="1" dirty="0" smtClean="0">
                <a:solidFill>
                  <a:srgbClr val="737373"/>
                </a:solidFill>
                <a:latin typeface="Calibri" panose="020F0502020204030204" pitchFamily="34" charset="0"/>
                <a:cs typeface="Calibri" panose="020F0502020204030204" pitchFamily="34" charset="0"/>
              </a:rPr>
              <a:t>Judges may ask questions of anyone </a:t>
            </a:r>
            <a:r>
              <a:rPr lang="en-US" sz="2800" b="1" i="1" dirty="0" smtClean="0">
                <a:solidFill>
                  <a:srgbClr val="737373"/>
                </a:solidFill>
                <a:latin typeface="Calibri" panose="020F0502020204030204" pitchFamily="34" charset="0"/>
                <a:cs typeface="Calibri" panose="020F0502020204030204" pitchFamily="34" charset="0"/>
              </a:rPr>
              <a:t>at any time</a:t>
            </a:r>
            <a:r>
              <a:rPr lang="en-US" sz="2800" i="1"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239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85058" name="Picture 2" descr="or_acr"/>
          <p:cNvPicPr>
            <a:picLocks noChangeAspect="1" noChangeArrowheads="1"/>
          </p:cNvPicPr>
          <p:nvPr/>
        </p:nvPicPr>
        <p:blipFill>
          <a:blip r:embed="rId3" cstate="print"/>
          <a:srcRect/>
          <a:stretch>
            <a:fillRect/>
          </a:stretch>
        </p:blipFill>
        <p:spPr bwMode="auto">
          <a:xfrm>
            <a:off x="3276600" y="1865313"/>
            <a:ext cx="5003800" cy="4832350"/>
          </a:xfrm>
          <a:prstGeom prst="rect">
            <a:avLst/>
          </a:prstGeom>
          <a:noFill/>
        </p:spPr>
      </p:pic>
      <p:sp>
        <p:nvSpPr>
          <p:cNvPr id="8" name="Title 7"/>
          <p:cNvSpPr>
            <a:spLocks noGrp="1"/>
          </p:cNvSpPr>
          <p:nvPr>
            <p:ph type="ctrTitle"/>
          </p:nvPr>
        </p:nvSpPr>
        <p:spPr>
          <a:xfrm>
            <a:off x="1828800" y="304800"/>
            <a:ext cx="8534400" cy="646331"/>
          </a:xfrm>
        </p:spPr>
        <p:txBody>
          <a:bodyPr anchor="ctr" anchorCtr="0">
            <a:spAutoFit/>
          </a:bodyPr>
          <a:lstStyle/>
          <a:p>
            <a:r>
              <a:rPr lang="en-US" sz="4000" dirty="0" smtClean="0">
                <a:solidFill>
                  <a:schemeClr val="tx1">
                    <a:lumMod val="20000"/>
                    <a:lumOff val="80000"/>
                  </a:schemeClr>
                </a:solidFill>
              </a:rPr>
              <a:t>Aeschylus’ </a:t>
            </a:r>
            <a:r>
              <a:rPr lang="en-US" sz="4000" i="1" dirty="0" smtClean="0">
                <a:solidFill>
                  <a:schemeClr val="tx1">
                    <a:lumMod val="20000"/>
                    <a:lumOff val="80000"/>
                  </a:schemeClr>
                </a:solidFill>
              </a:rPr>
              <a:t>Eumenides</a:t>
            </a:r>
            <a:endParaRPr lang="en-US" sz="4000" dirty="0">
              <a:solidFill>
                <a:schemeClr val="tx1">
                  <a:lumMod val="20000"/>
                  <a:lumOff val="80000"/>
                </a:schemeClr>
              </a:solidFill>
            </a:endParaRPr>
          </a:p>
        </p:txBody>
      </p:sp>
      <p:sp>
        <p:nvSpPr>
          <p:cNvPr id="10" name="Subtitle 9"/>
          <p:cNvSpPr>
            <a:spLocks noGrp="1"/>
          </p:cNvSpPr>
          <p:nvPr>
            <p:ph type="subTitle" idx="1"/>
          </p:nvPr>
        </p:nvSpPr>
        <p:spPr>
          <a:xfrm>
            <a:off x="1828800" y="1050667"/>
            <a:ext cx="8534400" cy="646331"/>
          </a:xfrm>
        </p:spPr>
        <p:txBody>
          <a:bodyPr anchor="ctr" anchorCtr="0">
            <a:spAutoFit/>
          </a:bodyPr>
          <a:lstStyle/>
          <a:p>
            <a:r>
              <a:rPr lang="en-US" sz="2800" b="0" dirty="0" smtClean="0">
                <a:solidFill>
                  <a:schemeClr val="tx1">
                    <a:lumMod val="20000"/>
                    <a:lumOff val="80000"/>
                  </a:schemeClr>
                </a:solidFill>
              </a:rPr>
              <a:t>Closure at Last?</a:t>
            </a:r>
            <a:endParaRPr lang="en-US" sz="2800" b="0" dirty="0">
              <a:solidFill>
                <a:schemeClr val="tx1">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2" name="Picture 4" descr="Image result for aeschylus eumen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371474"/>
            <a:ext cx="8153400" cy="61150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2192000" cy="6858000"/>
          </a:xfrm>
          <a:prstGeom prst="rect">
            <a:avLst/>
          </a:prstGeom>
          <a:solidFill>
            <a:schemeClr val="tx2">
              <a:alpha val="62000"/>
            </a:schemeClr>
          </a:solidFill>
          <a:ln w="38100">
            <a:noFill/>
            <a:tailEnd type="triangle"/>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411463" y="635607"/>
            <a:ext cx="11369074" cy="5586786"/>
          </a:xfrm>
          <a:prstGeom prst="rect">
            <a:avLst/>
          </a:prstGeom>
          <a:noFill/>
        </p:spPr>
        <p:txBody>
          <a:bodyPr wrap="none" rtlCol="0">
            <a:spAutoFit/>
          </a:bodyPr>
          <a:lstStyle/>
          <a:p>
            <a:pPr algn="ctr">
              <a:lnSpc>
                <a:spcPct val="125000"/>
              </a:lnSpc>
            </a:pPr>
            <a:r>
              <a:rPr lang="en-US" sz="3200" dirty="0">
                <a:solidFill>
                  <a:schemeClr val="bg1"/>
                </a:solidFill>
                <a:latin typeface="Calibri" panose="020F0502020204030204" pitchFamily="34" charset="0"/>
                <a:cs typeface="Calibri" panose="020F0502020204030204" pitchFamily="34" charset="0"/>
              </a:rPr>
              <a:t>ATHENA: My thanks! And I will speed your prayers, your blessings -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lit by the torches breaking into flame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I send you home, home to the core of Earth,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escorted by these friends who guard my idol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duty-bound.</a:t>
            </a:r>
          </a:p>
          <a:p>
            <a:pPr algn="ctr">
              <a:lnSpc>
                <a:spcPct val="125000"/>
              </a:lnSpc>
            </a:pPr>
            <a:r>
              <a:rPr lang="en-US" sz="3200" dirty="0" smtClean="0">
                <a:solidFill>
                  <a:schemeClr val="bg1"/>
                </a:solidFill>
                <a:latin typeface="Calibri" panose="020F0502020204030204" pitchFamily="34" charset="0"/>
                <a:cs typeface="Calibri" panose="020F0502020204030204" pitchFamily="34" charset="0"/>
              </a:rPr>
              <a:t>...</a:t>
            </a:r>
            <a:endParaRPr lang="en-US" sz="3200" dirty="0">
              <a:solidFill>
                <a:schemeClr val="bg1"/>
              </a:solidFill>
              <a:latin typeface="Calibri" panose="020F0502020204030204" pitchFamily="34" charset="0"/>
              <a:cs typeface="Calibri" panose="020F0502020204030204" pitchFamily="34" charset="0"/>
            </a:endParaRPr>
          </a:p>
          <a:p>
            <a:pPr algn="ctr">
              <a:lnSpc>
                <a:spcPct val="125000"/>
              </a:lnSpc>
            </a:pPr>
            <a:r>
              <a:rPr lang="en-US" sz="3200" dirty="0">
                <a:solidFill>
                  <a:schemeClr val="bg1"/>
                </a:solidFill>
                <a:latin typeface="Calibri" panose="020F0502020204030204" pitchFamily="34" charset="0"/>
                <a:cs typeface="Calibri" panose="020F0502020204030204" pitchFamily="34" charset="0"/>
              </a:rPr>
              <a:t>... Girls and mothers,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trains of aged women grave in movement, </a:t>
            </a:r>
          </a:p>
          <a:p>
            <a:pPr algn="ctr">
              <a:lnSpc>
                <a:spcPct val="125000"/>
              </a:lnSpc>
            </a:pPr>
            <a:r>
              <a:rPr lang="en-US" sz="3200" dirty="0">
                <a:solidFill>
                  <a:schemeClr val="bg1"/>
                </a:solidFill>
                <a:latin typeface="Calibri" panose="020F0502020204030204" pitchFamily="34" charset="0"/>
                <a:cs typeface="Calibri" panose="020F0502020204030204" pitchFamily="34" charset="0"/>
              </a:rPr>
              <a:t>dress our Furies now in blood-red robes</a:t>
            </a:r>
            <a:r>
              <a:rPr lang="en-US" sz="3200" dirty="0" smtClean="0">
                <a:solidFill>
                  <a:schemeClr val="bg1"/>
                </a:solidFill>
                <a:latin typeface="Calibri" panose="020F0502020204030204" pitchFamily="34" charset="0"/>
                <a:cs typeface="Calibri" panose="020F0502020204030204" pitchFamily="34" charset="0"/>
              </a:rPr>
              <a:t>. (p. 276)</a:t>
            </a:r>
          </a:p>
        </p:txBody>
      </p:sp>
    </p:spTree>
    <p:extLst>
      <p:ext uri="{BB962C8B-B14F-4D97-AF65-F5344CB8AC3E}">
        <p14:creationId xmlns:p14="http://schemas.microsoft.com/office/powerpoint/2010/main" val="17082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407" y="2567771"/>
            <a:ext cx="10233186" cy="1722459"/>
          </a:xfrm>
          <a:prstGeom prst="rect">
            <a:avLst/>
          </a:prstGeom>
          <a:noFill/>
        </p:spPr>
        <p:txBody>
          <a:bodyPr wrap="square" rtlCol="0" anchor="ctr" anchorCtr="0">
            <a:spAutoFit/>
          </a:bodyPr>
          <a:lstStyle/>
          <a:p>
            <a:pPr algn="ctr">
              <a:lnSpc>
                <a:spcPct val="125000"/>
              </a:lnSpc>
            </a:pPr>
            <a:r>
              <a:rPr lang="en-US" sz="4400" dirty="0">
                <a:solidFill>
                  <a:srgbClr val="737373"/>
                </a:solidFill>
                <a:latin typeface="Calibri" panose="020F0502020204030204" pitchFamily="34" charset="0"/>
                <a:cs typeface="Calibri" panose="020F0502020204030204" pitchFamily="34" charset="0"/>
              </a:rPr>
              <a:t>Is </a:t>
            </a:r>
            <a:r>
              <a:rPr lang="en-US" sz="4400" i="1" dirty="0">
                <a:solidFill>
                  <a:srgbClr val="737373"/>
                </a:solidFill>
                <a:latin typeface="Calibri" panose="020F0502020204030204" pitchFamily="34" charset="0"/>
                <a:cs typeface="Calibri" panose="020F0502020204030204" pitchFamily="34" charset="0"/>
              </a:rPr>
              <a:t>Eumenides</a:t>
            </a:r>
            <a:r>
              <a:rPr lang="en-US" sz="4400" dirty="0">
                <a:solidFill>
                  <a:srgbClr val="737373"/>
                </a:solidFill>
                <a:latin typeface="Calibri" panose="020F0502020204030204" pitchFamily="34" charset="0"/>
                <a:cs typeface="Calibri" panose="020F0502020204030204" pitchFamily="34" charset="0"/>
              </a:rPr>
              <a:t> tragedy? Is </a:t>
            </a:r>
            <a:r>
              <a:rPr lang="en-US" sz="4400" i="1" dirty="0">
                <a:solidFill>
                  <a:srgbClr val="737373"/>
                </a:solidFill>
                <a:latin typeface="Calibri" panose="020F0502020204030204" pitchFamily="34" charset="0"/>
                <a:cs typeface="Calibri" panose="020F0502020204030204" pitchFamily="34" charset="0"/>
              </a:rPr>
              <a:t>Oresteia</a:t>
            </a:r>
            <a:r>
              <a:rPr lang="en-US" sz="4400" dirty="0">
                <a:solidFill>
                  <a:srgbClr val="737373"/>
                </a:solidFill>
                <a:latin typeface="Calibri" panose="020F0502020204030204" pitchFamily="34" charset="0"/>
                <a:cs typeface="Calibri" panose="020F0502020204030204" pitchFamily="34" charset="0"/>
              </a:rPr>
              <a:t> tragedy? What is tragedy?</a:t>
            </a:r>
            <a:endParaRPr lang="en-US" sz="44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5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normAutofit fontScale="92500" lnSpcReduction="20000"/>
          </a:bodyPr>
          <a:lstStyle/>
          <a:p>
            <a:pPr lvl="0"/>
            <a:r>
              <a:rPr lang="en-US" dirty="0" smtClean="0"/>
              <a:t>Cold Open</a:t>
            </a:r>
          </a:p>
          <a:p>
            <a:pPr lvl="1"/>
            <a:r>
              <a:rPr lang="en-US" dirty="0" smtClean="0"/>
              <a:t>Justice triumphs — yay?</a:t>
            </a:r>
          </a:p>
          <a:p>
            <a:pPr lvl="0"/>
            <a:r>
              <a:rPr lang="en-US" dirty="0" smtClean="0"/>
              <a:t>Tragedy in Performance</a:t>
            </a:r>
          </a:p>
          <a:p>
            <a:pPr lvl="1"/>
            <a:r>
              <a:rPr lang="en-US" dirty="0" smtClean="0"/>
              <a:t>Clytemnestra, Furies, pp. 236–238</a:t>
            </a:r>
          </a:p>
          <a:p>
            <a:pPr lvl="0"/>
            <a:r>
              <a:rPr lang="en-US" dirty="0" smtClean="0"/>
              <a:t>Recap &amp; Update</a:t>
            </a:r>
          </a:p>
          <a:p>
            <a:pPr lvl="1"/>
            <a:r>
              <a:rPr lang="en-US" dirty="0" smtClean="0"/>
              <a:t>From Darkness to Light</a:t>
            </a:r>
          </a:p>
          <a:p>
            <a:pPr lvl="0"/>
            <a:r>
              <a:rPr lang="en-US" dirty="0" smtClean="0"/>
              <a:t>Justice on Trial</a:t>
            </a:r>
          </a:p>
          <a:p>
            <a:pPr lvl="1"/>
            <a:r>
              <a:rPr lang="en-US" i="1" dirty="0" smtClean="0"/>
              <a:t>Eumenides</a:t>
            </a:r>
            <a:r>
              <a:rPr lang="en-US" dirty="0" smtClean="0"/>
              <a:t> Debate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dirty="0" smtClean="0"/>
              <a:t>Tragedy in Performance</a:t>
            </a:r>
            <a:endParaRPr lang="en-US" dirty="0"/>
          </a:p>
        </p:txBody>
      </p:sp>
      <p:sp>
        <p:nvSpPr>
          <p:cNvPr id="697347" name="Rectangle 3"/>
          <p:cNvSpPr>
            <a:spLocks noGrp="1" noChangeArrowheads="1"/>
          </p:cNvSpPr>
          <p:nvPr>
            <p:ph type="body" idx="1"/>
          </p:nvPr>
        </p:nvSpPr>
        <p:spPr/>
        <p:txBody>
          <a:bodyPr/>
          <a:lstStyle/>
          <a:p>
            <a:r>
              <a:rPr lang="en-US" dirty="0" smtClean="0"/>
              <a:t>Clytemnestra, Furies, pp. 236–238</a:t>
            </a:r>
            <a:endParaRPr lang="en-US" i="1" dirty="0"/>
          </a:p>
        </p:txBody>
      </p:sp>
    </p:spTree>
    <p:extLst>
      <p:ext uri="{BB962C8B-B14F-4D97-AF65-F5344CB8AC3E}">
        <p14:creationId xmlns:p14="http://schemas.microsoft.com/office/powerpoint/2010/main" val="21571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306" y="955502"/>
            <a:ext cx="10171824" cy="4451668"/>
          </a:xfrm>
          <a:prstGeom prst="rect">
            <a:avLst/>
          </a:prstGeom>
          <a:noFill/>
        </p:spPr>
        <p:txBody>
          <a:bodyPr wrap="none" rtlCol="0" anchor="t" anchorCtr="0">
            <a:spAutoFit/>
          </a:bodyPr>
          <a:lstStyle/>
          <a:p>
            <a:pPr>
              <a:lnSpc>
                <a:spcPct val="114000"/>
              </a:lnSpc>
            </a:pPr>
            <a:r>
              <a:rPr lang="en-US" sz="3200" dirty="0">
                <a:latin typeface="Calibri" panose="020F0502020204030204" pitchFamily="34" charset="0"/>
                <a:cs typeface="Calibri" panose="020F0502020204030204" pitchFamily="34" charset="0"/>
              </a:rPr>
              <a:t>CLYTEMNESTRA: Hear me, I am pleading for my life.</a:t>
            </a:r>
          </a:p>
          <a:p>
            <a:pPr>
              <a:lnSpc>
                <a:spcPct val="114000"/>
              </a:lnSpc>
            </a:pPr>
            <a:r>
              <a:rPr lang="en-US" sz="3200" dirty="0">
                <a:latin typeface="Calibri" panose="020F0502020204030204" pitchFamily="34" charset="0"/>
                <a:cs typeface="Calibri" panose="020F0502020204030204" pitchFamily="34" charset="0"/>
              </a:rPr>
              <a:t>Awake, my Furies, goddesses of the Earth!</a:t>
            </a:r>
          </a:p>
          <a:p>
            <a:pPr>
              <a:lnSpc>
                <a:spcPct val="114000"/>
              </a:lnSpc>
            </a:pPr>
            <a:r>
              <a:rPr lang="en-US" sz="3200" dirty="0">
                <a:latin typeface="Calibri" panose="020F0502020204030204" pitchFamily="34" charset="0"/>
                <a:cs typeface="Calibri" panose="020F0502020204030204" pitchFamily="34" charset="0"/>
              </a:rPr>
              <a:t>A dream is calling — </a:t>
            </a:r>
            <a:r>
              <a:rPr lang="en-US" sz="3200" dirty="0" smtClean="0">
                <a:latin typeface="Calibri" panose="020F0502020204030204" pitchFamily="34" charset="0"/>
                <a:cs typeface="Calibri" panose="020F0502020204030204" pitchFamily="34" charset="0"/>
              </a:rPr>
              <a:t>Clytemnestra </a:t>
            </a:r>
            <a:r>
              <a:rPr lang="en-US" sz="3200" dirty="0">
                <a:latin typeface="Calibri" panose="020F0502020204030204" pitchFamily="34" charset="0"/>
                <a:cs typeface="Calibri" panose="020F0502020204030204" pitchFamily="34" charset="0"/>
              </a:rPr>
              <a:t>calls you now.</a:t>
            </a:r>
          </a:p>
          <a:p>
            <a:pPr>
              <a:lnSpc>
                <a:spcPct val="114000"/>
              </a:lnSpc>
              <a:spcBef>
                <a:spcPts val="1200"/>
              </a:spcBef>
            </a:pPr>
            <a:r>
              <a:rPr lang="en-US" sz="3200" dirty="0">
                <a:latin typeface="Calibri" panose="020F0502020204030204" pitchFamily="34" charset="0"/>
                <a:cs typeface="Calibri" panose="020F0502020204030204" pitchFamily="34" charset="0"/>
              </a:rPr>
              <a:t>FURIES: </a:t>
            </a:r>
            <a:r>
              <a:rPr lang="en-US" sz="3200" dirty="0" smtClean="0">
                <a:latin typeface="Calibri" panose="020F0502020204030204" pitchFamily="34" charset="0"/>
                <a:cs typeface="Calibri" panose="020F0502020204030204" pitchFamily="34" charset="0"/>
              </a:rPr>
              <a:t>(</a:t>
            </a:r>
            <a:r>
              <a:rPr lang="en-US" sz="3200" i="1" dirty="0" smtClean="0">
                <a:latin typeface="Calibri" panose="020F0502020204030204" pitchFamily="34" charset="0"/>
                <a:cs typeface="Calibri" panose="020F0502020204030204" pitchFamily="34" charset="0"/>
              </a:rPr>
              <a:t>sleepily</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Mmmmmmmmm</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14000"/>
              </a:lnSpc>
              <a:spcBef>
                <a:spcPts val="1200"/>
              </a:spcBef>
            </a:pPr>
            <a:r>
              <a:rPr lang="en-US" sz="3200" dirty="0">
                <a:latin typeface="Calibri" panose="020F0502020204030204" pitchFamily="34" charset="0"/>
                <a:cs typeface="Calibri" panose="020F0502020204030204" pitchFamily="34" charset="0"/>
              </a:rPr>
              <a:t>CLYTEMNESTRA: Mutter on. Your man is gone, fled far away.</a:t>
            </a:r>
          </a:p>
          <a:p>
            <a:pPr>
              <a:lnSpc>
                <a:spcPct val="114000"/>
              </a:lnSpc>
            </a:pPr>
            <a:r>
              <a:rPr lang="en-US" sz="3200" dirty="0">
                <a:latin typeface="Calibri" panose="020F0502020204030204" pitchFamily="34" charset="0"/>
                <a:cs typeface="Calibri" panose="020F0502020204030204" pitchFamily="34" charset="0"/>
              </a:rPr>
              <a:t>My son has friends to defend him, not like mine</a:t>
            </a:r>
            <a:r>
              <a:rPr lang="en-US" sz="3200" dirty="0" smtClean="0">
                <a:latin typeface="Calibri" panose="020F0502020204030204" pitchFamily="34" charset="0"/>
                <a:cs typeface="Calibri" panose="020F0502020204030204" pitchFamily="34" charset="0"/>
              </a:rPr>
              <a:t>.</a:t>
            </a:r>
          </a:p>
          <a:p>
            <a:pPr>
              <a:lnSpc>
                <a:spcPct val="114000"/>
              </a:lnSpc>
              <a:spcBef>
                <a:spcPts val="1200"/>
              </a:spcBef>
            </a:pPr>
            <a:r>
              <a:rPr lang="en-US" sz="3200" dirty="0">
                <a:latin typeface="Calibri" panose="020F0502020204030204" pitchFamily="34" charset="0"/>
                <a:cs typeface="Calibri" panose="020F0502020204030204" pitchFamily="34" charset="0"/>
              </a:rPr>
              <a:t>FURIES: </a:t>
            </a:r>
            <a:r>
              <a:rPr lang="en-US" sz="3200" dirty="0" smtClean="0">
                <a:latin typeface="Calibri" panose="020F0502020204030204" pitchFamily="34" charset="0"/>
                <a:cs typeface="Calibri" panose="020F0502020204030204" pitchFamily="34" charset="0"/>
              </a:rPr>
              <a:t>(</a:t>
            </a:r>
            <a:r>
              <a:rPr lang="en-US" sz="3200" i="1" dirty="0" smtClean="0">
                <a:latin typeface="Calibri" panose="020F0502020204030204" pitchFamily="34" charset="0"/>
                <a:cs typeface="Calibri" panose="020F0502020204030204" pitchFamily="34" charset="0"/>
              </a:rPr>
              <a:t>louder</a:t>
            </a:r>
            <a:r>
              <a:rPr lang="en-US" sz="3200" dirty="0" smtClean="0">
                <a:latin typeface="Calibri" panose="020F0502020204030204" pitchFamily="34" charset="0"/>
                <a:cs typeface="Calibri" panose="020F0502020204030204" pitchFamily="34" charset="0"/>
              </a:rPr>
              <a:t>) MMMMMMMMM!...</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2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306" y="955502"/>
            <a:ext cx="10453887" cy="5574411"/>
          </a:xfrm>
          <a:prstGeom prst="rect">
            <a:avLst/>
          </a:prstGeom>
          <a:noFill/>
        </p:spPr>
        <p:txBody>
          <a:bodyPr wrap="none" rtlCol="0" anchor="t" anchorCtr="0">
            <a:spAutoFit/>
          </a:bodyPr>
          <a:lstStyle/>
          <a:p>
            <a:pPr>
              <a:lnSpc>
                <a:spcPct val="114000"/>
              </a:lnSpc>
              <a:spcBef>
                <a:spcPts val="1200"/>
              </a:spcBef>
            </a:pPr>
            <a:r>
              <a:rPr lang="en-US" sz="3200" dirty="0" smtClean="0">
                <a:latin typeface="Calibri" panose="020F0502020204030204" pitchFamily="34" charset="0"/>
                <a:cs typeface="Calibri" panose="020F0502020204030204" pitchFamily="34" charset="0"/>
              </a:rPr>
              <a:t>They </a:t>
            </a:r>
            <a:r>
              <a:rPr lang="en-US" sz="3200" dirty="0">
                <a:latin typeface="Calibri" panose="020F0502020204030204" pitchFamily="34" charset="0"/>
                <a:cs typeface="Calibri" panose="020F0502020204030204" pitchFamily="34" charset="0"/>
              </a:rPr>
              <a:t>mutter again. You</a:t>
            </a:r>
          </a:p>
          <a:p>
            <a:pPr>
              <a:lnSpc>
                <a:spcPct val="114000"/>
              </a:lnSpc>
            </a:pPr>
            <a:r>
              <a:rPr lang="en-US" sz="3200" dirty="0">
                <a:latin typeface="Calibri" panose="020F0502020204030204" pitchFamily="34" charset="0"/>
                <a:cs typeface="Calibri" panose="020F0502020204030204" pitchFamily="34" charset="0"/>
              </a:rPr>
              <a:t>sleep too much, no pity for my ordeal.</a:t>
            </a:r>
          </a:p>
          <a:p>
            <a:pPr>
              <a:lnSpc>
                <a:spcPct val="114000"/>
              </a:lnSpc>
            </a:pPr>
            <a:r>
              <a:rPr lang="en-US" sz="3200" dirty="0">
                <a:latin typeface="Calibri" panose="020F0502020204030204" pitchFamily="34" charset="0"/>
                <a:cs typeface="Calibri" panose="020F0502020204030204" pitchFamily="34" charset="0"/>
              </a:rPr>
              <a:t>Orestes murdered his mother — he is gone.</a:t>
            </a:r>
          </a:p>
          <a:p>
            <a:pPr>
              <a:lnSpc>
                <a:spcPct val="114000"/>
              </a:lnSpc>
              <a:spcBef>
                <a:spcPts val="1200"/>
              </a:spcBef>
            </a:pPr>
            <a:r>
              <a:rPr lang="en-US" sz="3200" dirty="0">
                <a:latin typeface="Calibri" panose="020F0502020204030204" pitchFamily="34" charset="0"/>
                <a:cs typeface="Calibri" panose="020F0502020204030204" pitchFamily="34" charset="0"/>
              </a:rPr>
              <a:t>FURIES: </a:t>
            </a:r>
            <a:r>
              <a:rPr lang="en-US" sz="3200" dirty="0" smtClean="0">
                <a:latin typeface="Calibri" panose="020F0502020204030204" pitchFamily="34" charset="0"/>
                <a:cs typeface="Calibri" panose="020F0502020204030204" pitchFamily="34" charset="0"/>
              </a:rPr>
              <a:t>(</a:t>
            </a:r>
            <a:r>
              <a:rPr lang="en-US" sz="3200" i="1" dirty="0" smtClean="0">
                <a:latin typeface="Calibri" panose="020F0502020204030204" pitchFamily="34" charset="0"/>
                <a:cs typeface="Calibri" panose="020F0502020204030204" pitchFamily="34" charset="0"/>
              </a:rPr>
              <a:t>still louder</a:t>
            </a:r>
            <a:r>
              <a:rPr lang="en-US" sz="3200" dirty="0">
                <a:latin typeface="Calibri" panose="020F0502020204030204" pitchFamily="34" charset="0"/>
                <a:cs typeface="Calibri" panose="020F0502020204030204" pitchFamily="34" charset="0"/>
              </a:rPr>
              <a:t>) GRRRRRRRR</a:t>
            </a:r>
            <a:r>
              <a:rPr lang="en-US" sz="3200" dirty="0" smtClean="0">
                <a:latin typeface="Calibri" panose="020F0502020204030204" pitchFamily="34" charset="0"/>
                <a:cs typeface="Calibri" panose="020F0502020204030204" pitchFamily="34" charset="0"/>
              </a:rPr>
              <a:t>!...</a:t>
            </a:r>
          </a:p>
          <a:p>
            <a:pPr>
              <a:lnSpc>
                <a:spcPct val="114000"/>
              </a:lnSpc>
              <a:spcBef>
                <a:spcPts val="1200"/>
              </a:spcBef>
            </a:pPr>
            <a:r>
              <a:rPr lang="en-US" sz="3200" dirty="0">
                <a:latin typeface="Calibri" panose="020F0502020204030204" pitchFamily="34" charset="0"/>
                <a:cs typeface="Calibri" panose="020F0502020204030204" pitchFamily="34" charset="0"/>
              </a:rPr>
              <a:t>CLYTEMNESTRA: Moaning, sleeping — onto your feet, quickly.</a:t>
            </a:r>
          </a:p>
          <a:p>
            <a:pPr>
              <a:lnSpc>
                <a:spcPct val="114000"/>
              </a:lnSpc>
            </a:pPr>
            <a:r>
              <a:rPr lang="en-US" sz="3200" dirty="0">
                <a:latin typeface="Calibri" panose="020F0502020204030204" pitchFamily="34" charset="0"/>
                <a:cs typeface="Calibri" panose="020F0502020204030204" pitchFamily="34" charset="0"/>
              </a:rPr>
              <a:t>What is your work? What but causing pain?</a:t>
            </a:r>
          </a:p>
          <a:p>
            <a:pPr>
              <a:lnSpc>
                <a:spcPct val="114000"/>
              </a:lnSpc>
            </a:pPr>
            <a:r>
              <a:rPr lang="en-US" sz="3200" dirty="0">
                <a:latin typeface="Calibri" panose="020F0502020204030204" pitchFamily="34" charset="0"/>
                <a:cs typeface="Calibri" panose="020F0502020204030204" pitchFamily="34" charset="0"/>
              </a:rPr>
              <a:t>Sleep and toil, the two strong conspirators,</a:t>
            </a:r>
          </a:p>
          <a:p>
            <a:pPr>
              <a:lnSpc>
                <a:spcPct val="114000"/>
              </a:lnSpc>
            </a:pPr>
            <a:r>
              <a:rPr lang="en-US" sz="3200" dirty="0">
                <a:latin typeface="Calibri" panose="020F0502020204030204" pitchFamily="34" charset="0"/>
                <a:cs typeface="Calibri" panose="020F0502020204030204" pitchFamily="34" charset="0"/>
              </a:rPr>
              <a:t>they sap the mother dragon’s deadly fury —</a:t>
            </a:r>
          </a:p>
          <a:p>
            <a:pPr>
              <a:lnSpc>
                <a:spcPct val="114000"/>
              </a:lnSpc>
              <a:spcBef>
                <a:spcPts val="1200"/>
              </a:spcBef>
            </a:pPr>
            <a:r>
              <a:rPr lang="en-US" sz="3200" dirty="0">
                <a:latin typeface="Calibri" panose="020F0502020204030204" pitchFamily="34" charset="0"/>
                <a:cs typeface="Calibri" panose="020F0502020204030204" pitchFamily="34" charset="0"/>
              </a:rPr>
              <a:t>FURIES</a:t>
            </a:r>
            <a:r>
              <a:rPr lang="en-US" sz="3200" dirty="0" smtClean="0">
                <a:latin typeface="Calibri" panose="020F0502020204030204" pitchFamily="34" charset="0"/>
                <a:cs typeface="Calibri" panose="020F0502020204030204" pitchFamily="34" charset="0"/>
              </a:rPr>
              <a:t>: (</a:t>
            </a:r>
            <a:r>
              <a:rPr lang="en-US" sz="3200" i="1" dirty="0" smtClean="0">
                <a:latin typeface="Calibri" panose="020F0502020204030204" pitchFamily="34" charset="0"/>
                <a:cs typeface="Calibri" panose="020F0502020204030204" pitchFamily="34" charset="0"/>
              </a:rPr>
              <a:t>very loud</a:t>
            </a:r>
            <a:r>
              <a:rPr lang="en-US" sz="3200" dirty="0" smtClean="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labe</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labe</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labe</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labe</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phrazou</a:t>
            </a:r>
            <a:r>
              <a:rPr lang="en-US" sz="3200" i="1" dirty="0" smtClean="0">
                <a:latin typeface="Calibri" panose="020F0502020204030204" pitchFamily="34" charset="0"/>
                <a:cs typeface="Calibri" panose="020F0502020204030204" pitchFamily="34" charset="0"/>
              </a:rPr>
              <a:t>!</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62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4" name="Rectangle 4"/>
          <p:cNvSpPr>
            <a:spLocks noGrp="1" noChangeArrowheads="1"/>
          </p:cNvSpPr>
          <p:nvPr>
            <p:ph type="title"/>
          </p:nvPr>
        </p:nvSpPr>
        <p:spPr/>
        <p:txBody>
          <a:bodyPr/>
          <a:lstStyle/>
          <a:p>
            <a:r>
              <a:rPr lang="en-US" dirty="0"/>
              <a:t>Recap &amp; Update</a:t>
            </a:r>
          </a:p>
        </p:txBody>
      </p:sp>
      <p:sp>
        <p:nvSpPr>
          <p:cNvPr id="742407" name="Rectangle 7"/>
          <p:cNvSpPr>
            <a:spLocks noGrp="1" noChangeArrowheads="1"/>
          </p:cNvSpPr>
          <p:nvPr>
            <p:ph type="body" idx="1"/>
          </p:nvPr>
        </p:nvSpPr>
        <p:spPr/>
        <p:txBody>
          <a:bodyPr/>
          <a:lstStyle/>
          <a:p>
            <a:r>
              <a:rPr lang="en-US" dirty="0"/>
              <a:t>From Darkness to Light</a:t>
            </a:r>
          </a:p>
        </p:txBody>
      </p:sp>
    </p:spTree>
    <p:extLst>
      <p:ext uri="{BB962C8B-B14F-4D97-AF65-F5344CB8AC3E}">
        <p14:creationId xmlns:p14="http://schemas.microsoft.com/office/powerpoint/2010/main" val="36805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tailEnd type="triangle"/>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43DA2281-76C7-49C9-8FE4-F79759A80853}" vid="{1638B3F6-6388-4FC0-B6BE-9AC1BEEC180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1240</TotalTime>
  <Words>1829</Words>
  <Application>Microsoft Office PowerPoint</Application>
  <PresentationFormat>Widescreen</PresentationFormat>
  <Paragraphs>246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Candara</vt:lpstr>
      <vt:lpstr>Century Gothic</vt:lpstr>
      <vt:lpstr>Levenim MT</vt:lpstr>
      <vt:lpstr>Tahoma</vt:lpstr>
      <vt:lpstr>Wingdings</vt:lpstr>
      <vt:lpstr>ancient_tragedy</vt:lpstr>
      <vt:lpstr>PowerPoint Presentation</vt:lpstr>
      <vt:lpstr>Aeschylus’ Eumenides</vt:lpstr>
      <vt:lpstr>PowerPoint Presentation</vt:lpstr>
      <vt:lpstr>PowerPoint Presentation</vt:lpstr>
      <vt:lpstr>Agenda</vt:lpstr>
      <vt:lpstr>Tragedy in Performance</vt:lpstr>
      <vt:lpstr>PowerPoint Presentation</vt:lpstr>
      <vt:lpstr>PowerPoint Presentation</vt:lpstr>
      <vt:lpstr>Recap &amp; Update</vt:lpstr>
      <vt:lpstr>Eumenides: Analysis</vt:lpstr>
      <vt:lpstr>PowerPoint Presentation</vt:lpstr>
      <vt:lpstr>PowerPoint Presentation</vt:lpstr>
      <vt:lpstr>PowerPoint Presentation</vt:lpstr>
      <vt:lpstr>PowerPoint Presentation</vt:lpstr>
      <vt:lpstr>DramaticŦhematic Planes</vt:lpstr>
      <vt:lpstr>Oresteia: Oppositions, Progressions</vt:lpstr>
      <vt:lpstr>Tragic Patterns: Aeschylean Progression</vt:lpstr>
      <vt:lpstr>Justice on Trial</vt:lpstr>
      <vt:lpstr>Procedure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Scholtz</dc:creator>
  <cp:lastModifiedBy>Scholtz, Andrew</cp:lastModifiedBy>
  <cp:revision>152</cp:revision>
  <cp:lastPrinted>2024-02-22T14:43:17Z</cp:lastPrinted>
  <dcterms:created xsi:type="dcterms:W3CDTF">2010-03-09T02:32:41Z</dcterms:created>
  <dcterms:modified xsi:type="dcterms:W3CDTF">2024-02-22T15:58:03Z</dcterms:modified>
</cp:coreProperties>
</file>