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17"/>
  </p:notesMasterIdLst>
  <p:handoutMasterIdLst>
    <p:handoutMasterId r:id="rId18"/>
  </p:handoutMasterIdLst>
  <p:sldIdLst>
    <p:sldId id="266" r:id="rId2"/>
    <p:sldId id="277" r:id="rId3"/>
    <p:sldId id="276" r:id="rId4"/>
    <p:sldId id="257" r:id="rId5"/>
    <p:sldId id="281" r:id="rId6"/>
    <p:sldId id="280" r:id="rId7"/>
    <p:sldId id="284" r:id="rId8"/>
    <p:sldId id="267" r:id="rId9"/>
    <p:sldId id="275" r:id="rId10"/>
    <p:sldId id="279" r:id="rId11"/>
    <p:sldId id="283" r:id="rId12"/>
    <p:sldId id="260" r:id="rId13"/>
    <p:sldId id="261" r:id="rId14"/>
    <p:sldId id="262" r:id="rId15"/>
    <p:sldId id="28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5FF"/>
    <a:srgbClr val="1A1A1A"/>
    <a:srgbClr val="898989"/>
    <a:srgbClr val="0000FF"/>
    <a:srgbClr val="000099"/>
    <a:srgbClr val="0000CC"/>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232" autoAdjust="0"/>
    <p:restoredTop sz="95274" autoAdjust="0"/>
  </p:normalViewPr>
  <p:slideViewPr>
    <p:cSldViewPr showGuides="1">
      <p:cViewPr varScale="1">
        <p:scale>
          <a:sx n="83" d="100"/>
          <a:sy n="83" d="100"/>
        </p:scale>
        <p:origin x="1190" y="72"/>
      </p:cViewPr>
      <p:guideLst>
        <p:guide pos="3840"/>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showGuides="1">
      <p:cViewPr varScale="1">
        <p:scale>
          <a:sx n="83" d="100"/>
          <a:sy n="83" d="100"/>
        </p:scale>
        <p:origin x="378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a:lvl1pPr>
          </a:lstStyle>
          <a:p>
            <a:endParaRPr lang="en-US"/>
          </a:p>
        </p:txBody>
      </p:sp>
      <p:sp>
        <p:nvSpPr>
          <p:cNvPr id="79875" name="Rectangle 3"/>
          <p:cNvSpPr>
            <a:spLocks noGrp="1" noChangeArrowheads="1"/>
          </p:cNvSpPr>
          <p:nvPr>
            <p:ph type="dt" sz="quarter"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a:lvl1pPr>
          </a:lstStyle>
          <a:p>
            <a:endParaRPr lang="en-US"/>
          </a:p>
        </p:txBody>
      </p:sp>
      <p:sp>
        <p:nvSpPr>
          <p:cNvPr id="79877" name="Rectangle 5"/>
          <p:cNvSpPr>
            <a:spLocks noGrp="1" noChangeArrowheads="1"/>
          </p:cNvSpPr>
          <p:nvPr>
            <p:ph type="sldNum" sz="quarter" idx="3"/>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20925611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59" name="Rectangle 3"/>
          <p:cNvSpPr>
            <a:spLocks noGrp="1" noChangeArrowheads="1"/>
          </p:cNvSpPr>
          <p:nvPr>
            <p:ph type="dt"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1655763" y="482600"/>
            <a:ext cx="3700462"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7"/>
            <a:ext cx="5919894" cy="5895930"/>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63" name="Rectangle 7"/>
          <p:cNvSpPr>
            <a:spLocks noGrp="1" noChangeArrowheads="1"/>
          </p:cNvSpPr>
          <p:nvPr>
            <p:ph type="sldNum" sz="quarter" idx="5"/>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164555168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100" kern="1200" baseline="0">
        <a:solidFill>
          <a:schemeClr val="tx1"/>
        </a:solidFill>
        <a:latin typeface="Tahoma" pitchFamily="34" charset="0"/>
        <a:ea typeface="+mn-ea"/>
        <a:cs typeface="+mn-cs"/>
      </a:defRPr>
    </a:lvl1pPr>
    <a:lvl2pPr marL="457200" algn="l" rtl="0" fontAlgn="base">
      <a:spcBef>
        <a:spcPct val="30000"/>
      </a:spcBef>
      <a:spcAft>
        <a:spcPct val="0"/>
      </a:spcAft>
      <a:defRPr sz="1100" kern="1200" baseline="0">
        <a:solidFill>
          <a:schemeClr val="tx1"/>
        </a:solidFill>
        <a:latin typeface="Tahoma" pitchFamily="34" charset="0"/>
        <a:ea typeface="+mn-ea"/>
        <a:cs typeface="+mn-cs"/>
      </a:defRPr>
    </a:lvl2pPr>
    <a:lvl3pPr marL="914400" algn="l" rtl="0" fontAlgn="base">
      <a:spcBef>
        <a:spcPct val="30000"/>
      </a:spcBef>
      <a:spcAft>
        <a:spcPct val="0"/>
      </a:spcAft>
      <a:defRPr sz="1100" kern="1200" baseline="0">
        <a:solidFill>
          <a:schemeClr val="tx1"/>
        </a:solidFill>
        <a:latin typeface="Tahoma" pitchFamily="34" charset="0"/>
        <a:ea typeface="+mn-ea"/>
        <a:cs typeface="+mn-cs"/>
      </a:defRPr>
    </a:lvl3pPr>
    <a:lvl4pPr marL="1371600" algn="l" rtl="0" fontAlgn="base">
      <a:spcBef>
        <a:spcPct val="30000"/>
      </a:spcBef>
      <a:spcAft>
        <a:spcPct val="0"/>
      </a:spcAft>
      <a:defRPr sz="1100" kern="1200" baseline="0">
        <a:solidFill>
          <a:schemeClr val="tx1"/>
        </a:solidFill>
        <a:latin typeface="Tahoma" pitchFamily="34" charset="0"/>
        <a:ea typeface="+mn-ea"/>
        <a:cs typeface="+mn-cs"/>
      </a:defRPr>
    </a:lvl4pPr>
    <a:lvl5pPr marL="1828800" algn="l" rtl="0" fontAlgn="base">
      <a:spcBef>
        <a:spcPct val="30000"/>
      </a:spcBef>
      <a:spcAft>
        <a:spcPct val="0"/>
      </a:spcAft>
      <a:defRPr sz="1100" kern="1200" baseline="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9400" y="492125"/>
            <a:ext cx="3913188" cy="2201863"/>
          </a:xfrm>
        </p:spPr>
      </p:sp>
      <p:sp>
        <p:nvSpPr>
          <p:cNvPr id="3" name="Notes Placeholder 2"/>
          <p:cNvSpPr>
            <a:spLocks noGrp="1"/>
          </p:cNvSpPr>
          <p:nvPr>
            <p:ph type="body" idx="1"/>
          </p:nvPr>
        </p:nvSpPr>
        <p:spPr/>
        <p:txBody>
          <a:bodyPr>
            <a:normAutofit/>
          </a:bodyPr>
          <a:lstStyle/>
          <a:p>
            <a:r>
              <a:rPr lang="en-US" dirty="0" smtClean="0"/>
              <a:t>can drama – tragedy, specifically, save us? if so, how?</a:t>
            </a:r>
          </a:p>
          <a:p>
            <a:r>
              <a:rPr lang="en-US" dirty="0" smtClean="0"/>
              <a:t>I’d like to start by polling students as to their reactions to the play – extremely</a:t>
            </a:r>
            <a:r>
              <a:rPr lang="en-US" baseline="0" dirty="0" smtClean="0"/>
              <a:t> different from anything we’ve read so far. this is comedy, not tragedy nor even satyr drama. so,</a:t>
            </a:r>
          </a:p>
          <a:p>
            <a:pPr marL="170536" indent="-170536">
              <a:buFont typeface="Arial" panose="020B0604020202020204" pitchFamily="34" charset="0"/>
              <a:buChar char="•"/>
            </a:pPr>
            <a:r>
              <a:rPr lang="en-US" baseline="0" dirty="0" smtClean="0"/>
              <a:t>how are you finding it different from those other genres?</a:t>
            </a:r>
          </a:p>
          <a:p>
            <a:pPr marL="625302" lvl="1" indent="-170536">
              <a:buFont typeface="Arial" panose="020B0604020202020204" pitchFamily="34" charset="0"/>
              <a:buChar char="•"/>
            </a:pPr>
            <a:r>
              <a:rPr lang="en-US" baseline="0" dirty="0" smtClean="0"/>
              <a:t>comedy?</a:t>
            </a:r>
          </a:p>
          <a:p>
            <a:pPr marL="625302" lvl="1" indent="-170536">
              <a:buFont typeface="Arial" panose="020B0604020202020204" pitchFamily="34" charset="0"/>
              <a:buChar char="•"/>
            </a:pPr>
            <a:r>
              <a:rPr lang="en-US" baseline="0" dirty="0" smtClean="0"/>
              <a:t>satyr drama?</a:t>
            </a:r>
          </a:p>
          <a:p>
            <a:pPr marL="170536" indent="-170536">
              <a:buFont typeface="Arial" panose="020B0604020202020204" pitchFamily="34" charset="0"/>
              <a:buChar char="•"/>
            </a:pPr>
            <a:r>
              <a:rPr lang="en-US" baseline="0" dirty="0" smtClean="0"/>
              <a:t>what about the humor?</a:t>
            </a:r>
          </a:p>
          <a:p>
            <a:pPr marL="625302" lvl="1" indent="-170536">
              <a:buFont typeface="Arial" panose="020B0604020202020204" pitchFamily="34" charset="0"/>
              <a:buChar char="•"/>
            </a:pPr>
            <a:r>
              <a:rPr lang="en-US" baseline="0" dirty="0" smtClean="0"/>
              <a:t>does it resemble anything from contemporary culture? what?</a:t>
            </a:r>
          </a:p>
          <a:p>
            <a:pPr marL="168160" indent="-170536">
              <a:buFont typeface="Arial" panose="020B0604020202020204" pitchFamily="34" charset="0"/>
              <a:buChar char="•"/>
            </a:pPr>
            <a:r>
              <a:rPr lang="en-US" dirty="0" smtClean="0"/>
              <a:t>so I wonder, is it possible to take</a:t>
            </a:r>
            <a:r>
              <a:rPr lang="en-US" baseline="0" dirty="0" smtClean="0"/>
              <a:t> a play like this seriously? is there something there beyond (to name but a few features) obscenity plus a host of poop, fart, sex, and gender-related jokes?</a:t>
            </a:r>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3/28/2024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a:t>
            </a:fld>
            <a:endParaRPr lang="en-US" dirty="0"/>
          </a:p>
        </p:txBody>
      </p:sp>
    </p:spTree>
    <p:extLst>
      <p:ext uri="{BB962C8B-B14F-4D97-AF65-F5344CB8AC3E}">
        <p14:creationId xmlns:p14="http://schemas.microsoft.com/office/powerpoint/2010/main" val="220217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1271785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4097980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3/28/2024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12</a:t>
            </a:fld>
            <a:endParaRPr lang="en-US" dirty="0"/>
          </a:p>
        </p:txBody>
      </p:sp>
      <p:sp>
        <p:nvSpPr>
          <p:cNvPr id="12" name="Slide Image Placeholder 11"/>
          <p:cNvSpPr>
            <a:spLocks noGrp="1" noRot="1" noChangeAspect="1"/>
          </p:cNvSpPr>
          <p:nvPr>
            <p:ph type="sldImg"/>
          </p:nvPr>
        </p:nvSpPr>
        <p:spPr>
          <a:xfrm>
            <a:off x="1655763" y="482600"/>
            <a:ext cx="3700462" cy="2082800"/>
          </a:xfrm>
        </p:spPr>
      </p:sp>
      <p:sp>
        <p:nvSpPr>
          <p:cNvPr id="13" name="Notes Placeholder 1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15572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D448930C-0216-455C-AA87-49648409F6B9}" type="slidenum">
              <a:rPr lang="en-US" smtClean="0"/>
              <a:pPr/>
              <a:t>13</a:t>
            </a:fld>
            <a:endParaRPr lang="en-US"/>
          </a:p>
        </p:txBody>
      </p:sp>
      <p:sp>
        <p:nvSpPr>
          <p:cNvPr id="21507" name="Rectangle 3"/>
          <p:cNvSpPr>
            <a:spLocks noGrp="1" noChangeArrowheads="1"/>
          </p:cNvSpPr>
          <p:nvPr>
            <p:ph type="body" idx="1"/>
          </p:nvPr>
        </p:nvSpPr>
        <p:spPr/>
        <p:txBody>
          <a:bodyPr>
            <a:normAutofit fontScale="92500" lnSpcReduction="10000"/>
          </a:bodyPr>
          <a:lstStyle/>
          <a:p>
            <a:r>
              <a:rPr lang="en-US" dirty="0" smtClean="0"/>
              <a:t>Historical</a:t>
            </a:r>
          </a:p>
          <a:p>
            <a:r>
              <a:rPr lang="en-US" dirty="0" smtClean="0"/>
              <a:t>Production</a:t>
            </a:r>
          </a:p>
          <a:p>
            <a:pPr lvl="1"/>
            <a:r>
              <a:rPr lang="en-US" dirty="0" smtClean="0"/>
              <a:t>405 BCE</a:t>
            </a:r>
          </a:p>
          <a:p>
            <a:pPr lvl="1"/>
            <a:r>
              <a:rPr lang="en-US" dirty="0" smtClean="0"/>
              <a:t>Lenaea (Jan/Feb)</a:t>
            </a:r>
          </a:p>
          <a:p>
            <a:pPr lvl="2"/>
            <a:r>
              <a:rPr lang="en-US" dirty="0" err="1" smtClean="0"/>
              <a:t>lenaea</a:t>
            </a:r>
            <a:r>
              <a:rPr lang="en-US" dirty="0" smtClean="0"/>
              <a:t> = </a:t>
            </a:r>
            <a:r>
              <a:rPr lang="en-US" dirty="0" err="1" smtClean="0"/>
              <a:t>dio</a:t>
            </a:r>
            <a:r>
              <a:rPr lang="en-US" dirty="0" smtClean="0"/>
              <a:t> fest. ordinarily 5 comedies, but during war, cut back to 3. no non-citizens permitted.</a:t>
            </a:r>
            <a:endParaRPr lang="el-GR" dirty="0" smtClean="0"/>
          </a:p>
          <a:p>
            <a:pPr lvl="1"/>
            <a:r>
              <a:rPr lang="el-GR" dirty="0" smtClean="0"/>
              <a:t>1st </a:t>
            </a:r>
            <a:r>
              <a:rPr lang="en-US" dirty="0" smtClean="0"/>
              <a:t>prize, crown, encore</a:t>
            </a:r>
          </a:p>
          <a:p>
            <a:r>
              <a:rPr lang="el-GR" dirty="0" smtClean="0"/>
              <a:t>Politic</a:t>
            </a:r>
            <a:r>
              <a:rPr lang="en-US" dirty="0" smtClean="0"/>
              <a:t>s</a:t>
            </a:r>
            <a:r>
              <a:rPr lang="el-GR" dirty="0" smtClean="0"/>
              <a:t> etc.</a:t>
            </a:r>
            <a:endParaRPr lang="en-US" dirty="0" smtClean="0"/>
          </a:p>
          <a:p>
            <a:pPr lvl="1"/>
            <a:r>
              <a:rPr lang="el-GR" dirty="0" smtClean="0"/>
              <a:t>413 Sicilian disaster</a:t>
            </a:r>
          </a:p>
          <a:p>
            <a:pPr lvl="1"/>
            <a:r>
              <a:rPr lang="el-GR" dirty="0" smtClean="0"/>
              <a:t>411 exile of oligarchs</a:t>
            </a:r>
            <a:endParaRPr lang="en-US" dirty="0" smtClean="0"/>
          </a:p>
          <a:p>
            <a:pPr lvl="2"/>
            <a:r>
              <a:rPr lang="en-US" dirty="0" err="1" smtClean="0"/>
              <a:t>arginusae</a:t>
            </a:r>
            <a:r>
              <a:rPr lang="en-US" dirty="0" smtClean="0"/>
              <a:t>, 406</a:t>
            </a:r>
          </a:p>
          <a:p>
            <a:pPr lvl="1"/>
            <a:r>
              <a:rPr lang="en-US" dirty="0" smtClean="0"/>
              <a:t>405</a:t>
            </a:r>
          </a:p>
          <a:p>
            <a:pPr lvl="2"/>
            <a:r>
              <a:rPr lang="en-US" dirty="0" smtClean="0"/>
              <a:t>material pressures</a:t>
            </a:r>
          </a:p>
          <a:p>
            <a:pPr lvl="2"/>
            <a:r>
              <a:rPr lang="en-US" dirty="0" smtClean="0"/>
              <a:t>military uncertainties</a:t>
            </a:r>
            <a:endParaRPr lang="el-GR" dirty="0" smtClean="0"/>
          </a:p>
          <a:p>
            <a:pPr lvl="2"/>
            <a:r>
              <a:rPr lang="en-US" dirty="0" smtClean="0"/>
              <a:t>political tension</a:t>
            </a:r>
          </a:p>
          <a:p>
            <a:pPr lvl="1"/>
            <a:r>
              <a:rPr lang="el-GR" dirty="0" smtClean="0"/>
              <a:t>404</a:t>
            </a:r>
          </a:p>
          <a:p>
            <a:pPr lvl="2"/>
            <a:r>
              <a:rPr lang="en-US" dirty="0" err="1" smtClean="0"/>
              <a:t>aegos</a:t>
            </a:r>
            <a:r>
              <a:rPr lang="en-US" dirty="0" smtClean="0"/>
              <a:t> </a:t>
            </a:r>
            <a:r>
              <a:rPr lang="en-US" dirty="0" err="1" smtClean="0"/>
              <a:t>potamoi</a:t>
            </a:r>
            <a:r>
              <a:rPr lang="en-US" dirty="0" smtClean="0"/>
              <a:t>, 404</a:t>
            </a:r>
          </a:p>
          <a:p>
            <a:pPr lvl="2"/>
            <a:r>
              <a:rPr lang="el-GR" dirty="0" smtClean="0"/>
              <a:t>final defeat</a:t>
            </a:r>
          </a:p>
          <a:p>
            <a:pPr lvl="2"/>
            <a:r>
              <a:rPr lang="el-GR" dirty="0" smtClean="0"/>
              <a:t>democracy dissolved</a:t>
            </a:r>
            <a:endParaRPr lang="en-US" dirty="0" smtClean="0"/>
          </a:p>
          <a:p>
            <a:r>
              <a:rPr lang="en-US" dirty="0" smtClean="0"/>
              <a:t>Religious</a:t>
            </a:r>
          </a:p>
          <a:p>
            <a:r>
              <a:rPr lang="en-US" dirty="0" smtClean="0"/>
              <a:t>Dionysian festival</a:t>
            </a:r>
          </a:p>
          <a:p>
            <a:r>
              <a:rPr lang="en-US" dirty="0" smtClean="0"/>
              <a:t>mystery (Eleusinian) evocations</a:t>
            </a:r>
          </a:p>
          <a:p>
            <a:pPr lvl="1"/>
            <a:r>
              <a:rPr lang="en-US" dirty="0" smtClean="0"/>
              <a:t>Demeter, Persephone, Iacchos-Dionysos</a:t>
            </a:r>
          </a:p>
          <a:p>
            <a:pPr lvl="1"/>
            <a:r>
              <a:rPr lang="en-US" dirty="0" smtClean="0"/>
              <a:t>ritual insult</a:t>
            </a:r>
          </a:p>
          <a:p>
            <a:pPr lvl="1"/>
            <a:r>
              <a:rPr lang="en-US" dirty="0" smtClean="0"/>
              <a:t>Chorus of Initiates</a:t>
            </a:r>
          </a:p>
          <a:p>
            <a:pPr lvl="2"/>
            <a:r>
              <a:rPr lang="en-US" dirty="0" smtClean="0"/>
              <a:t>us???</a:t>
            </a:r>
          </a:p>
          <a:p>
            <a:r>
              <a:rPr lang="en-US" dirty="0" smtClean="0"/>
              <a:t>Dramatic</a:t>
            </a:r>
          </a:p>
          <a:p>
            <a:r>
              <a:rPr lang="en-US" dirty="0" err="1" smtClean="0"/>
              <a:t>Aischylos</a:t>
            </a:r>
            <a:r>
              <a:rPr lang="en-US" dirty="0" smtClean="0"/>
              <a:t>, </a:t>
            </a:r>
            <a:r>
              <a:rPr lang="en-US" dirty="0" err="1" smtClean="0"/>
              <a:t>Sophokles</a:t>
            </a:r>
            <a:r>
              <a:rPr lang="en-US" dirty="0" smtClean="0"/>
              <a:t>, Euripides, Agathon dead</a:t>
            </a:r>
          </a:p>
          <a:p>
            <a:r>
              <a:rPr lang="en-US" dirty="0" smtClean="0"/>
              <a:t>Dionysos “yearning”</a:t>
            </a:r>
          </a:p>
          <a:p>
            <a:r>
              <a:rPr lang="en-US" dirty="0" smtClean="0"/>
              <a:t>Athens bereft, desperate</a:t>
            </a:r>
          </a:p>
        </p:txBody>
      </p:sp>
      <p:sp>
        <p:nvSpPr>
          <p:cNvPr id="8" name="Slide Image Placeholder 7"/>
          <p:cNvSpPr>
            <a:spLocks noGrp="1" noRot="1" noChangeAspect="1"/>
          </p:cNvSpPr>
          <p:nvPr>
            <p:ph type="sldImg"/>
          </p:nvPr>
        </p:nvSpPr>
        <p:spPr>
          <a:xfrm>
            <a:off x="1655763" y="482600"/>
            <a:ext cx="3700462" cy="2082800"/>
          </a:xfrm>
        </p:spPr>
      </p:sp>
    </p:spTree>
    <p:extLst>
      <p:ext uri="{BB962C8B-B14F-4D97-AF65-F5344CB8AC3E}">
        <p14:creationId xmlns:p14="http://schemas.microsoft.com/office/powerpoint/2010/main" val="883969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472266C-9EFA-41EA-9848-4D7A08F32F3A}" type="slidenum">
              <a:rPr lang="en-US" smtClean="0"/>
              <a:pPr/>
              <a:t>14</a:t>
            </a:fld>
            <a:endParaRPr lang="en-US"/>
          </a:p>
        </p:txBody>
      </p:sp>
      <p:sp>
        <p:nvSpPr>
          <p:cNvPr id="40963" name="Rectangle 3"/>
          <p:cNvSpPr>
            <a:spLocks noGrp="1" noChangeArrowheads="1"/>
          </p:cNvSpPr>
          <p:nvPr>
            <p:ph type="body" idx="1"/>
          </p:nvPr>
        </p:nvSpPr>
        <p:spPr/>
        <p:txBody>
          <a:bodyPr>
            <a:normAutofit fontScale="85000" lnSpcReduction="10000"/>
          </a:bodyPr>
          <a:lstStyle/>
          <a:p>
            <a:r>
              <a:rPr lang="en-US" dirty="0" smtClean="0"/>
              <a:t>15. scatology. metatheatrical refs. refs to competitors.</a:t>
            </a:r>
          </a:p>
          <a:p>
            <a:r>
              <a:rPr lang="en-US" dirty="0" smtClean="0"/>
              <a:t>25. d longs for </a:t>
            </a:r>
            <a:r>
              <a:rPr lang="en-US" dirty="0" err="1" smtClean="0"/>
              <a:t>eur</a:t>
            </a:r>
            <a:r>
              <a:rPr lang="en-US" dirty="0" smtClean="0"/>
              <a:t>. all the poets dead and gone...</a:t>
            </a:r>
          </a:p>
          <a:p>
            <a:r>
              <a:rPr lang="en-US" dirty="0" smtClean="0"/>
              <a:t>scene (87)</a:t>
            </a:r>
          </a:p>
          <a:p>
            <a:pPr lvl="1"/>
            <a:r>
              <a:rPr lang="en-US" dirty="0" smtClean="0"/>
              <a:t>Dionysus, Xanthias, Aeacus, Maid. Door comedy, drubbing scene, etc.</a:t>
            </a:r>
          </a:p>
          <a:p>
            <a:r>
              <a:rPr lang="en-US" dirty="0" smtClean="0"/>
              <a:t>119. parabasis. advice.</a:t>
            </a:r>
          </a:p>
          <a:p>
            <a:pPr lvl="1"/>
            <a:r>
              <a:rPr lang="en-US" dirty="0" smtClean="0"/>
              <a:t>123. coinage metaphor, bring back good citizens and use them for war.</a:t>
            </a:r>
          </a:p>
          <a:p>
            <a:r>
              <a:rPr lang="en-US" dirty="0" smtClean="0"/>
              <a:t>scene (125)</a:t>
            </a:r>
          </a:p>
          <a:p>
            <a:pPr lvl="1"/>
            <a:r>
              <a:rPr lang="en-US" dirty="0" smtClean="0"/>
              <a:t>Slaves. (Trouble in Hades)</a:t>
            </a:r>
          </a:p>
          <a:p>
            <a:r>
              <a:rPr lang="en-US" dirty="0" smtClean="0"/>
              <a:t>129. the first we hear of </a:t>
            </a:r>
            <a:r>
              <a:rPr lang="en-US" dirty="0" err="1" smtClean="0"/>
              <a:t>aesch</a:t>
            </a:r>
            <a:r>
              <a:rPr lang="en-US" dirty="0" smtClean="0"/>
              <a:t> and </a:t>
            </a:r>
            <a:r>
              <a:rPr lang="en-US" dirty="0" err="1" smtClean="0"/>
              <a:t>eur's</a:t>
            </a:r>
            <a:r>
              <a:rPr lang="en-US" dirty="0" smtClean="0"/>
              <a:t> quarrel. seat for tragedy.</a:t>
            </a:r>
          </a:p>
          <a:p>
            <a:pPr lvl="1"/>
            <a:r>
              <a:rPr lang="en-US" dirty="0" smtClean="0"/>
              <a:t>131. </a:t>
            </a:r>
            <a:r>
              <a:rPr lang="en-US" dirty="0" err="1" smtClean="0"/>
              <a:t>eur</a:t>
            </a:r>
            <a:r>
              <a:rPr lang="en-US" dirty="0" smtClean="0"/>
              <a:t> as poet to the scoundrels below. </a:t>
            </a:r>
            <a:r>
              <a:rPr lang="en-US" dirty="0" err="1" smtClean="0"/>
              <a:t>eur</a:t>
            </a:r>
            <a:r>
              <a:rPr lang="en-US" dirty="0" smtClean="0"/>
              <a:t> basically as sophist. if </a:t>
            </a:r>
            <a:r>
              <a:rPr lang="en-US" dirty="0" err="1" smtClean="0"/>
              <a:t>eur</a:t>
            </a:r>
            <a:r>
              <a:rPr lang="en-US" dirty="0" smtClean="0"/>
              <a:t> wins, </a:t>
            </a:r>
            <a:r>
              <a:rPr lang="en-US" dirty="0" err="1" smtClean="0"/>
              <a:t>soph</a:t>
            </a:r>
            <a:r>
              <a:rPr lang="en-US" dirty="0" smtClean="0"/>
              <a:t> will challenge </a:t>
            </a:r>
            <a:r>
              <a:rPr lang="en-US" dirty="0" err="1" smtClean="0"/>
              <a:t>eur</a:t>
            </a:r>
            <a:r>
              <a:rPr lang="en-US" dirty="0" smtClean="0"/>
              <a:t>.</a:t>
            </a:r>
          </a:p>
          <a:p>
            <a:r>
              <a:rPr lang="en-US" dirty="0" smtClean="0"/>
              <a:t>choral ode (137)</a:t>
            </a:r>
          </a:p>
          <a:p>
            <a:pPr lvl="1"/>
            <a:r>
              <a:rPr lang="en-US" dirty="0" smtClean="0"/>
              <a:t>Tragic parody: consternation over poetic quarrel. (</a:t>
            </a:r>
            <a:r>
              <a:rPr lang="en-US" i="1" dirty="0" smtClean="0"/>
              <a:t>agōn</a:t>
            </a:r>
            <a:r>
              <a:rPr lang="en-US" dirty="0" smtClean="0"/>
              <a:t> prelude)143. </a:t>
            </a:r>
            <a:r>
              <a:rPr lang="en-US" dirty="0" err="1" smtClean="0"/>
              <a:t>dio</a:t>
            </a:r>
            <a:r>
              <a:rPr lang="en-US" dirty="0" smtClean="0"/>
              <a:t> refers to the </a:t>
            </a:r>
            <a:r>
              <a:rPr lang="en-US" dirty="0" err="1" smtClean="0"/>
              <a:t>sophismata</a:t>
            </a:r>
            <a:r>
              <a:rPr lang="en-US" dirty="0" smtClean="0"/>
              <a:t> ("intellectualisms") of evidently both playwrights.</a:t>
            </a:r>
          </a:p>
          <a:p>
            <a:pPr lvl="0"/>
            <a:r>
              <a:rPr lang="en-US" dirty="0" smtClean="0"/>
              <a:t>147. </a:t>
            </a:r>
            <a:r>
              <a:rPr lang="en-US" dirty="0" err="1" smtClean="0"/>
              <a:t>eur</a:t>
            </a:r>
            <a:r>
              <a:rPr lang="en-US" dirty="0" smtClean="0"/>
              <a:t> prays to his novel (sophistic) gods.</a:t>
            </a:r>
          </a:p>
          <a:p>
            <a:pPr lvl="0"/>
            <a:r>
              <a:rPr lang="en-US" dirty="0" smtClean="0"/>
              <a:t>AGON:</a:t>
            </a:r>
            <a:r>
              <a:rPr lang="en-US" baseline="0" dirty="0" smtClean="0"/>
              <a:t> BASIC THEME, SHOW (</a:t>
            </a:r>
            <a:r>
              <a:rPr lang="en-US" baseline="0" dirty="0" err="1" smtClean="0"/>
              <a:t>aesch</a:t>
            </a:r>
            <a:r>
              <a:rPr lang="en-US" baseline="0" dirty="0" smtClean="0"/>
              <a:t>) VERSUS TELL (</a:t>
            </a:r>
            <a:r>
              <a:rPr lang="en-US" baseline="0" dirty="0" err="1" smtClean="0"/>
              <a:t>eur</a:t>
            </a:r>
            <a:r>
              <a:rPr lang="en-US" baseline="0" dirty="0" smtClean="0"/>
              <a:t>). that extends to </a:t>
            </a:r>
            <a:r>
              <a:rPr lang="en-US" baseline="0" dirty="0" err="1" smtClean="0"/>
              <a:t>eur’s</a:t>
            </a:r>
            <a:r>
              <a:rPr lang="en-US" baseline="0" dirty="0" smtClean="0"/>
              <a:t> (supposed) clarity and </a:t>
            </a:r>
            <a:r>
              <a:rPr lang="en-US" baseline="0" dirty="0" err="1" smtClean="0"/>
              <a:t>aesch’s</a:t>
            </a:r>
            <a:r>
              <a:rPr lang="en-US" baseline="0" dirty="0" smtClean="0"/>
              <a:t> (supposed) riddle-like obscurity. only check out </a:t>
            </a:r>
            <a:r>
              <a:rPr lang="en-US" baseline="0" dirty="0" err="1" smtClean="0"/>
              <a:t>aesch’s</a:t>
            </a:r>
            <a:r>
              <a:rPr lang="en-US" baseline="0" dirty="0" smtClean="0"/>
              <a:t> last piece of advice, p. 227.</a:t>
            </a:r>
            <a:endParaRPr lang="en-US" dirty="0" smtClean="0"/>
          </a:p>
          <a:p>
            <a:r>
              <a:rPr lang="en-US" dirty="0" smtClean="0"/>
              <a:t>153. </a:t>
            </a:r>
            <a:r>
              <a:rPr lang="en-US" dirty="0" err="1" smtClean="0"/>
              <a:t>eur's</a:t>
            </a:r>
            <a:r>
              <a:rPr lang="en-US" dirty="0" smtClean="0"/>
              <a:t> describes own stuff. simplified language, clarified with prologues. </a:t>
            </a:r>
            <a:r>
              <a:rPr lang="en-US" dirty="0" err="1" smtClean="0"/>
              <a:t>eur</a:t>
            </a:r>
            <a:r>
              <a:rPr lang="en-US" dirty="0" smtClean="0"/>
              <a:t> taught </a:t>
            </a:r>
            <a:r>
              <a:rPr lang="en-US" dirty="0" err="1" smtClean="0"/>
              <a:t>athenians</a:t>
            </a:r>
            <a:r>
              <a:rPr lang="en-US" dirty="0" smtClean="0"/>
              <a:t> "how to talk" - i.e., sophistic ruses. also introduced the everyday into tragedy.</a:t>
            </a:r>
          </a:p>
          <a:p>
            <a:pPr lvl="1"/>
            <a:r>
              <a:rPr lang="en-US" dirty="0" smtClean="0"/>
              <a:t>157. critical thinking.</a:t>
            </a:r>
          </a:p>
          <a:p>
            <a:pPr lvl="0"/>
            <a:r>
              <a:rPr lang="en-US" dirty="0" smtClean="0"/>
              <a:t>161. </a:t>
            </a:r>
            <a:r>
              <a:rPr lang="en-US" dirty="0" err="1" smtClean="0"/>
              <a:t>aesch's</a:t>
            </a:r>
            <a:r>
              <a:rPr lang="en-US" dirty="0" smtClean="0"/>
              <a:t> turn. gets </a:t>
            </a:r>
            <a:r>
              <a:rPr lang="en-US" dirty="0" err="1" smtClean="0"/>
              <a:t>eur</a:t>
            </a:r>
            <a:r>
              <a:rPr lang="en-US" dirty="0" smtClean="0"/>
              <a:t> to state the purpose of poetry: political and social value, improvement. </a:t>
            </a:r>
            <a:r>
              <a:rPr lang="en-US" dirty="0" err="1" smtClean="0"/>
              <a:t>aesch</a:t>
            </a:r>
            <a:r>
              <a:rPr lang="en-US" dirty="0" smtClean="0"/>
              <a:t> claims </a:t>
            </a:r>
            <a:r>
              <a:rPr lang="en-US" dirty="0" err="1" smtClean="0"/>
              <a:t>eur</a:t>
            </a:r>
            <a:r>
              <a:rPr lang="en-US" dirty="0" smtClean="0"/>
              <a:t> corrupted </a:t>
            </a:r>
            <a:r>
              <a:rPr lang="en-US" dirty="0" err="1" smtClean="0"/>
              <a:t>athenians</a:t>
            </a:r>
            <a:r>
              <a:rPr lang="en-US" dirty="0" smtClean="0"/>
              <a:t>. </a:t>
            </a:r>
            <a:r>
              <a:rPr lang="en-US" dirty="0" err="1" smtClean="0"/>
              <a:t>aesch</a:t>
            </a:r>
            <a:r>
              <a:rPr lang="en-US" dirty="0" smtClean="0"/>
              <a:t> claims he made </a:t>
            </a:r>
            <a:r>
              <a:rPr lang="en-US" dirty="0" err="1" smtClean="0"/>
              <a:t>athenians</a:t>
            </a:r>
            <a:r>
              <a:rPr lang="en-US" dirty="0" smtClean="0"/>
              <a:t> warlike. NOBLE, INSPIRING</a:t>
            </a:r>
            <a:r>
              <a:rPr lang="en-US" baseline="0" dirty="0" smtClean="0"/>
              <a:t> EXAMPLES.</a:t>
            </a:r>
            <a:endParaRPr lang="en-US" dirty="0" smtClean="0"/>
          </a:p>
          <a:p>
            <a:pPr lvl="0"/>
            <a:r>
              <a:rPr lang="en-US" dirty="0" smtClean="0"/>
              <a:t>165. </a:t>
            </a:r>
            <a:r>
              <a:rPr lang="en-US" dirty="0" err="1" smtClean="0"/>
              <a:t>persians</a:t>
            </a:r>
            <a:r>
              <a:rPr lang="en-US" dirty="0" smtClean="0"/>
              <a:t>: confirms as a patriotic play. the tragedy in any of this?? poetry here validated for </a:t>
            </a:r>
            <a:r>
              <a:rPr lang="en-US" dirty="0" err="1" smtClean="0"/>
              <a:t>dicdiactic</a:t>
            </a:r>
            <a:r>
              <a:rPr lang="en-US" dirty="0" smtClean="0"/>
              <a:t> role - just as in </a:t>
            </a:r>
            <a:r>
              <a:rPr lang="en-US" dirty="0" err="1" smtClean="0"/>
              <a:t>eur</a:t>
            </a:r>
            <a:r>
              <a:rPr lang="en-US" dirty="0" smtClean="0"/>
              <a:t>. only there, </a:t>
            </a:r>
            <a:r>
              <a:rPr lang="en-US" dirty="0" err="1" smtClean="0"/>
              <a:t>eur</a:t>
            </a:r>
            <a:r>
              <a:rPr lang="en-US" dirty="0" smtClean="0"/>
              <a:t> plays the sophist, here, </a:t>
            </a:r>
            <a:r>
              <a:rPr lang="en-US" dirty="0" err="1" smtClean="0"/>
              <a:t>aesch</a:t>
            </a:r>
            <a:r>
              <a:rPr lang="en-US" dirty="0" smtClean="0"/>
              <a:t> the traditional educator.</a:t>
            </a:r>
          </a:p>
          <a:p>
            <a:pPr lvl="0"/>
            <a:r>
              <a:rPr lang="en-US" dirty="0" smtClean="0"/>
              <a:t>169. </a:t>
            </a:r>
            <a:r>
              <a:rPr lang="en-US" dirty="0" err="1" smtClean="0"/>
              <a:t>aesch</a:t>
            </a:r>
            <a:r>
              <a:rPr lang="en-US" dirty="0" smtClean="0"/>
              <a:t> alleges that </a:t>
            </a:r>
            <a:r>
              <a:rPr lang="en-US" dirty="0" err="1" smtClean="0"/>
              <a:t>eur's</a:t>
            </a:r>
            <a:r>
              <a:rPr lang="en-US" dirty="0" smtClean="0"/>
              <a:t> erotic plays corrupted women's morals. "... the poet has the special duty to conceal what's wicked, not stage or teach it." poet = </a:t>
            </a:r>
            <a:r>
              <a:rPr lang="en-US" dirty="0" err="1" smtClean="0"/>
              <a:t>teacheer</a:t>
            </a:r>
            <a:r>
              <a:rPr lang="en-US" dirty="0" smtClean="0"/>
              <a:t> for adults. poetry as propaganda.</a:t>
            </a:r>
          </a:p>
          <a:p>
            <a:pPr lvl="0"/>
            <a:r>
              <a:rPr lang="en-US" dirty="0" smtClean="0"/>
              <a:t>[so </a:t>
            </a:r>
            <a:r>
              <a:rPr lang="en-US" dirty="0" err="1" smtClean="0"/>
              <a:t>eur's</a:t>
            </a:r>
            <a:r>
              <a:rPr lang="en-US" dirty="0" smtClean="0"/>
              <a:t> problem is he's too real.]</a:t>
            </a:r>
          </a:p>
          <a:p>
            <a:pPr defTabSz="909531">
              <a:defRPr/>
            </a:pPr>
            <a:r>
              <a:rPr lang="en-US" dirty="0" smtClean="0"/>
              <a:t>Aeschylus v. Euripides’ prologues</a:t>
            </a:r>
          </a:p>
          <a:p>
            <a:pPr lvl="1" defTabSz="909531">
              <a:defRPr/>
            </a:pPr>
            <a:r>
              <a:rPr lang="en-US" dirty="0" smtClean="0"/>
              <a:t>e</a:t>
            </a:r>
            <a:r>
              <a:rPr lang="en-US" baseline="0" dirty="0" smtClean="0"/>
              <a:t> criticizes a’s </a:t>
            </a:r>
            <a:r>
              <a:rPr lang="en-US" baseline="0" dirty="0" err="1" smtClean="0"/>
              <a:t>prols</a:t>
            </a:r>
            <a:r>
              <a:rPr lang="en-US" baseline="0" dirty="0" smtClean="0"/>
              <a:t> as </a:t>
            </a:r>
            <a:r>
              <a:rPr lang="en-US" baseline="0" dirty="0" err="1" smtClean="0"/>
              <a:t>redudant</a:t>
            </a:r>
            <a:endParaRPr lang="en-US" dirty="0" smtClean="0"/>
          </a:p>
          <a:p>
            <a:pPr lvl="1" defTabSz="909531">
              <a:defRPr/>
            </a:pPr>
            <a:r>
              <a:rPr lang="en-US" dirty="0" smtClean="0"/>
              <a:t>a </a:t>
            </a:r>
            <a:r>
              <a:rPr lang="en-US" dirty="0" err="1" smtClean="0"/>
              <a:t>attckes</a:t>
            </a:r>
            <a:r>
              <a:rPr lang="en-US" dirty="0" smtClean="0"/>
              <a:t> e’s as somehow amounting to same thing, finishing with a metrical pattern equiv to “lost his little bottle.” i.e., as trivial. (possible dirty joke, too.)</a:t>
            </a:r>
            <a:r>
              <a:rPr lang="en-US" baseline="0" dirty="0" smtClean="0"/>
              <a:t> </a:t>
            </a:r>
            <a:r>
              <a:rPr lang="en-US" dirty="0" smtClean="0"/>
              <a:t>(bottle joke, 177)</a:t>
            </a:r>
          </a:p>
          <a:p>
            <a:pPr defTabSz="909531">
              <a:defRPr/>
            </a:pPr>
            <a:r>
              <a:rPr lang="en-US" dirty="0" smtClean="0"/>
              <a:t>a’s and e’s lyrics – e recites a’s lyrics </a:t>
            </a:r>
            <a:r>
              <a:rPr lang="en-US" dirty="0" err="1" smtClean="0"/>
              <a:t>inplying</a:t>
            </a:r>
            <a:r>
              <a:rPr lang="en-US" dirty="0" smtClean="0"/>
              <a:t> inflated, repetitious, inflated language with little meaning. (e as </a:t>
            </a:r>
            <a:r>
              <a:rPr lang="en-US" dirty="0" err="1" smtClean="0"/>
              <a:t>economjical</a:t>
            </a:r>
            <a:r>
              <a:rPr lang="en-US" dirty="0" smtClean="0"/>
              <a:t> in </a:t>
            </a:r>
            <a:r>
              <a:rPr lang="en-US" dirty="0" err="1" smtClean="0"/>
              <a:t>lang</a:t>
            </a:r>
            <a:r>
              <a:rPr lang="en-US" dirty="0" smtClean="0"/>
              <a:t>)</a:t>
            </a:r>
          </a:p>
          <a:p>
            <a:pPr defTabSz="909531">
              <a:defRPr/>
            </a:pPr>
            <a:r>
              <a:rPr lang="en-US" dirty="0" smtClean="0"/>
              <a:t>weighing of lines: a’s much more weighty. lightweight persuasion v death. a as religiously profound. (compare</a:t>
            </a:r>
            <a:r>
              <a:rPr lang="en-US" baseline="0" dirty="0" smtClean="0"/>
              <a:t> previous)</a:t>
            </a:r>
            <a:endParaRPr lang="en-US" dirty="0" smtClean="0"/>
          </a:p>
          <a:p>
            <a:pPr lvl="0"/>
            <a:r>
              <a:rPr lang="en-US" dirty="0" smtClean="0"/>
              <a:t>219. </a:t>
            </a:r>
            <a:r>
              <a:rPr lang="en-US" dirty="0" err="1" smtClean="0"/>
              <a:t>dio's</a:t>
            </a:r>
            <a:r>
              <a:rPr lang="en-US" dirty="0" smtClean="0"/>
              <a:t> last test: the best advice thing. alc. </a:t>
            </a:r>
            <a:r>
              <a:rPr lang="en-US" dirty="0" err="1" smtClean="0"/>
              <a:t>eur</a:t>
            </a:r>
            <a:r>
              <a:rPr lang="en-US" dirty="0" smtClean="0"/>
              <a:t> seems to criticize al, </a:t>
            </a:r>
            <a:r>
              <a:rPr lang="en-US" dirty="0" err="1" smtClean="0"/>
              <a:t>asch</a:t>
            </a:r>
            <a:r>
              <a:rPr lang="en-US" dirty="0" smtClean="0"/>
              <a:t> seems to advise acceding to a dangerous alc. that's sage (</a:t>
            </a:r>
            <a:r>
              <a:rPr lang="en-US" dirty="0" err="1" smtClean="0"/>
              <a:t>asch</a:t>
            </a:r>
            <a:r>
              <a:rPr lang="en-US" dirty="0" smtClean="0"/>
              <a:t>) and clear (</a:t>
            </a:r>
            <a:r>
              <a:rPr lang="en-US" dirty="0" err="1" smtClean="0"/>
              <a:t>eur</a:t>
            </a:r>
            <a:r>
              <a:rPr lang="en-US" dirty="0" smtClean="0"/>
              <a:t>). then silly stuff. then </a:t>
            </a:r>
            <a:r>
              <a:rPr lang="en-US" dirty="0" err="1" smtClean="0"/>
              <a:t>eur</a:t>
            </a:r>
            <a:r>
              <a:rPr lang="en-US" dirty="0" smtClean="0"/>
              <a:t> recommending a change of the guard. then </a:t>
            </a:r>
            <a:r>
              <a:rPr lang="en-US" dirty="0" err="1" smtClean="0"/>
              <a:t>aesch's</a:t>
            </a:r>
            <a:r>
              <a:rPr lang="en-US" dirty="0" smtClean="0"/>
              <a:t> last word completely puzzling.</a:t>
            </a:r>
          </a:p>
        </p:txBody>
      </p:sp>
      <p:sp>
        <p:nvSpPr>
          <p:cNvPr id="8" name="Slide Image Placeholder 7"/>
          <p:cNvSpPr>
            <a:spLocks noGrp="1" noRot="1" noChangeAspect="1"/>
          </p:cNvSpPr>
          <p:nvPr>
            <p:ph type="sldImg"/>
          </p:nvPr>
        </p:nvSpPr>
        <p:spPr>
          <a:xfrm>
            <a:off x="1655763" y="482600"/>
            <a:ext cx="3700462" cy="2082800"/>
          </a:xfrm>
        </p:spPr>
      </p:sp>
    </p:spTree>
    <p:extLst>
      <p:ext uri="{BB962C8B-B14F-4D97-AF65-F5344CB8AC3E}">
        <p14:creationId xmlns:p14="http://schemas.microsoft.com/office/powerpoint/2010/main" val="1383919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15</a:t>
            </a:fld>
            <a:endParaRPr lang="en-US"/>
          </a:p>
        </p:txBody>
      </p:sp>
    </p:spTree>
    <p:extLst>
      <p:ext uri="{BB962C8B-B14F-4D97-AF65-F5344CB8AC3E}">
        <p14:creationId xmlns:p14="http://schemas.microsoft.com/office/powerpoint/2010/main" val="3012065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What, if any, message does this send?</a:t>
            </a:r>
          </a:p>
          <a:p>
            <a:pPr defTabSz="904159">
              <a:defRPr/>
            </a:pPr>
            <a:r>
              <a:rPr lang="en-US" dirty="0" smtClean="0"/>
              <a:t>let me introduce the scene</a:t>
            </a:r>
          </a:p>
          <a:p>
            <a:r>
              <a:rPr lang="en-US" dirty="0" smtClean="0"/>
              <a:t>Dionysus and his slave Xanthias</a:t>
            </a:r>
            <a:r>
              <a:rPr lang="en-US" baseline="0" dirty="0" smtClean="0"/>
              <a:t> are headed for the land of the dead. Dionysus wants to bring Euripides back from the dead to save tragedy and to save the city of Athens.</a:t>
            </a:r>
          </a:p>
          <a:p>
            <a:r>
              <a:rPr lang="en-US" baseline="0" dirty="0" smtClean="0"/>
              <a:t>to get to the land of the dead they need to be ferried by Charon, whose job it is to ferry dead souls across a lake. (well, Dionysus is going to ride in Charon’s boat; Xanthias, a slave with no navy service, will have to walk.)</a:t>
            </a:r>
          </a:p>
          <a:p>
            <a:r>
              <a:rPr lang="en-US" baseline="0" dirty="0" smtClean="0"/>
              <a:t>as Dionysus rows and Charon keeps time, they get into some sort of a singing contest with a group of underworld frogs.</a:t>
            </a:r>
          </a:p>
          <a:p>
            <a:r>
              <a:rPr lang="en-US" baseline="0" dirty="0" smtClean="0"/>
              <a:t>the scene opens with Charon the boatman pulling in to dock his boat and singing a kind of gondolier song. you’ll want to pay attention to the subtitles; they’re speaking ancient </a:t>
            </a:r>
            <a:r>
              <a:rPr lang="en-US" baseline="0" dirty="0" err="1" smtClean="0"/>
              <a:t>greek</a:t>
            </a:r>
            <a:r>
              <a:rPr lang="en-US" baseline="0" dirty="0" smtClean="0"/>
              <a:t>.</a:t>
            </a:r>
            <a:endParaRPr lang="en-US" dirty="0" smtClean="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984558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pPr defTabSz="904159">
              <a:defRPr/>
            </a:pPr>
            <a:r>
              <a:rPr lang="en-US" dirty="0" smtClean="0"/>
              <a:t>why is this a kind of musical battle, Dionysus versus frogs? does it matter who wins? why?</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219928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defTabSz="914285">
              <a:defRPr/>
            </a:pPr>
            <a:r>
              <a:rPr lang="en-US" dirty="0" smtClean="0"/>
              <a:t>“May I utter much that's funny, / and also much that’s serious” (p. 79)</a:t>
            </a:r>
          </a:p>
          <a:p>
            <a:pPr defTabSz="914285">
              <a:defRPr/>
            </a:pPr>
            <a:r>
              <a:rPr lang="en-US" dirty="0" smtClean="0"/>
              <a:t>I ask not simply because of the quotation just flashed on screen, but also because of the play’s connection with events and situations current with the time and place of its earliest performances.</a:t>
            </a:r>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3/28/2024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4</a:t>
            </a:fld>
            <a:endParaRPr lang="en-US" dirty="0"/>
          </a:p>
        </p:txBody>
      </p:sp>
      <p:sp>
        <p:nvSpPr>
          <p:cNvPr id="13" name="Slide Image Placeholder 12"/>
          <p:cNvSpPr>
            <a:spLocks noGrp="1" noRot="1" noChangeAspect="1"/>
          </p:cNvSpPr>
          <p:nvPr>
            <p:ph type="sldImg"/>
          </p:nvPr>
        </p:nvSpPr>
        <p:spPr>
          <a:xfrm>
            <a:off x="1655763" y="482600"/>
            <a:ext cx="3700462" cy="2082800"/>
          </a:xfrm>
        </p:spPr>
      </p:sp>
    </p:spTree>
    <p:extLst>
      <p:ext uri="{BB962C8B-B14F-4D97-AF65-F5344CB8AC3E}">
        <p14:creationId xmlns:p14="http://schemas.microsoft.com/office/powerpoint/2010/main" val="366614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arguably, some </a:t>
            </a:r>
            <a:r>
              <a:rPr lang="en-US" dirty="0" err="1" smtClean="0"/>
              <a:t>athenians</a:t>
            </a:r>
            <a:r>
              <a:rPr lang="en-US" dirty="0" smtClean="0"/>
              <a:t>,</a:t>
            </a:r>
            <a:r>
              <a:rPr lang="en-US" baseline="0" dirty="0" smtClean="0"/>
              <a:t> enough of them to carry the popular assembly, were so keen on the supposedly </a:t>
            </a:r>
            <a:r>
              <a:rPr lang="en-US" i="1" baseline="0" dirty="0" smtClean="0"/>
              <a:t>serious</a:t>
            </a:r>
            <a:r>
              <a:rPr lang="en-US" baseline="0" dirty="0" smtClean="0"/>
              <a:t> content of the play that they adopted its political recommendations and voted the play the unique honor of an encore performance.</a:t>
            </a:r>
          </a:p>
          <a:p>
            <a:r>
              <a:rPr lang="en-US" baseline="0" dirty="0" smtClean="0"/>
              <a:t>from Henderson’s introduction to his Focus translation:</a:t>
            </a:r>
          </a:p>
          <a:p>
            <a:pPr lvl="1"/>
            <a:r>
              <a:rPr lang="en-US" baseline="0" dirty="0" smtClean="0"/>
              <a:t>“... the ancient Life of Aristophanes, probably also deriving its information from </a:t>
            </a:r>
            <a:r>
              <a:rPr lang="en-US" baseline="0" dirty="0" err="1" smtClean="0"/>
              <a:t>Dicaearchus</a:t>
            </a:r>
            <a:r>
              <a:rPr lang="en-US" baseline="0" dirty="0" smtClean="0"/>
              <a:t>, informs us that Aristophanes was ‘officially commended and crowned with a wreath of sacred olive, considered equal in honor to a gold crown, for the lines he had spoken in Frogs about the disenfranchised’” (lines 686 ff.).</a:t>
            </a:r>
          </a:p>
          <a:p>
            <a:pPr defTabSz="904159"/>
            <a:r>
              <a:rPr lang="en-US" baseline="0" dirty="0" smtClean="0"/>
              <a:t>(the parabasis is that section of the play where the chorus addresses the audience directly.)</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91562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message, in effect, political advice, delivered in that parabasis was that the city, in its hour of dire need, should recall the exiled aristocrats who had been deemed traitors and no goods; only they good save the city.</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3609324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baseline="0" dirty="0" smtClean="0"/>
              <a:t>so </a:t>
            </a:r>
            <a:r>
              <a:rPr lang="en-US" baseline="0" dirty="0" err="1" smtClean="0"/>
              <a:t>i</a:t>
            </a:r>
            <a:r>
              <a:rPr lang="en-US" baseline="0" dirty="0" smtClean="0"/>
              <a:t> guess </a:t>
            </a:r>
            <a:r>
              <a:rPr lang="en-US" baseline="0" dirty="0" err="1" smtClean="0"/>
              <a:t>i’m</a:t>
            </a:r>
            <a:r>
              <a:rPr lang="en-US" baseline="0" dirty="0" smtClean="0"/>
              <a:t> asking you to think about this:</a:t>
            </a:r>
            <a:endParaRPr lang="en-US" dirty="0" smtClean="0"/>
          </a:p>
          <a:p>
            <a:r>
              <a:rPr lang="en-US" dirty="0" smtClean="0"/>
              <a:t>can drama save us? and is that where the value of really good drama lies: to save us? should we, can we afford to, make time for anything else?</a:t>
            </a:r>
          </a:p>
          <a:p>
            <a:r>
              <a:rPr lang="en-US" dirty="0" smtClean="0"/>
              <a:t>and</a:t>
            </a:r>
            <a:r>
              <a:rPr lang="en-US" baseline="0" dirty="0" smtClean="0"/>
              <a:t> given that this play, Aristophanes’ frogs, is about </a:t>
            </a:r>
            <a:r>
              <a:rPr lang="en-US" i="1" baseline="0" dirty="0" smtClean="0"/>
              <a:t>tragedy</a:t>
            </a:r>
            <a:r>
              <a:rPr lang="en-US" i="0" baseline="0" dirty="0" smtClean="0"/>
              <a:t>, a genre supposedly more serious than comedy, does this opposition, “wise” literature-theater-art versus “enjoyable” literature-theater-art, actually make sense?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3764852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pPr marL="170536" indent="-170536">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54829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2724751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0"/>
            <a:ext cx="12192000"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p:cNvSpPr>
            <a:spLocks noGrp="1"/>
          </p:cNvSpPr>
          <p:nvPr>
            <p:ph type="ctrTitle"/>
          </p:nvPr>
        </p:nvSpPr>
        <p:spPr>
          <a:xfrm>
            <a:off x="435949" y="908717"/>
            <a:ext cx="11323277"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35949" y="3602038"/>
            <a:ext cx="11323277"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74890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aristophanes frogs</a:t>
            </a:r>
            <a:endParaRPr lang="en-US"/>
          </a:p>
        </p:txBody>
      </p:sp>
      <p:sp>
        <p:nvSpPr>
          <p:cNvPr id="4" name="Date Placeholder 3"/>
          <p:cNvSpPr>
            <a:spLocks noGrp="1"/>
          </p:cNvSpPr>
          <p:nvPr>
            <p:ph type="dt" sz="half" idx="10"/>
          </p:nvPr>
        </p:nvSpPr>
        <p:spPr/>
        <p:txBody>
          <a:bodyPr/>
          <a:lstStyle/>
          <a:p>
            <a:r>
              <a:rPr lang="en-US" smtClean="0"/>
              <a:t>14-nov-17</a:t>
            </a:r>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Tree>
    <p:extLst>
      <p:ext uri="{BB962C8B-B14F-4D97-AF65-F5344CB8AC3E}">
        <p14:creationId xmlns:p14="http://schemas.microsoft.com/office/powerpoint/2010/main" val="282635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aristophanes frogs</a:t>
            </a:r>
            <a:endParaRPr lang="en-US"/>
          </a:p>
        </p:txBody>
      </p:sp>
      <p:sp>
        <p:nvSpPr>
          <p:cNvPr id="4" name="Date Placeholder 3"/>
          <p:cNvSpPr>
            <a:spLocks noGrp="1"/>
          </p:cNvSpPr>
          <p:nvPr>
            <p:ph type="dt" sz="half" idx="10"/>
          </p:nvPr>
        </p:nvSpPr>
        <p:spPr/>
        <p:txBody>
          <a:bodyPr/>
          <a:lstStyle/>
          <a:p>
            <a:r>
              <a:rPr lang="en-US" smtClean="0"/>
              <a:t>14-nov-17</a:t>
            </a:r>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Tree>
    <p:extLst>
      <p:ext uri="{BB962C8B-B14F-4D97-AF65-F5344CB8AC3E}">
        <p14:creationId xmlns:p14="http://schemas.microsoft.com/office/powerpoint/2010/main" val="143660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5292614"/>
      </p:ext>
    </p:extLst>
  </p:cSld>
  <p:clrMapOvr>
    <a:masterClrMapping/>
  </p:clrMapOvr>
  <p:transition/>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191312"/>
            <a:ext cx="11379200" cy="1470025"/>
          </a:xfrm>
          <a:noFill/>
        </p:spPr>
        <p:txBody>
          <a:bodyPr>
            <a:noAutofit/>
          </a:bodyPr>
          <a:lstStyle>
            <a:lvl1pPr algn="ctr">
              <a:defRPr sz="4800" b="0">
                <a:solidFill>
                  <a:schemeClr val="bg1"/>
                </a:solidFill>
                <a:effectLst>
                  <a:outerShdw blurRad="38100" dist="635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406400" y="2947086"/>
            <a:ext cx="11379200" cy="1752600"/>
          </a:xfrm>
        </p:spPr>
        <p:txBody>
          <a:bodyPr>
            <a:normAutofit/>
          </a:bodyPr>
          <a:lstStyle>
            <a:lvl1pPr marL="0" indent="0" algn="ctr">
              <a:buNone/>
              <a:defRPr sz="3600" b="1">
                <a:solidFill>
                  <a:schemeClr val="accent1">
                    <a:lumMod val="75000"/>
                  </a:schemeClr>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44809160"/>
      </p:ext>
    </p:extLst>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732451"/>
            <a:ext cx="10363200" cy="1362075"/>
          </a:xfrm>
        </p:spPr>
        <p:txBody>
          <a:bodyPr anchor="ctr" anchorCtr="0"/>
          <a:lstStyle>
            <a:lvl1pPr algn="l">
              <a:defRPr sz="4000" b="1" cap="none" baseline="0"/>
            </a:lvl1pPr>
          </a:lstStyle>
          <a:p>
            <a:r>
              <a:rPr lang="en-US" smtClean="0"/>
              <a:t>Click to edit Master title style</a:t>
            </a:r>
            <a:endParaRPr lang="en-US" dirty="0"/>
          </a:p>
        </p:txBody>
      </p:sp>
      <p:sp>
        <p:nvSpPr>
          <p:cNvPr id="7" name="Text Placeholder 2"/>
          <p:cNvSpPr>
            <a:spLocks noGrp="1"/>
          </p:cNvSpPr>
          <p:nvPr>
            <p:ph type="body" idx="1"/>
          </p:nvPr>
        </p:nvSpPr>
        <p:spPr>
          <a:xfrm>
            <a:off x="963084" y="4279101"/>
            <a:ext cx="10363200" cy="1500187"/>
          </a:xfrm>
          <a:prstGeom prst="rect">
            <a:avLst/>
          </a:prstGeom>
        </p:spPr>
        <p:txBody>
          <a:bodyPr anchor="t" anchorCtr="0">
            <a:normAutofit/>
          </a:bodyPr>
          <a:lstStyle>
            <a:lvl1pPr marL="0" indent="0">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931" y="1828800"/>
            <a:ext cx="9756141"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aristophanes frogs</a:t>
            </a:r>
            <a:endParaRPr lang="en-US"/>
          </a:p>
        </p:txBody>
      </p:sp>
      <p:sp>
        <p:nvSpPr>
          <p:cNvPr id="4" name="Date Placeholder 3"/>
          <p:cNvSpPr>
            <a:spLocks noGrp="1"/>
          </p:cNvSpPr>
          <p:nvPr>
            <p:ph type="dt" sz="half" idx="10"/>
          </p:nvPr>
        </p:nvSpPr>
        <p:spPr>
          <a:xfrm>
            <a:off x="6003633" y="6408109"/>
            <a:ext cx="184731" cy="261610"/>
          </a:xfrm>
        </p:spPr>
        <p:txBody>
          <a:bodyPr/>
          <a:lstStyle/>
          <a:p>
            <a:r>
              <a:rPr lang="en-US" smtClean="0"/>
              <a:t>14-nov-17</a:t>
            </a:r>
            <a:endParaRPr lang="en-US" dirty="0"/>
          </a:p>
        </p:txBody>
      </p:sp>
      <p:sp>
        <p:nvSpPr>
          <p:cNvPr id="6" name="Slide Number Placeholder 5"/>
          <p:cNvSpPr>
            <a:spLocks noGrp="1"/>
          </p:cNvSpPr>
          <p:nvPr>
            <p:ph type="sldNum" sz="quarter" idx="12"/>
          </p:nvPr>
        </p:nvSpPr>
        <p:spPr>
          <a:xfrm>
            <a:off x="10789341" y="6408109"/>
            <a:ext cx="184730" cy="261610"/>
          </a:xfrm>
        </p:spPr>
        <p:txBody>
          <a:bodyPr/>
          <a:lstStyle/>
          <a:p>
            <a:fld id="{C84949BF-B90B-4E25-9A47-07E9FB3241D4}" type="slidenum">
              <a:rPr lang="en-US" smtClean="0"/>
              <a:pPr/>
              <a:t>‹#›</a:t>
            </a:fld>
            <a:endParaRPr lang="en-US"/>
          </a:p>
        </p:txBody>
      </p:sp>
    </p:spTree>
    <p:extLst>
      <p:ext uri="{BB962C8B-B14F-4D97-AF65-F5344CB8AC3E}">
        <p14:creationId xmlns:p14="http://schemas.microsoft.com/office/powerpoint/2010/main" val="17931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040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14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a:lnSpc>
                <a:spcPct val="113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smtClean="0"/>
              <a:t>aristophanes frogs</a:t>
            </a:r>
            <a:endParaRPr lang="en-US"/>
          </a:p>
        </p:txBody>
      </p:sp>
      <p:sp>
        <p:nvSpPr>
          <p:cNvPr id="5" name="Date Placeholder 4"/>
          <p:cNvSpPr>
            <a:spLocks noGrp="1"/>
          </p:cNvSpPr>
          <p:nvPr>
            <p:ph type="dt" sz="half" idx="10"/>
          </p:nvPr>
        </p:nvSpPr>
        <p:spPr/>
        <p:txBody>
          <a:bodyPr/>
          <a:lstStyle/>
          <a:p>
            <a:r>
              <a:rPr lang="en-US" smtClean="0"/>
              <a:t>14-nov-17</a:t>
            </a:r>
            <a:endParaRPr lang="en-US" dirty="0"/>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90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smtClean="0"/>
              <a:t>aristophanes frogs</a:t>
            </a:r>
            <a:endParaRPr lang="en-US"/>
          </a:p>
        </p:txBody>
      </p:sp>
      <p:sp>
        <p:nvSpPr>
          <p:cNvPr id="7" name="Date Placeholder 6"/>
          <p:cNvSpPr>
            <a:spLocks noGrp="1"/>
          </p:cNvSpPr>
          <p:nvPr>
            <p:ph type="dt" sz="half" idx="10"/>
          </p:nvPr>
        </p:nvSpPr>
        <p:spPr/>
        <p:txBody>
          <a:bodyPr/>
          <a:lstStyle/>
          <a:p>
            <a:r>
              <a:rPr lang="en-US" smtClean="0"/>
              <a:t>14-nov-17</a:t>
            </a:r>
            <a:endParaRPr lang="en-US" dirty="0"/>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cxnSp>
        <p:nvCxnSpPr>
          <p:cNvPr id="16" name="Straight Connector 15"/>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3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24125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85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aristophanes frogs</a:t>
            </a:r>
            <a:endParaRPr lang="en-US"/>
          </a:p>
        </p:txBody>
      </p:sp>
      <p:sp>
        <p:nvSpPr>
          <p:cNvPr id="5" name="Date Placeholder 4"/>
          <p:cNvSpPr>
            <a:spLocks noGrp="1"/>
          </p:cNvSpPr>
          <p:nvPr>
            <p:ph type="dt" sz="half" idx="10"/>
          </p:nvPr>
        </p:nvSpPr>
        <p:spPr/>
        <p:txBody>
          <a:bodyPr/>
          <a:lstStyle/>
          <a:p>
            <a:r>
              <a:rPr lang="en-US" smtClean="0"/>
              <a:t>14-nov-17</a:t>
            </a:r>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Tree>
    <p:extLst>
      <p:ext uri="{BB962C8B-B14F-4D97-AF65-F5344CB8AC3E}">
        <p14:creationId xmlns:p14="http://schemas.microsoft.com/office/powerpoint/2010/main" val="397339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aristophanes frogs</a:t>
            </a:r>
            <a:endParaRPr lang="en-US"/>
          </a:p>
        </p:txBody>
      </p:sp>
      <p:sp>
        <p:nvSpPr>
          <p:cNvPr id="5" name="Date Placeholder 4"/>
          <p:cNvSpPr>
            <a:spLocks noGrp="1"/>
          </p:cNvSpPr>
          <p:nvPr>
            <p:ph type="dt" sz="half" idx="10"/>
          </p:nvPr>
        </p:nvSpPr>
        <p:spPr/>
        <p:txBody>
          <a:bodyPr/>
          <a:lstStyle/>
          <a:p>
            <a:r>
              <a:rPr lang="en-US" smtClean="0"/>
              <a:t>14-nov-17</a:t>
            </a:r>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Tree>
    <p:extLst>
      <p:ext uri="{BB962C8B-B14F-4D97-AF65-F5344CB8AC3E}">
        <p14:creationId xmlns:p14="http://schemas.microsoft.com/office/powerpoint/2010/main" val="247660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9151" y="6408109"/>
            <a:ext cx="1849806"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r>
              <a:rPr lang="en-US" smtClean="0"/>
              <a:t>aristophanes frogs</a:t>
            </a:r>
            <a:endParaRPr lang="en-US"/>
          </a:p>
        </p:txBody>
      </p:sp>
      <p:sp>
        <p:nvSpPr>
          <p:cNvPr id="4" name="Date Placeholder 3"/>
          <p:cNvSpPr>
            <a:spLocks noGrp="1"/>
          </p:cNvSpPr>
          <p:nvPr>
            <p:ph type="dt" sz="half" idx="2"/>
          </p:nvPr>
        </p:nvSpPr>
        <p:spPr>
          <a:xfrm>
            <a:off x="6003633" y="6408109"/>
            <a:ext cx="184731"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r>
              <a:rPr lang="en-US" smtClean="0"/>
              <a:t>14-nov-17</a:t>
            </a:r>
            <a:endParaRPr lang="en-US" dirty="0"/>
          </a:p>
        </p:txBody>
      </p:sp>
      <p:sp>
        <p:nvSpPr>
          <p:cNvPr id="6" name="Slide Number Placeholder 5"/>
          <p:cNvSpPr>
            <a:spLocks noGrp="1"/>
          </p:cNvSpPr>
          <p:nvPr>
            <p:ph type="sldNum" sz="quarter" idx="4"/>
          </p:nvPr>
        </p:nvSpPr>
        <p:spPr>
          <a:xfrm>
            <a:off x="10789341" y="6408109"/>
            <a:ext cx="184730"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75105F9F-A147-4999-9337-ABC437A27969}" type="slidenum">
              <a:rPr lang="en-US" smtClean="0"/>
              <a:pPr/>
              <a:t>‹#›</a:t>
            </a:fld>
            <a:endParaRPr lang="en-US"/>
          </a:p>
        </p:txBody>
      </p:sp>
      <p:sp>
        <p:nvSpPr>
          <p:cNvPr id="7" name="Content Placeholder 2"/>
          <p:cNvSpPr txBox="1">
            <a:spLocks/>
          </p:cNvSpPr>
          <p:nvPr/>
        </p:nvSpPr>
        <p:spPr>
          <a:xfrm>
            <a:off x="1217931" y="1828800"/>
            <a:ext cx="9756141"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600" kern="1200" dirty="0" smtClean="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3000" kern="1200" dirty="0" smtClean="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400" kern="1200" dirty="0" smtClean="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Fifth level</a:t>
            </a:r>
            <a:endParaRPr lang="en-US" sz="2000" kern="1200" dirty="0">
              <a:solidFill>
                <a:schemeClr val="tx1">
                  <a:lumMod val="75000"/>
                </a:scheme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075516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6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wm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youtube.com/watch?v=yYYQIn_sC-4&amp;t=613s" TargetMode="External"/><Relationship Id="rId4" Type="http://schemas.openxmlformats.org/officeDocument/2006/relationships/hyperlink" Target="https://youtu.be/yYYQIn_sC-4?t=61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10" name="j038845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943600" y="3276600"/>
            <a:ext cx="304800" cy="304800"/>
          </a:xfrm>
          <a:prstGeom prst="rect">
            <a:avLst/>
          </a:prstGeom>
        </p:spPr>
      </p:pic>
      <p:sp>
        <p:nvSpPr>
          <p:cNvPr id="2" name="Title 1"/>
          <p:cNvSpPr>
            <a:spLocks noGrp="1"/>
          </p:cNvSpPr>
          <p:nvPr>
            <p:ph type="ctrTitle"/>
          </p:nvPr>
        </p:nvSpPr>
        <p:spPr>
          <a:xfrm>
            <a:off x="406400" y="377826"/>
            <a:ext cx="11379200" cy="1470025"/>
          </a:xfrm>
        </p:spPr>
        <p:txBody>
          <a:bodyPr/>
          <a:lstStyle/>
          <a:p>
            <a:r>
              <a:rPr lang="en-US" sz="5400" dirty="0" smtClean="0"/>
              <a:t>Aristophanes’ </a:t>
            </a:r>
            <a:r>
              <a:rPr lang="en-US" sz="5400" i="1" dirty="0" smtClean="0"/>
              <a:t>Frogs</a:t>
            </a:r>
            <a:endParaRPr lang="en-US" sz="5400" i="1" dirty="0"/>
          </a:p>
        </p:txBody>
      </p:sp>
      <p:sp>
        <p:nvSpPr>
          <p:cNvPr id="3" name="Subtitle 2"/>
          <p:cNvSpPr>
            <a:spLocks noGrp="1"/>
          </p:cNvSpPr>
          <p:nvPr>
            <p:ph type="subTitle" idx="1"/>
          </p:nvPr>
        </p:nvSpPr>
        <p:spPr>
          <a:xfrm>
            <a:off x="406400" y="2133600"/>
            <a:ext cx="11379200" cy="1752600"/>
          </a:xfrm>
        </p:spPr>
        <p:txBody>
          <a:bodyPr>
            <a:normAutofit/>
          </a:bodyPr>
          <a:lstStyle/>
          <a:p>
            <a:r>
              <a:rPr lang="en-US" sz="4000" dirty="0" smtClean="0">
                <a:solidFill>
                  <a:srgbClr val="FFFF00"/>
                </a:solidFill>
              </a:rPr>
              <a:t>Drama to the Rescue?</a:t>
            </a:r>
            <a:endParaRPr lang="en-US" sz="4000" dirty="0">
              <a:solidFill>
                <a:srgbClr val="FFFF00"/>
              </a:solidFill>
            </a:endParaRPr>
          </a:p>
        </p:txBody>
      </p:sp>
      <p:pic>
        <p:nvPicPr>
          <p:cNvPr id="5" name="Picture 6"/>
          <p:cNvPicPr>
            <a:picLocks noChangeAspect="1" noChangeArrowheads="1"/>
          </p:cNvPicPr>
          <p:nvPr/>
        </p:nvPicPr>
        <p:blipFill>
          <a:blip r:embed="rId6" cstate="print"/>
          <a:srcRect/>
          <a:stretch>
            <a:fillRect/>
          </a:stretch>
        </p:blipFill>
        <p:spPr bwMode="auto">
          <a:xfrm>
            <a:off x="6640149" y="3733800"/>
            <a:ext cx="2616928" cy="2646520"/>
          </a:xfrm>
          <a:prstGeom prst="rect">
            <a:avLst/>
          </a:prstGeom>
          <a:noFill/>
          <a:ln w="9525">
            <a:noFill/>
            <a:miter lim="800000"/>
            <a:headEnd/>
            <a:tailEnd/>
          </a:ln>
          <a:effectLst/>
        </p:spPr>
      </p:pic>
      <p:pic>
        <p:nvPicPr>
          <p:cNvPr id="6" name="Picture 7" descr="na01035_"/>
          <p:cNvPicPr>
            <a:picLocks noChangeAspect="1" noChangeArrowheads="1"/>
          </p:cNvPicPr>
          <p:nvPr/>
        </p:nvPicPr>
        <p:blipFill>
          <a:blip r:embed="rId7" cstate="print"/>
          <a:srcRect/>
          <a:stretch>
            <a:fillRect/>
          </a:stretch>
        </p:blipFill>
        <p:spPr bwMode="auto">
          <a:xfrm>
            <a:off x="2263252" y="4360550"/>
            <a:ext cx="3957096" cy="1902450"/>
          </a:xfrm>
          <a:prstGeom prst="rect">
            <a:avLst/>
          </a:prstGeom>
          <a:noFill/>
        </p:spPr>
      </p:pic>
    </p:spTree>
    <p:extLst>
      <p:ext uri="{BB962C8B-B14F-4D97-AF65-F5344CB8AC3E}">
        <p14:creationId xmlns:p14="http://schemas.microsoft.com/office/powerpoint/2010/main" val="2500152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1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931" y="503238"/>
            <a:ext cx="9756141" cy="1325562"/>
          </a:xfrm>
        </p:spPr>
        <p:txBody>
          <a:bodyPr/>
          <a:lstStyle/>
          <a:p>
            <a:r>
              <a:rPr lang="en-US" dirty="0" smtClean="0"/>
              <a:t>Aeschylus or Euripides?</a:t>
            </a:r>
            <a:endParaRPr lang="en-US" dirty="0"/>
          </a:p>
        </p:txBody>
      </p:sp>
      <p:sp>
        <p:nvSpPr>
          <p:cNvPr id="3" name="TextBox 2"/>
          <p:cNvSpPr txBox="1"/>
          <p:nvPr/>
        </p:nvSpPr>
        <p:spPr>
          <a:xfrm>
            <a:off x="1600201" y="2209800"/>
            <a:ext cx="8991600" cy="3170099"/>
          </a:xfrm>
          <a:prstGeom prst="rect">
            <a:avLst/>
          </a:prstGeom>
          <a:noFill/>
        </p:spPr>
        <p:txBody>
          <a:bodyPr wrap="square" rtlCol="0">
            <a:spAutoFit/>
          </a:bodyPr>
          <a:lstStyle/>
          <a:p>
            <a:pPr algn="ctr">
              <a:lnSpc>
                <a:spcPct val="125000"/>
              </a:lnSpc>
            </a:pPr>
            <a:r>
              <a:rPr lang="en-US" sz="3200" i="1" dirty="0" smtClean="0">
                <a:solidFill>
                  <a:srgbClr val="737373"/>
                </a:solidFill>
                <a:latin typeface="Calibri" panose="020F0502020204030204" pitchFamily="34" charset="0"/>
                <a:cs typeface="Calibri" panose="020F0502020204030204" pitchFamily="34" charset="0"/>
              </a:rPr>
              <a:t>Given </a:t>
            </a:r>
            <a:r>
              <a:rPr lang="en-US" sz="3200" i="1" dirty="0">
                <a:solidFill>
                  <a:srgbClr val="737373"/>
                </a:solidFill>
                <a:latin typeface="Calibri" panose="020F0502020204030204" pitchFamily="34" charset="0"/>
                <a:cs typeface="Calibri" panose="020F0502020204030204" pitchFamily="34" charset="0"/>
              </a:rPr>
              <a:t>the way things are now in </a:t>
            </a:r>
            <a:r>
              <a:rPr lang="en-US" sz="3200" i="1" dirty="0" smtClean="0">
                <a:solidFill>
                  <a:srgbClr val="737373"/>
                </a:solidFill>
                <a:latin typeface="Calibri" panose="020F0502020204030204" pitchFamily="34" charset="0"/>
                <a:cs typeface="Calibri" panose="020F0502020204030204" pitchFamily="34" charset="0"/>
              </a:rPr>
              <a:t>our 21st-century </a:t>
            </a:r>
            <a:r>
              <a:rPr lang="en-US" sz="3200" i="1" dirty="0">
                <a:solidFill>
                  <a:srgbClr val="737373"/>
                </a:solidFill>
                <a:latin typeface="Calibri" panose="020F0502020204030204" pitchFamily="34" charset="0"/>
                <a:cs typeface="Calibri" panose="020F0502020204030204" pitchFamily="34" charset="0"/>
              </a:rPr>
              <a:t>world </a:t>
            </a:r>
            <a:r>
              <a:rPr lang="en-US" sz="3200" dirty="0">
                <a:solidFill>
                  <a:srgbClr val="737373"/>
                </a:solidFill>
                <a:latin typeface="Calibri" panose="020F0502020204030204" pitchFamily="34" charset="0"/>
                <a:cs typeface="Calibri" panose="020F0502020204030204" pitchFamily="34" charset="0"/>
              </a:rPr>
              <a:t>(not Aristophanes</a:t>
            </a:r>
            <a:r>
              <a:rPr lang="en-US" sz="3200" dirty="0" smtClean="0">
                <a:solidFill>
                  <a:srgbClr val="737373"/>
                </a:solidFill>
                <a:latin typeface="Calibri" panose="020F0502020204030204" pitchFamily="34" charset="0"/>
                <a:cs typeface="Calibri" panose="020F0502020204030204" pitchFamily="34" charset="0"/>
              </a:rPr>
              <a:t>’ 5</a:t>
            </a:r>
            <a:r>
              <a:rPr lang="en-US" sz="3200" baseline="30000" dirty="0" smtClean="0">
                <a:solidFill>
                  <a:srgbClr val="737373"/>
                </a:solidFill>
                <a:latin typeface="Calibri" panose="020F0502020204030204" pitchFamily="34" charset="0"/>
                <a:cs typeface="Calibri" panose="020F0502020204030204" pitchFamily="34" charset="0"/>
              </a:rPr>
              <a:t>th</a:t>
            </a:r>
            <a:r>
              <a:rPr lang="en-US" sz="3200" dirty="0" smtClean="0">
                <a:solidFill>
                  <a:srgbClr val="737373"/>
                </a:solidFill>
                <a:latin typeface="Calibri" panose="020F0502020204030204" pitchFamily="34" charset="0"/>
                <a:cs typeface="Calibri" panose="020F0502020204030204" pitchFamily="34" charset="0"/>
              </a:rPr>
              <a:t>-cent BCE world), do you prefer Aeschylus or Euripides, and why? That </a:t>
            </a:r>
            <a:r>
              <a:rPr lang="en-US" sz="3200" dirty="0">
                <a:solidFill>
                  <a:srgbClr val="737373"/>
                </a:solidFill>
                <a:latin typeface="Calibri" panose="020F0502020204030204" pitchFamily="34" charset="0"/>
                <a:cs typeface="Calibri" panose="020F0502020204030204" pitchFamily="34" charset="0"/>
              </a:rPr>
              <a:t>could be in terms of entertainment value, how their </a:t>
            </a:r>
            <a:r>
              <a:rPr lang="en-US" sz="3200" dirty="0" smtClean="0">
                <a:solidFill>
                  <a:srgbClr val="737373"/>
                </a:solidFill>
                <a:latin typeface="Calibri" panose="020F0502020204030204" pitchFamily="34" charset="0"/>
                <a:cs typeface="Calibri" panose="020F0502020204030204" pitchFamily="34" charset="0"/>
              </a:rPr>
              <a:t>plays </a:t>
            </a:r>
            <a:r>
              <a:rPr lang="en-US" sz="3200" dirty="0">
                <a:solidFill>
                  <a:srgbClr val="737373"/>
                </a:solidFill>
                <a:latin typeface="Calibri" panose="020F0502020204030204" pitchFamily="34" charset="0"/>
                <a:cs typeface="Calibri" panose="020F0502020204030204" pitchFamily="34" charset="0"/>
              </a:rPr>
              <a:t>do or don't speak to </a:t>
            </a:r>
            <a:r>
              <a:rPr lang="en-US" sz="3200" dirty="0" smtClean="0">
                <a:solidFill>
                  <a:srgbClr val="737373"/>
                </a:solidFill>
                <a:latin typeface="Calibri" panose="020F0502020204030204" pitchFamily="34" charset="0"/>
                <a:cs typeface="Calibri" panose="020F0502020204030204" pitchFamily="34" charset="0"/>
              </a:rPr>
              <a:t>you, pretty much anything.</a:t>
            </a:r>
          </a:p>
        </p:txBody>
      </p:sp>
    </p:spTree>
    <p:extLst>
      <p:ext uri="{BB962C8B-B14F-4D97-AF65-F5344CB8AC3E}">
        <p14:creationId xmlns:p14="http://schemas.microsoft.com/office/powerpoint/2010/main" val="20587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8205" y="1384042"/>
            <a:ext cx="7848888" cy="5016758"/>
          </a:xfrm>
          <a:prstGeom prst="rect">
            <a:avLst/>
          </a:prstGeom>
          <a:noFill/>
        </p:spPr>
        <p:txBody>
          <a:bodyPr wrap="square" rtlCol="0" anchor="ctr" anchorCtr="0">
            <a:spAutoFit/>
          </a:bodyPr>
          <a:lstStyle/>
          <a:p>
            <a:pPr marL="574675" indent="-574675">
              <a:lnSpc>
                <a:spcPct val="125000"/>
              </a:lnSpc>
              <a:tabLst>
                <a:tab pos="574675" algn="l"/>
              </a:tabLst>
            </a:pPr>
            <a:r>
              <a:rPr lang="en-US" sz="3200" dirty="0">
                <a:solidFill>
                  <a:srgbClr val="737373"/>
                </a:solidFill>
                <a:latin typeface="Calibri" panose="020F0502020204030204" pitchFamily="34" charset="0"/>
                <a:cs typeface="Calibri" panose="020F0502020204030204" pitchFamily="34" charset="0"/>
              </a:rPr>
              <a:t>1.	Form groups, choose </a:t>
            </a:r>
            <a:r>
              <a:rPr lang="en-US" sz="3200" dirty="0" smtClean="0">
                <a:solidFill>
                  <a:srgbClr val="737373"/>
                </a:solidFill>
                <a:latin typeface="Calibri" panose="020F0502020204030204" pitchFamily="34" charset="0"/>
                <a:cs typeface="Calibri" panose="020F0502020204030204" pitchFamily="34" charset="0"/>
              </a:rPr>
              <a:t>recorders-reporters, assign </a:t>
            </a:r>
            <a:r>
              <a:rPr lang="en-US" sz="3200" dirty="0">
                <a:solidFill>
                  <a:srgbClr val="737373"/>
                </a:solidFill>
                <a:latin typeface="Calibri" panose="020F0502020204030204" pitchFamily="34" charset="0"/>
                <a:cs typeface="Calibri" panose="020F0502020204030204" pitchFamily="34" charset="0"/>
              </a:rPr>
              <a:t>sides of room to teams.</a:t>
            </a:r>
          </a:p>
          <a:p>
            <a:pPr marL="574675" indent="-574675">
              <a:lnSpc>
                <a:spcPct val="125000"/>
              </a:lnSpc>
              <a:tabLst>
                <a:tab pos="574675" algn="l"/>
              </a:tabLst>
            </a:pPr>
            <a:r>
              <a:rPr lang="en-US" sz="3200" dirty="0">
                <a:solidFill>
                  <a:srgbClr val="737373"/>
                </a:solidFill>
                <a:latin typeface="Calibri" panose="020F0502020204030204" pitchFamily="34" charset="0"/>
                <a:cs typeface="Calibri" panose="020F0502020204030204" pitchFamily="34" charset="0"/>
              </a:rPr>
              <a:t>2.	Groups prepare arguments (10 </a:t>
            </a:r>
            <a:r>
              <a:rPr lang="en-US" sz="3200" dirty="0" err="1">
                <a:solidFill>
                  <a:srgbClr val="737373"/>
                </a:solidFill>
                <a:latin typeface="Calibri" panose="020F0502020204030204" pitchFamily="34" charset="0"/>
                <a:cs typeface="Calibri" panose="020F0502020204030204" pitchFamily="34" charset="0"/>
              </a:rPr>
              <a:t>mins</a:t>
            </a:r>
            <a:r>
              <a:rPr lang="en-US" sz="3200" dirty="0">
                <a:solidFill>
                  <a:srgbClr val="737373"/>
                </a:solidFill>
                <a:latin typeface="Calibri" panose="020F0502020204030204" pitchFamily="34" charset="0"/>
                <a:cs typeface="Calibri" panose="020F0502020204030204" pitchFamily="34" charset="0"/>
              </a:rPr>
              <a:t>).</a:t>
            </a:r>
          </a:p>
          <a:p>
            <a:pPr marL="574675" indent="-574675">
              <a:lnSpc>
                <a:spcPct val="125000"/>
              </a:lnSpc>
              <a:tabLst>
                <a:tab pos="574675" algn="l"/>
              </a:tabLst>
            </a:pPr>
            <a:r>
              <a:rPr lang="en-US" sz="3200" dirty="0">
                <a:solidFill>
                  <a:srgbClr val="737373"/>
                </a:solidFill>
                <a:latin typeface="Calibri" panose="020F0502020204030204" pitchFamily="34" charset="0"/>
                <a:cs typeface="Calibri" panose="020F0502020204030204" pitchFamily="34" charset="0"/>
              </a:rPr>
              <a:t>3a.	</a:t>
            </a:r>
            <a:r>
              <a:rPr lang="en-US" sz="3200" dirty="0" smtClean="0">
                <a:solidFill>
                  <a:srgbClr val="737373"/>
                </a:solidFill>
                <a:latin typeface="Calibri" panose="020F0502020204030204" pitchFamily="34" charset="0"/>
                <a:cs typeface="Calibri" panose="020F0502020204030204" pitchFamily="34" charset="0"/>
              </a:rPr>
              <a:t>One group </a:t>
            </a:r>
            <a:r>
              <a:rPr lang="en-US" sz="3200" dirty="0">
                <a:solidFill>
                  <a:srgbClr val="737373"/>
                </a:solidFill>
                <a:latin typeface="Calibri" panose="020F0502020204030204" pitchFamily="34" charset="0"/>
                <a:cs typeface="Calibri" panose="020F0502020204030204" pitchFamily="34" charset="0"/>
              </a:rPr>
              <a:t>on LEFT states case (3 </a:t>
            </a:r>
            <a:r>
              <a:rPr lang="en-US" sz="3200" dirty="0" err="1">
                <a:solidFill>
                  <a:srgbClr val="737373"/>
                </a:solidFill>
                <a:latin typeface="Calibri" panose="020F0502020204030204" pitchFamily="34" charset="0"/>
                <a:cs typeface="Calibri" panose="020F0502020204030204" pitchFamily="34" charset="0"/>
              </a:rPr>
              <a:t>mins</a:t>
            </a:r>
            <a:r>
              <a:rPr lang="en-US" sz="3200" dirty="0">
                <a:solidFill>
                  <a:srgbClr val="737373"/>
                </a:solidFill>
                <a:latin typeface="Calibri" panose="020F0502020204030204" pitchFamily="34" charset="0"/>
                <a:cs typeface="Calibri" panose="020F0502020204030204" pitchFamily="34" charset="0"/>
              </a:rPr>
              <a:t>).</a:t>
            </a:r>
          </a:p>
          <a:p>
            <a:pPr marL="574675" indent="-574675">
              <a:lnSpc>
                <a:spcPct val="125000"/>
              </a:lnSpc>
              <a:tabLst>
                <a:tab pos="574675" algn="l"/>
              </a:tabLst>
            </a:pPr>
            <a:r>
              <a:rPr lang="en-US" sz="3200" dirty="0" smtClean="0">
                <a:solidFill>
                  <a:srgbClr val="737373"/>
                </a:solidFill>
                <a:latin typeface="Calibri" panose="020F0502020204030204" pitchFamily="34" charset="0"/>
                <a:cs typeface="Calibri" panose="020F0502020204030204" pitchFamily="34" charset="0"/>
              </a:rPr>
              <a:t>3b.	Individual/individuals </a:t>
            </a:r>
            <a:r>
              <a:rPr lang="en-US" sz="3200" dirty="0">
                <a:solidFill>
                  <a:srgbClr val="737373"/>
                </a:solidFill>
                <a:latin typeface="Calibri" panose="020F0502020204030204" pitchFamily="34" charset="0"/>
                <a:cs typeface="Calibri" panose="020F0502020204030204" pitchFamily="34" charset="0"/>
              </a:rPr>
              <a:t>on RIGHT respond.</a:t>
            </a:r>
          </a:p>
          <a:p>
            <a:pPr marL="574675" indent="-574675">
              <a:lnSpc>
                <a:spcPct val="125000"/>
              </a:lnSpc>
              <a:tabLst>
                <a:tab pos="574675" algn="l"/>
              </a:tabLst>
            </a:pPr>
            <a:r>
              <a:rPr lang="en-US" sz="3200" dirty="0" smtClean="0">
                <a:solidFill>
                  <a:srgbClr val="737373"/>
                </a:solidFill>
                <a:latin typeface="Calibri" panose="020F0502020204030204" pitchFamily="34" charset="0"/>
                <a:cs typeface="Calibri" panose="020F0502020204030204" pitchFamily="34" charset="0"/>
              </a:rPr>
              <a:t>4.	Above </a:t>
            </a:r>
            <a:r>
              <a:rPr lang="en-US" sz="3200" dirty="0">
                <a:solidFill>
                  <a:srgbClr val="737373"/>
                </a:solidFill>
                <a:latin typeface="Calibri" panose="020F0502020204030204" pitchFamily="34" charset="0"/>
                <a:cs typeface="Calibri" panose="020F0502020204030204" pitchFamily="34" charset="0"/>
              </a:rPr>
              <a:t>two steps repeated, sides reversed.</a:t>
            </a:r>
          </a:p>
          <a:p>
            <a:pPr marL="574675" indent="-574675">
              <a:lnSpc>
                <a:spcPct val="125000"/>
              </a:lnSpc>
              <a:tabLst>
                <a:tab pos="574675" algn="l"/>
              </a:tabLst>
            </a:pPr>
            <a:r>
              <a:rPr lang="en-US" sz="3200" dirty="0" smtClean="0">
                <a:solidFill>
                  <a:srgbClr val="737373"/>
                </a:solidFill>
                <a:latin typeface="Calibri" panose="020F0502020204030204" pitchFamily="34" charset="0"/>
                <a:cs typeface="Calibri" panose="020F0502020204030204" pitchFamily="34" charset="0"/>
              </a:rPr>
              <a:t>5.	Repeat steps 3-4.</a:t>
            </a:r>
            <a:endParaRPr lang="en-US" sz="3200" dirty="0">
              <a:solidFill>
                <a:srgbClr val="737373"/>
              </a:solidFill>
              <a:latin typeface="Calibri" panose="020F0502020204030204" pitchFamily="34" charset="0"/>
              <a:cs typeface="Calibri" panose="020F0502020204030204" pitchFamily="34" charset="0"/>
            </a:endParaRPr>
          </a:p>
          <a:p>
            <a:pPr marL="574675" indent="-574675">
              <a:lnSpc>
                <a:spcPct val="125000"/>
              </a:lnSpc>
              <a:tabLst>
                <a:tab pos="574675" algn="l"/>
              </a:tabLst>
            </a:pPr>
            <a:r>
              <a:rPr lang="en-US" sz="3200" dirty="0" smtClean="0">
                <a:solidFill>
                  <a:srgbClr val="737373"/>
                </a:solidFill>
                <a:latin typeface="Calibri" panose="020F0502020204030204" pitchFamily="34" charset="0"/>
                <a:cs typeface="Calibri" panose="020F0502020204030204" pitchFamily="34" charset="0"/>
              </a:rPr>
              <a:t>6.	Reflect</a:t>
            </a:r>
            <a:r>
              <a:rPr lang="en-US" sz="3200" dirty="0">
                <a:solidFill>
                  <a:srgbClr val="737373"/>
                </a:solidFill>
                <a:latin typeface="Calibri" panose="020F0502020204030204" pitchFamily="34" charset="0"/>
                <a:cs typeface="Calibri" panose="020F0502020204030204" pitchFamily="34" charset="0"/>
              </a:rPr>
              <a:t>.</a:t>
            </a:r>
          </a:p>
        </p:txBody>
      </p:sp>
      <p:grpSp>
        <p:nvGrpSpPr>
          <p:cNvPr id="2" name="Group 1"/>
          <p:cNvGrpSpPr/>
          <p:nvPr/>
        </p:nvGrpSpPr>
        <p:grpSpPr>
          <a:xfrm>
            <a:off x="10348664" y="3352799"/>
            <a:ext cx="1354180" cy="2667001"/>
            <a:chOff x="10234396" y="3352799"/>
            <a:chExt cx="1354180" cy="2667001"/>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4396" y="3352799"/>
              <a:ext cx="1354180" cy="2219967"/>
            </a:xfrm>
            <a:prstGeom prst="rect">
              <a:avLst/>
            </a:prstGeom>
          </p:spPr>
        </p:pic>
        <p:sp>
          <p:nvSpPr>
            <p:cNvPr id="5" name="TextBox 4"/>
            <p:cNvSpPr txBox="1"/>
            <p:nvPr/>
          </p:nvSpPr>
          <p:spPr>
            <a:xfrm>
              <a:off x="10305359" y="5571216"/>
              <a:ext cx="1212255" cy="448584"/>
            </a:xfrm>
            <a:prstGeom prst="rect">
              <a:avLst/>
            </a:prstGeom>
            <a:noFill/>
          </p:spPr>
          <p:txBody>
            <a:bodyPr wrap="none" rtlCol="0" anchor="b" anchorCtr="0">
              <a:spAutoFit/>
            </a:bodyPr>
            <a:lstStyle/>
            <a:p>
              <a:pPr algn="ctr">
                <a:lnSpc>
                  <a:spcPct val="125000"/>
                </a:lnSpc>
              </a:pPr>
              <a:r>
                <a:rPr lang="en-US" sz="2000" dirty="0" smtClean="0">
                  <a:solidFill>
                    <a:srgbClr val="737373"/>
                  </a:solidFill>
                  <a:latin typeface="Calibri" panose="020F0502020204030204" pitchFamily="34" charset="0"/>
                  <a:cs typeface="Calibri" panose="020F0502020204030204" pitchFamily="34" charset="0"/>
                </a:rPr>
                <a:t>Aeschylus</a:t>
              </a:r>
            </a:p>
          </p:txBody>
        </p:sp>
      </p:grpSp>
      <p:grpSp>
        <p:nvGrpSpPr>
          <p:cNvPr id="6" name="Group 5"/>
          <p:cNvGrpSpPr/>
          <p:nvPr/>
        </p:nvGrpSpPr>
        <p:grpSpPr>
          <a:xfrm>
            <a:off x="484441" y="3287102"/>
            <a:ext cx="1274955" cy="2732698"/>
            <a:chOff x="370173" y="3287102"/>
            <a:chExt cx="1274955" cy="2732698"/>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198" r="10137"/>
            <a:stretch/>
          </p:blipFill>
          <p:spPr>
            <a:xfrm>
              <a:off x="370173" y="3287102"/>
              <a:ext cx="1274955" cy="2285665"/>
            </a:xfrm>
            <a:prstGeom prst="rect">
              <a:avLst/>
            </a:prstGeom>
          </p:spPr>
        </p:pic>
        <p:sp>
          <p:nvSpPr>
            <p:cNvPr id="8" name="TextBox 7"/>
            <p:cNvSpPr txBox="1"/>
            <p:nvPr/>
          </p:nvSpPr>
          <p:spPr>
            <a:xfrm>
              <a:off x="432012" y="5571216"/>
              <a:ext cx="1151277" cy="448584"/>
            </a:xfrm>
            <a:prstGeom prst="rect">
              <a:avLst/>
            </a:prstGeom>
            <a:noFill/>
          </p:spPr>
          <p:txBody>
            <a:bodyPr wrap="none" rtlCol="0" anchor="b" anchorCtr="0">
              <a:spAutoFit/>
            </a:bodyPr>
            <a:lstStyle/>
            <a:p>
              <a:pPr algn="ctr">
                <a:lnSpc>
                  <a:spcPct val="125000"/>
                </a:lnSpc>
              </a:pPr>
              <a:r>
                <a:rPr lang="en-US" sz="2000" dirty="0" smtClean="0">
                  <a:solidFill>
                    <a:srgbClr val="737373"/>
                  </a:solidFill>
                  <a:latin typeface="Calibri" panose="020F0502020204030204" pitchFamily="34" charset="0"/>
                  <a:cs typeface="Calibri" panose="020F0502020204030204" pitchFamily="34" charset="0"/>
                </a:rPr>
                <a:t>Euripides</a:t>
              </a:r>
            </a:p>
          </p:txBody>
        </p:sp>
      </p:grpSp>
      <p:sp>
        <p:nvSpPr>
          <p:cNvPr id="11" name="Title 10"/>
          <p:cNvSpPr>
            <a:spLocks noGrp="1"/>
          </p:cNvSpPr>
          <p:nvPr>
            <p:ph type="title"/>
          </p:nvPr>
        </p:nvSpPr>
        <p:spPr>
          <a:xfrm>
            <a:off x="1217931" y="168942"/>
            <a:ext cx="9756141" cy="1325562"/>
          </a:xfrm>
        </p:spPr>
        <p:txBody>
          <a:bodyPr/>
          <a:lstStyle/>
          <a:p>
            <a:r>
              <a:rPr lang="en-US" dirty="0" smtClean="0"/>
              <a:t>Procedure</a:t>
            </a:r>
            <a:endParaRPr lang="en-US" dirty="0"/>
          </a:p>
        </p:txBody>
      </p:sp>
    </p:spTree>
    <p:extLst>
      <p:ext uri="{BB962C8B-B14F-4D97-AF65-F5344CB8AC3E}">
        <p14:creationId xmlns:p14="http://schemas.microsoft.com/office/powerpoint/2010/main" val="363571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r>
              <a:rPr lang="en-US" dirty="0" smtClean="0"/>
              <a:t>Aristophanes’ </a:t>
            </a:r>
            <a:r>
              <a:rPr lang="en-US" i="1" dirty="0" smtClean="0"/>
              <a:t>Frogs</a:t>
            </a:r>
            <a:endParaRPr lang="en-US" i="1" dirty="0"/>
          </a:p>
        </p:txBody>
      </p:sp>
      <p:sp>
        <p:nvSpPr>
          <p:cNvPr id="15365" name="Rectangle 5"/>
          <p:cNvSpPr>
            <a:spLocks noGrp="1" noChangeArrowheads="1"/>
          </p:cNvSpPr>
          <p:nvPr>
            <p:ph type="body" idx="1"/>
          </p:nvPr>
        </p:nvSpPr>
        <p:spPr/>
        <p:txBody>
          <a:bodyPr/>
          <a:lstStyle/>
          <a:p>
            <a:r>
              <a:rPr lang="en-US" dirty="0" smtClean="0"/>
              <a:t>Overview of Play</a:t>
            </a:r>
            <a:endParaRPr lang="en-US" dirty="0"/>
          </a:p>
        </p:txBody>
      </p:sp>
    </p:spTree>
    <p:extLst>
      <p:ext uri="{BB962C8B-B14F-4D97-AF65-F5344CB8AC3E}">
        <p14:creationId xmlns:p14="http://schemas.microsoft.com/office/powerpoint/2010/main" val="326955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Production, Themes</a:t>
            </a:r>
            <a:endParaRPr lang="en-US" dirty="0"/>
          </a:p>
        </p:txBody>
      </p:sp>
      <p:sp>
        <p:nvSpPr>
          <p:cNvPr id="17414" name="Rectangle 6"/>
          <p:cNvSpPr>
            <a:spLocks noGrp="1" noChangeArrowheads="1"/>
          </p:cNvSpPr>
          <p:nvPr>
            <p:ph sz="half" idx="1"/>
          </p:nvPr>
        </p:nvSpPr>
        <p:spPr>
          <a:xfrm>
            <a:off x="1233600" y="1828800"/>
            <a:ext cx="4709961" cy="4572000"/>
          </a:xfrm>
        </p:spPr>
        <p:txBody>
          <a:bodyPr>
            <a:normAutofit fontScale="85000" lnSpcReduction="20000"/>
          </a:bodyPr>
          <a:lstStyle/>
          <a:p>
            <a:r>
              <a:rPr lang="en-US" dirty="0" smtClean="0"/>
              <a:t>Production (405 BCE)</a:t>
            </a:r>
          </a:p>
          <a:p>
            <a:pPr lvl="1"/>
            <a:r>
              <a:rPr lang="en-US" dirty="0" smtClean="0"/>
              <a:t>Lenaea (Jan/Feb)</a:t>
            </a:r>
            <a:endParaRPr lang="el-GR" dirty="0" smtClean="0"/>
          </a:p>
          <a:p>
            <a:pPr lvl="1"/>
            <a:r>
              <a:rPr lang="el-GR" dirty="0" smtClean="0"/>
              <a:t>1st </a:t>
            </a:r>
            <a:r>
              <a:rPr lang="en-US" dirty="0" smtClean="0"/>
              <a:t>prize</a:t>
            </a:r>
          </a:p>
          <a:p>
            <a:r>
              <a:rPr lang="el-GR" dirty="0" smtClean="0"/>
              <a:t>Politic</a:t>
            </a:r>
            <a:r>
              <a:rPr lang="en-US" dirty="0" smtClean="0"/>
              <a:t>al Crises</a:t>
            </a:r>
          </a:p>
          <a:p>
            <a:pPr lvl="1"/>
            <a:r>
              <a:rPr lang="el-GR" dirty="0" smtClean="0"/>
              <a:t>413 Sicilian </a:t>
            </a:r>
            <a:r>
              <a:rPr lang="en-US" dirty="0" smtClean="0"/>
              <a:t>D</a:t>
            </a:r>
            <a:r>
              <a:rPr lang="el-GR" dirty="0" smtClean="0"/>
              <a:t>isaster</a:t>
            </a:r>
          </a:p>
          <a:p>
            <a:pPr lvl="1"/>
            <a:r>
              <a:rPr lang="el-GR" dirty="0" smtClean="0"/>
              <a:t>411 </a:t>
            </a:r>
            <a:r>
              <a:rPr lang="en-US" dirty="0" smtClean="0"/>
              <a:t>Oligarchic coup</a:t>
            </a:r>
          </a:p>
          <a:p>
            <a:pPr lvl="2"/>
            <a:r>
              <a:rPr lang="en-US" dirty="0" smtClean="0"/>
              <a:t>Exile of oligarchs</a:t>
            </a:r>
          </a:p>
          <a:p>
            <a:pPr lvl="1"/>
            <a:r>
              <a:rPr lang="en-US" dirty="0" smtClean="0"/>
              <a:t>406 </a:t>
            </a:r>
            <a:r>
              <a:rPr lang="en-US" dirty="0" err="1" smtClean="0"/>
              <a:t>Aegospotamoi</a:t>
            </a:r>
            <a:endParaRPr lang="en-US" dirty="0" smtClean="0"/>
          </a:p>
          <a:p>
            <a:pPr lvl="2"/>
            <a:r>
              <a:rPr lang="en-US" dirty="0" smtClean="0"/>
              <a:t>Trial of naval officers</a:t>
            </a:r>
          </a:p>
        </p:txBody>
      </p:sp>
      <p:sp>
        <p:nvSpPr>
          <p:cNvPr id="8" name="Content Placeholder 7"/>
          <p:cNvSpPr>
            <a:spLocks noGrp="1"/>
          </p:cNvSpPr>
          <p:nvPr>
            <p:ph sz="half" idx="2"/>
          </p:nvPr>
        </p:nvSpPr>
        <p:spPr>
          <a:xfrm>
            <a:off x="6264110" y="1828800"/>
            <a:ext cx="4709961" cy="4572000"/>
          </a:xfrm>
        </p:spPr>
        <p:txBody>
          <a:bodyPr>
            <a:normAutofit fontScale="85000" lnSpcReduction="20000"/>
          </a:bodyPr>
          <a:lstStyle/>
          <a:p>
            <a:r>
              <a:rPr lang="en-US" smtClean="0"/>
              <a:t>Poetic Crises</a:t>
            </a:r>
          </a:p>
          <a:p>
            <a:pPr lvl="1"/>
            <a:r>
              <a:rPr lang="en-US" smtClean="0"/>
              <a:t>“Tragic” losses</a:t>
            </a:r>
          </a:p>
          <a:p>
            <a:pPr lvl="2"/>
            <a:r>
              <a:rPr lang="en-US" smtClean="0"/>
              <a:t>456/5 BCE Aeschylus</a:t>
            </a:r>
          </a:p>
          <a:p>
            <a:pPr lvl="2"/>
            <a:r>
              <a:rPr lang="en-US" smtClean="0"/>
              <a:t>406 BCE Euripides</a:t>
            </a:r>
          </a:p>
          <a:p>
            <a:pPr lvl="2"/>
            <a:r>
              <a:rPr lang="en-US" smtClean="0"/>
              <a:t>406 BCE Sophocles</a:t>
            </a:r>
          </a:p>
          <a:p>
            <a:pPr lvl="1"/>
            <a:r>
              <a:rPr lang="en-US" smtClean="0"/>
              <a:t>Dionysus’ “yearning”</a:t>
            </a:r>
            <a:endParaRPr lang="en-US" dirty="0"/>
          </a:p>
        </p:txBody>
      </p:sp>
    </p:spTree>
    <p:extLst>
      <p:ext uri="{BB962C8B-B14F-4D97-AF65-F5344CB8AC3E}">
        <p14:creationId xmlns:p14="http://schemas.microsoft.com/office/powerpoint/2010/main" val="331569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animEffect transition="in" filter="fade">
                                      <p:cBhvr>
                                        <p:cTn id="7" dur="500"/>
                                        <p:tgtEl>
                                          <p:spTgt spid="174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4">
                                            <p:txEl>
                                              <p:pRg st="1" end="1"/>
                                            </p:txEl>
                                          </p:spTgt>
                                        </p:tgtEl>
                                        <p:attrNameLst>
                                          <p:attrName>style.visibility</p:attrName>
                                        </p:attrNameLst>
                                      </p:cBhvr>
                                      <p:to>
                                        <p:strVal val="visible"/>
                                      </p:to>
                                    </p:set>
                                    <p:animEffect transition="in" filter="fade">
                                      <p:cBhvr>
                                        <p:cTn id="10" dur="500"/>
                                        <p:tgtEl>
                                          <p:spTgt spid="1741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4">
                                            <p:txEl>
                                              <p:pRg st="2" end="2"/>
                                            </p:txEl>
                                          </p:spTgt>
                                        </p:tgtEl>
                                        <p:attrNameLst>
                                          <p:attrName>style.visibility</p:attrName>
                                        </p:attrNameLst>
                                      </p:cBhvr>
                                      <p:to>
                                        <p:strVal val="visible"/>
                                      </p:to>
                                    </p:set>
                                    <p:animEffect transition="in" filter="fade">
                                      <p:cBhvr>
                                        <p:cTn id="13" dur="500"/>
                                        <p:tgtEl>
                                          <p:spTgt spid="1741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414">
                                            <p:txEl>
                                              <p:pRg st="3" end="3"/>
                                            </p:txEl>
                                          </p:spTgt>
                                        </p:tgtEl>
                                        <p:attrNameLst>
                                          <p:attrName>style.visibility</p:attrName>
                                        </p:attrNameLst>
                                      </p:cBhvr>
                                      <p:to>
                                        <p:strVal val="visible"/>
                                      </p:to>
                                    </p:set>
                                    <p:animEffect transition="in" filter="fade">
                                      <p:cBhvr>
                                        <p:cTn id="18" dur="500"/>
                                        <p:tgtEl>
                                          <p:spTgt spid="1741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414">
                                            <p:txEl>
                                              <p:pRg st="4" end="4"/>
                                            </p:txEl>
                                          </p:spTgt>
                                        </p:tgtEl>
                                        <p:attrNameLst>
                                          <p:attrName>style.visibility</p:attrName>
                                        </p:attrNameLst>
                                      </p:cBhvr>
                                      <p:to>
                                        <p:strVal val="visible"/>
                                      </p:to>
                                    </p:set>
                                    <p:animEffect transition="in" filter="fade">
                                      <p:cBhvr>
                                        <p:cTn id="21" dur="500"/>
                                        <p:tgtEl>
                                          <p:spTgt spid="1741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414">
                                            <p:txEl>
                                              <p:pRg st="5" end="5"/>
                                            </p:txEl>
                                          </p:spTgt>
                                        </p:tgtEl>
                                        <p:attrNameLst>
                                          <p:attrName>style.visibility</p:attrName>
                                        </p:attrNameLst>
                                      </p:cBhvr>
                                      <p:to>
                                        <p:strVal val="visible"/>
                                      </p:to>
                                    </p:set>
                                    <p:animEffect transition="in" filter="fade">
                                      <p:cBhvr>
                                        <p:cTn id="24" dur="500"/>
                                        <p:tgtEl>
                                          <p:spTgt spid="1741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414">
                                            <p:txEl>
                                              <p:pRg st="6" end="6"/>
                                            </p:txEl>
                                          </p:spTgt>
                                        </p:tgtEl>
                                        <p:attrNameLst>
                                          <p:attrName>style.visibility</p:attrName>
                                        </p:attrNameLst>
                                      </p:cBhvr>
                                      <p:to>
                                        <p:strVal val="visible"/>
                                      </p:to>
                                    </p:set>
                                    <p:animEffect transition="in" filter="fade">
                                      <p:cBhvr>
                                        <p:cTn id="27" dur="500"/>
                                        <p:tgtEl>
                                          <p:spTgt spid="1741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414">
                                            <p:txEl>
                                              <p:pRg st="7" end="7"/>
                                            </p:txEl>
                                          </p:spTgt>
                                        </p:tgtEl>
                                        <p:attrNameLst>
                                          <p:attrName>style.visibility</p:attrName>
                                        </p:attrNameLst>
                                      </p:cBhvr>
                                      <p:to>
                                        <p:strVal val="visible"/>
                                      </p:to>
                                    </p:set>
                                    <p:animEffect transition="in" filter="fade">
                                      <p:cBhvr>
                                        <p:cTn id="30" dur="500"/>
                                        <p:tgtEl>
                                          <p:spTgt spid="1741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414">
                                            <p:txEl>
                                              <p:pRg st="8" end="8"/>
                                            </p:txEl>
                                          </p:spTgt>
                                        </p:tgtEl>
                                        <p:attrNameLst>
                                          <p:attrName>style.visibility</p:attrName>
                                        </p:attrNameLst>
                                      </p:cBhvr>
                                      <p:to>
                                        <p:strVal val="visible"/>
                                      </p:to>
                                    </p:set>
                                    <p:animEffect transition="in" filter="fade">
                                      <p:cBhvr>
                                        <p:cTn id="33" dur="500"/>
                                        <p:tgtEl>
                                          <p:spTgt spid="17414">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fade">
                                      <p:cBhvr>
                                        <p:cTn id="38" dur="500"/>
                                        <p:tgtEl>
                                          <p:spTgt spid="8">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fade">
                                      <p:cBhvr>
                                        <p:cTn id="41" dur="500"/>
                                        <p:tgtEl>
                                          <p:spTgt spid="8">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xEl>
                                              <p:pRg st="2" end="2"/>
                                            </p:txEl>
                                          </p:spTgt>
                                        </p:tgtEl>
                                        <p:attrNameLst>
                                          <p:attrName>style.visibility</p:attrName>
                                        </p:attrNameLst>
                                      </p:cBhvr>
                                      <p:to>
                                        <p:strVal val="visible"/>
                                      </p:to>
                                    </p:set>
                                    <p:animEffect transition="in" filter="fade">
                                      <p:cBhvr>
                                        <p:cTn id="44" dur="500"/>
                                        <p:tgtEl>
                                          <p:spTgt spid="8">
                                            <p:txEl>
                                              <p:pRg st="2" end="2"/>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fade">
                                      <p:cBhvr>
                                        <p:cTn id="47" dur="500"/>
                                        <p:tgtEl>
                                          <p:spTgt spid="8">
                                            <p:txEl>
                                              <p:pRg st="3" end="3"/>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xEl>
                                              <p:pRg st="4" end="4"/>
                                            </p:txEl>
                                          </p:spTgt>
                                        </p:tgtEl>
                                        <p:attrNameLst>
                                          <p:attrName>style.visibility</p:attrName>
                                        </p:attrNameLst>
                                      </p:cBhvr>
                                      <p:to>
                                        <p:strVal val="visible"/>
                                      </p:to>
                                    </p:set>
                                    <p:animEffect transition="in" filter="fade">
                                      <p:cBhvr>
                                        <p:cTn id="50" dur="500"/>
                                        <p:tgtEl>
                                          <p:spTgt spid="8">
                                            <p:txEl>
                                              <p:pRg st="4" end="4"/>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xEl>
                                              <p:pRg st="5" end="5"/>
                                            </p:txEl>
                                          </p:spTgt>
                                        </p:tgtEl>
                                        <p:attrNameLst>
                                          <p:attrName>style.visibility</p:attrName>
                                        </p:attrNameLst>
                                      </p:cBhvr>
                                      <p:to>
                                        <p:strVal val="visible"/>
                                      </p:to>
                                    </p:set>
                                    <p:animEffect transition="in" filter="fade">
                                      <p:cBhvr>
                                        <p:cTn id="5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build="p"/>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047669" y="11151"/>
            <a:ext cx="2096663" cy="769441"/>
          </a:xfrm>
          <a:noFill/>
        </p:spPr>
        <p:txBody>
          <a:bodyPr>
            <a:normAutofit/>
          </a:bodyPr>
          <a:lstStyle/>
          <a:p>
            <a:r>
              <a:rPr lang="en-US" sz="3600" dirty="0" smtClean="0"/>
              <a:t>Analysis</a:t>
            </a:r>
            <a:endParaRPr lang="en-US" sz="3600" dirty="0"/>
          </a:p>
        </p:txBody>
      </p:sp>
      <p:sp>
        <p:nvSpPr>
          <p:cNvPr id="39939" name="Rectangle 3"/>
          <p:cNvSpPr>
            <a:spLocks noGrp="1" noChangeArrowheads="1"/>
          </p:cNvSpPr>
          <p:nvPr>
            <p:ph sz="half" idx="1"/>
          </p:nvPr>
        </p:nvSpPr>
        <p:spPr>
          <a:xfrm>
            <a:off x="1233600" y="914400"/>
            <a:ext cx="4709961" cy="5943600"/>
          </a:xfrm>
        </p:spPr>
        <p:txBody>
          <a:bodyPr>
            <a:normAutofit fontScale="62500" lnSpcReduction="20000"/>
          </a:bodyPr>
          <a:lstStyle/>
          <a:p>
            <a:r>
              <a:rPr lang="en-US" dirty="0" smtClean="0"/>
              <a:t>Prologue (p. 21)</a:t>
            </a:r>
          </a:p>
          <a:p>
            <a:pPr lvl="1"/>
            <a:r>
              <a:rPr lang="en-US" dirty="0" smtClean="0"/>
              <a:t>Xanthias, Dionysus, Heracles, Corpse, Charon</a:t>
            </a:r>
          </a:p>
          <a:p>
            <a:r>
              <a:rPr lang="en-US" dirty="0" smtClean="0"/>
              <a:t>Choral dialogue, </a:t>
            </a:r>
            <a:r>
              <a:rPr lang="en-US" i="1" dirty="0" smtClean="0"/>
              <a:t>agōn</a:t>
            </a:r>
            <a:r>
              <a:rPr lang="en-US" dirty="0" smtClean="0"/>
              <a:t> (37)</a:t>
            </a:r>
          </a:p>
          <a:p>
            <a:pPr lvl="1"/>
            <a:r>
              <a:rPr lang="en-US" dirty="0" smtClean="0"/>
              <a:t>Frog Chorus, Dionysus</a:t>
            </a:r>
          </a:p>
          <a:p>
            <a:r>
              <a:rPr lang="en-US" dirty="0" smtClean="0"/>
              <a:t>Scene (39)</a:t>
            </a:r>
          </a:p>
          <a:p>
            <a:pPr lvl="1"/>
            <a:r>
              <a:rPr lang="en-US" dirty="0" smtClean="0"/>
              <a:t>Charon, Dionysus, Xanthias (</a:t>
            </a:r>
            <a:r>
              <a:rPr lang="el-GR" dirty="0" smtClean="0"/>
              <a:t>Empusa</a:t>
            </a:r>
            <a:r>
              <a:rPr lang="en-US" dirty="0" smtClean="0"/>
              <a:t>)</a:t>
            </a:r>
          </a:p>
          <a:p>
            <a:r>
              <a:rPr lang="en-US" i="1" dirty="0" smtClean="0"/>
              <a:t>Parodos</a:t>
            </a:r>
            <a:r>
              <a:rPr lang="en-US" dirty="0" smtClean="0"/>
              <a:t> (44)</a:t>
            </a:r>
          </a:p>
          <a:p>
            <a:pPr lvl="1"/>
            <a:r>
              <a:rPr lang="en-US" dirty="0" smtClean="0"/>
              <a:t>Lyric, chanting, dialogue. Mystic Chorus of initiates, Dionysus, Xanthias</a:t>
            </a:r>
          </a:p>
          <a:p>
            <a:r>
              <a:rPr lang="en-US" dirty="0" smtClean="0"/>
              <a:t>Scene (49)</a:t>
            </a:r>
          </a:p>
          <a:p>
            <a:pPr lvl="1"/>
            <a:r>
              <a:rPr lang="en-US" dirty="0" smtClean="0"/>
              <a:t>Dionysus, Xanthias, Aeacus, Maid</a:t>
            </a:r>
          </a:p>
          <a:p>
            <a:r>
              <a:rPr lang="el-GR" i="1" dirty="0"/>
              <a:t>Parabasis</a:t>
            </a:r>
            <a:r>
              <a:rPr lang="en-US" dirty="0"/>
              <a:t> (62)</a:t>
            </a:r>
          </a:p>
          <a:p>
            <a:pPr lvl="1"/>
            <a:r>
              <a:rPr lang="en-US" dirty="0"/>
              <a:t>Advice to the </a:t>
            </a:r>
            <a:r>
              <a:rPr lang="en-US" dirty="0" smtClean="0"/>
              <a:t>city</a:t>
            </a:r>
            <a:endParaRPr lang="en-US" dirty="0"/>
          </a:p>
        </p:txBody>
      </p:sp>
      <p:sp>
        <p:nvSpPr>
          <p:cNvPr id="39940" name="Rectangle 4"/>
          <p:cNvSpPr>
            <a:spLocks noGrp="1" noChangeArrowheads="1"/>
          </p:cNvSpPr>
          <p:nvPr>
            <p:ph sz="half" idx="2"/>
          </p:nvPr>
        </p:nvSpPr>
        <p:spPr>
          <a:xfrm>
            <a:off x="6264110" y="914400"/>
            <a:ext cx="4709961" cy="5943600"/>
          </a:xfrm>
        </p:spPr>
        <p:txBody>
          <a:bodyPr>
            <a:normAutofit fontScale="62500" lnSpcReduction="20000"/>
          </a:bodyPr>
          <a:lstStyle/>
          <a:p>
            <a:r>
              <a:rPr lang="en-US" dirty="0" smtClean="0"/>
              <a:t>Scene (65)</a:t>
            </a:r>
          </a:p>
          <a:p>
            <a:pPr lvl="1"/>
            <a:r>
              <a:rPr lang="en-US" dirty="0" smtClean="0"/>
              <a:t>Slaves</a:t>
            </a:r>
          </a:p>
          <a:p>
            <a:r>
              <a:rPr lang="en-US" dirty="0" smtClean="0"/>
              <a:t>Choral ode (69)</a:t>
            </a:r>
          </a:p>
          <a:p>
            <a:pPr lvl="1"/>
            <a:r>
              <a:rPr lang="en-US" i="1" dirty="0" smtClean="0"/>
              <a:t>Agōn</a:t>
            </a:r>
            <a:r>
              <a:rPr lang="en-US" dirty="0" smtClean="0"/>
              <a:t> prelude</a:t>
            </a:r>
          </a:p>
          <a:p>
            <a:r>
              <a:rPr lang="en-US" i="1" dirty="0" smtClean="0"/>
              <a:t>Agōn</a:t>
            </a:r>
            <a:r>
              <a:rPr lang="en-US" dirty="0" smtClean="0"/>
              <a:t> (70)</a:t>
            </a:r>
            <a:endParaRPr lang="en-US" i="1" dirty="0" smtClean="0"/>
          </a:p>
          <a:p>
            <a:pPr lvl="1"/>
            <a:r>
              <a:rPr lang="en-US" dirty="0" smtClean="0"/>
              <a:t>Trash talk, rituals, annoying tag lines, etc.</a:t>
            </a:r>
          </a:p>
          <a:p>
            <a:pPr lvl="1"/>
            <a:r>
              <a:rPr lang="en-US" dirty="0" smtClean="0"/>
              <a:t>Prologues</a:t>
            </a:r>
          </a:p>
          <a:p>
            <a:pPr lvl="1"/>
            <a:r>
              <a:rPr lang="en-US" dirty="0" smtClean="0"/>
              <a:t>Lyrics</a:t>
            </a:r>
          </a:p>
          <a:p>
            <a:pPr lvl="1"/>
            <a:r>
              <a:rPr lang="en-US" dirty="0" smtClean="0"/>
              <a:t>Weighing of lines</a:t>
            </a:r>
          </a:p>
          <a:p>
            <a:pPr lvl="1"/>
            <a:r>
              <a:rPr lang="en-US" dirty="0" smtClean="0"/>
              <a:t>Policy questions</a:t>
            </a:r>
          </a:p>
          <a:p>
            <a:pPr lvl="1"/>
            <a:r>
              <a:rPr lang="en-US" dirty="0" smtClean="0"/>
              <a:t>Judgment</a:t>
            </a:r>
          </a:p>
          <a:p>
            <a:r>
              <a:rPr lang="en-US" i="1" dirty="0" smtClean="0"/>
              <a:t>Exodos</a:t>
            </a:r>
            <a:r>
              <a:rPr lang="en-US" dirty="0" smtClean="0"/>
              <a:t> (1.5)</a:t>
            </a:r>
          </a:p>
          <a:p>
            <a:pPr lvl="1"/>
            <a:r>
              <a:rPr lang="en-US" dirty="0" smtClean="0"/>
              <a:t>Pluto, Aeschylus, Chorus. Farewell</a:t>
            </a:r>
            <a:endParaRPr lang="en-US" dirty="0"/>
          </a:p>
        </p:txBody>
      </p:sp>
    </p:spTree>
    <p:extLst>
      <p:ext uri="{BB962C8B-B14F-4D97-AF65-F5344CB8AC3E}">
        <p14:creationId xmlns:p14="http://schemas.microsoft.com/office/powerpoint/2010/main" val="265403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8244" y="2257140"/>
            <a:ext cx="9067800" cy="2343719"/>
          </a:xfrm>
          <a:prstGeom prst="rect">
            <a:avLst/>
          </a:prstGeom>
          <a:noFill/>
        </p:spPr>
        <p:txBody>
          <a:bodyPr wrap="square" rtlCol="0" anchor="ctr" anchorCtr="0">
            <a:spAutoFit/>
          </a:bodyPr>
          <a:lstStyle/>
          <a:p>
            <a:pPr algn="ctr">
              <a:lnSpc>
                <a:spcPct val="125000"/>
              </a:lnSpc>
            </a:pPr>
            <a:r>
              <a:rPr lang="en-US" sz="4000" dirty="0">
                <a:solidFill>
                  <a:srgbClr val="737373"/>
                </a:solidFill>
                <a:latin typeface="Calibri" panose="020F0502020204030204" pitchFamily="34" charset="0"/>
                <a:cs typeface="Calibri" panose="020F0502020204030204" pitchFamily="34" charset="0"/>
              </a:rPr>
              <a:t>“For one (</a:t>
            </a:r>
            <a:r>
              <a:rPr lang="en-US" sz="4000" i="1" dirty="0">
                <a:solidFill>
                  <a:srgbClr val="737373"/>
                </a:solidFill>
                <a:latin typeface="Calibri" panose="020F0502020204030204" pitchFamily="34" charset="0"/>
                <a:cs typeface="Calibri" panose="020F0502020204030204" pitchFamily="34" charset="0"/>
              </a:rPr>
              <a:t>which?</a:t>
            </a:r>
            <a:r>
              <a:rPr lang="en-US" sz="4000" dirty="0">
                <a:solidFill>
                  <a:srgbClr val="737373"/>
                </a:solidFill>
                <a:latin typeface="Calibri" panose="020F0502020204030204" pitchFamily="34" charset="0"/>
                <a:cs typeface="Calibri" panose="020F0502020204030204" pitchFamily="34" charset="0"/>
              </a:rPr>
              <a:t>) I consider a master (or “wise”), the other (</a:t>
            </a:r>
            <a:r>
              <a:rPr lang="en-US" sz="4000" i="1" dirty="0">
                <a:solidFill>
                  <a:srgbClr val="737373"/>
                </a:solidFill>
                <a:latin typeface="Calibri" panose="020F0502020204030204" pitchFamily="34" charset="0"/>
                <a:cs typeface="Calibri" panose="020F0502020204030204" pitchFamily="34" charset="0"/>
              </a:rPr>
              <a:t>which?</a:t>
            </a:r>
            <a:r>
              <a:rPr lang="en-US" sz="4000" dirty="0">
                <a:solidFill>
                  <a:srgbClr val="737373"/>
                </a:solidFill>
                <a:latin typeface="Calibri" panose="020F0502020204030204" pitchFamily="34" charset="0"/>
                <a:cs typeface="Calibri" panose="020F0502020204030204" pitchFamily="34" charset="0"/>
              </a:rPr>
              <a:t>) I enjoy!” (Dionysus, p. 100)</a:t>
            </a:r>
            <a:endParaRPr lang="en-US" sz="4000" dirty="0" smtClean="0">
              <a:solidFill>
                <a:srgbClr val="737373"/>
              </a:solidFill>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1217931" y="427038"/>
            <a:ext cx="9756141" cy="1325562"/>
          </a:xfrm>
        </p:spPr>
        <p:txBody>
          <a:bodyPr>
            <a:normAutofit fontScale="90000"/>
          </a:bodyPr>
          <a:lstStyle/>
          <a:p>
            <a:pPr>
              <a:lnSpc>
                <a:spcPct val="110000"/>
              </a:lnSpc>
            </a:pPr>
            <a:r>
              <a:rPr lang="en-US" dirty="0" smtClean="0"/>
              <a:t>Which is Which? (Euripides, </a:t>
            </a:r>
            <a:r>
              <a:rPr lang="en-US" dirty="0" smtClean="0"/>
              <a:t>Aeschylus)</a:t>
            </a:r>
            <a:endParaRPr lang="en-US" dirty="0"/>
          </a:p>
        </p:txBody>
      </p:sp>
    </p:spTree>
    <p:extLst>
      <p:ext uri="{BB962C8B-B14F-4D97-AF65-F5344CB8AC3E}">
        <p14:creationId xmlns:p14="http://schemas.microsoft.com/office/powerpoint/2010/main" val="269525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a:hlinkClick r:id="rId4"/>
          </p:cNvPr>
          <p:cNvSpPr txBox="1"/>
          <p:nvPr/>
        </p:nvSpPr>
        <p:spPr>
          <a:xfrm>
            <a:off x="2776822" y="5939135"/>
            <a:ext cx="6638356" cy="369332"/>
          </a:xfrm>
          <a:prstGeom prst="rect">
            <a:avLst/>
          </a:prstGeom>
          <a:no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smtClean="0">
                <a:solidFill>
                  <a:schemeClr val="bg1"/>
                </a:solidFill>
                <a:hlinkClick r:id="rId5"/>
              </a:rPr>
              <a:t>https://www.youtube.com/watch?v=yYYQIn_sC-4&amp;t=613s</a:t>
            </a:r>
            <a:endParaRPr lang="en-US" dirty="0">
              <a:solidFill>
                <a:schemeClr val="bg1"/>
              </a:solidFill>
            </a:endParaRPr>
          </a:p>
        </p:txBody>
      </p:sp>
    </p:spTree>
    <p:extLst>
      <p:ext uri="{BB962C8B-B14F-4D97-AF65-F5344CB8AC3E}">
        <p14:creationId xmlns:p14="http://schemas.microsoft.com/office/powerpoint/2010/main" val="42475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579654" y="711343"/>
            <a:ext cx="7032694" cy="5435334"/>
          </a:xfrm>
          <a:prstGeom prst="rect">
            <a:avLst/>
          </a:prstGeom>
        </p:spPr>
        <p:txBody>
          <a:bodyPr wrap="none" anchor="ctr" anchorCtr="0">
            <a:spAutoFit/>
          </a:bodyPr>
          <a:lstStyle/>
          <a:p>
            <a:pPr>
              <a:lnSpc>
                <a:spcPct val="125000"/>
              </a:lnSpc>
            </a:pPr>
            <a:r>
              <a:rPr lang="en-US" sz="2800" dirty="0">
                <a:latin typeface="Calibri" panose="020F0502020204030204" pitchFamily="34" charset="0"/>
                <a:ea typeface="Calibri" panose="020F0502020204030204" pitchFamily="34" charset="0"/>
                <a:cs typeface="Times New Roman" panose="02020603050405020304" pitchFamily="18" charset="0"/>
              </a:rPr>
              <a:t>FROGS </a:t>
            </a:r>
            <a:r>
              <a:rPr lang="en-US" sz="2800" dirty="0" err="1">
                <a:latin typeface="Calibri" panose="020F0502020204030204" pitchFamily="34" charset="0"/>
                <a:ea typeface="Calibri" panose="020F0502020204030204" pitchFamily="34" charset="0"/>
                <a:cs typeface="Times New Roman" panose="02020603050405020304" pitchFamily="18" charset="0"/>
              </a:rPr>
              <a:t>Brekekekex</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latin typeface="Calibri" panose="020F0502020204030204" pitchFamily="34" charset="0"/>
                <a:ea typeface="Calibri" panose="020F0502020204030204" pitchFamily="34" charset="0"/>
                <a:cs typeface="Times New Roman" panose="02020603050405020304" pitchFamily="18" charset="0"/>
              </a:rPr>
              <a:t>koax</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latin typeface="Calibri" panose="020F0502020204030204" pitchFamily="34" charset="0"/>
                <a:ea typeface="Calibri" panose="020F0502020204030204" pitchFamily="34" charset="0"/>
                <a:cs typeface="Times New Roman" panose="02020603050405020304" pitchFamily="18" charset="0"/>
              </a:rPr>
              <a:t>koax</a:t>
            </a:r>
            <a:r>
              <a:rPr lang="en-US" sz="2800" dirty="0">
                <a:latin typeface="Calibri" panose="020F0502020204030204" pitchFamily="34" charset="0"/>
                <a:ea typeface="Calibri" panose="020F0502020204030204" pitchFamily="34" charset="0"/>
                <a:cs typeface="Times New Roman" panose="02020603050405020304" pitchFamily="18" charset="0"/>
              </a:rPr>
              <a:t>!</a:t>
            </a:r>
          </a:p>
          <a:p>
            <a:pPr>
              <a:lnSpc>
                <a:spcPct val="125000"/>
              </a:lnSpc>
            </a:pPr>
            <a:r>
              <a:rPr lang="en-US" sz="2800" dirty="0">
                <a:latin typeface="Calibri" panose="020F0502020204030204" pitchFamily="34" charset="0"/>
                <a:ea typeface="Calibri" panose="020F0502020204030204" pitchFamily="34" charset="0"/>
                <a:cs typeface="Times New Roman" panose="02020603050405020304" pitchFamily="18" charset="0"/>
              </a:rPr>
              <a:t>DIONYSUS Blast you, and your </a:t>
            </a:r>
            <a:r>
              <a:rPr lang="en-US" sz="2800" dirty="0" err="1">
                <a:latin typeface="Calibri" panose="020F0502020204030204" pitchFamily="34" charset="0"/>
                <a:ea typeface="Calibri" panose="020F0502020204030204" pitchFamily="34" charset="0"/>
                <a:cs typeface="Times New Roman" panose="02020603050405020304" pitchFamily="18" charset="0"/>
              </a:rPr>
              <a:t>koax</a:t>
            </a:r>
            <a:r>
              <a:rPr lang="en-US" sz="2800" dirty="0">
                <a:latin typeface="Calibri" panose="020F0502020204030204" pitchFamily="34" charset="0"/>
                <a:ea typeface="Calibri" panose="020F0502020204030204" pitchFamily="34" charset="0"/>
                <a:cs typeface="Times New Roman" panose="02020603050405020304" pitchFamily="18" charset="0"/>
              </a:rPr>
              <a:t> too!</a:t>
            </a:r>
          </a:p>
          <a:p>
            <a:pPr>
              <a:lnSpc>
                <a:spcPct val="125000"/>
              </a:lnSpc>
            </a:pPr>
            <a:r>
              <a:rPr lang="en-US" sz="2800" dirty="0">
                <a:latin typeface="Calibri" panose="020F0502020204030204" pitchFamily="34" charset="0"/>
                <a:ea typeface="Calibri" panose="020F0502020204030204" pitchFamily="34" charset="0"/>
                <a:cs typeface="Times New Roman" panose="02020603050405020304" pitchFamily="18" charset="0"/>
              </a:rPr>
              <a:t>Yes, all you are is </a:t>
            </a:r>
            <a:r>
              <a:rPr lang="en-US" sz="2800" dirty="0" err="1">
                <a:latin typeface="Calibri" panose="020F0502020204030204" pitchFamily="34" charset="0"/>
                <a:ea typeface="Calibri" panose="020F0502020204030204" pitchFamily="34" charset="0"/>
                <a:cs typeface="Times New Roman" panose="02020603050405020304" pitchFamily="18" charset="0"/>
              </a:rPr>
              <a:t>koax</a:t>
            </a:r>
            <a:r>
              <a:rPr lang="en-US" sz="2800" dirty="0">
                <a:latin typeface="Calibri" panose="020F0502020204030204" pitchFamily="34" charset="0"/>
                <a:ea typeface="Calibri" panose="020F0502020204030204" pitchFamily="34" charset="0"/>
                <a:cs typeface="Times New Roman" panose="02020603050405020304" pitchFamily="18" charset="0"/>
              </a:rPr>
              <a:t>.</a:t>
            </a:r>
          </a:p>
          <a:p>
            <a:pPr>
              <a:lnSpc>
                <a:spcPct val="125000"/>
              </a:lnSpc>
            </a:pPr>
            <a:r>
              <a:rPr lang="en-US" sz="2800" dirty="0">
                <a:latin typeface="Calibri" panose="020F0502020204030204" pitchFamily="34" charset="0"/>
                <a:ea typeface="Calibri" panose="020F0502020204030204" pitchFamily="34" charset="0"/>
                <a:cs typeface="Times New Roman" panose="02020603050405020304" pitchFamily="18" charset="0"/>
              </a:rPr>
              <a:t>FROGS Quite so, you busybody!</a:t>
            </a:r>
          </a:p>
          <a:p>
            <a:pPr>
              <a:lnSpc>
                <a:spcPct val="125000"/>
              </a:lnSpc>
            </a:pPr>
            <a:r>
              <a:rPr lang="en-US" sz="2800" dirty="0">
                <a:latin typeface="Calibri" panose="020F0502020204030204" pitchFamily="34" charset="0"/>
                <a:ea typeface="Calibri" panose="020F0502020204030204" pitchFamily="34" charset="0"/>
                <a:cs typeface="Times New Roman" panose="02020603050405020304" pitchFamily="18" charset="0"/>
              </a:rPr>
              <a:t>For the Muses skillful on the lyre cherish us,</a:t>
            </a:r>
          </a:p>
          <a:p>
            <a:pPr>
              <a:lnSpc>
                <a:spcPct val="125000"/>
              </a:lnSpc>
            </a:pPr>
            <a:r>
              <a:rPr lang="en-US" sz="2800" dirty="0">
                <a:latin typeface="Calibri" panose="020F0502020204030204" pitchFamily="34" charset="0"/>
                <a:ea typeface="Calibri" panose="020F0502020204030204" pitchFamily="34" charset="0"/>
                <a:cs typeface="Times New Roman" panose="02020603050405020304" pitchFamily="18" charset="0"/>
              </a:rPr>
              <a:t>and </a:t>
            </a:r>
            <a:r>
              <a:rPr lang="en-US" sz="2800" dirty="0" err="1">
                <a:latin typeface="Calibri" panose="020F0502020204030204" pitchFamily="34" charset="0"/>
                <a:ea typeface="Calibri" panose="020F0502020204030204" pitchFamily="34" charset="0"/>
                <a:cs typeface="Times New Roman" panose="02020603050405020304" pitchFamily="18" charset="0"/>
              </a:rPr>
              <a:t>hornfoot</a:t>
            </a:r>
            <a:r>
              <a:rPr lang="en-US" sz="2800" dirty="0">
                <a:latin typeface="Calibri" panose="020F0502020204030204" pitchFamily="34" charset="0"/>
                <a:ea typeface="Calibri" panose="020F0502020204030204" pitchFamily="34" charset="0"/>
                <a:cs typeface="Times New Roman" panose="02020603050405020304" pitchFamily="18" charset="0"/>
              </a:rPr>
              <a:t> Pan, who plays the tuneful reeds,</a:t>
            </a:r>
          </a:p>
          <a:p>
            <a:pPr>
              <a:lnSpc>
                <a:spcPct val="125000"/>
              </a:lnSpc>
            </a:pPr>
            <a:r>
              <a:rPr lang="en-US" sz="2800" dirty="0">
                <a:latin typeface="Calibri" panose="020F0502020204030204" pitchFamily="34" charset="0"/>
                <a:ea typeface="Calibri" panose="020F0502020204030204" pitchFamily="34" charset="0"/>
                <a:cs typeface="Times New Roman" panose="02020603050405020304" pitchFamily="18" charset="0"/>
              </a:rPr>
              <a:t>and Apollo the Harper delights in us too,</a:t>
            </a:r>
          </a:p>
          <a:p>
            <a:pPr>
              <a:lnSpc>
                <a:spcPct val="125000"/>
              </a:lnSpc>
            </a:pPr>
            <a:r>
              <a:rPr lang="en-US" sz="2800" dirty="0">
                <a:latin typeface="Calibri" panose="020F0502020204030204" pitchFamily="34" charset="0"/>
                <a:ea typeface="Calibri" panose="020F0502020204030204" pitchFamily="34" charset="0"/>
                <a:cs typeface="Times New Roman" panose="02020603050405020304" pitchFamily="18" charset="0"/>
              </a:rPr>
              <a:t>in thanks for the stalks that I grow</a:t>
            </a:r>
          </a:p>
          <a:p>
            <a:pPr>
              <a:lnSpc>
                <a:spcPct val="125000"/>
              </a:lnSpc>
            </a:pPr>
            <a:r>
              <a:rPr lang="en-US" sz="2800" dirty="0">
                <a:latin typeface="Calibri" panose="020F0502020204030204" pitchFamily="34" charset="0"/>
                <a:ea typeface="Calibri" panose="020F0502020204030204" pitchFamily="34" charset="0"/>
                <a:cs typeface="Times New Roman" panose="02020603050405020304" pitchFamily="18" charset="0"/>
              </a:rPr>
              <a:t>in lake water, as girding for his </a:t>
            </a:r>
            <a:r>
              <a:rPr lang="en-US" sz="2800" dirty="0" smtClean="0">
                <a:latin typeface="Calibri" panose="020F0502020204030204" pitchFamily="34" charset="0"/>
                <a:ea typeface="Calibri" panose="020F0502020204030204" pitchFamily="34" charset="0"/>
                <a:cs typeface="Times New Roman" panose="02020603050405020304" pitchFamily="18" charset="0"/>
              </a:rPr>
              <a:t>lyre.</a:t>
            </a:r>
          </a:p>
          <a:p>
            <a:pPr>
              <a:lnSpc>
                <a:spcPct val="125000"/>
              </a:lnSpc>
            </a:pPr>
            <a:r>
              <a:rPr lang="en-US" sz="2800" dirty="0" err="1" smtClean="0">
                <a:latin typeface="Calibri" panose="020F0502020204030204" pitchFamily="34" charset="0"/>
                <a:ea typeface="Calibri" panose="020F0502020204030204" pitchFamily="34" charset="0"/>
                <a:cs typeface="Times New Roman" panose="02020603050405020304" pitchFamily="18" charset="0"/>
              </a:rPr>
              <a:t>Brekekekex</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err="1">
                <a:latin typeface="Calibri" panose="020F0502020204030204" pitchFamily="34" charset="0"/>
                <a:ea typeface="Calibri" panose="020F0502020204030204" pitchFamily="34" charset="0"/>
                <a:cs typeface="Times New Roman" panose="02020603050405020304" pitchFamily="18" charset="0"/>
              </a:rPr>
              <a:t>koax</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latin typeface="Calibri" panose="020F0502020204030204" pitchFamily="34" charset="0"/>
                <a:ea typeface="Calibri" panose="020F0502020204030204" pitchFamily="34" charset="0"/>
                <a:cs typeface="Times New Roman" panose="02020603050405020304" pitchFamily="18" charset="0"/>
              </a:rPr>
              <a:t>koax</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i="1" dirty="0">
                <a:latin typeface="Calibri" panose="020F0502020204030204" pitchFamily="34" charset="0"/>
                <a:ea typeface="Calibri" panose="020F0502020204030204" pitchFamily="34" charset="0"/>
                <a:cs typeface="Times New Roman" panose="02020603050405020304" pitchFamily="18" charset="0"/>
              </a:rPr>
              <a:t>Frogs</a:t>
            </a:r>
            <a:r>
              <a:rPr lang="en-US" sz="2800" dirty="0">
                <a:latin typeface="Calibri" panose="020F0502020204030204" pitchFamily="34" charset="0"/>
                <a:ea typeface="Calibri" panose="020F0502020204030204" pitchFamily="34" charset="0"/>
                <a:cs typeface="Times New Roman" panose="02020603050405020304" pitchFamily="18" charset="0"/>
              </a:rPr>
              <a:t> , p. 59)</a:t>
            </a:r>
            <a:endParaRPr lang="en-US" sz="2800" dirty="0"/>
          </a:p>
        </p:txBody>
      </p:sp>
    </p:spTree>
    <p:extLst>
      <p:ext uri="{BB962C8B-B14F-4D97-AF65-F5344CB8AC3E}">
        <p14:creationId xmlns:p14="http://schemas.microsoft.com/office/powerpoint/2010/main" val="114534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6096" y="685800"/>
            <a:ext cx="8279831" cy="701731"/>
          </a:xfrm>
        </p:spPr>
        <p:txBody>
          <a:bodyPr wrap="none">
            <a:spAutoFit/>
          </a:bodyPr>
          <a:lstStyle/>
          <a:p>
            <a:r>
              <a:rPr lang="en-US" dirty="0" smtClean="0"/>
              <a:t>Prologue: Chorus, to Demeter</a:t>
            </a:r>
            <a:endParaRPr lang="en-US" dirty="0"/>
          </a:p>
        </p:txBody>
      </p:sp>
      <p:sp>
        <p:nvSpPr>
          <p:cNvPr id="5" name="Rectangle 4"/>
          <p:cNvSpPr/>
          <p:nvPr/>
        </p:nvSpPr>
        <p:spPr>
          <a:xfrm>
            <a:off x="1956096" y="2648417"/>
            <a:ext cx="8279831" cy="1574277"/>
          </a:xfrm>
          <a:prstGeom prst="rect">
            <a:avLst/>
          </a:prstGeom>
          <a:ln>
            <a:noFill/>
          </a:ln>
          <a:effectLst/>
        </p:spPr>
        <p:txBody>
          <a:bodyPr wrap="square" anchor="ctr" anchorCtr="0">
            <a:spAutoFit/>
          </a:bodyPr>
          <a:lstStyle/>
          <a:p>
            <a:pPr algn="ctr">
              <a:lnSpc>
                <a:spcPct val="125000"/>
              </a:lnSpc>
            </a:pPr>
            <a:r>
              <a:rPr lang="en-US" sz="4000" dirty="0">
                <a:solidFill>
                  <a:srgbClr val="737373"/>
                </a:solidFill>
                <a:latin typeface="Calibri" panose="020F0502020204030204" pitchFamily="34" charset="0"/>
                <a:cs typeface="Calibri" panose="020F0502020204030204" pitchFamily="34" charset="0"/>
              </a:rPr>
              <a:t>“May I utter much that's funny, / and also much that’s serious” (p. 79)</a:t>
            </a:r>
          </a:p>
        </p:txBody>
      </p:sp>
    </p:spTree>
    <p:extLst>
      <p:ext uri="{BB962C8B-B14F-4D97-AF65-F5344CB8AC3E}">
        <p14:creationId xmlns:p14="http://schemas.microsoft.com/office/powerpoint/2010/main" val="29709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931" y="457200"/>
            <a:ext cx="9756141" cy="1325562"/>
          </a:xfrm>
        </p:spPr>
        <p:txBody>
          <a:bodyPr/>
          <a:lstStyle/>
          <a:p>
            <a:r>
              <a:rPr lang="en-US" dirty="0" smtClean="0"/>
              <a:t>From the Ancient Summary</a:t>
            </a:r>
            <a:endParaRPr lang="en-US" i="1" dirty="0"/>
          </a:p>
        </p:txBody>
      </p:sp>
      <p:sp>
        <p:nvSpPr>
          <p:cNvPr id="3" name="TextBox 2"/>
          <p:cNvSpPr txBox="1"/>
          <p:nvPr/>
        </p:nvSpPr>
        <p:spPr>
          <a:xfrm>
            <a:off x="1217931" y="2286000"/>
            <a:ext cx="9756141" cy="3170099"/>
          </a:xfrm>
          <a:prstGeom prst="rect">
            <a:avLst/>
          </a:prstGeom>
          <a:noFill/>
        </p:spPr>
        <p:txBody>
          <a:bodyPr wrap="square" rtlCol="0">
            <a:spAutoFit/>
          </a:bodyPr>
          <a:lstStyle/>
          <a:p>
            <a:pPr algn="ctr">
              <a:lnSpc>
                <a:spcPct val="125000"/>
              </a:lnSpc>
            </a:pPr>
            <a:r>
              <a:rPr lang="en-US" sz="4000" dirty="0" smtClean="0">
                <a:solidFill>
                  <a:srgbClr val="737373"/>
                </a:solidFill>
                <a:latin typeface="Calibri" panose="020F0502020204030204" pitchFamily="34" charset="0"/>
                <a:cs typeface="Calibri" panose="020F0502020204030204" pitchFamily="34" charset="0"/>
              </a:rPr>
              <a:t>“So much was </a:t>
            </a:r>
            <a:r>
              <a:rPr lang="en-US" sz="4000" dirty="0">
                <a:solidFill>
                  <a:srgbClr val="737373"/>
                </a:solidFill>
                <a:latin typeface="Calibri" panose="020F0502020204030204" pitchFamily="34" charset="0"/>
                <a:cs typeface="Calibri" panose="020F0502020204030204" pitchFamily="34" charset="0"/>
              </a:rPr>
              <a:t>the play (Aristophanes </a:t>
            </a:r>
            <a:r>
              <a:rPr lang="en-US" sz="4000" i="1" dirty="0">
                <a:solidFill>
                  <a:srgbClr val="737373"/>
                </a:solidFill>
                <a:latin typeface="Calibri" panose="020F0502020204030204" pitchFamily="34" charset="0"/>
                <a:cs typeface="Calibri" panose="020F0502020204030204" pitchFamily="34" charset="0"/>
              </a:rPr>
              <a:t>Frogs</a:t>
            </a:r>
            <a:r>
              <a:rPr lang="en-US" sz="4000" dirty="0">
                <a:solidFill>
                  <a:srgbClr val="737373"/>
                </a:solidFill>
                <a:latin typeface="Calibri" panose="020F0502020204030204" pitchFamily="34" charset="0"/>
                <a:cs typeface="Calibri" panose="020F0502020204030204" pitchFamily="34" charset="0"/>
              </a:rPr>
              <a:t>) </a:t>
            </a:r>
            <a:r>
              <a:rPr lang="en-US" sz="4000" dirty="0" smtClean="0">
                <a:solidFill>
                  <a:srgbClr val="737373"/>
                </a:solidFill>
                <a:latin typeface="Calibri" panose="020F0502020204030204" pitchFamily="34" charset="0"/>
                <a:cs typeface="Calibri" panose="020F0502020204030204" pitchFamily="34" charset="0"/>
              </a:rPr>
              <a:t>admired on account of its </a:t>
            </a:r>
            <a:r>
              <a:rPr lang="en-US" sz="4000" i="1" dirty="0" smtClean="0">
                <a:solidFill>
                  <a:srgbClr val="737373"/>
                </a:solidFill>
                <a:latin typeface="Calibri" panose="020F0502020204030204" pitchFamily="34" charset="0"/>
                <a:cs typeface="Calibri" panose="020F0502020204030204" pitchFamily="34" charset="0"/>
              </a:rPr>
              <a:t>parabasis</a:t>
            </a:r>
            <a:r>
              <a:rPr lang="en-US" sz="4000" dirty="0" smtClean="0">
                <a:solidFill>
                  <a:srgbClr val="737373"/>
                </a:solidFill>
                <a:latin typeface="Calibri" panose="020F0502020204030204" pitchFamily="34" charset="0"/>
                <a:cs typeface="Calibri" panose="020F0502020204030204" pitchFamily="34" charset="0"/>
              </a:rPr>
              <a:t>* that it was produced for a second </a:t>
            </a:r>
            <a:r>
              <a:rPr lang="en-US" sz="4000" dirty="0">
                <a:solidFill>
                  <a:srgbClr val="737373"/>
                </a:solidFill>
                <a:latin typeface="Calibri" panose="020F0502020204030204" pitchFamily="34" charset="0"/>
                <a:cs typeface="Calibri" panose="020F0502020204030204" pitchFamily="34" charset="0"/>
              </a:rPr>
              <a:t>time.”</a:t>
            </a:r>
            <a:br>
              <a:rPr lang="en-US" sz="4000" dirty="0">
                <a:solidFill>
                  <a:srgbClr val="737373"/>
                </a:solidFill>
                <a:latin typeface="Calibri" panose="020F0502020204030204" pitchFamily="34" charset="0"/>
                <a:cs typeface="Calibri" panose="020F0502020204030204" pitchFamily="34" charset="0"/>
              </a:rPr>
            </a:br>
            <a:r>
              <a:rPr lang="en-US" sz="4000" dirty="0">
                <a:solidFill>
                  <a:srgbClr val="737373"/>
                </a:solidFill>
                <a:latin typeface="Calibri" panose="020F0502020204030204" pitchFamily="34" charset="0"/>
                <a:cs typeface="Calibri" panose="020F0502020204030204" pitchFamily="34" charset="0"/>
              </a:rPr>
              <a:t>* </a:t>
            </a:r>
            <a:r>
              <a:rPr lang="en-US" sz="3200" dirty="0" smtClean="0">
                <a:solidFill>
                  <a:srgbClr val="737373"/>
                </a:solidFill>
                <a:latin typeface="Calibri" panose="020F0502020204030204" pitchFamily="34" charset="0"/>
                <a:cs typeface="Calibri" panose="020F0502020204030204" pitchFamily="34" charset="0"/>
              </a:rPr>
              <a:t>pp</a:t>
            </a:r>
            <a:r>
              <a:rPr lang="en-US" sz="3200" dirty="0">
                <a:solidFill>
                  <a:srgbClr val="737373"/>
                </a:solidFill>
                <a:latin typeface="Calibri" panose="020F0502020204030204" pitchFamily="34" charset="0"/>
                <a:cs typeface="Calibri" panose="020F0502020204030204" pitchFamily="34" charset="0"/>
              </a:rPr>
              <a:t>. </a:t>
            </a:r>
            <a:r>
              <a:rPr lang="en-US" sz="3200" dirty="0" smtClean="0">
                <a:solidFill>
                  <a:srgbClr val="737373"/>
                </a:solidFill>
                <a:latin typeface="Calibri" panose="020F0502020204030204" pitchFamily="34" charset="0"/>
                <a:cs typeface="Calibri" panose="020F0502020204030204" pitchFamily="34" charset="0"/>
              </a:rPr>
              <a:t>62 ff., Henderson </a:t>
            </a:r>
            <a:r>
              <a:rPr lang="en-US" sz="3200" i="1" dirty="0" smtClean="0">
                <a:solidFill>
                  <a:srgbClr val="737373"/>
                </a:solidFill>
                <a:latin typeface="Calibri" panose="020F0502020204030204" pitchFamily="34" charset="0"/>
                <a:cs typeface="Calibri" panose="020F0502020204030204" pitchFamily="34" charset="0"/>
              </a:rPr>
              <a:t>Frogs</a:t>
            </a:r>
            <a:r>
              <a:rPr lang="en-US" sz="3200" dirty="0" smtClean="0">
                <a:solidFill>
                  <a:srgbClr val="737373"/>
                </a:solidFill>
                <a:latin typeface="Calibri" panose="020F0502020204030204" pitchFamily="34" charset="0"/>
                <a:cs typeface="Calibri" panose="020F0502020204030204" pitchFamily="34" charset="0"/>
              </a:rPr>
              <a:t> translation.</a:t>
            </a:r>
          </a:p>
        </p:txBody>
      </p:sp>
    </p:spTree>
    <p:extLst>
      <p:ext uri="{BB962C8B-B14F-4D97-AF65-F5344CB8AC3E}">
        <p14:creationId xmlns:p14="http://schemas.microsoft.com/office/powerpoint/2010/main" val="391746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Athens in Jan/Feb 405 BCE</a:t>
            </a:r>
            <a:endParaRPr lang="en-US" dirty="0"/>
          </a:p>
        </p:txBody>
      </p:sp>
      <p:sp>
        <p:nvSpPr>
          <p:cNvPr id="3" name="Content Placeholder 2"/>
          <p:cNvSpPr>
            <a:spLocks noGrp="1"/>
          </p:cNvSpPr>
          <p:nvPr>
            <p:ph idx="1"/>
          </p:nvPr>
        </p:nvSpPr>
        <p:spPr>
          <a:xfrm>
            <a:off x="1217931" y="1828800"/>
            <a:ext cx="7697469" cy="4343400"/>
          </a:xfrm>
        </p:spPr>
        <p:txBody>
          <a:bodyPr>
            <a:normAutofit fontScale="85000" lnSpcReduction="10000"/>
          </a:bodyPr>
          <a:lstStyle/>
          <a:p>
            <a:r>
              <a:rPr lang="en-US" smtClean="0"/>
              <a:t>Facing possible defeat, destruction</a:t>
            </a:r>
          </a:p>
          <a:p>
            <a:pPr lvl="1"/>
            <a:r>
              <a:rPr lang="en-US" smtClean="0"/>
              <a:t>Peloponnesian War (Athens/Sparta), 431-404 BCE</a:t>
            </a:r>
          </a:p>
          <a:p>
            <a:r>
              <a:rPr lang="en-US" smtClean="0"/>
              <a:t>Lacking many of its (militarily experienced) elite</a:t>
            </a:r>
          </a:p>
          <a:p>
            <a:pPr lvl="1"/>
            <a:r>
              <a:rPr lang="en-US" smtClean="0"/>
              <a:t>Exiled for attacking democracy</a:t>
            </a:r>
          </a:p>
          <a:p>
            <a:r>
              <a:rPr lang="en-US" smtClean="0"/>
              <a:t>Entertained by its leading comic playwright</a:t>
            </a:r>
          </a:p>
          <a:p>
            <a:pPr lvl="1"/>
            <a:r>
              <a:rPr lang="en-US" smtClean="0"/>
              <a:t>Aristophanes’ </a:t>
            </a:r>
            <a:r>
              <a:rPr lang="en-US" i="1" smtClean="0"/>
              <a:t>Frogs</a:t>
            </a:r>
            <a:r>
              <a:rPr lang="en-US" smtClean="0"/>
              <a:t>, staged Jan/Feb 405 BCE</a:t>
            </a:r>
            <a:endParaRPr lang="en-US" dirty="0"/>
          </a:p>
        </p:txBody>
      </p:sp>
      <p:grpSp>
        <p:nvGrpSpPr>
          <p:cNvPr id="5" name="Group 4"/>
          <p:cNvGrpSpPr/>
          <p:nvPr/>
        </p:nvGrpSpPr>
        <p:grpSpPr>
          <a:xfrm>
            <a:off x="8774417" y="2463860"/>
            <a:ext cx="2199655" cy="3073280"/>
            <a:chOff x="9144000" y="2709304"/>
            <a:chExt cx="2199655" cy="307328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2709304"/>
              <a:ext cx="2199655" cy="2504953"/>
            </a:xfrm>
            <a:prstGeom prst="rect">
              <a:avLst/>
            </a:prstGeom>
          </p:spPr>
        </p:pic>
        <p:sp>
          <p:nvSpPr>
            <p:cNvPr id="6" name="TextBox 5"/>
            <p:cNvSpPr txBox="1"/>
            <p:nvPr/>
          </p:nvSpPr>
          <p:spPr>
            <a:xfrm>
              <a:off x="9622503" y="5334000"/>
              <a:ext cx="1242648" cy="448584"/>
            </a:xfrm>
            <a:prstGeom prst="rect">
              <a:avLst/>
            </a:prstGeom>
            <a:noFill/>
          </p:spPr>
          <p:txBody>
            <a:bodyPr wrap="none" rtlCol="0" anchor="b" anchorCtr="0">
              <a:spAutoFit/>
            </a:bodyPr>
            <a:lstStyle/>
            <a:p>
              <a:pPr algn="ctr">
                <a:lnSpc>
                  <a:spcPct val="125000"/>
                </a:lnSpc>
              </a:pPr>
              <a:r>
                <a:rPr lang="en-US" sz="2000" dirty="0" smtClean="0">
                  <a:solidFill>
                    <a:srgbClr val="737373"/>
                  </a:solidFill>
                  <a:latin typeface="Calibri" panose="020F0502020204030204" pitchFamily="34" charset="0"/>
                  <a:cs typeface="Calibri" panose="020F0502020204030204" pitchFamily="34" charset="0"/>
                </a:rPr>
                <a:t>Alcibiades</a:t>
              </a:r>
            </a:p>
          </p:txBody>
        </p:sp>
      </p:grpSp>
    </p:spTree>
    <p:extLst>
      <p:ext uri="{BB962C8B-B14F-4D97-AF65-F5344CB8AC3E}">
        <p14:creationId xmlns:p14="http://schemas.microsoft.com/office/powerpoint/2010/main" val="20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4495800"/>
            <a:ext cx="9067800" cy="1464231"/>
          </a:xfrm>
          <a:prstGeom prst="round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25000"/>
              </a:lnSpc>
            </a:pPr>
            <a:r>
              <a:rPr lang="en-US" sz="3200" dirty="0">
                <a:solidFill>
                  <a:srgbClr val="737373"/>
                </a:solidFill>
                <a:latin typeface="Calibri" panose="020F0502020204030204" pitchFamily="34" charset="0"/>
                <a:cs typeface="Calibri" panose="020F0502020204030204" pitchFamily="34" charset="0"/>
              </a:rPr>
              <a:t>“For one (</a:t>
            </a:r>
            <a:r>
              <a:rPr lang="en-US" sz="3200" i="1" dirty="0">
                <a:solidFill>
                  <a:srgbClr val="737373"/>
                </a:solidFill>
                <a:latin typeface="Calibri" panose="020F0502020204030204" pitchFamily="34" charset="0"/>
                <a:cs typeface="Calibri" panose="020F0502020204030204" pitchFamily="34" charset="0"/>
              </a:rPr>
              <a:t>which?</a:t>
            </a:r>
            <a:r>
              <a:rPr lang="en-US" sz="3200" dirty="0">
                <a:solidFill>
                  <a:srgbClr val="737373"/>
                </a:solidFill>
                <a:latin typeface="Calibri" panose="020F0502020204030204" pitchFamily="34" charset="0"/>
                <a:cs typeface="Calibri" panose="020F0502020204030204" pitchFamily="34" charset="0"/>
              </a:rPr>
              <a:t>) I consider a master (or “wise”), the other (</a:t>
            </a:r>
            <a:r>
              <a:rPr lang="en-US" sz="3200" i="1" dirty="0">
                <a:solidFill>
                  <a:srgbClr val="737373"/>
                </a:solidFill>
                <a:latin typeface="Calibri" panose="020F0502020204030204" pitchFamily="34" charset="0"/>
                <a:cs typeface="Calibri" panose="020F0502020204030204" pitchFamily="34" charset="0"/>
              </a:rPr>
              <a:t>which?</a:t>
            </a:r>
            <a:r>
              <a:rPr lang="en-US" sz="3200" dirty="0">
                <a:solidFill>
                  <a:srgbClr val="737373"/>
                </a:solidFill>
                <a:latin typeface="Calibri" panose="020F0502020204030204" pitchFamily="34" charset="0"/>
                <a:cs typeface="Calibri" panose="020F0502020204030204" pitchFamily="34" charset="0"/>
              </a:rPr>
              <a:t>) I enjoy!” (Dionysus, p. 100)</a:t>
            </a:r>
            <a:endParaRPr lang="en-US" sz="3200" dirty="0" smtClean="0">
              <a:solidFill>
                <a:srgbClr val="737373"/>
              </a:solidFill>
              <a:latin typeface="Calibri" panose="020F0502020204030204" pitchFamily="34" charset="0"/>
              <a:cs typeface="Calibri" panose="020F0502020204030204" pitchFamily="34" charset="0"/>
            </a:endParaRPr>
          </a:p>
        </p:txBody>
      </p:sp>
      <p:sp>
        <p:nvSpPr>
          <p:cNvPr id="3" name="TextBox 2"/>
          <p:cNvSpPr txBox="1"/>
          <p:nvPr/>
        </p:nvSpPr>
        <p:spPr>
          <a:xfrm>
            <a:off x="1600200" y="990600"/>
            <a:ext cx="9067800" cy="2568845"/>
          </a:xfrm>
          <a:prstGeom prst="rect">
            <a:avLst/>
          </a:prstGeom>
          <a:noFill/>
        </p:spPr>
        <p:txBody>
          <a:bodyPr wrap="square" rtlCol="0">
            <a:spAutoFit/>
          </a:bodyPr>
          <a:lstStyle/>
          <a:p>
            <a:pPr algn="ctr">
              <a:lnSpc>
                <a:spcPct val="125000"/>
              </a:lnSpc>
            </a:pPr>
            <a:r>
              <a:rPr lang="en-US" sz="4400" dirty="0">
                <a:solidFill>
                  <a:srgbClr val="737373"/>
                </a:solidFill>
                <a:latin typeface="Calibri" panose="020F0502020204030204" pitchFamily="34" charset="0"/>
                <a:cs typeface="Calibri" panose="020F0502020204030204" pitchFamily="34" charset="0"/>
              </a:rPr>
              <a:t>Can drama save us? Must it? Must we choose between serious and </a:t>
            </a:r>
            <a:r>
              <a:rPr lang="en-US" sz="4400" dirty="0" smtClean="0">
                <a:solidFill>
                  <a:srgbClr val="737373"/>
                </a:solidFill>
                <a:latin typeface="Calibri" panose="020F0502020204030204" pitchFamily="34" charset="0"/>
                <a:cs typeface="Calibri" panose="020F0502020204030204" pitchFamily="34" charset="0"/>
              </a:rPr>
              <a:t>silly, enjoyment </a:t>
            </a:r>
            <a:r>
              <a:rPr lang="en-US" sz="4400" dirty="0">
                <a:solidFill>
                  <a:srgbClr val="737373"/>
                </a:solidFill>
                <a:latin typeface="Calibri" panose="020F0502020204030204" pitchFamily="34" charset="0"/>
                <a:cs typeface="Calibri" panose="020F0502020204030204" pitchFamily="34" charset="0"/>
              </a:rPr>
              <a:t>and edification?</a:t>
            </a:r>
            <a:endParaRPr lang="en-US" sz="4400" dirty="0" smtClean="0">
              <a:solidFill>
                <a:srgbClr val="737373"/>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0" y="2390276"/>
            <a:ext cx="1193070" cy="1169169"/>
          </a:xfrm>
          <a:prstGeom prst="rect">
            <a:avLst/>
          </a:prstGeom>
        </p:spPr>
      </p:pic>
    </p:spTree>
    <p:extLst>
      <p:ext uri="{BB962C8B-B14F-4D97-AF65-F5344CB8AC3E}">
        <p14:creationId xmlns:p14="http://schemas.microsoft.com/office/powerpoint/2010/main" val="254817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lvl="0"/>
            <a:r>
              <a:rPr lang="en-US" dirty="0" smtClean="0"/>
              <a:t>Bring It Up-To-Date (debate)</a:t>
            </a:r>
          </a:p>
          <a:p>
            <a:pPr lvl="1"/>
            <a:r>
              <a:rPr lang="en-US" dirty="0" smtClean="0"/>
              <a:t>Aeschylus or Euripides — Whom Do You Prefer </a:t>
            </a:r>
            <a:r>
              <a:rPr lang="en-US" i="1" dirty="0" smtClean="0"/>
              <a:t>Now?</a:t>
            </a:r>
            <a:r>
              <a:rPr lang="en-US" dirty="0" smtClean="0"/>
              <a:t> (And why?)</a:t>
            </a:r>
          </a:p>
          <a:p>
            <a:pPr lvl="0"/>
            <a:r>
              <a:rPr lang="en-US" dirty="0" smtClean="0"/>
              <a:t>Aristophanes’ </a:t>
            </a:r>
            <a:r>
              <a:rPr lang="en-US" i="1" dirty="0" smtClean="0"/>
              <a:t>Frogs</a:t>
            </a:r>
          </a:p>
          <a:p>
            <a:pPr lvl="1"/>
            <a:r>
              <a:rPr lang="en-US" dirty="0"/>
              <a:t>Overview of </a:t>
            </a:r>
            <a:r>
              <a:rPr lang="en-US" dirty="0" smtClean="0"/>
              <a:t>Play</a:t>
            </a:r>
          </a:p>
        </p:txBody>
      </p:sp>
    </p:spTree>
    <p:extLst>
      <p:ext uri="{BB962C8B-B14F-4D97-AF65-F5344CB8AC3E}">
        <p14:creationId xmlns:p14="http://schemas.microsoft.com/office/powerpoint/2010/main" val="216761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 It Up-To-Date (debate)</a:t>
            </a:r>
            <a:endParaRPr lang="en-US" dirty="0"/>
          </a:p>
        </p:txBody>
      </p:sp>
      <p:sp>
        <p:nvSpPr>
          <p:cNvPr id="3" name="Text Placeholder 2"/>
          <p:cNvSpPr>
            <a:spLocks noGrp="1"/>
          </p:cNvSpPr>
          <p:nvPr>
            <p:ph type="body" idx="1"/>
          </p:nvPr>
        </p:nvSpPr>
        <p:spPr/>
        <p:txBody>
          <a:bodyPr/>
          <a:lstStyle/>
          <a:p>
            <a:r>
              <a:rPr lang="en-US" dirty="0" smtClean="0"/>
              <a:t>Aeschylus or Euripides — Whom Do You Prefer </a:t>
            </a:r>
            <a:r>
              <a:rPr lang="en-US" i="1" dirty="0" smtClean="0"/>
              <a:t>Now?</a:t>
            </a:r>
            <a:r>
              <a:rPr lang="en-US" dirty="0" smtClean="0"/>
              <a:t> (And why?)</a:t>
            </a:r>
            <a:endParaRPr lang="en-US" dirty="0"/>
          </a:p>
        </p:txBody>
      </p:sp>
    </p:spTree>
    <p:extLst>
      <p:ext uri="{BB962C8B-B14F-4D97-AF65-F5344CB8AC3E}">
        <p14:creationId xmlns:p14="http://schemas.microsoft.com/office/powerpoint/2010/main" val="357104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ncient_tragedy">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solidFill>
            <a:schemeClr val="bg2">
              <a:lumMod val="75000"/>
            </a:schemeClr>
          </a:solidFill>
        </a:ln>
        <a:effectLst>
          <a:outerShdw blurRad="50800" dist="25400" dir="2700000" algn="tl" rotWithShape="0">
            <a:prstClr val="black">
              <a:alpha val="28000"/>
            </a:prstClr>
          </a:outerShdw>
        </a:effectLst>
      </a:spPr>
      <a:bodyPr wrap="square" anchor="ctr" anchorCtr="0">
        <a:spAutoFit/>
      </a:bodyPr>
      <a:lstStyle>
        <a:defPPr>
          <a:defRPr sz="3600" dirty="0">
            <a:latin typeface="Calibri" panose="020F0502020204030204" pitchFamily="34" charset="0"/>
            <a:cs typeface="Calibri" panose="020F0502020204030204" pitchFamily="34" charset="0"/>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ncient_tragedy" id="{EA7E70D2-4716-4C29-9B1D-4CC4103D83DE}" vid="{9CB889F5-4647-4BC6-A79F-3A09808F0EF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1321</TotalTime>
  <Words>1945</Words>
  <Application>Microsoft Office PowerPoint</Application>
  <PresentationFormat>Widescreen</PresentationFormat>
  <Paragraphs>196</Paragraphs>
  <Slides>15</Slides>
  <Notes>15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Candara</vt:lpstr>
      <vt:lpstr>Century Gothic</vt:lpstr>
      <vt:lpstr>Levenim MT</vt:lpstr>
      <vt:lpstr>Tahoma</vt:lpstr>
      <vt:lpstr>Times New Roman</vt:lpstr>
      <vt:lpstr>Wingdings</vt:lpstr>
      <vt:lpstr>ancient_tragedy</vt:lpstr>
      <vt:lpstr>Aristophanes’ Frogs</vt:lpstr>
      <vt:lpstr>PowerPoint Presentation</vt:lpstr>
      <vt:lpstr>PowerPoint Presentation</vt:lpstr>
      <vt:lpstr>Prologue: Chorus, to Demeter</vt:lpstr>
      <vt:lpstr>From the Ancient Summary</vt:lpstr>
      <vt:lpstr>Athens in Jan/Feb 405 BCE</vt:lpstr>
      <vt:lpstr>PowerPoint Presentation</vt:lpstr>
      <vt:lpstr>Agenda</vt:lpstr>
      <vt:lpstr>Bring It Up-To-Date (debate)</vt:lpstr>
      <vt:lpstr>Aeschylus or Euripides?</vt:lpstr>
      <vt:lpstr>Procedure</vt:lpstr>
      <vt:lpstr>Aristophanes’ Frogs</vt:lpstr>
      <vt:lpstr>Production, Themes</vt:lpstr>
      <vt:lpstr>Analysis</vt:lpstr>
      <vt:lpstr>Which is Which? (Euripides, Aeschylus)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Aristophanes’ Frogs</dc:title>
  <dc:creator>ascholtz</dc:creator>
  <cp:lastModifiedBy>Scholtz, Andrew</cp:lastModifiedBy>
  <cp:revision>130</cp:revision>
  <cp:lastPrinted>2024-03-28T13:48:28Z</cp:lastPrinted>
  <dcterms:created xsi:type="dcterms:W3CDTF">2011-11-17T02:54:14Z</dcterms:created>
  <dcterms:modified xsi:type="dcterms:W3CDTF">2024-03-28T13:52:04Z</dcterms:modified>
</cp:coreProperties>
</file>