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21"/>
  </p:notesMasterIdLst>
  <p:handoutMasterIdLst>
    <p:handoutMasterId r:id="rId22"/>
  </p:handoutMasterIdLst>
  <p:sldIdLst>
    <p:sldId id="319" r:id="rId2"/>
    <p:sldId id="310" r:id="rId3"/>
    <p:sldId id="292" r:id="rId4"/>
    <p:sldId id="294" r:id="rId5"/>
    <p:sldId id="295" r:id="rId6"/>
    <p:sldId id="313" r:id="rId7"/>
    <p:sldId id="314" r:id="rId8"/>
    <p:sldId id="312" r:id="rId9"/>
    <p:sldId id="308" r:id="rId10"/>
    <p:sldId id="315" r:id="rId11"/>
    <p:sldId id="316" r:id="rId12"/>
    <p:sldId id="293" r:id="rId13"/>
    <p:sldId id="286" r:id="rId14"/>
    <p:sldId id="265" r:id="rId15"/>
    <p:sldId id="290" r:id="rId16"/>
    <p:sldId id="318" r:id="rId17"/>
    <p:sldId id="267" r:id="rId18"/>
    <p:sldId id="266" r:id="rId19"/>
    <p:sldId id="31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00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C0BCBB"/>
    <a:srgbClr val="31859C"/>
    <a:srgbClr val="FFFFFF"/>
    <a:srgbClr val="E5E5FF"/>
    <a:srgbClr val="1A1A1A"/>
    <a:srgbClr val="898989"/>
    <a:srgbClr val="0000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89554" autoAdjust="0"/>
  </p:normalViewPr>
  <p:slideViewPr>
    <p:cSldViewPr showGuides="1">
      <p:cViewPr varScale="1">
        <p:scale>
          <a:sx n="110" d="100"/>
          <a:sy n="110" d="100"/>
        </p:scale>
        <p:origin x="1218" y="144"/>
      </p:cViewPr>
      <p:guideLst>
        <p:guide orient="horz" pos="2160"/>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85" d="100"/>
          <a:sy n="85" d="100"/>
        </p:scale>
        <p:origin x="382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75506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Greek tragedy which emerged in a highly developed cultural setting, tragedy in Rome appeared at the dawn of Roman literature. In 240 BC the aediles asked Livius [III 1] Andronicus, who came from the Greek-speaking world, probably from Tarentum (</a:t>
            </a:r>
            <a:r>
              <a:rPr lang="en-US" dirty="0" err="1" smtClean="0"/>
              <a:t>Taras</a:t>
            </a:r>
            <a:r>
              <a:rPr lang="en-US" dirty="0" smtClean="0"/>
              <a:t> [2]), to stage a dramatic play for the </a:t>
            </a:r>
            <a:r>
              <a:rPr lang="en-US" dirty="0" err="1" smtClean="0"/>
              <a:t>ludi</a:t>
            </a:r>
            <a:r>
              <a:rPr lang="en-US" dirty="0" smtClean="0"/>
              <a:t> Romani ( </a:t>
            </a:r>
            <a:r>
              <a:rPr lang="en-US" dirty="0" err="1" smtClean="0"/>
              <a:t>ludi</a:t>
            </a:r>
            <a:r>
              <a:rPr lang="en-US" dirty="0" smtClean="0"/>
              <a:t> [II B] and [III G]) (</a:t>
            </a:r>
            <a:r>
              <a:rPr lang="en-US" dirty="0" err="1" smtClean="0"/>
              <a:t>Cassiod</a:t>
            </a:r>
            <a:r>
              <a:rPr lang="en-US" dirty="0" smtClean="0"/>
              <a:t>. </a:t>
            </a:r>
            <a:r>
              <a:rPr lang="en-US" dirty="0" err="1" smtClean="0"/>
              <a:t>Chronica</a:t>
            </a:r>
            <a:r>
              <a:rPr lang="en-US" dirty="0" smtClean="0"/>
              <a:t> p. 120 M. on the year. 239 BC: “</a:t>
            </a:r>
            <a:r>
              <a:rPr lang="en-US" dirty="0" err="1" smtClean="0"/>
              <a:t>ludis</a:t>
            </a:r>
            <a:r>
              <a:rPr lang="en-US" dirty="0" smtClean="0"/>
              <a:t> </a:t>
            </a:r>
            <a:r>
              <a:rPr lang="en-US" dirty="0" err="1" smtClean="0"/>
              <a:t>Romanis</a:t>
            </a:r>
            <a:r>
              <a:rPr lang="en-US" dirty="0" smtClean="0"/>
              <a:t> </a:t>
            </a:r>
            <a:r>
              <a:rPr lang="en-US" dirty="0" err="1" smtClean="0"/>
              <a:t>primum</a:t>
            </a:r>
            <a:r>
              <a:rPr lang="en-US" dirty="0" smtClean="0"/>
              <a:t> </a:t>
            </a:r>
            <a:r>
              <a:rPr lang="en-US" dirty="0" err="1" smtClean="0"/>
              <a:t>tragoedia</a:t>
            </a:r>
            <a:r>
              <a:rPr lang="en-US" dirty="0" smtClean="0"/>
              <a:t> et </a:t>
            </a:r>
            <a:r>
              <a:rPr lang="en-US" dirty="0" err="1" smtClean="0"/>
              <a:t>comoedia</a:t>
            </a:r>
            <a:r>
              <a:rPr lang="en-US" dirty="0" smtClean="0"/>
              <a:t>”). Thus in Rome, dramatic literature was first 'commissioned' by magistrates. Correspondingly, it had a public, 'political' function. In Rome, the introduction of dramatic plays was primarily an institutional and religious phenomenon [5. 319] and only secondarily a literary phenomenon. Liv. 7,2 (cf. the parallel account in Val. Max. 2,4,4) in a brief excursus on the history of Roman theatre emphasized its administrative and cult aspect [22].</a:t>
            </a:r>
          </a:p>
          <a:p>
            <a:r>
              <a:rPr lang="en-US" dirty="0" smtClean="0"/>
              <a:t>NAEVIUS. “Six titles (Danae, </a:t>
            </a:r>
            <a:r>
              <a:rPr lang="en-US" dirty="0" err="1" smtClean="0"/>
              <a:t>Equos</a:t>
            </a:r>
            <a:r>
              <a:rPr lang="en-US" dirty="0" smtClean="0"/>
              <a:t> </a:t>
            </a:r>
            <a:r>
              <a:rPr lang="en-US" dirty="0" err="1" smtClean="0"/>
              <a:t>Troianus</a:t>
            </a:r>
            <a:r>
              <a:rPr lang="en-US" dirty="0" smtClean="0"/>
              <a:t>, Hector </a:t>
            </a:r>
            <a:r>
              <a:rPr lang="en-US" dirty="0" err="1" smtClean="0"/>
              <a:t>proficiscens</a:t>
            </a:r>
            <a:r>
              <a:rPr lang="en-US" dirty="0" smtClean="0"/>
              <a:t>, </a:t>
            </a:r>
            <a:r>
              <a:rPr lang="en-US" dirty="0" err="1" smtClean="0"/>
              <a:t>Hesiona</a:t>
            </a:r>
            <a:r>
              <a:rPr lang="en-US" dirty="0" smtClean="0"/>
              <a:t>, Iphigenia, Lycurgus) suggest tragedies of the Attic type. An account of Danae's disgrace (</a:t>
            </a:r>
            <a:r>
              <a:rPr lang="en-US" dirty="0" err="1" smtClean="0"/>
              <a:t>Nonius</a:t>
            </a:r>
            <a:r>
              <a:rPr lang="en-US" dirty="0" smtClean="0"/>
              <a:t> p. 456. 25, Lindsay) seems to have been set in </a:t>
            </a:r>
            <a:r>
              <a:rPr lang="en-US" dirty="0" err="1" smtClean="0"/>
              <a:t>bacchiac</a:t>
            </a:r>
            <a:r>
              <a:rPr lang="en-US" dirty="0" smtClean="0"/>
              <a:t> verse rather than in spoken </a:t>
            </a:r>
            <a:r>
              <a:rPr lang="en-US" dirty="0" err="1" smtClean="0"/>
              <a:t>senarii</a:t>
            </a:r>
            <a:r>
              <a:rPr lang="en-US" dirty="0" smtClean="0"/>
              <a:t>. Naevius also composed original tragedies, one on the story of Romulus the first Roman king, another (the </a:t>
            </a:r>
            <a:r>
              <a:rPr lang="en-US" dirty="0" err="1" smtClean="0"/>
              <a:t>Clastidium</a:t>
            </a:r>
            <a:r>
              <a:rPr lang="en-US" dirty="0" smtClean="0"/>
              <a:t>) on the defeat of a Gallic army in 222 by M. Claudius Marcellus (1). The latter may have been performed at funeral games for Marcellus in 208 or at the dedication in 205 of the temple of Virtus (see Honos) vowed by the consul before the battle of </a:t>
            </a:r>
            <a:r>
              <a:rPr lang="en-US" dirty="0" err="1" smtClean="0"/>
              <a:t>Clastidium</a:t>
            </a:r>
            <a:r>
              <a:rPr lang="en-US" dirty="0" smtClean="0"/>
              <a:t>.” (OCD)</a:t>
            </a:r>
          </a:p>
          <a:p>
            <a:r>
              <a:rPr lang="en-US" dirty="0" smtClean="0"/>
              <a:t>ACCIUS. Epic (Annales) and dramatic poet. “The earliest [tragedy], probably the Atreus, was performed in 140 (Cicero Brutus 229). ... The grandeur of Accius' tragic style caused some contemporaries to laugh (Pompon. Hor. </a:t>
            </a:r>
            <a:r>
              <a:rPr lang="en-US" dirty="0" err="1" smtClean="0"/>
              <a:t>Serm</a:t>
            </a:r>
            <a:r>
              <a:rPr lang="en-US" dirty="0" smtClean="0"/>
              <a:t>. 1. 10. 53). Cicero, however, who was proud to have known him personally, admired his plays almost as highly as he did those of Pacuvius and cited extensive passages in his rhetorical and philosophical dialogues.” (OCD)</a:t>
            </a:r>
          </a:p>
          <a:p>
            <a:r>
              <a:rPr lang="en-US" dirty="0" smtClean="0"/>
              <a:t>PACUVIUS (c. 220-130) stage poet and painter of South Italian birth, nephew and pupil of Quintus Ennius. His family belonged to </a:t>
            </a:r>
            <a:r>
              <a:rPr lang="en-US" dirty="0" err="1" smtClean="0"/>
              <a:t>Brundisium</a:t>
            </a:r>
            <a:r>
              <a:rPr lang="en-US" dirty="0" smtClean="0"/>
              <a:t>, and he spent his last years in Tarentum.</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11</a:t>
            </a:fld>
            <a:endParaRPr lang="en-US"/>
          </a:p>
        </p:txBody>
      </p:sp>
    </p:spTree>
    <p:extLst>
      <p:ext uri="{BB962C8B-B14F-4D97-AF65-F5344CB8AC3E}">
        <p14:creationId xmlns:p14="http://schemas.microsoft.com/office/powerpoint/2010/main" val="255697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485775"/>
            <a:ext cx="3719513" cy="2093913"/>
          </a:xfrm>
        </p:spPr>
      </p:sp>
      <p:sp>
        <p:nvSpPr>
          <p:cNvPr id="3" name="Notes Placeholder 2"/>
          <p:cNvSpPr>
            <a:spLocks noGrp="1"/>
          </p:cNvSpPr>
          <p:nvPr>
            <p:ph type="body" idx="1"/>
          </p:nvPr>
        </p:nvSpPr>
        <p:spPr/>
        <p:txBody>
          <a:bodyPr/>
          <a:lstStyle/>
          <a:p>
            <a:r>
              <a:rPr lang="en-US" dirty="0"/>
              <a:t>QUOTES (Brill’s on Roman tragedy):</a:t>
            </a:r>
          </a:p>
          <a:p>
            <a:pPr lvl="1"/>
            <a:r>
              <a:rPr lang="en-US" dirty="0" smtClean="0"/>
              <a:t>The </a:t>
            </a:r>
            <a:r>
              <a:rPr lang="en-US" dirty="0"/>
              <a:t>content of Roman tragedy is not 'tragic'. In its early form its main purpose was to provide historical arguments. With Pacuvius and Accius tragedy became more literary but continued to focus on the model attribute of virtus (virtue) - either of individual heroes or of the populus Romanus as a whole. Of central concern was not the fate of the individual but rather the advancement of the collective good. Roman heroes do not face tragic decisions between equally important duties since the teleology of Roman society has eliminated such conflicts. [author means a kind of roman version of the end of history; compare Vergil on </a:t>
            </a:r>
            <a:r>
              <a:rPr lang="en-US" dirty="0" err="1"/>
              <a:t>rome’s</a:t>
            </a:r>
            <a:r>
              <a:rPr lang="en-US" dirty="0"/>
              <a:t> mission] Under Nero, tragedy became the genre of the opposition. In their positive aspects Seneca's heroes are Stoic wise men, in their negative aspects monomaniacal criminals. In their own way, both types are autonomous. Entirely self-sufficient, they know neither physical pain nor moral challenges; they are not part of the community. The solution consistently available to them is death [9].</a:t>
            </a:r>
            <a:endParaRPr lang="en-US" dirty="0">
              <a:solidFill>
                <a:schemeClr val="tx1"/>
              </a:solidFill>
            </a:endParaRP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09388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191840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fontScale="92500" lnSpcReduction="10000"/>
          </a:bodyPr>
          <a:lstStyle/>
          <a:p>
            <a:r>
              <a:rPr lang="en-US" dirty="0"/>
              <a:t>Is there a relationship between the writer's life and the writings themselves? Let me quote C. J. Herington on that very topic as it applies to the extremely complicated and baffling case of Seneca:</a:t>
            </a:r>
          </a:p>
          <a:p>
            <a:r>
              <a:rPr lang="en-US" dirty="0"/>
              <a:t>What does seem relevant is the clear fact that Seneca himself lived through and witnessed, in his own person or in the persons of those near him, almost every evil and horror that is the theme of his writings, prose or verse. Exile, murder, incest, the threat of poverty and a hideous death and all the savagery of fortune were of the very texture of his career. (In </a:t>
            </a:r>
            <a:r>
              <a:rPr lang="en-US" dirty="0" err="1"/>
              <a:t>Arion</a:t>
            </a:r>
            <a:r>
              <a:rPr lang="en-US" dirty="0"/>
              <a:t> 5 [1966] p. 430)</a:t>
            </a:r>
          </a:p>
          <a:p>
            <a:r>
              <a:rPr lang="en-US" dirty="0"/>
              <a:t>However remote, bizarre, grotesque, or unnatural we may nowadays find Senecan tragedy, it was certainly "relatable," if to no one else, then at least to Seneca himself.</a:t>
            </a:r>
          </a:p>
          <a:p>
            <a:r>
              <a:rPr lang="en-US" dirty="0"/>
              <a:t>Historical</a:t>
            </a:r>
          </a:p>
          <a:p>
            <a:pPr lvl="1"/>
            <a:r>
              <a:rPr lang="en-US" dirty="0"/>
              <a:t>Augustus (r. 27 BCE-14 CE)</a:t>
            </a:r>
          </a:p>
          <a:p>
            <a:pPr lvl="1"/>
            <a:r>
              <a:rPr lang="en-US" dirty="0"/>
              <a:t>Tiberius (r. 14-37)</a:t>
            </a:r>
          </a:p>
          <a:p>
            <a:pPr lvl="1"/>
            <a:r>
              <a:rPr lang="en-US" dirty="0"/>
              <a:t>Gaius (r. 37-41)</a:t>
            </a:r>
          </a:p>
          <a:p>
            <a:pPr lvl="1"/>
            <a:r>
              <a:rPr lang="en-US" dirty="0"/>
              <a:t>Claudius (r. 54-68)</a:t>
            </a:r>
          </a:p>
          <a:p>
            <a:r>
              <a:rPr lang="en-US" dirty="0"/>
              <a:t>Philosophical</a:t>
            </a:r>
          </a:p>
          <a:p>
            <a:pPr lvl="1"/>
            <a:r>
              <a:rPr lang="en-US" dirty="0"/>
              <a:t>Stoicism</a:t>
            </a:r>
          </a:p>
          <a:p>
            <a:pPr lvl="1"/>
            <a:r>
              <a:rPr lang="en-US" dirty="0"/>
              <a:t>Epicureanism</a:t>
            </a:r>
          </a:p>
          <a:p>
            <a:r>
              <a:rPr lang="en-US" dirty="0"/>
              <a:t>Rhetorical</a:t>
            </a:r>
          </a:p>
          <a:p>
            <a:pPr lvl="1"/>
            <a:r>
              <a:rPr lang="en-US" dirty="0"/>
              <a:t>declamation</a:t>
            </a:r>
          </a:p>
          <a:p>
            <a:r>
              <a:rPr lang="en-US" dirty="0"/>
              <a:t>Biographical</a:t>
            </a:r>
          </a:p>
          <a:p>
            <a:pPr lvl="1"/>
            <a:r>
              <a:rPr lang="en-US" dirty="0"/>
              <a:t>Spanish birth (ca. 10 BCE)</a:t>
            </a:r>
          </a:p>
          <a:p>
            <a:pPr lvl="2"/>
            <a:r>
              <a:rPr lang="en-US" dirty="0"/>
              <a:t>equestrian class</a:t>
            </a:r>
          </a:p>
          <a:p>
            <a:pPr lvl="1"/>
            <a:r>
              <a:rPr lang="en-US" dirty="0"/>
              <a:t>Roman education</a:t>
            </a:r>
          </a:p>
          <a:p>
            <a:pPr lvl="2"/>
            <a:r>
              <a:rPr lang="en-US" dirty="0"/>
              <a:t>philosophy &amp; rhetoric</a:t>
            </a:r>
          </a:p>
          <a:p>
            <a:pPr lvl="1"/>
            <a:r>
              <a:rPr lang="en-US" dirty="0"/>
              <a:t>Imperial service</a:t>
            </a:r>
          </a:p>
          <a:p>
            <a:pPr lvl="2"/>
            <a:r>
              <a:rPr lang="en-US" dirty="0"/>
              <a:t>Claudius</a:t>
            </a:r>
          </a:p>
          <a:p>
            <a:pPr lvl="2"/>
            <a:r>
              <a:rPr lang="en-US" dirty="0"/>
              <a:t>Agrippina &amp; Nero</a:t>
            </a:r>
          </a:p>
          <a:p>
            <a:pPr lvl="1"/>
            <a:r>
              <a:rPr lang="en-US" dirty="0"/>
              <a:t>Suicide (65 CE)</a:t>
            </a:r>
          </a:p>
          <a:p>
            <a:pPr lvl="1"/>
            <a:r>
              <a:rPr lang="en-US" dirty="0"/>
              <a:t>Writings</a:t>
            </a:r>
          </a:p>
          <a:p>
            <a:pPr lvl="2"/>
            <a:r>
              <a:rPr lang="en-US" dirty="0"/>
              <a:t>prose treatises</a:t>
            </a:r>
          </a:p>
          <a:p>
            <a:pPr lvl="2"/>
            <a:r>
              <a:rPr lang="en-US" dirty="0"/>
              <a:t>“moral epistles”</a:t>
            </a:r>
          </a:p>
          <a:p>
            <a:pPr lvl="2"/>
            <a:r>
              <a:rPr lang="en-US" dirty="0"/>
              <a:t>tragedies. . </a:t>
            </a:r>
            <a:r>
              <a:rPr lang="en-US" dirty="0" smtClean="0"/>
              <a:t>.</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dirty="0"/>
          </a:p>
        </p:txBody>
      </p:sp>
    </p:spTree>
    <p:extLst>
      <p:ext uri="{BB962C8B-B14F-4D97-AF65-F5344CB8AC3E}">
        <p14:creationId xmlns:p14="http://schemas.microsoft.com/office/powerpoint/2010/main" val="163367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smtClean="0"/>
              <a:t>Marta </a:t>
            </a:r>
            <a:r>
              <a:rPr lang="en-US" dirty="0" err="1" smtClean="0"/>
              <a:t>Straznicky</a:t>
            </a:r>
            <a:r>
              <a:rPr lang="en-US" dirty="0" smtClean="0"/>
              <a:t> on closet drama: "part of a larger cultural matrix in which closed spaces, selective interpretive communities, and political dissent are aligned."</a:t>
            </a:r>
          </a:p>
          <a:p>
            <a:r>
              <a:rPr lang="en-US" dirty="0" smtClean="0"/>
              <a:t>* </a:t>
            </a:r>
            <a:r>
              <a:rPr lang="en-US" dirty="0" err="1" smtClean="0"/>
              <a:t>Straznicky</a:t>
            </a:r>
            <a:r>
              <a:rPr lang="en-US" dirty="0" smtClean="0"/>
              <a:t>, Marta (2004). Privacy, </a:t>
            </a:r>
            <a:r>
              <a:rPr lang="en-US" dirty="0" err="1" smtClean="0"/>
              <a:t>playreading</a:t>
            </a:r>
            <a:r>
              <a:rPr lang="en-US" dirty="0" smtClean="0"/>
              <a:t>, and women's closet drama, 1500-1700. Cambridge, United Kingdom: Cambridge University Publishing. p. 77</a:t>
            </a:r>
          </a:p>
          <a:p>
            <a:r>
              <a:rPr lang="en-US" dirty="0" smtClean="0"/>
              <a:t>Herington* thinks it is </a:t>
            </a:r>
            <a:r>
              <a:rPr lang="en-US" dirty="0" err="1" smtClean="0"/>
              <a:t>stageable</a:t>
            </a:r>
            <a:r>
              <a:rPr lang="en-US" dirty="0" smtClean="0"/>
              <a:t> and was performed on dramatic or semi-dramatized form.</a:t>
            </a:r>
          </a:p>
          <a:p>
            <a:r>
              <a:rPr lang="en-US" dirty="0" smtClean="0"/>
              <a:t>* Herington, C. J. “Senecan Tragedy.” </a:t>
            </a:r>
            <a:r>
              <a:rPr lang="en-US" i="1" dirty="0" smtClean="0"/>
              <a:t>Arion</a:t>
            </a:r>
            <a:r>
              <a:rPr lang="en-US" dirty="0" smtClean="0"/>
              <a:t> 5 (1966): 422–471.</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72767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3365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THE CLOUD OF EVIL, which coincides with a given play's </a:t>
            </a:r>
            <a:r>
              <a:rPr lang="en-US" i="1" dirty="0" smtClean="0"/>
              <a:t>prologue</a:t>
            </a:r>
            <a:r>
              <a:rPr lang="en-US" dirty="0" smtClean="0"/>
              <a:t>, in which an atmosphere of horror and dread is carefully cultivated.</a:t>
            </a:r>
          </a:p>
          <a:p>
            <a:r>
              <a:rPr lang="en-US" dirty="0" smtClean="0"/>
              <a:t>THE DEFEAT OF REASON BY PASSION, often concentrated in the second act, where in several plays a noble and a lesser character debate - though really, REASON debates PASSION, with victory disastrously won by the latter.</a:t>
            </a:r>
          </a:p>
          <a:p>
            <a:r>
              <a:rPr lang="en-US" dirty="0" smtClean="0"/>
              <a:t>THE EXPLOSION OF EVIL. Self-explanatory, it is, of course, action inevitably resulting from passion's victory over reason. Here, "the shockwave of evil races outwards, prostrating both the wicked and the noble" (Herington 456).</a:t>
            </a:r>
          </a:p>
          <a:p>
            <a:r>
              <a:rPr lang="en-US" dirty="0" smtClean="0"/>
              <a:t>Herington, C. J. “Senecan Tragedy.” </a:t>
            </a:r>
            <a:r>
              <a:rPr lang="en-US" i="1" dirty="0" smtClean="0"/>
              <a:t>Arion</a:t>
            </a:r>
            <a:r>
              <a:rPr lang="en-US" dirty="0" smtClean="0"/>
              <a:t> 5 (1966): 422–471.</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17</a:t>
            </a:fld>
            <a:endParaRPr lang="en-US" dirty="0"/>
          </a:p>
        </p:txBody>
      </p:sp>
    </p:spTree>
    <p:extLst>
      <p:ext uri="{BB962C8B-B14F-4D97-AF65-F5344CB8AC3E}">
        <p14:creationId xmlns:p14="http://schemas.microsoft.com/office/powerpoint/2010/main" val="285984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from Terms:</a:t>
            </a:r>
          </a:p>
          <a:p>
            <a:r>
              <a:rPr lang="en-US" dirty="0" smtClean="0"/>
              <a:t>Sententia (pl. sententiae)</a:t>
            </a:r>
          </a:p>
          <a:p>
            <a:pPr lvl="1"/>
            <a:r>
              <a:rPr lang="en-US" dirty="0" smtClean="0"/>
              <a:t>While the Latin noun sententia can simply mean the "sense" of an utterance, it has a technical meaning pertinent to the study of Roman tragedy. In the poetic and rhetorical stylistics of the imperial period (27 BCE onward), sententia comes to the fore as a term describing a short sentence dense with meaning and often dense, too, with irony. Take, for instance, the famous dictum of Arria, whose husband, Paetus, too cowardly to commit suicide to save his family's fortune, had to be coaxed with the words of his much braver wife, who said, </a:t>
            </a:r>
            <a:r>
              <a:rPr lang="en-US" dirty="0" err="1" smtClean="0"/>
              <a:t>Paete</a:t>
            </a:r>
            <a:r>
              <a:rPr lang="en-US" dirty="0" smtClean="0"/>
              <a:t>, non </a:t>
            </a:r>
            <a:r>
              <a:rPr lang="en-US" dirty="0" err="1" smtClean="0"/>
              <a:t>dolet</a:t>
            </a:r>
            <a:r>
              <a:rPr lang="en-US" dirty="0" smtClean="0"/>
              <a:t>, "Paetus, it doesn't hurt" (Pliny Letters 3.16). Of course, she was plunging his sword into her own breast at that moment, so the meaning of her utterance extends well beyond </a:t>
            </a:r>
            <a:r>
              <a:rPr lang="en-US" dirty="0" err="1" smtClean="0"/>
              <a:t>throse</a:t>
            </a:r>
            <a:r>
              <a:rPr lang="en-US" dirty="0" smtClean="0"/>
              <a:t> three short words: "Paetus, you miserable coward, an affront to your noble ancestors! If you can't find the courage to do the honorable thing, however painful — if your own wife, a mere woman, can, then what are people to think?"</a:t>
            </a:r>
          </a:p>
          <a:p>
            <a:r>
              <a:rPr lang="en-US" dirty="0" smtClean="0"/>
              <a:t>Perverse exaggeration, rhetoric of excess</a:t>
            </a:r>
          </a:p>
          <a:p>
            <a:pPr lvl="1"/>
            <a:r>
              <a:rPr lang="en-US" dirty="0" smtClean="0"/>
              <a:t>... taking a sentiment, finding its potential to express something over the top, outrageous, or similar, and then exploiting that potential verbally for all its worth. Take, for instance, a made up, non-Roman example like the following: "STUDENT: Professor Snape, do you really hate students that much? SNAPE: Students? I eat them for lunch – no, I eat them and then spit them out: they disgust me!" Well, no, he doesn't hate students, but you get the point.</a:t>
            </a:r>
          </a:p>
          <a:p>
            <a:pPr lvl="0"/>
            <a:r>
              <a:rPr lang="en-US" dirty="0" smtClean="0"/>
              <a:t>Hippolytus’ thing with women:</a:t>
            </a:r>
          </a:p>
          <a:p>
            <a:pPr lvl="1"/>
            <a:r>
              <a:rPr lang="en-US" dirty="0" smtClean="0"/>
              <a:t>120 "Stepmothers" — Hippolytus' misogyny and hatred of stepmothers certainly shocks. But maybe it's meant to. This is over-the-top anger and animus; Seneca the Stoic would disapprove. Hippolytus is no hero, but he's also hopelessly naive and tactless. If his aim is, perhaps, to tell the Nurse to bugger off, he could do it a lot more subtly.</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18</a:t>
            </a:fld>
            <a:endParaRPr lang="en-US" dirty="0"/>
          </a:p>
        </p:txBody>
      </p:sp>
    </p:spTree>
    <p:extLst>
      <p:ext uri="{BB962C8B-B14F-4D97-AF65-F5344CB8AC3E}">
        <p14:creationId xmlns:p14="http://schemas.microsoft.com/office/powerpoint/2010/main" val="111939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19</a:t>
            </a:fld>
            <a:endParaRPr lang="en-US"/>
          </a:p>
        </p:txBody>
      </p:sp>
    </p:spTree>
    <p:extLst>
      <p:ext uri="{BB962C8B-B14F-4D97-AF65-F5344CB8AC3E}">
        <p14:creationId xmlns:p14="http://schemas.microsoft.com/office/powerpoint/2010/main" val="377680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16343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1DC92F4-0588-4679-B375-0E63790E4D48}" type="datetime1">
              <a:rPr lang="en-US"/>
              <a:pPr/>
              <a:t>4/19/2024</a:t>
            </a:fld>
            <a:endParaRPr lang="en-US"/>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C79AD93D-5A30-44C3-A926-FE4894461B1B}" type="slidenum">
              <a:rPr lang="en-US"/>
              <a:pPr/>
              <a:t>4</a:t>
            </a:fld>
            <a:endParaRPr lang="en-US"/>
          </a:p>
        </p:txBody>
      </p:sp>
      <p:sp>
        <p:nvSpPr>
          <p:cNvPr id="740354" name="Rectangle 2"/>
          <p:cNvSpPr>
            <a:spLocks noGrp="1" noRot="1" noChangeAspect="1" noChangeArrowheads="1" noTextEdit="1"/>
          </p:cNvSpPr>
          <p:nvPr>
            <p:ph type="sldImg"/>
          </p:nvPr>
        </p:nvSpPr>
        <p:spPr>
          <a:xfrm>
            <a:off x="2052638" y="481013"/>
            <a:ext cx="2941637" cy="1655762"/>
          </a:xfrm>
          <a:ln/>
        </p:spPr>
      </p:sp>
      <p:sp>
        <p:nvSpPr>
          <p:cNvPr id="74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204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49181E1-A8E8-4031-A5DF-E9E5E4F2B303}" type="datetime1">
              <a:rPr lang="en-US"/>
              <a:pPr/>
              <a:t>4/19/2024</a:t>
            </a:fld>
            <a:endParaRPr lang="en-US"/>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153441A-F244-4B64-8548-FFF89392CDF6}" type="slidenum">
              <a:rPr lang="en-US"/>
              <a:pPr/>
              <a:t>5</a:t>
            </a:fld>
            <a:endParaRPr lang="en-US"/>
          </a:p>
        </p:txBody>
      </p:sp>
      <p:sp>
        <p:nvSpPr>
          <p:cNvPr id="741378" name="Rectangle 2"/>
          <p:cNvSpPr>
            <a:spLocks noGrp="1" noRot="1" noChangeAspect="1" noChangeArrowheads="1" noTextEdit="1"/>
          </p:cNvSpPr>
          <p:nvPr>
            <p:ph type="sldImg"/>
          </p:nvPr>
        </p:nvSpPr>
        <p:spPr>
          <a:xfrm>
            <a:off x="2052638" y="481013"/>
            <a:ext cx="2941637" cy="1655762"/>
          </a:xfrm>
          <a:ln/>
        </p:spPr>
      </p:sp>
      <p:sp>
        <p:nvSpPr>
          <p:cNvPr id="74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151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08404-88BE-44AF-8D17-32D4082FC3F8}" type="slidenum">
              <a:rPr lang="en-US" smtClean="0"/>
              <a:t>6</a:t>
            </a:fld>
            <a:endParaRPr lang="en-US"/>
          </a:p>
        </p:txBody>
      </p:sp>
    </p:spTree>
    <p:extLst>
      <p:ext uri="{BB962C8B-B14F-4D97-AF65-F5344CB8AC3E}">
        <p14:creationId xmlns:p14="http://schemas.microsoft.com/office/powerpoint/2010/main" val="33125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to keep in mind: gladiatorial combat was spectacle, a show. it was a centerpiece of shared attention, repulsive and attractive all at once.</a:t>
            </a:r>
          </a:p>
          <a:p>
            <a:r>
              <a:rPr lang="en-US" dirty="0" smtClean="0"/>
              <a:t>at first, gladiators were condemned criminals and prisoners of war. soon, though, free romans started enlisting to be gladiators, until about half of all gladiators were volunteers. in being a gladiator, honor and prestige was found in debasement. you had to take an oath to be ready to endure every torment. your life was now worth something only because, for you, it was now worthless.</a:t>
            </a:r>
          </a:p>
          <a:p>
            <a:r>
              <a:rPr lang="en-US" dirty="0" smtClean="0"/>
              <a:t>in his letters, Seneca deploys gladiatorial combat not for its cruelty but as a waste of time for the intellectual. elsewhere, he praises the fortitude of gladiators who accept death without blinking.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10919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to ward off evil generally and the evil eye specifically. I’ve already mentioned how it worked: it distracts the eye, while its phallic, aggressive character intimidates it.</a:t>
            </a:r>
          </a:p>
          <a:p>
            <a:r>
              <a:rPr lang="en-US" dirty="0" smtClean="0"/>
              <a:t>in terms of imagery, this is a </a:t>
            </a:r>
            <a:r>
              <a:rPr lang="en-US" dirty="0" err="1" smtClean="0"/>
              <a:t>bestiarius</a:t>
            </a:r>
            <a:r>
              <a:rPr lang="en-US" dirty="0" smtClean="0"/>
              <a:t>, a kind of huntsman gladiator, battling a beast, some sort of lion, in the arena. only the beast is his own lust as embodied in his sexual organ. in popular systems of ancient roman thought, there was a strange kinship between the passions of envy and desire: both gnaw at the emoting subject, who, tormented by them, wastes away.</a:t>
            </a:r>
          </a:p>
          <a:p>
            <a:r>
              <a:rPr lang="en-US" dirty="0" smtClean="0"/>
              <a:t>in Senecan tragedy, we see exploration of the pathology of the passions, especially desire, and especially its power to destroy the emoting subject in just the way that this phallic cat seeks to destroy the bestiaries.</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8</a:t>
            </a:fld>
            <a:endParaRPr lang="en-US"/>
          </a:p>
        </p:txBody>
      </p:sp>
    </p:spTree>
    <p:extLst>
      <p:ext uri="{BB962C8B-B14F-4D97-AF65-F5344CB8AC3E}">
        <p14:creationId xmlns:p14="http://schemas.microsoft.com/office/powerpoint/2010/main" val="340330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9</a:t>
            </a:fld>
            <a:endParaRPr lang="en-US" altLang="en-US"/>
          </a:p>
        </p:txBody>
      </p:sp>
    </p:spTree>
    <p:extLst>
      <p:ext uri="{BB962C8B-B14F-4D97-AF65-F5344CB8AC3E}">
        <p14:creationId xmlns:p14="http://schemas.microsoft.com/office/powerpoint/2010/main" val="90965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1" y="0"/>
            <a:ext cx="2998871" cy="460729"/>
          </a:xfrm>
        </p:spPr>
        <p:txBody>
          <a:bodyPr/>
          <a:lstStyle/>
          <a:p>
            <a:r>
              <a:rPr lang="en-US" smtClean="0"/>
              <a:t>clas215</a:t>
            </a:r>
            <a:endParaRPr lang="en-US"/>
          </a:p>
        </p:txBody>
      </p:sp>
      <p:sp>
        <p:nvSpPr>
          <p:cNvPr id="5" name="Date Placeholder 4"/>
          <p:cNvSpPr>
            <a:spLocks noGrp="1"/>
          </p:cNvSpPr>
          <p:nvPr>
            <p:ph type="dt" idx="11"/>
          </p:nvPr>
        </p:nvSpPr>
        <p:spPr>
          <a:xfrm>
            <a:off x="3920649" y="0"/>
            <a:ext cx="2998870" cy="460729"/>
          </a:xfrm>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a:xfrm>
            <a:off x="1" y="8744499"/>
            <a:ext cx="2998871" cy="460729"/>
          </a:xfrm>
        </p:spPr>
        <p:txBody>
          <a:bodyPr/>
          <a:lstStyle/>
          <a:p>
            <a:r>
              <a:rPr lang="en-US" smtClean="0"/>
              <a:t>bacchae 2</a:t>
            </a:r>
            <a:endParaRPr lang="en-US"/>
          </a:p>
        </p:txBody>
      </p:sp>
      <p:sp>
        <p:nvSpPr>
          <p:cNvPr id="7" name="Slide Number Placeholder 6"/>
          <p:cNvSpPr>
            <a:spLocks noGrp="1"/>
          </p:cNvSpPr>
          <p:nvPr>
            <p:ph type="sldNum" sz="quarter" idx="13"/>
          </p:nvPr>
        </p:nvSpPr>
        <p:spPr>
          <a:xfrm>
            <a:off x="3920649" y="8744499"/>
            <a:ext cx="2998870" cy="460729"/>
          </a:xfrm>
        </p:spPr>
        <p:txBody>
          <a:bodyPr/>
          <a:lstStyle/>
          <a:p>
            <a:fld id="{5721D7F7-CBDC-4618-B4D1-D6BF1CF121FB}" type="slidenum">
              <a:rPr lang="en-US" smtClean="0"/>
              <a:pPr/>
              <a:t>10</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a:t>How do the fragments of Latin tragedies compare to extant Greek tragedies in terms of style, structure, and thematic concerns?</a:t>
            </a:r>
          </a:p>
          <a:p>
            <a:r>
              <a:rPr lang="en-US" dirty="0"/>
              <a:t>(I would like to see a discussion of the differences between Roman tragedy and Greek tragedy, and how one draws influence from the other)</a:t>
            </a:r>
          </a:p>
          <a:p>
            <a:r>
              <a:rPr lang="en-US" dirty="0"/>
              <a:t>I would like to see where thematic elements of Greek and Roman tragedy differ</a:t>
            </a:r>
            <a:r>
              <a:rPr lang="en-US" dirty="0" smtClean="0">
                <a:effectLst/>
              </a:rPr>
              <a:t>.</a:t>
            </a:r>
          </a:p>
          <a:p>
            <a:r>
              <a:rPr lang="en-US" dirty="0"/>
              <a:t>During our discussion I'd like to talk about how the Roman's so heavily adapted from Greek works yet still made it so much their own?</a:t>
            </a:r>
          </a:p>
        </p:txBody>
      </p:sp>
    </p:spTree>
    <p:extLst>
      <p:ext uri="{BB962C8B-B14F-4D97-AF65-F5344CB8AC3E}">
        <p14:creationId xmlns:p14="http://schemas.microsoft.com/office/powerpoint/2010/main" val="1370616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458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420025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9567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718785"/>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59981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57901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44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931" y="533400"/>
            <a:ext cx="9756141" cy="1325562"/>
          </a:xfrm>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50751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24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5073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103282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859865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950" y="908717"/>
            <a:ext cx="5658464" cy="2387600"/>
          </a:xfrm>
        </p:spPr>
        <p:txBody>
          <a:bodyPr/>
          <a:lstStyle/>
          <a:p>
            <a:pPr algn="l"/>
            <a:r>
              <a:rPr lang="en-US" dirty="0" smtClean="0">
                <a:solidFill>
                  <a:srgbClr val="FF0000"/>
                </a:solidFill>
              </a:rPr>
              <a:t>Seneca’s </a:t>
            </a:r>
            <a:r>
              <a:rPr lang="en-US" i="1" dirty="0" smtClean="0">
                <a:solidFill>
                  <a:srgbClr val="FF0000"/>
                </a:solidFill>
              </a:rPr>
              <a:t>Phaedra</a:t>
            </a:r>
            <a:r>
              <a:rPr lang="en-US" dirty="0">
                <a:solidFill>
                  <a:srgbClr val="FF0000"/>
                </a:solidFill>
              </a:rPr>
              <a:t>, or. . .</a:t>
            </a:r>
          </a:p>
        </p:txBody>
      </p:sp>
      <p:sp>
        <p:nvSpPr>
          <p:cNvPr id="3" name="Subtitle 2"/>
          <p:cNvSpPr>
            <a:spLocks noGrp="1"/>
          </p:cNvSpPr>
          <p:nvPr>
            <p:ph type="subTitle" idx="1"/>
          </p:nvPr>
        </p:nvSpPr>
        <p:spPr>
          <a:xfrm>
            <a:off x="435950" y="3602038"/>
            <a:ext cx="5658464" cy="1655762"/>
          </a:xfrm>
        </p:spPr>
        <p:txBody>
          <a:bodyPr/>
          <a:lstStyle/>
          <a:p>
            <a:pPr algn="l"/>
            <a:r>
              <a:rPr lang="en-US" dirty="0">
                <a:solidFill>
                  <a:srgbClr val="FF0000"/>
                </a:solidFill>
              </a:rPr>
              <a:t>“The </a:t>
            </a:r>
            <a:r>
              <a:rPr lang="en-US" dirty="0" smtClean="0">
                <a:solidFill>
                  <a:srgbClr val="FF0000"/>
                </a:solidFill>
              </a:rPr>
              <a:t>Explosion of </a:t>
            </a:r>
            <a:r>
              <a:rPr lang="en-US" dirty="0">
                <a:solidFill>
                  <a:srgbClr val="FF0000"/>
                </a:solidFill>
              </a:rPr>
              <a:t>Evil” </a:t>
            </a:r>
            <a:r>
              <a:rPr lang="en-US" dirty="0" smtClean="0">
                <a:solidFill>
                  <a:srgbClr val="FF0000"/>
                </a:solidFill>
              </a:rPr>
              <a:t>1</a:t>
            </a:r>
            <a:endParaRPr lang="en-US" dirty="0">
              <a:solidFill>
                <a:srgbClr val="FF0000"/>
              </a:solidFill>
            </a:endParaRPr>
          </a:p>
        </p:txBody>
      </p:sp>
      <p:grpSp>
        <p:nvGrpSpPr>
          <p:cNvPr id="6" name="Group 5"/>
          <p:cNvGrpSpPr/>
          <p:nvPr/>
        </p:nvGrpSpPr>
        <p:grpSpPr>
          <a:xfrm>
            <a:off x="6210300" y="1295400"/>
            <a:ext cx="5139664" cy="4362510"/>
            <a:chOff x="6400800" y="1295400"/>
            <a:chExt cx="5139664" cy="436251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295400"/>
              <a:ext cx="5139664" cy="3829050"/>
            </a:xfrm>
            <a:prstGeom prst="rect">
              <a:avLst/>
            </a:prstGeom>
          </p:spPr>
        </p:pic>
        <p:sp>
          <p:nvSpPr>
            <p:cNvPr id="5" name="TextBox 4"/>
            <p:cNvSpPr txBox="1"/>
            <p:nvPr/>
          </p:nvSpPr>
          <p:spPr>
            <a:xfrm>
              <a:off x="6400800" y="5257800"/>
              <a:ext cx="5139664" cy="400110"/>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Pierre-Narcisse </a:t>
              </a:r>
              <a:r>
                <a:rPr lang="en-US" sz="2000" dirty="0" err="1" smtClean="0">
                  <a:solidFill>
                    <a:srgbClr val="FF0000"/>
                  </a:solidFill>
                  <a:latin typeface="Calibri" panose="020F0502020204030204" pitchFamily="34" charset="0"/>
                  <a:cs typeface="Calibri" panose="020F0502020204030204" pitchFamily="34" charset="0"/>
                </a:rPr>
                <a:t>Guérin</a:t>
              </a:r>
              <a:r>
                <a:rPr lang="en-US" sz="2000" dirty="0">
                  <a:solidFill>
                    <a:srgbClr val="FF0000"/>
                  </a:solidFill>
                  <a:latin typeface="Calibri" panose="020F0502020204030204" pitchFamily="34" charset="0"/>
                  <a:cs typeface="Calibri" panose="020F0502020204030204" pitchFamily="34" charset="0"/>
                </a:rPr>
                <a:t>, Phaedra and Hippolytus</a:t>
              </a:r>
              <a:endParaRPr lang="en-US" sz="2000" dirty="0" smtClean="0">
                <a:solidFill>
                  <a:srgbClr val="FF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8801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Roman Drama: </a:t>
            </a:r>
            <a:r>
              <a:rPr lang="en-US" i="1" dirty="0" err="1" smtClean="0"/>
              <a:t>Fabula</a:t>
            </a:r>
            <a:r>
              <a:rPr lang="en-US" dirty="0" smtClean="0"/>
              <a:t>. . .</a:t>
            </a:r>
            <a:endParaRPr lang="en-US" dirty="0"/>
          </a:p>
        </p:txBody>
      </p:sp>
      <p:sp>
        <p:nvSpPr>
          <p:cNvPr id="6" name="Text Placeholder 5"/>
          <p:cNvSpPr>
            <a:spLocks noGrp="1"/>
          </p:cNvSpPr>
          <p:nvPr>
            <p:ph type="body" idx="1"/>
          </p:nvPr>
        </p:nvSpPr>
        <p:spPr/>
        <p:txBody>
          <a:bodyPr/>
          <a:lstStyle/>
          <a:p>
            <a:r>
              <a:rPr lang="en-US" dirty="0" smtClean="0">
                <a:solidFill>
                  <a:srgbClr val="BFBFBF"/>
                </a:solidFill>
              </a:rPr>
              <a:t>Comedy, </a:t>
            </a:r>
            <a:r>
              <a:rPr lang="en-US" i="1" dirty="0" err="1" smtClean="0">
                <a:solidFill>
                  <a:srgbClr val="BFBFBF"/>
                </a:solidFill>
              </a:rPr>
              <a:t>fabula</a:t>
            </a:r>
            <a:r>
              <a:rPr lang="en-US" i="1" dirty="0" smtClean="0">
                <a:solidFill>
                  <a:srgbClr val="BFBFBF"/>
                </a:solidFill>
              </a:rPr>
              <a:t>...</a:t>
            </a:r>
            <a:endParaRPr lang="en-US" i="1" dirty="0">
              <a:solidFill>
                <a:srgbClr val="BFBFBF"/>
              </a:solidFill>
            </a:endParaRPr>
          </a:p>
        </p:txBody>
      </p:sp>
      <p:sp>
        <p:nvSpPr>
          <p:cNvPr id="7" name="Content Placeholder 6"/>
          <p:cNvSpPr>
            <a:spLocks noGrp="1"/>
          </p:cNvSpPr>
          <p:nvPr>
            <p:ph sz="half" idx="2"/>
          </p:nvPr>
        </p:nvSpPr>
        <p:spPr>
          <a:xfrm>
            <a:off x="1217931" y="2743201"/>
            <a:ext cx="4710387" cy="3428999"/>
          </a:xfrm>
        </p:spPr>
        <p:txBody>
          <a:bodyPr>
            <a:normAutofit fontScale="62500" lnSpcReduction="20000"/>
          </a:bodyPr>
          <a:lstStyle/>
          <a:p>
            <a:r>
              <a:rPr lang="en-US" i="1" dirty="0" err="1" smtClean="0">
                <a:solidFill>
                  <a:srgbClr val="BFBFBF"/>
                </a:solidFill>
              </a:rPr>
              <a:t>Palliata</a:t>
            </a:r>
            <a:endParaRPr lang="en-US" i="1" dirty="0" smtClean="0">
              <a:solidFill>
                <a:srgbClr val="BFBFBF"/>
              </a:solidFill>
            </a:endParaRPr>
          </a:p>
          <a:p>
            <a:pPr lvl="1"/>
            <a:r>
              <a:rPr lang="en-US" i="1" dirty="0" smtClean="0">
                <a:solidFill>
                  <a:srgbClr val="BFBFBF"/>
                </a:solidFill>
              </a:rPr>
              <a:t>himation</a:t>
            </a:r>
            <a:r>
              <a:rPr lang="en-US" dirty="0" smtClean="0">
                <a:solidFill>
                  <a:srgbClr val="BFBFBF"/>
                </a:solidFill>
              </a:rPr>
              <a:t> – i.e., Greek-adapted – comedy</a:t>
            </a:r>
          </a:p>
          <a:p>
            <a:r>
              <a:rPr lang="en-US" i="1" dirty="0" err="1" smtClean="0">
                <a:solidFill>
                  <a:srgbClr val="BFBFBF"/>
                </a:solidFill>
              </a:rPr>
              <a:t>Togata</a:t>
            </a:r>
            <a:endParaRPr lang="en-US" i="1" dirty="0" smtClean="0">
              <a:solidFill>
                <a:srgbClr val="BFBFBF"/>
              </a:solidFill>
            </a:endParaRPr>
          </a:p>
          <a:p>
            <a:pPr lvl="1"/>
            <a:r>
              <a:rPr lang="en-US" dirty="0" smtClean="0">
                <a:solidFill>
                  <a:srgbClr val="BFBFBF"/>
                </a:solidFill>
              </a:rPr>
              <a:t>“toga” – i.e., Italian comedy</a:t>
            </a:r>
          </a:p>
          <a:p>
            <a:r>
              <a:rPr lang="en-US" i="1" dirty="0" err="1" smtClean="0">
                <a:solidFill>
                  <a:srgbClr val="BFBFBF"/>
                </a:solidFill>
              </a:rPr>
              <a:t>Trabeata</a:t>
            </a:r>
            <a:endParaRPr lang="en-US" i="1" dirty="0" smtClean="0">
              <a:solidFill>
                <a:srgbClr val="BFBFBF"/>
              </a:solidFill>
            </a:endParaRPr>
          </a:p>
          <a:p>
            <a:pPr lvl="1"/>
            <a:r>
              <a:rPr lang="en-US" dirty="0" smtClean="0">
                <a:solidFill>
                  <a:srgbClr val="BFBFBF"/>
                </a:solidFill>
              </a:rPr>
              <a:t>upper-class comedy</a:t>
            </a:r>
          </a:p>
          <a:p>
            <a:r>
              <a:rPr lang="en-US" i="1" dirty="0" err="1" smtClean="0">
                <a:solidFill>
                  <a:srgbClr val="BFBFBF"/>
                </a:solidFill>
              </a:rPr>
              <a:t>Mimus</a:t>
            </a:r>
            <a:endParaRPr lang="en-US" dirty="0" smtClean="0">
              <a:solidFill>
                <a:srgbClr val="BFBFBF"/>
              </a:solidFill>
            </a:endParaRPr>
          </a:p>
          <a:p>
            <a:pPr lvl="1"/>
            <a:r>
              <a:rPr lang="en-US" dirty="0" smtClean="0">
                <a:solidFill>
                  <a:srgbClr val="BFBFBF"/>
                </a:solidFill>
              </a:rPr>
              <a:t>popular farce</a:t>
            </a:r>
          </a:p>
        </p:txBody>
      </p:sp>
      <p:sp>
        <p:nvSpPr>
          <p:cNvPr id="8" name="Text Placeholder 7"/>
          <p:cNvSpPr>
            <a:spLocks noGrp="1"/>
          </p:cNvSpPr>
          <p:nvPr>
            <p:ph type="body" sz="quarter" idx="3"/>
          </p:nvPr>
        </p:nvSpPr>
        <p:spPr/>
        <p:txBody>
          <a:bodyPr/>
          <a:lstStyle/>
          <a:p>
            <a:r>
              <a:rPr lang="en-US" dirty="0"/>
              <a:t>Tragedy, </a:t>
            </a:r>
            <a:r>
              <a:rPr lang="en-US" i="1" dirty="0" err="1" smtClean="0"/>
              <a:t>fabula</a:t>
            </a:r>
            <a:r>
              <a:rPr lang="en-US" i="1" dirty="0" smtClean="0"/>
              <a:t>...</a:t>
            </a:r>
            <a:endParaRPr lang="en-US" dirty="0"/>
          </a:p>
        </p:txBody>
      </p:sp>
      <p:sp>
        <p:nvSpPr>
          <p:cNvPr id="9" name="Content Placeholder 8"/>
          <p:cNvSpPr>
            <a:spLocks noGrp="1"/>
          </p:cNvSpPr>
          <p:nvPr>
            <p:ph sz="quarter" idx="4"/>
          </p:nvPr>
        </p:nvSpPr>
        <p:spPr>
          <a:xfrm>
            <a:off x="6263685" y="2743201"/>
            <a:ext cx="4710387" cy="3428999"/>
          </a:xfrm>
        </p:spPr>
        <p:txBody>
          <a:bodyPr>
            <a:normAutofit fontScale="70000" lnSpcReduction="20000"/>
          </a:bodyPr>
          <a:lstStyle/>
          <a:p>
            <a:r>
              <a:rPr lang="en-US" i="1" dirty="0" smtClean="0"/>
              <a:t>Crepidata</a:t>
            </a:r>
          </a:p>
          <a:p>
            <a:pPr lvl="1"/>
            <a:r>
              <a:rPr lang="en-US" dirty="0" smtClean="0"/>
              <a:t>“</a:t>
            </a:r>
            <a:r>
              <a:rPr lang="en-US" dirty="0"/>
              <a:t>buskin </a:t>
            </a:r>
            <a:r>
              <a:rPr lang="en-US" dirty="0" smtClean="0"/>
              <a:t>drama” – i.e., tragedy based on Greek myth</a:t>
            </a:r>
          </a:p>
          <a:p>
            <a:r>
              <a:rPr lang="en-US" i="1" dirty="0" smtClean="0"/>
              <a:t>Praetexta</a:t>
            </a:r>
          </a:p>
          <a:p>
            <a:pPr lvl="1"/>
            <a:r>
              <a:rPr lang="en-US" dirty="0" smtClean="0"/>
              <a:t>“fringed-toga drama” – i.e., Roman history play</a:t>
            </a:r>
          </a:p>
          <a:p>
            <a:r>
              <a:rPr lang="en-US" dirty="0" smtClean="0">
                <a:solidFill>
                  <a:srgbClr val="BFBFBF"/>
                </a:solidFill>
              </a:rPr>
              <a:t>Pantomime</a:t>
            </a:r>
          </a:p>
          <a:p>
            <a:pPr lvl="1"/>
            <a:r>
              <a:rPr lang="en-US" dirty="0" smtClean="0">
                <a:solidFill>
                  <a:srgbClr val="BFBFBF"/>
                </a:solidFill>
              </a:rPr>
              <a:t>narrative dance, chorus accompaniment, mythological plots</a:t>
            </a:r>
          </a:p>
        </p:txBody>
      </p:sp>
      <p:grpSp>
        <p:nvGrpSpPr>
          <p:cNvPr id="2" name="Group 1"/>
          <p:cNvGrpSpPr/>
          <p:nvPr/>
        </p:nvGrpSpPr>
        <p:grpSpPr>
          <a:xfrm>
            <a:off x="3381976" y="2466648"/>
            <a:ext cx="8024578" cy="3537338"/>
            <a:chOff x="3381976" y="2466647"/>
            <a:chExt cx="8024578" cy="3909767"/>
          </a:xfrm>
        </p:grpSpPr>
        <p:sp>
          <p:nvSpPr>
            <p:cNvPr id="25" name="Oval 24"/>
            <p:cNvSpPr/>
            <p:nvPr/>
          </p:nvSpPr>
          <p:spPr>
            <a:xfrm>
              <a:off x="5715000" y="2466647"/>
              <a:ext cx="5691554" cy="2743200"/>
            </a:xfrm>
            <a:prstGeom prst="ellipse">
              <a:avLst/>
            </a:prstGeom>
            <a:ln w="25400">
              <a:solidFill>
                <a:srgbClr val="FF0000"/>
              </a:solidFill>
            </a:ln>
            <a:effectLst>
              <a:outerShdw blurRad="50800" dist="38100" dir="2700000" algn="tl" rotWithShape="0">
                <a:prstClr val="black">
                  <a:alpha val="40000"/>
                </a:prstClr>
              </a:outerShdw>
            </a:effectLst>
          </p:spPr>
          <p:txBody>
            <a:bodyPr wrap="square" rtlCol="0" anchor="ctr" anchorCtr="0">
              <a:spAutoFit/>
            </a:bodyPr>
            <a:lstStyle/>
            <a:p>
              <a:pPr algn="l"/>
              <a:endParaRPr lang="en-US" sz="1800" dirty="0">
                <a:latin typeface="+mn-lt"/>
              </a:endParaRPr>
            </a:p>
          </p:txBody>
        </p:sp>
        <p:cxnSp>
          <p:nvCxnSpPr>
            <p:cNvPr id="26" name="Straight Arrow Connector 25"/>
            <p:cNvCxnSpPr/>
            <p:nvPr/>
          </p:nvCxnSpPr>
          <p:spPr>
            <a:xfrm rot="5400000" flipH="1" flipV="1">
              <a:off x="5393314" y="5036217"/>
              <a:ext cx="842665" cy="762000"/>
            </a:xfrm>
            <a:prstGeom prst="straightConnector1">
              <a:avLst/>
            </a:prstGeom>
            <a:ln w="190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81976" y="5914749"/>
              <a:ext cx="3373680"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FF0000"/>
                  </a:solidFill>
                  <a:latin typeface="+mn-lt"/>
                </a:rPr>
                <a:t>ca. 240 BCE-early 100s CE</a:t>
              </a:r>
            </a:p>
          </p:txBody>
        </p:sp>
      </p:grpSp>
    </p:spTree>
    <p:extLst>
      <p:ext uri="{BB962C8B-B14F-4D97-AF65-F5344CB8AC3E}">
        <p14:creationId xmlns:p14="http://schemas.microsoft.com/office/powerpoint/2010/main" val="408308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Tragic Playwrights</a:t>
            </a:r>
            <a:endParaRPr lang="en-US" dirty="0"/>
          </a:p>
        </p:txBody>
      </p:sp>
      <p:sp>
        <p:nvSpPr>
          <p:cNvPr id="6" name="Text Placeholder 5"/>
          <p:cNvSpPr>
            <a:spLocks noGrp="1"/>
          </p:cNvSpPr>
          <p:nvPr>
            <p:ph type="body" idx="1"/>
          </p:nvPr>
        </p:nvSpPr>
        <p:spPr/>
        <p:txBody>
          <a:bodyPr/>
          <a:lstStyle/>
          <a:p>
            <a:r>
              <a:rPr lang="en-US" dirty="0" smtClean="0"/>
              <a:t>Republican</a:t>
            </a:r>
            <a:endParaRPr lang="en-US" dirty="0"/>
          </a:p>
        </p:txBody>
      </p:sp>
      <p:sp>
        <p:nvSpPr>
          <p:cNvPr id="7" name="Content Placeholder 6"/>
          <p:cNvSpPr>
            <a:spLocks noGrp="1"/>
          </p:cNvSpPr>
          <p:nvPr>
            <p:ph sz="half" idx="2"/>
          </p:nvPr>
        </p:nvSpPr>
        <p:spPr/>
        <p:txBody>
          <a:bodyPr>
            <a:normAutofit fontScale="92500" lnSpcReduction="20000"/>
          </a:bodyPr>
          <a:lstStyle/>
          <a:p>
            <a:r>
              <a:rPr lang="en-US" dirty="0" smtClean="0"/>
              <a:t>LIVIUS ANDRONICUS</a:t>
            </a:r>
          </a:p>
          <a:p>
            <a:pPr lvl="1"/>
            <a:r>
              <a:rPr lang="en-US" dirty="0" smtClean="0"/>
              <a:t>280/60–200 BCE</a:t>
            </a:r>
          </a:p>
          <a:p>
            <a:r>
              <a:rPr lang="en-US" dirty="0" smtClean="0"/>
              <a:t>Gnaeus NAEVIUS</a:t>
            </a:r>
            <a:endParaRPr lang="en-US" dirty="0"/>
          </a:p>
          <a:p>
            <a:pPr lvl="1"/>
            <a:r>
              <a:rPr lang="en-US" dirty="0"/>
              <a:t>Late 2</a:t>
            </a:r>
            <a:r>
              <a:rPr lang="en-US" baseline="30000" dirty="0"/>
              <a:t>nd</a:t>
            </a:r>
            <a:r>
              <a:rPr lang="en-US" dirty="0"/>
              <a:t> cent. BCE</a:t>
            </a:r>
          </a:p>
          <a:p>
            <a:r>
              <a:rPr lang="en-US" dirty="0"/>
              <a:t>Lucius </a:t>
            </a:r>
            <a:r>
              <a:rPr lang="en-US" dirty="0" smtClean="0"/>
              <a:t>ACCIUS</a:t>
            </a:r>
            <a:endParaRPr lang="en-US" dirty="0"/>
          </a:p>
          <a:p>
            <a:pPr lvl="1"/>
            <a:r>
              <a:rPr lang="en-US" dirty="0" smtClean="0"/>
              <a:t>180–ca. 86 </a:t>
            </a:r>
            <a:r>
              <a:rPr lang="en-US" dirty="0"/>
              <a:t>BCE, child of ex-slaves</a:t>
            </a:r>
          </a:p>
        </p:txBody>
      </p:sp>
      <p:sp>
        <p:nvSpPr>
          <p:cNvPr id="8" name="Text Placeholder 7"/>
          <p:cNvSpPr>
            <a:spLocks noGrp="1"/>
          </p:cNvSpPr>
          <p:nvPr>
            <p:ph type="body" sz="quarter" idx="3"/>
          </p:nvPr>
        </p:nvSpPr>
        <p:spPr/>
        <p:txBody>
          <a:bodyPr/>
          <a:lstStyle/>
          <a:p>
            <a:r>
              <a:rPr lang="en-US" dirty="0" smtClean="0"/>
              <a:t>Imperial</a:t>
            </a:r>
            <a:endParaRPr lang="en-US" dirty="0"/>
          </a:p>
        </p:txBody>
      </p:sp>
      <p:sp>
        <p:nvSpPr>
          <p:cNvPr id="9" name="Content Placeholder 8"/>
          <p:cNvSpPr>
            <a:spLocks noGrp="1"/>
          </p:cNvSpPr>
          <p:nvPr>
            <p:ph sz="quarter" idx="4"/>
          </p:nvPr>
        </p:nvSpPr>
        <p:spPr/>
        <p:txBody>
          <a:bodyPr/>
          <a:lstStyle/>
          <a:p>
            <a:r>
              <a:rPr lang="en-US" dirty="0" smtClean="0"/>
              <a:t>Lucius Annaeus SENECA</a:t>
            </a:r>
          </a:p>
          <a:p>
            <a:pPr lvl="1"/>
            <a:r>
              <a:rPr lang="it-IT" dirty="0" smtClean="0"/>
              <a:t>c</a:t>
            </a:r>
            <a:r>
              <a:rPr lang="en-US" dirty="0" smtClean="0"/>
              <a:t>a</a:t>
            </a:r>
            <a:r>
              <a:rPr lang="it-IT" dirty="0" smtClean="0"/>
              <a:t>. </a:t>
            </a:r>
            <a:r>
              <a:rPr lang="it-IT" dirty="0"/>
              <a:t>4 </a:t>
            </a:r>
            <a:r>
              <a:rPr lang="it-IT" dirty="0" smtClean="0"/>
              <a:t>BC</a:t>
            </a:r>
            <a:r>
              <a:rPr lang="en-US" dirty="0" smtClean="0"/>
              <a:t>E</a:t>
            </a:r>
            <a:r>
              <a:rPr lang="it-IT" dirty="0" smtClean="0"/>
              <a:t>–65</a:t>
            </a:r>
            <a:r>
              <a:rPr lang="en-US" dirty="0" smtClean="0"/>
              <a:t> CE</a:t>
            </a:r>
          </a:p>
          <a:p>
            <a:r>
              <a:rPr lang="en-US" dirty="0" smtClean="0"/>
              <a:t>Anonymous author of </a:t>
            </a:r>
            <a:r>
              <a:rPr lang="en-US" i="1" dirty="0" smtClean="0"/>
              <a:t>Octavia</a:t>
            </a:r>
            <a:r>
              <a:rPr lang="en-US" dirty="0" smtClean="0"/>
              <a:t> (ca. 90 CE)</a:t>
            </a:r>
            <a:endParaRPr lang="en-US" dirty="0"/>
          </a:p>
        </p:txBody>
      </p:sp>
    </p:spTree>
    <p:extLst>
      <p:ext uri="{BB962C8B-B14F-4D97-AF65-F5344CB8AC3E}">
        <p14:creationId xmlns:p14="http://schemas.microsoft.com/office/powerpoint/2010/main" val="94964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6185" y="3124200"/>
            <a:ext cx="8099632" cy="146423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a:latin typeface="Calibri" panose="020F0502020204030204" pitchFamily="34" charset="0"/>
                <a:cs typeface="Calibri" panose="020F0502020204030204" pitchFamily="34" charset="0"/>
              </a:rPr>
              <a:t>“The content of Roman tragedy is not ‘tragic.’ ”</a:t>
            </a:r>
          </a:p>
        </p:txBody>
      </p:sp>
      <p:sp>
        <p:nvSpPr>
          <p:cNvPr id="10" name="Title 9"/>
          <p:cNvSpPr>
            <a:spLocks noGrp="1"/>
          </p:cNvSpPr>
          <p:nvPr>
            <p:ph type="title"/>
          </p:nvPr>
        </p:nvSpPr>
        <p:spPr>
          <a:xfrm>
            <a:off x="1217931" y="655638"/>
            <a:ext cx="9756141" cy="1325562"/>
          </a:xfrm>
        </p:spPr>
        <p:txBody>
          <a:bodyPr>
            <a:normAutofit/>
          </a:bodyPr>
          <a:lstStyle/>
          <a:p>
            <a:r>
              <a:rPr lang="en-US" sz="4800" i="1" dirty="0" smtClean="0"/>
              <a:t>Brill’s</a:t>
            </a:r>
            <a:r>
              <a:rPr lang="en-US" sz="4800" dirty="0" smtClean="0"/>
              <a:t> on Roman Tragedy</a:t>
            </a:r>
            <a:endParaRPr lang="en-US" sz="4800" dirty="0"/>
          </a:p>
        </p:txBody>
      </p:sp>
    </p:spTree>
    <p:extLst>
      <p:ext uri="{BB962C8B-B14F-4D97-AF65-F5344CB8AC3E}">
        <p14:creationId xmlns:p14="http://schemas.microsoft.com/office/powerpoint/2010/main" val="35091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Explosion of Evil”</a:t>
            </a:r>
          </a:p>
        </p:txBody>
      </p:sp>
      <p:sp>
        <p:nvSpPr>
          <p:cNvPr id="3" name="Text Placeholder 2"/>
          <p:cNvSpPr>
            <a:spLocks noGrp="1"/>
          </p:cNvSpPr>
          <p:nvPr>
            <p:ph type="body" idx="1"/>
          </p:nvPr>
        </p:nvSpPr>
        <p:spPr/>
        <p:txBody>
          <a:bodyPr/>
          <a:lstStyle/>
          <a:p>
            <a:r>
              <a:rPr lang="en-US" dirty="0"/>
              <a:t>Introduction to Senecan Tragedy</a:t>
            </a:r>
          </a:p>
        </p:txBody>
      </p:sp>
    </p:spTree>
    <p:extLst>
      <p:ext uri="{BB962C8B-B14F-4D97-AF65-F5344CB8AC3E}">
        <p14:creationId xmlns:p14="http://schemas.microsoft.com/office/powerpoint/2010/main" val="13678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Seneca (10-65 CE</a:t>
            </a:r>
            <a:r>
              <a:rPr lang="en-US" dirty="0" smtClean="0"/>
              <a:t>)</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Historical background</a:t>
            </a:r>
          </a:p>
          <a:p>
            <a:pPr lvl="1"/>
            <a:r>
              <a:rPr lang="en-US" dirty="0" smtClean="0"/>
              <a:t>Claudius </a:t>
            </a:r>
            <a:r>
              <a:rPr lang="en-US" sz="2000" dirty="0"/>
              <a:t>(r. 41-54)</a:t>
            </a:r>
          </a:p>
          <a:p>
            <a:pPr lvl="1"/>
            <a:r>
              <a:rPr lang="en-US" dirty="0" smtClean="0"/>
              <a:t>Nero </a:t>
            </a:r>
            <a:r>
              <a:rPr lang="en-US" sz="2200" dirty="0"/>
              <a:t>(r. 54-68)</a:t>
            </a:r>
            <a:endParaRPr lang="en-US" dirty="0" smtClean="0"/>
          </a:p>
          <a:p>
            <a:r>
              <a:rPr lang="en-US" dirty="0" smtClean="0"/>
              <a:t>Biographical notes</a:t>
            </a:r>
          </a:p>
          <a:p>
            <a:pPr lvl="1"/>
            <a:r>
              <a:rPr lang="en-US" dirty="0" smtClean="0"/>
              <a:t>Claudius, Agrippina, Nero</a:t>
            </a:r>
          </a:p>
          <a:p>
            <a:r>
              <a:rPr lang="en-US" dirty="0" smtClean="0"/>
              <a:t>Philosophical interests</a:t>
            </a:r>
          </a:p>
          <a:p>
            <a:pPr lvl="1"/>
            <a:r>
              <a:rPr lang="en-US" dirty="0" smtClean="0"/>
              <a:t>Stoicism</a:t>
            </a:r>
          </a:p>
          <a:p>
            <a:pPr lvl="1"/>
            <a:r>
              <a:rPr lang="en-US" dirty="0" smtClean="0"/>
              <a:t>Epicureanism</a:t>
            </a:r>
          </a:p>
          <a:p>
            <a:r>
              <a:rPr lang="en-US" dirty="0" smtClean="0"/>
              <a:t>Rhetorical dimension</a:t>
            </a:r>
          </a:p>
          <a:p>
            <a:pPr lvl="1"/>
            <a:r>
              <a:rPr lang="en-US" dirty="0" smtClean="0"/>
              <a:t>declamation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461" y="2063995"/>
            <a:ext cx="2669692" cy="306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67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Senecan versus Athenian Tragedy</a:t>
            </a:r>
            <a:endParaRPr lang="en-US" dirty="0"/>
          </a:p>
        </p:txBody>
      </p:sp>
      <p:sp>
        <p:nvSpPr>
          <p:cNvPr id="3" name="Text Placeholder 2"/>
          <p:cNvSpPr>
            <a:spLocks noGrp="1"/>
          </p:cNvSpPr>
          <p:nvPr>
            <p:ph type="body" idx="1"/>
          </p:nvPr>
        </p:nvSpPr>
        <p:spPr/>
        <p:txBody>
          <a:bodyPr/>
          <a:lstStyle/>
          <a:p>
            <a:r>
              <a:rPr lang="en-US" smtClean="0"/>
              <a:t>Athenian</a:t>
            </a:r>
            <a:endParaRPr lang="en-US" dirty="0"/>
          </a:p>
        </p:txBody>
      </p:sp>
      <p:sp>
        <p:nvSpPr>
          <p:cNvPr id="4" name="Content Placeholder 3"/>
          <p:cNvSpPr>
            <a:spLocks noGrp="1"/>
          </p:cNvSpPr>
          <p:nvPr>
            <p:ph sz="half" idx="2"/>
          </p:nvPr>
        </p:nvSpPr>
        <p:spPr>
          <a:xfrm>
            <a:off x="1217931" y="2743201"/>
            <a:ext cx="4710387" cy="4114799"/>
          </a:xfrm>
        </p:spPr>
        <p:txBody>
          <a:bodyPr>
            <a:noAutofit/>
          </a:bodyPr>
          <a:lstStyle/>
          <a:p>
            <a:pPr>
              <a:lnSpc>
                <a:spcPct val="100000"/>
              </a:lnSpc>
              <a:spcBef>
                <a:spcPts val="0"/>
              </a:spcBef>
            </a:pPr>
            <a:r>
              <a:rPr lang="en-US" sz="2800" dirty="0" smtClean="0"/>
              <a:t>Performed</a:t>
            </a:r>
          </a:p>
          <a:p>
            <a:pPr>
              <a:lnSpc>
                <a:spcPct val="100000"/>
              </a:lnSpc>
              <a:spcBef>
                <a:spcPts val="0"/>
              </a:spcBef>
            </a:pPr>
            <a:r>
              <a:rPr lang="en-US" sz="2800" dirty="0"/>
              <a:t>Structure</a:t>
            </a:r>
          </a:p>
          <a:p>
            <a:pPr lvl="1">
              <a:spcBef>
                <a:spcPts val="0"/>
              </a:spcBef>
            </a:pPr>
            <a:r>
              <a:rPr lang="en-US" sz="2400" dirty="0" smtClean="0"/>
              <a:t>Episodes, choruses</a:t>
            </a:r>
          </a:p>
          <a:p>
            <a:pPr>
              <a:lnSpc>
                <a:spcPct val="100000"/>
              </a:lnSpc>
              <a:spcBef>
                <a:spcPts val="0"/>
              </a:spcBef>
            </a:pPr>
            <a:r>
              <a:rPr lang="en-US" sz="2800" dirty="0"/>
              <a:t>Action</a:t>
            </a:r>
          </a:p>
          <a:p>
            <a:pPr lvl="1">
              <a:spcBef>
                <a:spcPts val="0"/>
              </a:spcBef>
            </a:pPr>
            <a:r>
              <a:rPr lang="en-US" sz="2400" dirty="0"/>
              <a:t>Offstage violence</a:t>
            </a:r>
          </a:p>
          <a:p>
            <a:pPr>
              <a:lnSpc>
                <a:spcPct val="100000"/>
              </a:lnSpc>
              <a:spcBef>
                <a:spcPts val="0"/>
              </a:spcBef>
            </a:pPr>
            <a:r>
              <a:rPr lang="en-US" sz="2800" dirty="0" smtClean="0"/>
              <a:t>Links </a:t>
            </a:r>
            <a:r>
              <a:rPr lang="en-US" sz="2800" dirty="0"/>
              <a:t>to</a:t>
            </a:r>
          </a:p>
          <a:p>
            <a:pPr lvl="1">
              <a:spcBef>
                <a:spcPts val="0"/>
              </a:spcBef>
            </a:pPr>
            <a:r>
              <a:rPr lang="en-US" sz="2400" dirty="0"/>
              <a:t>Archaic Greek poetry</a:t>
            </a:r>
          </a:p>
          <a:p>
            <a:pPr lvl="1">
              <a:spcBef>
                <a:spcPts val="0"/>
              </a:spcBef>
            </a:pPr>
            <a:r>
              <a:rPr lang="en-US" sz="2400" dirty="0" smtClean="0"/>
              <a:t>Sophistic rhetoric</a:t>
            </a:r>
            <a:endParaRPr lang="en-US" sz="2400" dirty="0"/>
          </a:p>
        </p:txBody>
      </p:sp>
      <p:sp>
        <p:nvSpPr>
          <p:cNvPr id="5" name="Text Placeholder 4"/>
          <p:cNvSpPr>
            <a:spLocks noGrp="1"/>
          </p:cNvSpPr>
          <p:nvPr>
            <p:ph type="body" sz="quarter" idx="3"/>
          </p:nvPr>
        </p:nvSpPr>
        <p:spPr/>
        <p:txBody>
          <a:bodyPr/>
          <a:lstStyle/>
          <a:p>
            <a:r>
              <a:rPr lang="en-US" smtClean="0"/>
              <a:t>Senecan</a:t>
            </a:r>
            <a:endParaRPr lang="en-US" dirty="0"/>
          </a:p>
        </p:txBody>
      </p:sp>
      <p:sp>
        <p:nvSpPr>
          <p:cNvPr id="6" name="Content Placeholder 5"/>
          <p:cNvSpPr>
            <a:spLocks noGrp="1"/>
          </p:cNvSpPr>
          <p:nvPr>
            <p:ph sz="quarter" idx="4"/>
          </p:nvPr>
        </p:nvSpPr>
        <p:spPr>
          <a:xfrm>
            <a:off x="6263685" y="2743201"/>
            <a:ext cx="4710387" cy="4114799"/>
          </a:xfrm>
        </p:spPr>
        <p:txBody>
          <a:bodyPr>
            <a:noAutofit/>
          </a:bodyPr>
          <a:lstStyle/>
          <a:p>
            <a:pPr>
              <a:lnSpc>
                <a:spcPct val="100000"/>
              </a:lnSpc>
              <a:spcBef>
                <a:spcPts val="0"/>
              </a:spcBef>
            </a:pPr>
            <a:r>
              <a:rPr lang="en-US" sz="2800" dirty="0"/>
              <a:t>Performed?</a:t>
            </a:r>
          </a:p>
          <a:p>
            <a:pPr lvl="1">
              <a:spcBef>
                <a:spcPts val="0"/>
              </a:spcBef>
            </a:pPr>
            <a:r>
              <a:rPr lang="en-US" sz="2400" dirty="0"/>
              <a:t>“Closet drama”?</a:t>
            </a:r>
          </a:p>
          <a:p>
            <a:pPr>
              <a:lnSpc>
                <a:spcPct val="100000"/>
              </a:lnSpc>
              <a:spcBef>
                <a:spcPts val="0"/>
              </a:spcBef>
            </a:pPr>
            <a:r>
              <a:rPr lang="en-US" sz="2800" dirty="0"/>
              <a:t>Structure</a:t>
            </a:r>
          </a:p>
          <a:p>
            <a:pPr lvl="1">
              <a:spcBef>
                <a:spcPts val="0"/>
              </a:spcBef>
            </a:pPr>
            <a:r>
              <a:rPr lang="en-US" sz="2400" dirty="0"/>
              <a:t>Acts (5), choruses</a:t>
            </a:r>
          </a:p>
          <a:p>
            <a:pPr>
              <a:lnSpc>
                <a:spcPct val="100000"/>
              </a:lnSpc>
              <a:spcBef>
                <a:spcPts val="0"/>
              </a:spcBef>
            </a:pPr>
            <a:r>
              <a:rPr lang="en-US" sz="2800" dirty="0"/>
              <a:t>Action</a:t>
            </a:r>
          </a:p>
          <a:p>
            <a:pPr lvl="1">
              <a:spcBef>
                <a:spcPts val="0"/>
              </a:spcBef>
            </a:pPr>
            <a:r>
              <a:rPr lang="en-US" sz="2400" dirty="0"/>
              <a:t>EXTREME violence offstage</a:t>
            </a:r>
          </a:p>
          <a:p>
            <a:pPr>
              <a:lnSpc>
                <a:spcPct val="100000"/>
              </a:lnSpc>
              <a:spcBef>
                <a:spcPts val="0"/>
              </a:spcBef>
            </a:pPr>
            <a:r>
              <a:rPr lang="en-US" sz="2800" dirty="0" smtClean="0"/>
              <a:t>Links to...</a:t>
            </a:r>
            <a:endParaRPr lang="en-US" sz="2800" dirty="0"/>
          </a:p>
          <a:p>
            <a:pPr lvl="1">
              <a:spcBef>
                <a:spcPts val="0"/>
              </a:spcBef>
            </a:pPr>
            <a:r>
              <a:rPr lang="en-US" sz="2400" dirty="0" smtClean="0"/>
              <a:t>Rhetorical </a:t>
            </a:r>
            <a:r>
              <a:rPr lang="en-US" sz="2400" dirty="0"/>
              <a:t>tradition</a:t>
            </a:r>
          </a:p>
          <a:p>
            <a:pPr lvl="1">
              <a:spcBef>
                <a:spcPts val="0"/>
              </a:spcBef>
            </a:pPr>
            <a:r>
              <a:rPr lang="en-US" sz="2400" dirty="0" smtClean="0"/>
              <a:t>Philosophical interests</a:t>
            </a:r>
            <a:endParaRPr lang="en-US" sz="2000" dirty="0"/>
          </a:p>
        </p:txBody>
      </p:sp>
    </p:spTree>
    <p:extLst>
      <p:ext uri="{BB962C8B-B14F-4D97-AF65-F5344CB8AC3E}">
        <p14:creationId xmlns:p14="http://schemas.microsoft.com/office/powerpoint/2010/main" val="29505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SenTrag</a:t>
            </a:r>
            <a:r>
              <a:rPr lang="en-US" dirty="0" smtClean="0"/>
              <a:t>: Philosophical Evocations</a:t>
            </a:r>
            <a:endParaRPr lang="en-US" dirty="0"/>
          </a:p>
        </p:txBody>
      </p:sp>
      <p:sp>
        <p:nvSpPr>
          <p:cNvPr id="9" name="Text Placeholder 8"/>
          <p:cNvSpPr>
            <a:spLocks noGrp="1"/>
          </p:cNvSpPr>
          <p:nvPr>
            <p:ph type="body" idx="1"/>
          </p:nvPr>
        </p:nvSpPr>
        <p:spPr/>
        <p:txBody>
          <a:bodyPr/>
          <a:lstStyle/>
          <a:p>
            <a:r>
              <a:rPr lang="en-US" dirty="0" smtClean="0"/>
              <a:t>Stoicism</a:t>
            </a:r>
            <a:endParaRPr lang="en-US" dirty="0"/>
          </a:p>
        </p:txBody>
      </p:sp>
      <p:sp>
        <p:nvSpPr>
          <p:cNvPr id="10" name="Content Placeholder 9"/>
          <p:cNvSpPr>
            <a:spLocks noGrp="1"/>
          </p:cNvSpPr>
          <p:nvPr>
            <p:ph sz="half" idx="2"/>
          </p:nvPr>
        </p:nvSpPr>
        <p:spPr/>
        <p:txBody>
          <a:bodyPr>
            <a:normAutofit/>
          </a:bodyPr>
          <a:lstStyle/>
          <a:p>
            <a:pPr marL="45720" indent="0">
              <a:lnSpc>
                <a:spcPct val="114000"/>
              </a:lnSpc>
              <a:spcBef>
                <a:spcPts val="1200"/>
              </a:spcBef>
              <a:buNone/>
            </a:pPr>
            <a:r>
              <a:rPr lang="en-US" sz="2800" dirty="0" smtClean="0"/>
              <a:t>“Live according to nature”</a:t>
            </a:r>
            <a:br>
              <a:rPr lang="en-US" sz="2800" dirty="0" smtClean="0"/>
            </a:br>
            <a:endParaRPr lang="en-US" sz="2800" dirty="0" smtClean="0"/>
          </a:p>
          <a:p>
            <a:pPr marL="274320" lvl="1" indent="0">
              <a:lnSpc>
                <a:spcPct val="125000"/>
              </a:lnSpc>
              <a:buNone/>
            </a:pPr>
            <a:r>
              <a:rPr lang="en-US" sz="2400" dirty="0" smtClean="0"/>
              <a:t>NURSE (</a:t>
            </a:r>
            <a:r>
              <a:rPr lang="en-US" sz="2400" dirty="0"/>
              <a:t>to Hippolytus): Let nature’s instinct guide your life; be seen </a:t>
            </a:r>
            <a:r>
              <a:rPr lang="en-US" sz="2400" dirty="0" smtClean="0"/>
              <a:t>/ Here </a:t>
            </a:r>
            <a:r>
              <a:rPr lang="en-US" sz="2400" dirty="0"/>
              <a:t>in the city; meet your fellow-men</a:t>
            </a:r>
            <a:r>
              <a:rPr lang="en-US" sz="2400" dirty="0" smtClean="0"/>
              <a:t>. (p. 117)</a:t>
            </a:r>
            <a:endParaRPr lang="en-US" sz="2400" dirty="0"/>
          </a:p>
        </p:txBody>
      </p:sp>
      <p:sp>
        <p:nvSpPr>
          <p:cNvPr id="11" name="Text Placeholder 10"/>
          <p:cNvSpPr>
            <a:spLocks noGrp="1"/>
          </p:cNvSpPr>
          <p:nvPr>
            <p:ph type="body" sz="quarter" idx="3"/>
          </p:nvPr>
        </p:nvSpPr>
        <p:spPr/>
        <p:txBody>
          <a:bodyPr/>
          <a:lstStyle/>
          <a:p>
            <a:r>
              <a:rPr lang="en-US" dirty="0" smtClean="0"/>
              <a:t>Epicureanism</a:t>
            </a:r>
            <a:endParaRPr lang="en-US" dirty="0"/>
          </a:p>
        </p:txBody>
      </p:sp>
      <p:sp>
        <p:nvSpPr>
          <p:cNvPr id="12" name="Content Placeholder 11"/>
          <p:cNvSpPr>
            <a:spLocks noGrp="1"/>
          </p:cNvSpPr>
          <p:nvPr>
            <p:ph sz="quarter" idx="4"/>
          </p:nvPr>
        </p:nvSpPr>
        <p:spPr/>
        <p:txBody>
          <a:bodyPr>
            <a:normAutofit/>
          </a:bodyPr>
          <a:lstStyle/>
          <a:p>
            <a:pPr marL="45720" indent="0">
              <a:lnSpc>
                <a:spcPct val="114000"/>
              </a:lnSpc>
              <a:spcBef>
                <a:spcPts val="1200"/>
              </a:spcBef>
              <a:buNone/>
            </a:pPr>
            <a:r>
              <a:rPr lang="en-US" sz="2800" dirty="0"/>
              <a:t>“Pleasure = freedom from disturbance”</a:t>
            </a:r>
          </a:p>
          <a:p>
            <a:pPr marL="274320" lvl="1" indent="0">
              <a:lnSpc>
                <a:spcPct val="125000"/>
              </a:lnSpc>
              <a:buNone/>
            </a:pPr>
            <a:r>
              <a:rPr lang="en-US" sz="2400" dirty="0"/>
              <a:t>HIPPOLYTUS: So, I think, / Men lived in the olden days, ... They had no gold / To excite their blind desires. (p. 119)</a:t>
            </a:r>
          </a:p>
        </p:txBody>
      </p:sp>
    </p:spTree>
    <p:extLst>
      <p:ext uri="{BB962C8B-B14F-4D97-AF65-F5344CB8AC3E}">
        <p14:creationId xmlns:p14="http://schemas.microsoft.com/office/powerpoint/2010/main" val="5046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76200"/>
            <a:ext cx="9756141" cy="1325562"/>
          </a:xfrm>
        </p:spPr>
        <p:txBody>
          <a:bodyPr>
            <a:normAutofit/>
          </a:bodyPr>
          <a:lstStyle/>
          <a:p>
            <a:r>
              <a:rPr lang="en-US" dirty="0" smtClean="0"/>
              <a:t>“</a:t>
            </a:r>
            <a:r>
              <a:rPr lang="en-US" smtClean="0"/>
              <a:t>Senecan </a:t>
            </a:r>
            <a:r>
              <a:rPr lang="en-US" smtClean="0"/>
              <a:t>Schema” </a:t>
            </a:r>
            <a:r>
              <a:rPr lang="en-US" dirty="0" smtClean="0"/>
              <a:t>(cf. Herington)</a:t>
            </a:r>
            <a:endParaRPr lang="en-US"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2034024108"/>
              </p:ext>
            </p:extLst>
          </p:nvPr>
        </p:nvGraphicFramePr>
        <p:xfrm>
          <a:off x="1981200" y="1524000"/>
          <a:ext cx="8229600" cy="4907280"/>
        </p:xfrm>
        <a:graphic>
          <a:graphicData uri="http://schemas.openxmlformats.org/drawingml/2006/table">
            <a:tbl>
              <a:tblPr firstRow="1" bandRow="1">
                <a:tableStyleId>{5C22544A-7EE6-4342-B048-85BDC9FD1C3A}</a:tableStyleId>
              </a:tblPr>
              <a:tblGrid>
                <a:gridCol w="3755720">
                  <a:extLst>
                    <a:ext uri="{9D8B030D-6E8A-4147-A177-3AD203B41FA5}">
                      <a16:colId xmlns:a16="http://schemas.microsoft.com/office/drawing/2014/main" val="20000"/>
                    </a:ext>
                  </a:extLst>
                </a:gridCol>
                <a:gridCol w="4473880">
                  <a:extLst>
                    <a:ext uri="{9D8B030D-6E8A-4147-A177-3AD203B41FA5}">
                      <a16:colId xmlns:a16="http://schemas.microsoft.com/office/drawing/2014/main" val="20001"/>
                    </a:ext>
                  </a:extLst>
                </a:gridCol>
              </a:tblGrid>
              <a:tr h="370840">
                <a:tc>
                  <a:txBody>
                    <a:bodyPr/>
                    <a:lstStyle/>
                    <a:p>
                      <a:r>
                        <a:rPr lang="en-US" sz="2000" dirty="0" smtClean="0"/>
                        <a:t>Thematic Structure</a:t>
                      </a:r>
                      <a:endParaRPr lang="en-US" sz="2000" dirty="0"/>
                    </a:p>
                  </a:txBody>
                  <a:tcPr/>
                </a:tc>
                <a:tc>
                  <a:txBody>
                    <a:bodyPr/>
                    <a:lstStyle/>
                    <a:p>
                      <a:r>
                        <a:rPr lang="en-US" sz="2000" dirty="0" smtClean="0"/>
                        <a:t>Dramatic Structure</a:t>
                      </a:r>
                      <a:endParaRPr lang="en-US" sz="2000" dirty="0"/>
                    </a:p>
                  </a:txBody>
                  <a:tcPr/>
                </a:tc>
                <a:extLst>
                  <a:ext uri="{0D108BD9-81ED-4DB2-BD59-A6C34878D82A}">
                    <a16:rowId xmlns:a16="http://schemas.microsoft.com/office/drawing/2014/main" val="10000"/>
                  </a:ext>
                </a:extLst>
              </a:tr>
              <a:tr h="370840">
                <a:tc>
                  <a:txBody>
                    <a:bodyPr/>
                    <a:lstStyle/>
                    <a:p>
                      <a:r>
                        <a:rPr lang="en-US" sz="2000" b="1" i="1" dirty="0" smtClean="0"/>
                        <a:t>CLOUD OF EVIL</a:t>
                      </a:r>
                      <a:endParaRPr lang="en-US" sz="2000" b="1" i="1" dirty="0"/>
                    </a:p>
                  </a:txBody>
                  <a:tcPr/>
                </a:tc>
                <a:tc>
                  <a:txBody>
                    <a:bodyPr/>
                    <a:lstStyle/>
                    <a:p>
                      <a:r>
                        <a:rPr lang="en-US" sz="2000" b="1" dirty="0" smtClean="0"/>
                        <a:t>ACT 1.</a:t>
                      </a:r>
                      <a:r>
                        <a:rPr lang="en-US" sz="2000" dirty="0" smtClean="0"/>
                        <a:t> Hippolytus’ chaste joy, Phaedra’s love agony.</a:t>
                      </a:r>
                      <a:endParaRPr lang="en-US" sz="2000" dirty="0"/>
                    </a:p>
                  </a:txBody>
                  <a:tcPr/>
                </a:tc>
                <a:extLst>
                  <a:ext uri="{0D108BD9-81ED-4DB2-BD59-A6C34878D82A}">
                    <a16:rowId xmlns:a16="http://schemas.microsoft.com/office/drawing/2014/main" val="10001"/>
                  </a:ext>
                </a:extLst>
              </a:tr>
              <a:tr h="370840">
                <a:tc>
                  <a:txBody>
                    <a:bodyPr/>
                    <a:lstStyle/>
                    <a:p>
                      <a:r>
                        <a:rPr lang="en-US" sz="2000" b="1" i="1" dirty="0" smtClean="0"/>
                        <a:t>DEFEAT OF REASON BY PASSION</a:t>
                      </a:r>
                      <a:endParaRPr lang="en-US" sz="2000" b="1" i="1" dirty="0"/>
                    </a:p>
                  </a:txBody>
                  <a:tcPr/>
                </a:tc>
                <a:tc>
                  <a:txBody>
                    <a:bodyPr/>
                    <a:lstStyle/>
                    <a:p>
                      <a:r>
                        <a:rPr lang="en-US" sz="2000" b="1" dirty="0" smtClean="0"/>
                        <a:t>ACT 1 cont.</a:t>
                      </a:r>
                      <a:r>
                        <a:rPr lang="en-US" sz="2000" dirty="0" smtClean="0"/>
                        <a:t> Phaedra’s and nurse’s debate.</a:t>
                      </a:r>
                      <a:endParaRPr lang="en-US" sz="2000" dirty="0"/>
                    </a:p>
                  </a:txBody>
                  <a:tcPr/>
                </a:tc>
                <a:extLst>
                  <a:ext uri="{0D108BD9-81ED-4DB2-BD59-A6C34878D82A}">
                    <a16:rowId xmlns:a16="http://schemas.microsoft.com/office/drawing/2014/main" val="10002"/>
                  </a:ext>
                </a:extLst>
              </a:tr>
              <a:tr h="370840">
                <a:tc rowSpan="4">
                  <a:txBody>
                    <a:bodyPr/>
                    <a:lstStyle/>
                    <a:p>
                      <a:r>
                        <a:rPr lang="en-US" sz="2000" b="1" i="1" dirty="0" smtClean="0"/>
                        <a:t>EXPLOSION OF EVIL</a:t>
                      </a:r>
                      <a:endParaRPr lang="en-US" sz="2000" b="1" i="1" dirty="0"/>
                    </a:p>
                  </a:txBody>
                  <a:tcPr/>
                </a:tc>
                <a:tc>
                  <a:txBody>
                    <a:bodyPr/>
                    <a:lstStyle/>
                    <a:p>
                      <a:r>
                        <a:rPr lang="en-US" sz="2000" b="1" dirty="0" smtClean="0"/>
                        <a:t>ACT 2.</a:t>
                      </a:r>
                      <a:r>
                        <a:rPr lang="en-US" sz="2000" dirty="0" smtClean="0"/>
                        <a:t> Attempted seduction, shocked rejection. Criminal plot – “crime must cover crime” (Nurse, p. 127)</a:t>
                      </a:r>
                      <a:endParaRPr lang="en-US" sz="2000" dirty="0"/>
                    </a:p>
                  </a:txBody>
                  <a:tcPr/>
                </a:tc>
                <a:extLst>
                  <a:ext uri="{0D108BD9-81ED-4DB2-BD59-A6C34878D82A}">
                    <a16:rowId xmlns:a16="http://schemas.microsoft.com/office/drawing/2014/main" val="10003"/>
                  </a:ext>
                </a:extLst>
              </a:tr>
              <a:tr h="370840">
                <a:tc vMerge="1">
                  <a:txBody>
                    <a:bodyPr/>
                    <a:lstStyle/>
                    <a:p>
                      <a:endParaRPr lang="en-US" sz="2000" dirty="0"/>
                    </a:p>
                  </a:txBody>
                  <a:tcPr/>
                </a:tc>
                <a:tc>
                  <a:txBody>
                    <a:bodyPr/>
                    <a:lstStyle/>
                    <a:p>
                      <a:r>
                        <a:rPr lang="en-US" sz="2000" b="1" dirty="0" smtClean="0"/>
                        <a:t>ACT 3.</a:t>
                      </a:r>
                      <a:r>
                        <a:rPr lang="en-US" sz="2000" dirty="0" smtClean="0"/>
                        <a:t> Phaedra executes plan.</a:t>
                      </a:r>
                      <a:endParaRPr lang="en-US" sz="2000" dirty="0"/>
                    </a:p>
                  </a:txBody>
                  <a:tcPr/>
                </a:tc>
                <a:extLst>
                  <a:ext uri="{0D108BD9-81ED-4DB2-BD59-A6C34878D82A}">
                    <a16:rowId xmlns:a16="http://schemas.microsoft.com/office/drawing/2014/main" val="10004"/>
                  </a:ext>
                </a:extLst>
              </a:tr>
              <a:tr h="370840">
                <a:tc vMerge="1">
                  <a:txBody>
                    <a:bodyPr/>
                    <a:lstStyle/>
                    <a:p>
                      <a:endParaRPr lang="en-US" sz="2000" dirty="0"/>
                    </a:p>
                  </a:txBody>
                  <a:tcPr/>
                </a:tc>
                <a:tc>
                  <a:txBody>
                    <a:bodyPr/>
                    <a:lstStyle/>
                    <a:p>
                      <a:r>
                        <a:rPr lang="en-US" sz="2000" b="1" dirty="0" smtClean="0"/>
                        <a:t>ACT 4.</a:t>
                      </a:r>
                      <a:r>
                        <a:rPr lang="en-US" sz="2000" dirty="0" smtClean="0"/>
                        <a:t> Messenger speech, Hippolytus’ death.</a:t>
                      </a:r>
                      <a:endParaRPr lang="en-US" sz="2000" dirty="0"/>
                    </a:p>
                  </a:txBody>
                  <a:tcPr/>
                </a:tc>
                <a:extLst>
                  <a:ext uri="{0D108BD9-81ED-4DB2-BD59-A6C34878D82A}">
                    <a16:rowId xmlns:a16="http://schemas.microsoft.com/office/drawing/2014/main" val="10005"/>
                  </a:ext>
                </a:extLst>
              </a:tr>
              <a:tr h="370840">
                <a:tc vMerge="1">
                  <a:txBody>
                    <a:bodyPr/>
                    <a:lstStyle/>
                    <a:p>
                      <a:endParaRPr lang="en-US" sz="2000" dirty="0"/>
                    </a:p>
                  </a:txBody>
                  <a:tcPr/>
                </a:tc>
                <a:tc>
                  <a:txBody>
                    <a:bodyPr/>
                    <a:lstStyle/>
                    <a:p>
                      <a:r>
                        <a:rPr lang="en-US" sz="2000" b="1" dirty="0" smtClean="0"/>
                        <a:t>ACT 5.</a:t>
                      </a:r>
                      <a:r>
                        <a:rPr lang="en-US" sz="2000" dirty="0" smtClean="0"/>
                        <a:t> Phaedra’s suicide, Theseus’ grief.</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713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Senecan Rhetoric 1 (</a:t>
            </a:r>
            <a:r>
              <a:rPr lang="en-US" i="1" dirty="0" smtClean="0"/>
              <a:t>Phaedra</a:t>
            </a:r>
            <a:r>
              <a:rPr lang="en-US" dirty="0" smtClean="0"/>
              <a:t>)</a:t>
            </a:r>
            <a:endParaRPr lang="en-US" dirty="0"/>
          </a:p>
        </p:txBody>
      </p:sp>
      <p:sp>
        <p:nvSpPr>
          <p:cNvPr id="8" name="Text Placeholder 7"/>
          <p:cNvSpPr>
            <a:spLocks noGrp="1"/>
          </p:cNvSpPr>
          <p:nvPr>
            <p:ph type="body" idx="1"/>
          </p:nvPr>
        </p:nvSpPr>
        <p:spPr/>
        <p:txBody>
          <a:bodyPr/>
          <a:lstStyle/>
          <a:p>
            <a:r>
              <a:rPr lang="en-US" dirty="0" smtClean="0"/>
              <a:t>Sententia (pl. sententiae)</a:t>
            </a:r>
            <a:endParaRPr lang="en-US" dirty="0"/>
          </a:p>
        </p:txBody>
      </p:sp>
      <p:sp>
        <p:nvSpPr>
          <p:cNvPr id="10" name="Content Placeholder 9"/>
          <p:cNvSpPr>
            <a:spLocks noGrp="1"/>
          </p:cNvSpPr>
          <p:nvPr>
            <p:ph sz="half" idx="2"/>
          </p:nvPr>
        </p:nvSpPr>
        <p:spPr/>
        <p:txBody>
          <a:bodyPr/>
          <a:lstStyle/>
          <a:p>
            <a:r>
              <a:rPr lang="en-US" sz="2800" i="1" dirty="0" smtClean="0"/>
              <a:t>quod non </a:t>
            </a:r>
            <a:r>
              <a:rPr lang="en-US" sz="2800" i="1" dirty="0" err="1" smtClean="0"/>
              <a:t>potest</a:t>
            </a:r>
            <a:r>
              <a:rPr lang="en-US" sz="2800" i="1" dirty="0" smtClean="0"/>
              <a:t> </a:t>
            </a:r>
            <a:r>
              <a:rPr lang="en-US" sz="2800" i="1" dirty="0" err="1" smtClean="0"/>
              <a:t>vult</a:t>
            </a:r>
            <a:r>
              <a:rPr lang="en-US" sz="2800" i="1" dirty="0" smtClean="0"/>
              <a:t> posse qui </a:t>
            </a:r>
            <a:r>
              <a:rPr lang="en-US" sz="2800" i="1" dirty="0" err="1" smtClean="0"/>
              <a:t>nimium</a:t>
            </a:r>
            <a:r>
              <a:rPr lang="en-US" sz="2800" i="1" dirty="0" smtClean="0"/>
              <a:t> </a:t>
            </a:r>
            <a:r>
              <a:rPr lang="en-US" sz="2800" i="1" dirty="0" err="1" smtClean="0"/>
              <a:t>potest</a:t>
            </a:r>
            <a:r>
              <a:rPr lang="en-US" sz="2800" dirty="0" smtClean="0"/>
              <a:t> (Nurse, line 215)</a:t>
            </a:r>
          </a:p>
          <a:p>
            <a:pPr marL="284163" indent="0">
              <a:buNone/>
            </a:pPr>
            <a:r>
              <a:rPr lang="en-US" sz="2800" dirty="0" smtClean="0"/>
              <a:t>“A man who can do much would like to do / More than he can" (Penguin, p. 106)</a:t>
            </a:r>
          </a:p>
        </p:txBody>
      </p:sp>
      <p:sp>
        <p:nvSpPr>
          <p:cNvPr id="9" name="Text Placeholder 8"/>
          <p:cNvSpPr>
            <a:spLocks noGrp="1"/>
          </p:cNvSpPr>
          <p:nvPr>
            <p:ph type="body" sz="quarter" idx="3"/>
          </p:nvPr>
        </p:nvSpPr>
        <p:spPr/>
        <p:txBody>
          <a:bodyPr/>
          <a:lstStyle/>
          <a:p>
            <a:r>
              <a:rPr lang="en-US" dirty="0" smtClean="0"/>
              <a:t>Perverse exaggeration</a:t>
            </a:r>
            <a:endParaRPr lang="en-US" dirty="0"/>
          </a:p>
        </p:txBody>
      </p:sp>
      <p:sp>
        <p:nvSpPr>
          <p:cNvPr id="25" name="Content Placeholder 24"/>
          <p:cNvSpPr>
            <a:spLocks noGrp="1"/>
          </p:cNvSpPr>
          <p:nvPr>
            <p:ph sz="quarter" idx="4"/>
          </p:nvPr>
        </p:nvSpPr>
        <p:spPr/>
        <p:txBody>
          <a:bodyPr>
            <a:normAutofit/>
          </a:bodyPr>
          <a:lstStyle/>
          <a:p>
            <a:r>
              <a:rPr lang="en-US" sz="2800" smtClean="0"/>
              <a:t>“I hate them all; I dread, I shun, I loath them. / I choose – whether by reason, rage, or instinct – I choose to hate them” (Hippolytus, p. 120)</a:t>
            </a:r>
            <a:endParaRPr lang="en-US" sz="2800" dirty="0"/>
          </a:p>
        </p:txBody>
      </p:sp>
    </p:spTree>
    <p:extLst>
      <p:ext uri="{BB962C8B-B14F-4D97-AF65-F5344CB8AC3E}">
        <p14:creationId xmlns:p14="http://schemas.microsoft.com/office/powerpoint/2010/main" val="93930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Effect transition="in" filter="fade">
                                      <p:cBhvr>
                                        <p:cTn id="25" dur="500"/>
                                        <p:tgtEl>
                                          <p:spTgt spid="9">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fade">
                                      <p:cBhvr>
                                        <p:cTn id="3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0" grpId="0" build="p"/>
      <p:bldP spid="9" grpId="0" uiExpand="1" build="p" animBg="1"/>
      <p:bldP spid="2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Senecan Rhetoric 2</a:t>
            </a:r>
            <a:endParaRPr lang="en-US" dirty="0"/>
          </a:p>
        </p:txBody>
      </p:sp>
      <p:sp>
        <p:nvSpPr>
          <p:cNvPr id="4" name="Text Placeholder 3"/>
          <p:cNvSpPr>
            <a:spLocks noGrp="1"/>
          </p:cNvSpPr>
          <p:nvPr>
            <p:ph type="body" idx="1"/>
          </p:nvPr>
        </p:nvSpPr>
        <p:spPr/>
        <p:txBody>
          <a:bodyPr/>
          <a:lstStyle/>
          <a:p>
            <a:r>
              <a:rPr lang="en-US" dirty="0" smtClean="0"/>
              <a:t>Trope of Decline</a:t>
            </a:r>
            <a:endParaRPr lang="en-US" dirty="0"/>
          </a:p>
        </p:txBody>
      </p:sp>
      <p:sp>
        <p:nvSpPr>
          <p:cNvPr id="5" name="Content Placeholder 4"/>
          <p:cNvSpPr>
            <a:spLocks noGrp="1"/>
          </p:cNvSpPr>
          <p:nvPr>
            <p:ph sz="half" idx="2"/>
          </p:nvPr>
        </p:nvSpPr>
        <p:spPr/>
        <p:txBody>
          <a:bodyPr>
            <a:normAutofit/>
          </a:bodyPr>
          <a:lstStyle/>
          <a:p>
            <a:pPr marL="45720" indent="0">
              <a:lnSpc>
                <a:spcPct val="114000"/>
              </a:lnSpc>
              <a:buNone/>
            </a:pPr>
            <a:r>
              <a:rPr lang="en-US" sz="2800" dirty="0"/>
              <a:t>HIPPOLYTUS: So, I think, / Men lived in the olden days, the men who shared / Their life on earth with gods. They had no gold / To excite their blind desires. (p. </a:t>
            </a:r>
            <a:r>
              <a:rPr lang="en-US" sz="2800" dirty="0" smtClean="0"/>
              <a:t>119)</a:t>
            </a:r>
            <a:endParaRPr lang="en-US" sz="2800" dirty="0"/>
          </a:p>
        </p:txBody>
      </p:sp>
      <p:sp>
        <p:nvSpPr>
          <p:cNvPr id="6" name="Text Placeholder 5"/>
          <p:cNvSpPr>
            <a:spLocks noGrp="1"/>
          </p:cNvSpPr>
          <p:nvPr>
            <p:ph type="body" sz="quarter" idx="3"/>
          </p:nvPr>
        </p:nvSpPr>
        <p:spPr/>
        <p:txBody>
          <a:bodyPr/>
          <a:lstStyle/>
          <a:p>
            <a:r>
              <a:rPr lang="en-US" dirty="0" smtClean="0"/>
              <a:t>Trope of Progress</a:t>
            </a:r>
            <a:endParaRPr lang="en-US" dirty="0"/>
          </a:p>
        </p:txBody>
      </p:sp>
      <p:sp>
        <p:nvSpPr>
          <p:cNvPr id="7" name="Content Placeholder 6"/>
          <p:cNvSpPr>
            <a:spLocks noGrp="1"/>
          </p:cNvSpPr>
          <p:nvPr>
            <p:ph sz="quarter" idx="4"/>
          </p:nvPr>
        </p:nvSpPr>
        <p:spPr/>
        <p:txBody>
          <a:bodyPr>
            <a:normAutofit lnSpcReduction="10000"/>
          </a:bodyPr>
          <a:lstStyle/>
          <a:p>
            <a:pPr marL="45720" indent="0">
              <a:lnSpc>
                <a:spcPct val="114000"/>
              </a:lnSpc>
              <a:buNone/>
            </a:pPr>
            <a:r>
              <a:rPr lang="en-US" sz="2800" dirty="0"/>
              <a:t>Hippolytus: </a:t>
            </a:r>
            <a:r>
              <a:rPr lang="en-US" sz="2800" dirty="0" smtClean="0"/>
              <a:t>Bare </a:t>
            </a:r>
            <a:r>
              <a:rPr lang="en-US" sz="2800" dirty="0"/>
              <a:t>hands </a:t>
            </a:r>
            <a:r>
              <a:rPr lang="en-US" sz="2800" dirty="0" smtClean="0"/>
              <a:t>/ Were </a:t>
            </a:r>
            <a:r>
              <a:rPr lang="en-US" sz="2800" dirty="0"/>
              <a:t>the first weapons; then came stones and clubs. </a:t>
            </a:r>
            <a:r>
              <a:rPr lang="en-US" sz="2800" dirty="0" smtClean="0"/>
              <a:t>/ That </a:t>
            </a:r>
            <a:r>
              <a:rPr lang="en-US" sz="2800" dirty="0"/>
              <a:t>was before the slender cornel shaft </a:t>
            </a:r>
            <a:r>
              <a:rPr lang="en-US" sz="2800" dirty="0" smtClean="0"/>
              <a:t>/ With </a:t>
            </a:r>
            <a:r>
              <a:rPr lang="en-US" sz="2800" dirty="0"/>
              <a:t>tapered iron point was made, or longsword </a:t>
            </a:r>
            <a:r>
              <a:rPr lang="en-US" sz="2800" dirty="0" smtClean="0"/>
              <a:t>/ Slung </a:t>
            </a:r>
            <a:r>
              <a:rPr lang="en-US" sz="2800" dirty="0"/>
              <a:t>from the </a:t>
            </a:r>
            <a:r>
              <a:rPr lang="en-US" sz="2800" dirty="0" smtClean="0"/>
              <a:t>belt.... </a:t>
            </a:r>
            <a:r>
              <a:rPr lang="en-US" sz="2800" dirty="0"/>
              <a:t>(p. 119)</a:t>
            </a:r>
          </a:p>
        </p:txBody>
      </p:sp>
      <p:sp>
        <p:nvSpPr>
          <p:cNvPr id="8" name="Left-Right Arrow 7"/>
          <p:cNvSpPr/>
          <p:nvPr/>
        </p:nvSpPr>
        <p:spPr>
          <a:xfrm>
            <a:off x="3886200" y="1905000"/>
            <a:ext cx="2225085" cy="609600"/>
          </a:xfrm>
          <a:prstGeom prst="leftRightArrow">
            <a:avLst/>
          </a:prstGeom>
          <a:solidFill>
            <a:schemeClr val="bg1"/>
          </a:solidFill>
          <a:ln>
            <a:solidFill>
              <a:schemeClr val="bg2">
                <a:lumMod val="75000"/>
              </a:schemeClr>
            </a:solidFill>
          </a:ln>
          <a:effectLst>
            <a:outerShdw blurRad="50800" dist="25400" dir="2700000" algn="tl" rotWithShape="0">
              <a:prstClr val="black">
                <a:alpha val="28000"/>
              </a:prstClr>
            </a:outerShdw>
          </a:effectLst>
        </p:spPr>
        <p:txBody>
          <a:bodyPr wrap="square" rtlCol="0" anchor="ctr" anchorCtr="0">
            <a:spAutoFit/>
          </a:bodyPr>
          <a:lstStyle/>
          <a:p>
            <a:pPr algn="ct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39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Recap, Update, Preview</a:t>
            </a:r>
          </a:p>
          <a:p>
            <a:pPr lvl="1"/>
            <a:r>
              <a:rPr lang="en-US" dirty="0" smtClean="0"/>
              <a:t>Roman History, Culture, Tragedy</a:t>
            </a:r>
          </a:p>
          <a:p>
            <a:pPr lvl="0"/>
            <a:r>
              <a:rPr lang="en-US" dirty="0"/>
              <a:t>“The Explosion of Evil”</a:t>
            </a:r>
            <a:endParaRPr lang="en-US" dirty="0" smtClean="0"/>
          </a:p>
          <a:p>
            <a:pPr lvl="1"/>
            <a:r>
              <a:rPr lang="en-US" dirty="0"/>
              <a:t>Introduction to </a:t>
            </a:r>
            <a:r>
              <a:rPr lang="en-US" dirty="0" smtClean="0"/>
              <a:t>Senecan Tragedy</a:t>
            </a:r>
            <a:endParaRPr lang="en-US" dirty="0"/>
          </a:p>
        </p:txBody>
      </p:sp>
    </p:spTree>
    <p:extLst>
      <p:ext uri="{BB962C8B-B14F-4D97-AF65-F5344CB8AC3E}">
        <p14:creationId xmlns:p14="http://schemas.microsoft.com/office/powerpoint/2010/main" val="216437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Update, Preview</a:t>
            </a:r>
            <a:endParaRPr lang="en-US" dirty="0"/>
          </a:p>
        </p:txBody>
      </p:sp>
      <p:sp>
        <p:nvSpPr>
          <p:cNvPr id="3" name="Text Placeholder 2"/>
          <p:cNvSpPr>
            <a:spLocks noGrp="1"/>
          </p:cNvSpPr>
          <p:nvPr>
            <p:ph type="body" idx="1"/>
          </p:nvPr>
        </p:nvSpPr>
        <p:spPr/>
        <p:txBody>
          <a:bodyPr/>
          <a:lstStyle/>
          <a:p>
            <a:r>
              <a:rPr lang="en-US" dirty="0" smtClean="0"/>
              <a:t>Roman History, Culture, Tragedy</a:t>
            </a:r>
            <a:endParaRPr lang="en-US" dirty="0"/>
          </a:p>
        </p:txBody>
      </p:sp>
    </p:spTree>
    <p:extLst>
      <p:ext uri="{BB962C8B-B14F-4D97-AF65-F5344CB8AC3E}">
        <p14:creationId xmlns:p14="http://schemas.microsoft.com/office/powerpoint/2010/main" val="69976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26021" name="Picture 5" descr="map2"/>
          <p:cNvPicPr>
            <a:picLocks noChangeAspect="1" noChangeArrowheads="1"/>
          </p:cNvPicPr>
          <p:nvPr/>
        </p:nvPicPr>
        <p:blipFill>
          <a:blip r:embed="rId3" cstate="print"/>
          <a:srcRect/>
          <a:stretch>
            <a:fillRect/>
          </a:stretch>
        </p:blipFill>
        <p:spPr bwMode="auto">
          <a:xfrm>
            <a:off x="6518798" y="2870200"/>
            <a:ext cx="4035425" cy="2921000"/>
          </a:xfrm>
          <a:prstGeom prst="rect">
            <a:avLst/>
          </a:prstGeom>
          <a:noFill/>
        </p:spPr>
      </p:pic>
      <p:pic>
        <p:nvPicPr>
          <p:cNvPr id="726020" name="Picture 4" descr="map1"/>
          <p:cNvPicPr>
            <a:picLocks noChangeAspect="1" noChangeArrowheads="1"/>
          </p:cNvPicPr>
          <p:nvPr/>
        </p:nvPicPr>
        <p:blipFill>
          <a:blip r:embed="rId4" cstate="print"/>
          <a:srcRect t="17505" b="16658"/>
          <a:stretch>
            <a:fillRect/>
          </a:stretch>
        </p:blipFill>
        <p:spPr bwMode="auto">
          <a:xfrm>
            <a:off x="2235722" y="1957388"/>
            <a:ext cx="3403600" cy="4138612"/>
          </a:xfrm>
          <a:prstGeom prst="rect">
            <a:avLst/>
          </a:prstGeom>
          <a:noFill/>
        </p:spPr>
      </p:pic>
      <p:sp>
        <p:nvSpPr>
          <p:cNvPr id="726022" name="Text Box 6"/>
          <p:cNvSpPr txBox="1">
            <a:spLocks noChangeArrowheads="1"/>
          </p:cNvSpPr>
          <p:nvPr/>
        </p:nvSpPr>
        <p:spPr bwMode="auto">
          <a:xfrm>
            <a:off x="3260157" y="6197601"/>
            <a:ext cx="1354730" cy="369332"/>
          </a:xfrm>
          <a:prstGeom prst="rect">
            <a:avLst/>
          </a:prstGeom>
          <a:noFill/>
          <a:ln w="9525">
            <a:noFill/>
            <a:miter lim="800000"/>
            <a:headEnd/>
            <a:tailEnd/>
          </a:ln>
          <a:effectLst/>
        </p:spPr>
        <p:txBody>
          <a:bodyPr wrap="none">
            <a:spAutoFit/>
          </a:bodyPr>
          <a:lstStyle/>
          <a:p>
            <a:pPr algn="ctr"/>
            <a:r>
              <a:rPr lang="en-US">
                <a:solidFill>
                  <a:schemeClr val="bg1"/>
                </a:solidFill>
                <a:latin typeface="Calibri" panose="020F0502020204030204" pitchFamily="34" charset="0"/>
                <a:cs typeface="Calibri" panose="020F0502020204030204" pitchFamily="34" charset="0"/>
              </a:rPr>
              <a:t>Ancient Italy</a:t>
            </a:r>
          </a:p>
        </p:txBody>
      </p:sp>
      <p:sp>
        <p:nvSpPr>
          <p:cNvPr id="726024" name="Text Box 8"/>
          <p:cNvSpPr txBox="1">
            <a:spLocks noChangeArrowheads="1"/>
          </p:cNvSpPr>
          <p:nvPr/>
        </p:nvSpPr>
        <p:spPr bwMode="auto">
          <a:xfrm>
            <a:off x="7756362" y="6197601"/>
            <a:ext cx="1560299" cy="369332"/>
          </a:xfrm>
          <a:prstGeom prst="rect">
            <a:avLst/>
          </a:prstGeom>
          <a:noFill/>
          <a:ln w="9525">
            <a:noFill/>
            <a:miter lim="800000"/>
            <a:headEnd/>
            <a:tailEnd/>
          </a:ln>
          <a:effectLst/>
        </p:spPr>
        <p:txBody>
          <a:bodyPr wrap="none">
            <a:spAutoFit/>
          </a:bodyPr>
          <a:lstStyle/>
          <a:p>
            <a:pPr algn="ctr"/>
            <a:r>
              <a:rPr lang="en-US">
                <a:solidFill>
                  <a:schemeClr val="bg1"/>
                </a:solidFill>
                <a:latin typeface="Calibri" panose="020F0502020204030204" pitchFamily="34" charset="0"/>
                <a:cs typeface="Calibri" panose="020F0502020204030204" pitchFamily="34" charset="0"/>
              </a:rPr>
              <a:t>Roman Empire</a:t>
            </a:r>
          </a:p>
        </p:txBody>
      </p:sp>
      <p:pic>
        <p:nvPicPr>
          <p:cNvPr id="726025" name="Picture 9" descr="wolf"/>
          <p:cNvPicPr>
            <a:picLocks noChangeAspect="1" noChangeArrowheads="1"/>
          </p:cNvPicPr>
          <p:nvPr/>
        </p:nvPicPr>
        <p:blipFill>
          <a:blip r:embed="rId5" cstate="print">
            <a:lum bright="12000"/>
          </a:blip>
          <a:srcRect/>
          <a:stretch>
            <a:fillRect/>
          </a:stretch>
        </p:blipFill>
        <p:spPr bwMode="auto">
          <a:xfrm>
            <a:off x="2905647" y="457201"/>
            <a:ext cx="1828800" cy="1196975"/>
          </a:xfrm>
          <a:prstGeom prst="rect">
            <a:avLst/>
          </a:prstGeom>
          <a:noFill/>
        </p:spPr>
      </p:pic>
      <p:pic>
        <p:nvPicPr>
          <p:cNvPr id="726027" name="Picture 11" descr="aug"/>
          <p:cNvPicPr>
            <a:picLocks noChangeAspect="1" noChangeArrowheads="1"/>
          </p:cNvPicPr>
          <p:nvPr/>
        </p:nvPicPr>
        <p:blipFill>
          <a:blip r:embed="rId6" cstate="print"/>
          <a:srcRect/>
          <a:stretch>
            <a:fillRect/>
          </a:stretch>
        </p:blipFill>
        <p:spPr bwMode="auto">
          <a:xfrm>
            <a:off x="7926910" y="152400"/>
            <a:ext cx="1185862" cy="2438400"/>
          </a:xfrm>
          <a:prstGeom prst="rect">
            <a:avLst/>
          </a:prstGeom>
          <a:noFill/>
        </p:spPr>
      </p:pic>
      <p:sp>
        <p:nvSpPr>
          <p:cNvPr id="726028" name="Text Box 12"/>
          <p:cNvSpPr txBox="1">
            <a:spLocks noChangeArrowheads="1"/>
          </p:cNvSpPr>
          <p:nvPr/>
        </p:nvSpPr>
        <p:spPr bwMode="auto">
          <a:xfrm>
            <a:off x="7245021" y="1371601"/>
            <a:ext cx="963726" cy="307777"/>
          </a:xfrm>
          <a:prstGeom prst="rect">
            <a:avLst/>
          </a:prstGeom>
          <a:noFill/>
          <a:ln w="9525">
            <a:noFill/>
            <a:miter lim="800000"/>
            <a:headEnd/>
            <a:tailEnd/>
          </a:ln>
          <a:effectLst/>
        </p:spPr>
        <p:txBody>
          <a:bodyPr wrap="none">
            <a:spAutoFit/>
          </a:bodyPr>
          <a:lstStyle/>
          <a:p>
            <a:pPr algn="ctr"/>
            <a:r>
              <a:rPr lang="en-US" sz="1400">
                <a:solidFill>
                  <a:schemeClr val="bg1"/>
                </a:solidFill>
                <a:latin typeface="+mn-lt"/>
              </a:rPr>
              <a:t>Augustus</a:t>
            </a:r>
          </a:p>
        </p:txBody>
      </p:sp>
      <p:sp>
        <p:nvSpPr>
          <p:cNvPr id="726029" name="Text Box 13"/>
          <p:cNvSpPr txBox="1">
            <a:spLocks noChangeArrowheads="1"/>
          </p:cNvSpPr>
          <p:nvPr/>
        </p:nvSpPr>
        <p:spPr bwMode="auto">
          <a:xfrm>
            <a:off x="1785316" y="1282701"/>
            <a:ext cx="1516762" cy="307777"/>
          </a:xfrm>
          <a:prstGeom prst="rect">
            <a:avLst/>
          </a:prstGeom>
          <a:noFill/>
          <a:ln w="9525">
            <a:noFill/>
            <a:miter lim="800000"/>
            <a:headEnd/>
            <a:tailEnd/>
          </a:ln>
          <a:effectLst/>
        </p:spPr>
        <p:txBody>
          <a:bodyPr wrap="none">
            <a:spAutoFit/>
          </a:bodyPr>
          <a:lstStyle/>
          <a:p>
            <a:pPr algn="ctr"/>
            <a:r>
              <a:rPr lang="en-US" sz="1400">
                <a:solidFill>
                  <a:schemeClr val="bg1"/>
                </a:solidFill>
                <a:latin typeface="+mn-lt"/>
              </a:rPr>
              <a:t>Capitoline Wolf</a:t>
            </a:r>
          </a:p>
        </p:txBody>
      </p:sp>
    </p:spTree>
    <p:extLst>
      <p:ext uri="{BB962C8B-B14F-4D97-AF65-F5344CB8AC3E}">
        <p14:creationId xmlns:p14="http://schemas.microsoft.com/office/powerpoint/2010/main" val="6384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142" name="Group 78"/>
          <p:cNvGraphicFramePr>
            <a:graphicFrameLocks noGrp="1"/>
          </p:cNvGraphicFramePr>
          <p:nvPr>
            <p:extLst/>
          </p:nvPr>
        </p:nvGraphicFramePr>
        <p:xfrm>
          <a:off x="2117725" y="1752600"/>
          <a:ext cx="7924800" cy="4064002"/>
        </p:xfrm>
        <a:graphic>
          <a:graphicData uri="http://schemas.openxmlformats.org/drawingml/2006/table">
            <a:tbl>
              <a:tblPr/>
              <a:tblGrid>
                <a:gridCol w="7924800">
                  <a:extLst>
                    <a:ext uri="{9D8B030D-6E8A-4147-A177-3AD203B41FA5}">
                      <a16:colId xmlns:a16="http://schemas.microsoft.com/office/drawing/2014/main" val="20000"/>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753-510 BCE	Regal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CCFF">
                        <a:alpha val="50000"/>
                      </a:srgbClr>
                    </a:solidFill>
                  </a:tcPr>
                </a:tc>
                <a:extLst>
                  <a:ext uri="{0D108BD9-81ED-4DB2-BD59-A6C34878D82A}">
                    <a16:rowId xmlns:a16="http://schemas.microsoft.com/office/drawing/2014/main" val="10000"/>
                  </a:ext>
                </a:extLst>
              </a:tr>
              <a:tr h="676275">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Ruled by kings.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510-27 BCE		Republic</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FF">
                        <a:alpha val="50000"/>
                      </a:srgbClr>
                    </a:solidFill>
                  </a:tcPr>
                </a:tc>
                <a:extLst>
                  <a:ext uri="{0D108BD9-81ED-4DB2-BD59-A6C34878D82A}">
                    <a16:rowId xmlns:a16="http://schemas.microsoft.com/office/drawing/2014/main" val="10002"/>
                  </a:ext>
                </a:extLst>
              </a:tr>
              <a:tr h="677863">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Mixed constitution: oligarchic, quasi-democratic.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27 BCE-293 CE	Principate (Early Empire) </a:t>
                      </a:r>
                      <a:r>
                        <a:rPr kumimoji="0" lang="en-US" sz="2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FF">
                        <a:alpha val="50000"/>
                      </a:srgbClr>
                    </a:solidFill>
                  </a:tcPr>
                </a:tc>
                <a:extLst>
                  <a:ext uri="{0D108BD9-81ED-4DB2-BD59-A6C34878D82A}">
                    <a16:rowId xmlns:a16="http://schemas.microsoft.com/office/drawing/2014/main" val="10004"/>
                  </a:ext>
                </a:extLst>
              </a:tr>
              <a:tr h="677863">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De facto</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monarchy (</a:t>
                      </a:r>
                      <a:r>
                        <a:rPr kumimoji="0" lang="en-US" sz="2400" b="0" i="1"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imperātor</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Caesar</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princeps</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t>
                      </a:r>
                      <a:endPar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8135" name="Rectangle 71"/>
          <p:cNvSpPr>
            <a:spLocks noGrp="1" noChangeArrowheads="1"/>
          </p:cNvSpPr>
          <p:nvPr>
            <p:ph type="title"/>
          </p:nvPr>
        </p:nvSpPr>
        <p:spPr>
          <a:xfrm>
            <a:off x="4936969" y="563564"/>
            <a:ext cx="2297424" cy="800219"/>
          </a:xfrm>
        </p:spPr>
        <p:txBody>
          <a:bodyPr wrap="none">
            <a:spAutoFit/>
          </a:bodyPr>
          <a:lstStyle/>
          <a:p>
            <a:pPr algn="ctr"/>
            <a:r>
              <a:rPr lang="en-US" sz="4600"/>
              <a:t>Timeline</a:t>
            </a:r>
          </a:p>
        </p:txBody>
      </p:sp>
    </p:spTree>
    <p:extLst>
      <p:ext uri="{BB962C8B-B14F-4D97-AF65-F5344CB8AC3E}">
        <p14:creationId xmlns:p14="http://schemas.microsoft.com/office/powerpoint/2010/main" val="25958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21" y="0"/>
            <a:ext cx="8239180" cy="6858000"/>
          </a:xfrm>
          <a:prstGeom prst="rect">
            <a:avLst/>
          </a:prstGeom>
        </p:spPr>
      </p:pic>
      <p:sp>
        <p:nvSpPr>
          <p:cNvPr id="3" name="TextBox 2"/>
          <p:cNvSpPr txBox="1"/>
          <p:nvPr/>
        </p:nvSpPr>
        <p:spPr>
          <a:xfrm>
            <a:off x="10428" y="5130356"/>
            <a:ext cx="3366515" cy="784830"/>
          </a:xfrm>
          <a:prstGeom prst="rect">
            <a:avLst/>
          </a:prstGeom>
          <a:noFill/>
        </p:spPr>
        <p:txBody>
          <a:bodyPr wrap="square" rtlCol="0">
            <a:spAutoFit/>
          </a:bodyPr>
          <a:lstStyle/>
          <a:p>
            <a:pPr algn="r">
              <a:lnSpc>
                <a:spcPct val="125000"/>
              </a:lnSpc>
            </a:pPr>
            <a:r>
              <a:rPr lang="en-US" dirty="0" smtClean="0">
                <a:solidFill>
                  <a:schemeClr val="bg1"/>
                </a:solidFill>
                <a:latin typeface="Calibri" panose="020F0502020204030204" pitchFamily="34" charset="0"/>
                <a:cs typeface="Calibri" panose="020F0502020204030204" pitchFamily="34" charset="0"/>
              </a:rPr>
              <a:t>Gladiator mosaic, ca. 320 CE, Borghese Gallery, Rome</a:t>
            </a:r>
          </a:p>
        </p:txBody>
      </p:sp>
      <p:sp>
        <p:nvSpPr>
          <p:cNvPr id="4" name="Title 3"/>
          <p:cNvSpPr>
            <a:spLocks noGrp="1"/>
          </p:cNvSpPr>
          <p:nvPr>
            <p:ph type="title"/>
          </p:nvPr>
        </p:nvSpPr>
        <p:spPr>
          <a:xfrm>
            <a:off x="10428" y="567850"/>
            <a:ext cx="3366515" cy="1089529"/>
          </a:xfrm>
        </p:spPr>
        <p:txBody>
          <a:bodyPr wrap="square">
            <a:spAutoFit/>
          </a:bodyPr>
          <a:lstStyle/>
          <a:p>
            <a:pPr algn="r"/>
            <a:r>
              <a:rPr lang="en-US" sz="3600" dirty="0">
                <a:solidFill>
                  <a:schemeClr val="bg1"/>
                </a:solidFill>
                <a:latin typeface="Calibri" panose="020F0502020204030204" pitchFamily="34" charset="0"/>
                <a:cs typeface="Calibri" panose="020F0502020204030204" pitchFamily="34" charset="0"/>
              </a:rPr>
              <a:t>Rome and the </a:t>
            </a:r>
            <a:r>
              <a:rPr lang="en-US" sz="3600" dirty="0" smtClean="0">
                <a:solidFill>
                  <a:schemeClr val="bg1"/>
                </a:solidFill>
                <a:latin typeface="Calibri" panose="020F0502020204030204" pitchFamily="34" charset="0"/>
                <a:cs typeface="Calibri" panose="020F0502020204030204" pitchFamily="34" charset="0"/>
              </a:rPr>
              <a:t>grotesque 1</a:t>
            </a:r>
            <a:endParaRPr lang="en-US" sz="3600" dirty="0">
              <a:solidFill>
                <a:schemeClr val="bg1"/>
              </a:solidFill>
            </a:endParaRPr>
          </a:p>
        </p:txBody>
      </p:sp>
    </p:spTree>
    <p:extLst>
      <p:ext uri="{BB962C8B-B14F-4D97-AF65-F5344CB8AC3E}">
        <p14:creationId xmlns:p14="http://schemas.microsoft.com/office/powerpoint/2010/main" val="10797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Tertullian on Gladiators</a:t>
            </a:r>
            <a:endParaRPr lang="en-US" dirty="0"/>
          </a:p>
        </p:txBody>
      </p:sp>
      <p:sp>
        <p:nvSpPr>
          <p:cNvPr id="3" name="TextBox 2"/>
          <p:cNvSpPr txBox="1"/>
          <p:nvPr/>
        </p:nvSpPr>
        <p:spPr>
          <a:xfrm>
            <a:off x="1182419" y="1905000"/>
            <a:ext cx="9831069" cy="4213141"/>
          </a:xfrm>
          <a:prstGeom prst="rect">
            <a:avLst/>
          </a:prstGeom>
          <a:noFill/>
        </p:spPr>
        <p:txBody>
          <a:bodyPr wrap="square" rtlCol="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 </a:t>
            </a:r>
            <a:r>
              <a:rPr lang="en-US" sz="3200" dirty="0">
                <a:solidFill>
                  <a:srgbClr val="737373"/>
                </a:solidFill>
                <a:latin typeface="Calibri" panose="020F0502020204030204" pitchFamily="34" charset="0"/>
                <a:cs typeface="Calibri" panose="020F0502020204030204" pitchFamily="34" charset="0"/>
              </a:rPr>
              <a:t>. . gladiators, most loving of men, to whom men surrender their souls and women their bodies as well, . . .; on one and the same account </a:t>
            </a:r>
            <a:r>
              <a:rPr lang="en-US" sz="3200" dirty="0" smtClean="0">
                <a:solidFill>
                  <a:srgbClr val="737373"/>
                </a:solidFill>
                <a:latin typeface="Calibri" panose="020F0502020204030204" pitchFamily="34" charset="0"/>
                <a:cs typeface="Calibri" panose="020F0502020204030204" pitchFamily="34" charset="0"/>
              </a:rPr>
              <a:t>[people] </a:t>
            </a:r>
            <a:r>
              <a:rPr lang="en-US" sz="3200" dirty="0">
                <a:solidFill>
                  <a:srgbClr val="737373"/>
                </a:solidFill>
                <a:latin typeface="Calibri" panose="020F0502020204030204" pitchFamily="34" charset="0"/>
                <a:cs typeface="Calibri" panose="020F0502020204030204" pitchFamily="34" charset="0"/>
              </a:rPr>
              <a:t>glorify them and </a:t>
            </a:r>
            <a:r>
              <a:rPr lang="en-US" sz="3200" dirty="0" smtClean="0">
                <a:solidFill>
                  <a:srgbClr val="737373"/>
                </a:solidFill>
                <a:latin typeface="Calibri" panose="020F0502020204030204" pitchFamily="34" charset="0"/>
                <a:cs typeface="Calibri" panose="020F0502020204030204" pitchFamily="34" charset="0"/>
              </a:rPr>
              <a:t>... </a:t>
            </a:r>
            <a:r>
              <a:rPr lang="en-US" sz="3200" dirty="0">
                <a:solidFill>
                  <a:srgbClr val="737373"/>
                </a:solidFill>
                <a:latin typeface="Calibri" panose="020F0502020204030204" pitchFamily="34" charset="0"/>
                <a:cs typeface="Calibri" panose="020F0502020204030204" pitchFamily="34" charset="0"/>
              </a:rPr>
              <a:t>degrade and diminish them. . . . The perversity of it! They love whom they lower; they despise whom they approve; the art they glorify, the artist they </a:t>
            </a:r>
            <a:r>
              <a:rPr lang="en-US" sz="3200" dirty="0" smtClean="0">
                <a:solidFill>
                  <a:srgbClr val="737373"/>
                </a:solidFill>
                <a:latin typeface="Calibri" panose="020F0502020204030204" pitchFamily="34" charset="0"/>
                <a:cs typeface="Calibri" panose="020F0502020204030204" pitchFamily="34" charset="0"/>
              </a:rPr>
              <a:t>disgrace.”</a:t>
            </a:r>
            <a:br>
              <a:rPr lang="en-US" sz="3200" dirty="0" smtClean="0">
                <a:solidFill>
                  <a:srgbClr val="737373"/>
                </a:solidFill>
                <a:latin typeface="Calibri" panose="020F0502020204030204" pitchFamily="34" charset="0"/>
                <a:cs typeface="Calibri" panose="020F0502020204030204" pitchFamily="34" charset="0"/>
              </a:rPr>
            </a:br>
            <a:r>
              <a:rPr lang="en-US" sz="2400" dirty="0" smtClean="0">
                <a:solidFill>
                  <a:srgbClr val="737373"/>
                </a:solidFill>
                <a:latin typeface="Calibri" panose="020F0502020204030204" pitchFamily="34" charset="0"/>
                <a:cs typeface="Calibri" panose="020F0502020204030204" pitchFamily="34" charset="0"/>
              </a:rPr>
              <a:t>(</a:t>
            </a:r>
            <a:r>
              <a:rPr lang="en-US" sz="2400" i="1" dirty="0" smtClean="0">
                <a:solidFill>
                  <a:srgbClr val="737373"/>
                </a:solidFill>
                <a:latin typeface="Calibri" panose="020F0502020204030204" pitchFamily="34" charset="0"/>
                <a:cs typeface="Calibri" panose="020F0502020204030204" pitchFamily="34" charset="0"/>
              </a:rPr>
              <a:t>De </a:t>
            </a:r>
            <a:r>
              <a:rPr lang="en-US" sz="2400" i="1" dirty="0" err="1" smtClean="0">
                <a:solidFill>
                  <a:srgbClr val="737373"/>
                </a:solidFill>
                <a:latin typeface="Calibri" panose="020F0502020204030204" pitchFamily="34" charset="0"/>
                <a:cs typeface="Calibri" panose="020F0502020204030204" pitchFamily="34" charset="0"/>
              </a:rPr>
              <a:t>spectaculis</a:t>
            </a:r>
            <a:r>
              <a:rPr lang="en-US" sz="2400" dirty="0" smtClean="0">
                <a:solidFill>
                  <a:srgbClr val="737373"/>
                </a:solidFill>
                <a:latin typeface="Calibri" panose="020F0502020204030204" pitchFamily="34" charset="0"/>
                <a:cs typeface="Calibri" panose="020F0502020204030204" pitchFamily="34" charset="0"/>
              </a:rPr>
              <a:t> 22)</a:t>
            </a:r>
            <a:endParaRPr lang="en-US" sz="32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91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BCB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123" r="11051"/>
          <a:stretch/>
        </p:blipFill>
        <p:spPr>
          <a:xfrm>
            <a:off x="313505" y="0"/>
            <a:ext cx="5268685" cy="6858000"/>
          </a:xfrm>
          <a:prstGeom prst="rect">
            <a:avLst/>
          </a:prstGeom>
        </p:spPr>
      </p:pic>
      <p:sp>
        <p:nvSpPr>
          <p:cNvPr id="3" name="TextBox 2"/>
          <p:cNvSpPr txBox="1"/>
          <p:nvPr/>
        </p:nvSpPr>
        <p:spPr>
          <a:xfrm>
            <a:off x="5604091" y="4442292"/>
            <a:ext cx="6255944" cy="784830"/>
          </a:xfrm>
          <a:prstGeom prst="rect">
            <a:avLst/>
          </a:prstGeom>
          <a:noFill/>
        </p:spPr>
        <p:txBody>
          <a:bodyPr wrap="square" rtlCol="0">
            <a:spAutoFit/>
          </a:bodyPr>
          <a:lstStyle/>
          <a:p>
            <a:pPr>
              <a:lnSpc>
                <a:spcPct val="125000"/>
              </a:lnSpc>
            </a:pPr>
            <a:r>
              <a:rPr lang="en-US" dirty="0" smtClean="0">
                <a:latin typeface="Calibri" panose="020F0502020204030204" pitchFamily="34" charset="0"/>
                <a:cs typeface="Calibri" panose="020F0502020204030204" pitchFamily="34" charset="0"/>
              </a:rPr>
              <a:t>Apotropaic tintinnabulum (</a:t>
            </a:r>
            <a:r>
              <a:rPr lang="en-US" i="1" dirty="0" smtClean="0">
                <a:latin typeface="Calibri" panose="020F0502020204030204" pitchFamily="34" charset="0"/>
                <a:cs typeface="Calibri" panose="020F0502020204030204" pitchFamily="34" charset="0"/>
              </a:rPr>
              <a:t>fascinum</a:t>
            </a:r>
            <a:r>
              <a:rPr lang="en-US" dirty="0" smtClean="0">
                <a:latin typeface="Calibri" panose="020F0502020204030204" pitchFamily="34" charset="0"/>
                <a:cs typeface="Calibri" panose="020F0502020204030204" pitchFamily="34" charset="0"/>
              </a:rPr>
              <a:t> countermeasure)</a:t>
            </a:r>
            <a:r>
              <a:rPr lang="en-US" i="1"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1</a:t>
            </a:r>
            <a:r>
              <a:rPr lang="en-US" baseline="30000" dirty="0" smtClean="0">
                <a:latin typeface="Calibri" panose="020F0502020204030204" pitchFamily="34" charset="0"/>
                <a:cs typeface="Calibri" panose="020F0502020204030204" pitchFamily="34" charset="0"/>
              </a:rPr>
              <a:t>st</a:t>
            </a:r>
            <a:r>
              <a:rPr lang="en-US" dirty="0" smtClean="0">
                <a:latin typeface="Calibri" panose="020F0502020204030204" pitchFamily="34" charset="0"/>
                <a:cs typeface="Calibri" panose="020F0502020204030204" pitchFamily="34" charset="0"/>
              </a:rPr>
              <a:t> cent. CE. </a:t>
            </a:r>
            <a:r>
              <a:rPr lang="en-US" dirty="0" err="1" smtClean="0">
                <a:latin typeface="Calibri" panose="020F0502020204030204" pitchFamily="34" charset="0"/>
                <a:cs typeface="Calibri" panose="020F0502020204030204" pitchFamily="34" charset="0"/>
              </a:rPr>
              <a:t>Museo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archeologico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nazionale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di Napoli</a:t>
            </a:r>
          </a:p>
        </p:txBody>
      </p:sp>
      <p:sp>
        <p:nvSpPr>
          <p:cNvPr id="4" name="Title 3"/>
          <p:cNvSpPr txBox="1">
            <a:spLocks/>
          </p:cNvSpPr>
          <p:nvPr/>
        </p:nvSpPr>
        <p:spPr>
          <a:xfrm>
            <a:off x="5575192" y="1145110"/>
            <a:ext cx="6347009" cy="590931"/>
          </a:xfrm>
          <a:prstGeom prst="rect">
            <a:avLst/>
          </a:prstGeom>
        </p:spPr>
        <p:txBody>
          <a:bodyPr wrap="square">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r>
              <a:rPr lang="en-US" sz="3600" dirty="0" smtClean="0">
                <a:solidFill>
                  <a:schemeClr val="tx1"/>
                </a:solidFill>
                <a:latin typeface="Calibri" panose="020F0502020204030204" pitchFamily="34" charset="0"/>
                <a:cs typeface="Calibri" panose="020F0502020204030204" pitchFamily="34" charset="0"/>
              </a:rPr>
              <a:t>Rome and the grotesque 2</a:t>
            </a:r>
            <a:endParaRPr lang="en-US" sz="3600" dirty="0">
              <a:solidFill>
                <a:schemeClr val="tx1"/>
              </a:solidFill>
            </a:endParaRPr>
          </a:p>
        </p:txBody>
      </p:sp>
    </p:spTree>
    <p:extLst>
      <p:ext uri="{BB962C8B-B14F-4D97-AF65-F5344CB8AC3E}">
        <p14:creationId xmlns:p14="http://schemas.microsoft.com/office/powerpoint/2010/main" val="162387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762000"/>
            <a:ext cx="4572000" cy="5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027"/>
          <p:cNvSpPr txBox="1">
            <a:spLocks noChangeArrowheads="1"/>
          </p:cNvSpPr>
          <p:nvPr/>
        </p:nvSpPr>
        <p:spPr bwMode="ltGray">
          <a:xfrm>
            <a:off x="6324600" y="5595860"/>
            <a:ext cx="5105400" cy="461665"/>
          </a:xfrm>
          <a:prstGeom prst="rect">
            <a:avLst/>
          </a:prstGeom>
          <a:noFill/>
          <a:ln w="9525">
            <a:noFill/>
            <a:miter lim="800000"/>
            <a:headEnd/>
            <a:tailEnd/>
          </a:ln>
          <a:effectLst/>
        </p:spPr>
        <p:txBody>
          <a:bodyPr wrap="square" anchor="b" anchorCtr="0">
            <a:spAutoFit/>
          </a:bodyPr>
          <a:lstStyle/>
          <a:p>
            <a:r>
              <a:rPr lang="en-US" sz="2400" dirty="0">
                <a:solidFill>
                  <a:srgbClr val="FFFFFF"/>
                </a:solidFill>
                <a:latin typeface="Calibri" panose="020F0502020204030204" pitchFamily="34" charset="0"/>
              </a:rPr>
              <a:t>Woburn Marble, 2</a:t>
            </a:r>
            <a:r>
              <a:rPr lang="en-US" sz="2400" baseline="30000" dirty="0">
                <a:solidFill>
                  <a:srgbClr val="FFFFFF"/>
                </a:solidFill>
                <a:latin typeface="Calibri" panose="020F0502020204030204" pitchFamily="34" charset="0"/>
              </a:rPr>
              <a:t>nd</a:t>
            </a:r>
            <a:r>
              <a:rPr lang="en-US" sz="2400" dirty="0">
                <a:solidFill>
                  <a:srgbClr val="FFFFFF"/>
                </a:solidFill>
                <a:latin typeface="Calibri" panose="020F0502020204030204" pitchFamily="34" charset="0"/>
              </a:rPr>
              <a:t>-cent. CE relief</a:t>
            </a:r>
          </a:p>
        </p:txBody>
      </p:sp>
    </p:spTree>
    <p:extLst>
      <p:ext uri="{BB962C8B-B14F-4D97-AF65-F5344CB8AC3E}">
        <p14:creationId xmlns:p14="http://schemas.microsoft.com/office/powerpoint/2010/main" val="42851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665</TotalTime>
  <Words>2772</Words>
  <Application>Microsoft Office PowerPoint</Application>
  <PresentationFormat>Widescreen</PresentationFormat>
  <Paragraphs>216</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Candara</vt:lpstr>
      <vt:lpstr>Century Gothic</vt:lpstr>
      <vt:lpstr>Tahoma</vt:lpstr>
      <vt:lpstr>Times New Roman</vt:lpstr>
      <vt:lpstr>Wingdings</vt:lpstr>
      <vt:lpstr>ancient_tragedy</vt:lpstr>
      <vt:lpstr>Seneca’s Phaedra, or. . .</vt:lpstr>
      <vt:lpstr>Agenda</vt:lpstr>
      <vt:lpstr>Recap, Update, Preview</vt:lpstr>
      <vt:lpstr>PowerPoint Presentation</vt:lpstr>
      <vt:lpstr>Timeline</vt:lpstr>
      <vt:lpstr>Rome and the grotesque 1</vt:lpstr>
      <vt:lpstr>Tertullian on Gladiators</vt:lpstr>
      <vt:lpstr>PowerPoint Presentation</vt:lpstr>
      <vt:lpstr>PowerPoint Presentation</vt:lpstr>
      <vt:lpstr>Roman Drama: Fabula. . .</vt:lpstr>
      <vt:lpstr>Tragic Playwrights</vt:lpstr>
      <vt:lpstr>Brill’s on Roman Tragedy</vt:lpstr>
      <vt:lpstr>“The Explosion of Evil”</vt:lpstr>
      <vt:lpstr>Seneca (10-65 CE)</vt:lpstr>
      <vt:lpstr>Senecan versus Athenian Tragedy</vt:lpstr>
      <vt:lpstr>SenTrag: Philosophical Evocations</vt:lpstr>
      <vt:lpstr>“Senecan Schema” (cf. Herington)</vt:lpstr>
      <vt:lpstr>Senecan Rhetoric 1 (Phaedra)</vt:lpstr>
      <vt:lpstr>Senecan Rhetoric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Seneca’s Phaedra, or. . .</dc:title>
  <dc:creator>ascholtz</dc:creator>
  <cp:lastModifiedBy>Scholtz, Andrew</cp:lastModifiedBy>
  <cp:revision>77</cp:revision>
  <cp:lastPrinted>2024-04-04T13:34:17Z</cp:lastPrinted>
  <dcterms:created xsi:type="dcterms:W3CDTF">2011-11-29T02:32:43Z</dcterms:created>
  <dcterms:modified xsi:type="dcterms:W3CDTF">2024-04-19T19:12:49Z</dcterms:modified>
</cp:coreProperties>
</file>