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18"/>
  </p:notesMasterIdLst>
  <p:handoutMasterIdLst>
    <p:handoutMasterId r:id="rId19"/>
  </p:handoutMasterIdLst>
  <p:sldIdLst>
    <p:sldId id="256" r:id="rId2"/>
    <p:sldId id="281" r:id="rId3"/>
    <p:sldId id="279" r:id="rId4"/>
    <p:sldId id="280" r:id="rId5"/>
    <p:sldId id="258" r:id="rId6"/>
    <p:sldId id="262" r:id="rId7"/>
    <p:sldId id="263" r:id="rId8"/>
    <p:sldId id="264" r:id="rId9"/>
    <p:sldId id="266" r:id="rId10"/>
    <p:sldId id="267" r:id="rId11"/>
    <p:sldId id="270" r:id="rId12"/>
    <p:sldId id="283" r:id="rId13"/>
    <p:sldId id="278" r:id="rId14"/>
    <p:sldId id="277" r:id="rId15"/>
    <p:sldId id="282" r:id="rId16"/>
    <p:sldId id="26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3008"/>
    <a:srgbClr val="CEE7EE"/>
    <a:srgbClr val="000063"/>
    <a:srgbClr val="1B416F"/>
    <a:srgbClr val="E5E5FF"/>
    <a:srgbClr val="1A1A1A"/>
    <a:srgbClr val="898989"/>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060" autoAdjust="0"/>
    <p:restoredTop sz="95274" autoAdjust="0"/>
  </p:normalViewPr>
  <p:slideViewPr>
    <p:cSldViewPr snapToGrid="0" showGuides="1">
      <p:cViewPr varScale="1">
        <p:scale>
          <a:sx n="112" d="100"/>
          <a:sy n="112" d="100"/>
        </p:scale>
        <p:origin x="1219" y="91"/>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showGuides="1">
      <p:cViewPr varScale="1">
        <p:scale>
          <a:sx n="83" d="100"/>
          <a:sy n="83" d="100"/>
        </p:scale>
        <p:origin x="378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fontScale="92500" lnSpcReduction="10000"/>
          </a:bodyPr>
          <a:lstStyle/>
          <a:p>
            <a:r>
              <a:rPr lang="en-US" dirty="0" smtClean="0"/>
              <a:t>hello! </a:t>
            </a:r>
            <a:r>
              <a:rPr lang="en-US" dirty="0" err="1" smtClean="0"/>
              <a:t>i</a:t>
            </a:r>
            <a:r>
              <a:rPr lang="en-US" dirty="0" smtClean="0"/>
              <a:t> wanted to start out our impressions of this strange beast that we call roman tragedy. first, </a:t>
            </a:r>
            <a:r>
              <a:rPr lang="en-US" dirty="0" err="1" smtClean="0"/>
              <a:t>i’d</a:t>
            </a:r>
            <a:r>
              <a:rPr lang="en-US" dirty="0" smtClean="0"/>
              <a:t> like to test the </a:t>
            </a:r>
            <a:r>
              <a:rPr lang="en-US" i="1" dirty="0" smtClean="0"/>
              <a:t>relatability</a:t>
            </a:r>
            <a:r>
              <a:rPr lang="en-US" dirty="0" smtClean="0"/>
              <a:t> of one example of the genre: the </a:t>
            </a:r>
            <a:r>
              <a:rPr lang="en-US" i="1" dirty="0" smtClean="0"/>
              <a:t>Octavia</a:t>
            </a:r>
            <a:r>
              <a:rPr lang="en-US" i="0" dirty="0" smtClean="0"/>
              <a:t> by an anonymous playwright around the year 100 CE or somewhat earlier. then, </a:t>
            </a:r>
            <a:r>
              <a:rPr lang="en-US" i="0" dirty="0" err="1" smtClean="0"/>
              <a:t>i’d</a:t>
            </a:r>
            <a:r>
              <a:rPr lang="en-US" i="0" dirty="0" smtClean="0"/>
              <a:t> like to give us a chance to reflect just a bit further on questions of </a:t>
            </a:r>
            <a:r>
              <a:rPr lang="en-US" i="1" dirty="0" smtClean="0"/>
              <a:t>genre</a:t>
            </a:r>
            <a:r>
              <a:rPr lang="en-US" i="0" dirty="0" smtClean="0"/>
              <a:t>: What is this play?</a:t>
            </a:r>
          </a:p>
          <a:p>
            <a:endParaRPr lang="en-US" i="0" dirty="0" smtClean="0"/>
          </a:p>
          <a:p>
            <a:r>
              <a:rPr lang="en-US" dirty="0" smtClean="0"/>
              <a:t>relatability. let’s remember that relatability was a key feature of tragedy for </a:t>
            </a:r>
            <a:r>
              <a:rPr lang="en-US" dirty="0" err="1" smtClean="0"/>
              <a:t>aristotle</a:t>
            </a:r>
            <a:r>
              <a:rPr lang="en-US" dirty="0" smtClean="0"/>
              <a:t>, writing in the 300s bce. on the one hand, tragic characters are above “us,” the collective audience, on the social and political scale. they’re kings, queens, princes, princesses, heroes, and gods; for the most part, we (the audience), are not. or so </a:t>
            </a:r>
            <a:r>
              <a:rPr lang="en-US" dirty="0" err="1" smtClean="0"/>
              <a:t>aristotle</a:t>
            </a:r>
            <a:r>
              <a:rPr lang="en-US" dirty="0" smtClean="0"/>
              <a:t> tells us.</a:t>
            </a:r>
          </a:p>
          <a:p>
            <a:r>
              <a:rPr lang="en-US" dirty="0" smtClean="0"/>
              <a:t>on the other, tragedy is defined as drama that elicits the pity and fear of its audience. if we don’t connect emotionally, then it’s not tragedy – at least, not according to </a:t>
            </a:r>
            <a:r>
              <a:rPr lang="en-US" dirty="0" err="1" smtClean="0"/>
              <a:t>aristotle</a:t>
            </a:r>
            <a:r>
              <a:rPr lang="en-US" dirty="0" smtClean="0"/>
              <a:t>. (and we’re not required to accept his testimony.) but the lofty estate of tragic characters and our pity and fear on their behalf are related. Oedipus’ fall is as devastating emotionally as it is because he has so far to fall. (as we’ve seen, not all tragic characters are exalted beings; think nurses and tutors. but they play a part in the tragic action.)</a:t>
            </a:r>
          </a:p>
          <a:p>
            <a:r>
              <a:rPr lang="en-US" dirty="0" smtClean="0"/>
              <a:t>so, roman tragedy. there, too, characters of lofty estate suffer devastating misfortune. but does it emotionally affect us? if it does, how?</a:t>
            </a:r>
          </a:p>
          <a:p>
            <a:r>
              <a:rPr lang="en-US" dirty="0" smtClean="0"/>
              <a:t>[solicit impromptu responses]</a:t>
            </a:r>
          </a:p>
          <a:p>
            <a:pPr defTabSz="904159">
              <a:defRPr/>
            </a:pPr>
            <a:r>
              <a:rPr lang="en-US" dirty="0" err="1" smtClean="0"/>
              <a:t>i</a:t>
            </a:r>
            <a:r>
              <a:rPr lang="en-US" dirty="0" smtClean="0"/>
              <a:t> think there remains some skepticism that we can ID, or at least, empathize with the misfortunes of our </a:t>
            </a:r>
            <a:r>
              <a:rPr lang="en-US" dirty="0" err="1" smtClean="0"/>
              <a:t>Hippolytuses</a:t>
            </a:r>
            <a:r>
              <a:rPr lang="en-US" dirty="0" smtClean="0"/>
              <a:t>, </a:t>
            </a:r>
            <a:r>
              <a:rPr lang="en-US" dirty="0" err="1" smtClean="0"/>
              <a:t>phaedras</a:t>
            </a:r>
            <a:r>
              <a:rPr lang="en-US" dirty="0" smtClean="0"/>
              <a:t>, or </a:t>
            </a:r>
            <a:r>
              <a:rPr lang="en-US" dirty="0" err="1" smtClean="0"/>
              <a:t>octavias</a:t>
            </a:r>
            <a:r>
              <a:rPr lang="en-US" dirty="0" smtClean="0"/>
              <a:t> in roman plays. though we’re reading these last in translation, still, the translations we’re reading preserve a much of the stylistic and</a:t>
            </a:r>
            <a:r>
              <a:rPr lang="en-US" baseline="0" dirty="0" smtClean="0"/>
              <a:t> </a:t>
            </a:r>
            <a:r>
              <a:rPr lang="en-US" dirty="0" smtClean="0"/>
              <a:t>rhetorical </a:t>
            </a:r>
            <a:r>
              <a:rPr lang="en-US" i="0" dirty="0" smtClean="0"/>
              <a:t>flavor of the</a:t>
            </a:r>
            <a:r>
              <a:rPr lang="en-US" i="0" baseline="0" dirty="0" smtClean="0"/>
              <a:t> originals, its staid language and the extravagance of its imagery. that can be off-putting. </a:t>
            </a:r>
            <a:r>
              <a:rPr lang="en-US" dirty="0" smtClean="0"/>
              <a:t>are we, though, maybe missing something? </a:t>
            </a:r>
            <a:r>
              <a:rPr lang="en-US" dirty="0" err="1" smtClean="0"/>
              <a:t>i’d</a:t>
            </a:r>
            <a:r>
              <a:rPr lang="en-US" dirty="0" smtClean="0"/>
              <a:t> like to try an experiment. [next slide]</a:t>
            </a:r>
          </a:p>
          <a:p>
            <a:endParaRPr lang="en-US" dirty="0" smtClean="0"/>
          </a:p>
          <a:p>
            <a:r>
              <a:rPr lang="en-US" dirty="0" smtClean="0"/>
              <a:t>Title Cameo with busts of Nero and Octavia (?). MFA, Boston.</a:t>
            </a:r>
          </a:p>
          <a:p>
            <a:r>
              <a:rPr lang="en-US" dirty="0" smtClean="0"/>
              <a:t>PROVENANCE</a:t>
            </a:r>
          </a:p>
          <a:p>
            <a:r>
              <a:rPr lang="en-US" dirty="0" smtClean="0"/>
              <a:t>Said to have been found in Egypt, in the </a:t>
            </a:r>
            <a:r>
              <a:rPr lang="en-US" dirty="0" err="1" smtClean="0"/>
              <a:t>Fayoum</a:t>
            </a:r>
            <a:endParaRPr lang="en-US" dirty="0" smtClean="0"/>
          </a:p>
          <a:p>
            <a:r>
              <a:rPr lang="en-US" dirty="0" smtClean="0"/>
              <a:t>Costume and Jewelry Date 1st century A.D. Material Sardonyx Measurements Length x width: 4.8 x 4.3 cm (1 7/8 x 1 11/16 in.) Style Period Imperial, Julio-Claudian Period Description Full View Repository Museum of Fine Arts, Boston </a:t>
            </a:r>
            <a:br>
              <a:rPr lang="en-US" dirty="0" smtClean="0"/>
            </a:br>
            <a:r>
              <a:rPr lang="en-US" dirty="0" err="1" smtClean="0"/>
              <a:t>Boston</a:t>
            </a:r>
            <a:r>
              <a:rPr lang="en-US" dirty="0" smtClean="0"/>
              <a:t>, Massachusetts, USA </a:t>
            </a:r>
            <a:br>
              <a:rPr lang="en-US" dirty="0" smtClean="0"/>
            </a:br>
            <a:r>
              <a:rPr lang="en-US" dirty="0" smtClean="0"/>
              <a:t>Henry Lillie Pierce Fund </a:t>
            </a:r>
            <a:br>
              <a:rPr lang="en-US" dirty="0" smtClean="0"/>
            </a:br>
            <a:r>
              <a:rPr lang="en-US" dirty="0" smtClean="0"/>
              <a:t>98.754 </a:t>
            </a:r>
            <a:br>
              <a:rPr lang="en-US" dirty="0" smtClean="0"/>
            </a:br>
            <a:r>
              <a:rPr lang="en-US" dirty="0" smtClean="0"/>
              <a:t>https://collections.mfa.org/objects/186401/cameo-with-portrait-busts-of-an-imperial-julioclaudian-coup</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4/16/2024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296855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341389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a:t>272. the stoic </a:t>
            </a:r>
            <a:r>
              <a:rPr lang="en-US" dirty="0" err="1"/>
              <a:t>empyrosis</a:t>
            </a:r>
            <a:r>
              <a:rPr lang="en-US" dirty="0"/>
              <a:t>. then a return to golden age. recall of sequence of the ages leading to roman era, a period marred by PASSION</a:t>
            </a:r>
            <a:r>
              <a:rPr lang="en-US" dirty="0" smtClean="0"/>
              <a:t>.</a:t>
            </a:r>
          </a:p>
          <a:p>
            <a:r>
              <a:rPr lang="en-US" dirty="0" smtClean="0"/>
              <a:t>AS IN SENECAN TRAGEDIES, the moral cynicism is prominent - contrast </a:t>
            </a:r>
            <a:r>
              <a:rPr lang="en-US" dirty="0" err="1" smtClean="0"/>
              <a:t>soph</a:t>
            </a:r>
            <a:r>
              <a:rPr lang="en-US" dirty="0" smtClean="0"/>
              <a:t> and </a:t>
            </a:r>
            <a:r>
              <a:rPr lang="en-US" dirty="0" err="1" smtClean="0"/>
              <a:t>aesch</a:t>
            </a:r>
            <a:r>
              <a:rPr lang="en-US" dirty="0" smtClean="0"/>
              <a:t> (and even </a:t>
            </a:r>
            <a:r>
              <a:rPr lang="en-US" dirty="0" err="1" smtClean="0"/>
              <a:t>eur</a:t>
            </a:r>
            <a:r>
              <a:rPr lang="en-US" dirty="0" smtClean="0"/>
              <a:t>) </a:t>
            </a:r>
            <a:r>
              <a:rPr lang="en-US" dirty="0" err="1" smtClean="0"/>
              <a:t>trag</a:t>
            </a:r>
            <a:r>
              <a:rPr lang="en-US" dirty="0" smtClean="0"/>
              <a:t>, where the tragic action aims at, or somehow fits into a pattern of, rebalancing the disequilibrium created by human hubris.</a:t>
            </a:r>
          </a:p>
          <a:p>
            <a:r>
              <a:rPr lang="en-US" dirty="0" smtClean="0"/>
              <a:t>in Phaedra, in </a:t>
            </a:r>
            <a:r>
              <a:rPr lang="en-US" dirty="0" err="1" smtClean="0"/>
              <a:t>thyestes</a:t>
            </a:r>
            <a:r>
              <a:rPr lang="en-US" dirty="0" smtClean="0"/>
              <a:t>, in the pseudo-Senecan Octavia, the horror seems to be one of inescapable, growing corruption. Seneca the philosopher in the Octavia seems to offer the only solution: that the stoic </a:t>
            </a:r>
            <a:r>
              <a:rPr lang="en-US" dirty="0" err="1" smtClean="0"/>
              <a:t>empyrosis</a:t>
            </a:r>
            <a:r>
              <a:rPr lang="en-US" dirty="0" smtClean="0"/>
              <a:t>, the cosmic conflagration, incinerate the universe </a:t>
            </a:r>
            <a:r>
              <a:rPr lang="en-US" dirty="0" err="1" smtClean="0"/>
              <a:t>therby</a:t>
            </a:r>
            <a:r>
              <a:rPr lang="en-US" dirty="0" smtClean="0"/>
              <a:t> allowing a new creation to take shape</a:t>
            </a:r>
            <a:r>
              <a:rPr lang="en-US" baseline="0" dirty="0" smtClean="0"/>
              <a:t> </a:t>
            </a:r>
            <a:r>
              <a:rPr lang="en-US" dirty="0" smtClean="0"/>
              <a:t>and with it, a new age of innocence.</a:t>
            </a:r>
          </a:p>
          <a:p>
            <a:r>
              <a:rPr lang="en-US" dirty="0" smtClean="0"/>
              <a:t>if the play dates from the age of Flavians</a:t>
            </a:r>
            <a:r>
              <a:rPr lang="en-US" baseline="0" dirty="0" smtClean="0"/>
              <a:t> (69-96 CE), then the play could well be flattery of the new dynasty, bringer of a new golden age</a:t>
            </a:r>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4/16/2024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dirty="0"/>
          </a:p>
        </p:txBody>
      </p:sp>
    </p:spTree>
    <p:extLst>
      <p:ext uri="{BB962C8B-B14F-4D97-AF65-F5344CB8AC3E}">
        <p14:creationId xmlns:p14="http://schemas.microsoft.com/office/powerpoint/2010/main" val="299861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that sets this play apart from the other roman plays we’ve sampled </a:t>
            </a:r>
            <a:r>
              <a:rPr lang="en-US" i="1" dirty="0" smtClean="0"/>
              <a:t>is the focus on women</a:t>
            </a:r>
            <a:r>
              <a:rPr lang="en-US" dirty="0" smtClean="0"/>
              <a:t>.</a:t>
            </a:r>
          </a:p>
          <a:p>
            <a:r>
              <a:rPr lang="en-US" dirty="0" smtClean="0"/>
              <a:t>HISTORICAL EXEMPLA,</a:t>
            </a:r>
            <a:r>
              <a:rPr lang="en-US" baseline="0" dirty="0" smtClean="0"/>
              <a:t> Virginia, Lucretia (heroine), </a:t>
            </a:r>
            <a:r>
              <a:rPr lang="en-US" baseline="0" dirty="0" err="1" smtClean="0"/>
              <a:t>Tullia</a:t>
            </a:r>
            <a:r>
              <a:rPr lang="en-US" baseline="0" dirty="0" smtClean="0"/>
              <a:t> (villainess)</a:t>
            </a:r>
          </a:p>
          <a:p>
            <a:r>
              <a:rPr lang="en-US" dirty="0" smtClean="0"/>
              <a:t>They did well When they avenged the dying soul Of a pure maiden whom her father slew To save her from base servitude, To rob vile lust of its unlawful triumph.1 And, sad Lucretia, for thy sake Grim war began, when thou </a:t>
            </a:r>
            <a:r>
              <a:rPr lang="en-US" dirty="0" err="1" smtClean="0"/>
              <a:t>wast</a:t>
            </a:r>
            <a:r>
              <a:rPr lang="en-US" dirty="0" smtClean="0"/>
              <a:t> wronged By a base tyrant’s lust, and died By thine own hand. The price was paid Not by Tarquinius alone For his foul deed, but by his wife2 </a:t>
            </a:r>
            <a:r>
              <a:rPr lang="en-US" dirty="0" err="1" smtClean="0"/>
              <a:t>Tullia</a:t>
            </a:r>
            <a:r>
              <a:rPr lang="en-US" dirty="0" smtClean="0"/>
              <a:t>, who mutilated Her own dead father’s limbs Under her flying chariot wheels, Inhuman daughter, and refused his aged corpse The rite of funeral fire.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42450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allusions to </a:t>
            </a:r>
            <a:r>
              <a:rPr lang="en-US" dirty="0" err="1" smtClean="0"/>
              <a:t>greek</a:t>
            </a:r>
            <a:r>
              <a:rPr lang="en-US" dirty="0" smtClean="0"/>
              <a:t> mythology abound in the play. this should not surprise or shock. as we’ve seen, </a:t>
            </a:r>
            <a:r>
              <a:rPr lang="en-US" dirty="0" err="1" smtClean="0"/>
              <a:t>rome</a:t>
            </a:r>
            <a:r>
              <a:rPr lang="en-US" baseline="0" dirty="0" smtClean="0"/>
              <a:t> was “conquered,” culturally, by the </a:t>
            </a:r>
            <a:r>
              <a:rPr lang="en-US" baseline="0" dirty="0" err="1" smtClean="0"/>
              <a:t>greek</a:t>
            </a:r>
            <a:r>
              <a:rPr lang="en-US" baseline="0" dirty="0" smtClean="0"/>
              <a:t>-speaking lands it had conquered. but the Hellenization (</a:t>
            </a:r>
            <a:r>
              <a:rPr lang="en-US" baseline="0" dirty="0" err="1" smtClean="0"/>
              <a:t>greekification</a:t>
            </a:r>
            <a:r>
              <a:rPr lang="en-US" baseline="0" dirty="0" smtClean="0"/>
              <a:t>) of cultures up and down the Italian peninsula had already begun long before </a:t>
            </a:r>
            <a:r>
              <a:rPr lang="en-US" baseline="0" dirty="0" err="1" smtClean="0"/>
              <a:t>rome’s</a:t>
            </a:r>
            <a:r>
              <a:rPr lang="en-US" baseline="0" dirty="0" smtClean="0"/>
              <a:t> empire took shape.</a:t>
            </a:r>
          </a:p>
          <a:p>
            <a:r>
              <a:rPr lang="en-US" baseline="0" dirty="0" smtClean="0"/>
              <a:t>in this play, comparison with mythological figures often helps underscore the plight in which our characters find themselves. however bad it was for the heroes and heroines of </a:t>
            </a:r>
            <a:r>
              <a:rPr lang="en-US" baseline="0" dirty="0" err="1" smtClean="0"/>
              <a:t>greek</a:t>
            </a:r>
            <a:r>
              <a:rPr lang="en-US" baseline="0" dirty="0" smtClean="0"/>
              <a:t> myth, for noble romans, it’s typically worse.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348290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Octavia as</a:t>
            </a:r>
          </a:p>
          <a:p>
            <a:pPr lvl="1"/>
            <a:r>
              <a:rPr lang="en-US" dirty="0" smtClean="0"/>
              <a:t>Electra</a:t>
            </a:r>
          </a:p>
          <a:p>
            <a:pPr lvl="1"/>
            <a:r>
              <a:rPr lang="en-US" dirty="0" smtClean="0"/>
              <a:t>Juno</a:t>
            </a:r>
            <a:r>
              <a:rPr lang="en-US" baseline="0" dirty="0" smtClean="0"/>
              <a:t> (Hera)</a:t>
            </a:r>
          </a:p>
          <a:p>
            <a:pPr lvl="0"/>
            <a:r>
              <a:rPr lang="en-US" baseline="0" dirty="0" err="1" smtClean="0"/>
              <a:t>Brittanicus</a:t>
            </a:r>
            <a:r>
              <a:rPr lang="en-US" baseline="0" dirty="0" smtClean="0"/>
              <a:t> as Orestes.</a:t>
            </a:r>
          </a:p>
          <a:p>
            <a:pPr lvl="0"/>
            <a:r>
              <a:rPr lang="en-US" baseline="0" dirty="0" smtClean="0"/>
              <a:t>Claudius as Agamemnon. (Agrippina as Clytemnestra)</a:t>
            </a:r>
          </a:p>
          <a:p>
            <a:pPr lvl="0"/>
            <a:r>
              <a:rPr lang="en-US" baseline="0" dirty="0" smtClean="0"/>
              <a:t>Nero as</a:t>
            </a:r>
          </a:p>
          <a:p>
            <a:pPr lvl="1"/>
            <a:r>
              <a:rPr lang="en-US" baseline="0" dirty="0" smtClean="0"/>
              <a:t>Jupiter (Zeus)</a:t>
            </a:r>
          </a:p>
          <a:p>
            <a:pPr lvl="0"/>
            <a:r>
              <a:rPr lang="en-US" baseline="0" dirty="0" smtClean="0"/>
              <a:t>the nurse tries to persuade Octavia not to despair, things are ok now with Juno’s marriage to her brother-husband, so can they be for Octavia’s marriage with her brother-husband:</a:t>
            </a:r>
          </a:p>
          <a:p>
            <a:pPr lvl="1"/>
            <a:r>
              <a:rPr lang="en-US" dirty="0" smtClean="0"/>
              <a:t>“NURSE: No mortal beauty now Tempts Jupiter to leave his court on high. You are a Juno upon earth, Sister and spouse of the August, And you must conquer grief.” (p. 265)</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387163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79892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4/16/2024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16</a:t>
            </a:fld>
            <a:endParaRPr lang="en-US" dirty="0"/>
          </a:p>
        </p:txBody>
      </p:sp>
    </p:spTree>
    <p:extLst>
      <p:ext uri="{BB962C8B-B14F-4D97-AF65-F5344CB8AC3E}">
        <p14:creationId xmlns:p14="http://schemas.microsoft.com/office/powerpoint/2010/main" val="65862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a:t>
            </a:r>
            <a:r>
              <a:rPr lang="en-US" baseline="0" dirty="0" smtClean="0"/>
              <a:t> at a portion of Octavia’s scene near the beginning of the roman play, then a very similar passage from a much later treatment of the same story, the </a:t>
            </a:r>
            <a:r>
              <a:rPr lang="en-US" i="1" baseline="0" dirty="0" smtClean="0"/>
              <a:t>Coronation of Poppaea</a:t>
            </a:r>
            <a:r>
              <a:rPr lang="en-US" i="0" baseline="0" dirty="0" smtClean="0"/>
              <a:t>, an opera, first performed in 1643 and usually attributed to the Italian composer Monteverdi, though its authorship is actually disputed.</a:t>
            </a:r>
          </a:p>
          <a:p>
            <a:r>
              <a:rPr lang="en-US" i="0" baseline="0" dirty="0" smtClean="0"/>
              <a:t>compare the passage from the roman play with the passage from the opera. in both Octavia laments her fate. In both, the language is hardly of the relatable, every-day kind. in the opera, the imagery is even more extravagant than in the play. as </a:t>
            </a:r>
            <a:r>
              <a:rPr lang="en-US" i="0" baseline="0" dirty="0" err="1" smtClean="0"/>
              <a:t>ottavia</a:t>
            </a:r>
            <a:r>
              <a:rPr lang="en-US" i="0" baseline="0" dirty="0" smtClean="0"/>
              <a:t> sails to her exile, the sea will listen impassively to her complaints. the wind will carry them back to </a:t>
            </a:r>
            <a:r>
              <a:rPr lang="en-US" i="0" baseline="0" dirty="0" err="1" smtClean="0"/>
              <a:t>rome</a:t>
            </a:r>
            <a:r>
              <a:rPr lang="en-US" i="0" baseline="0" dirty="0" smtClean="0"/>
              <a:t> to “kiss the walls of my homeland.” a bit much, but maybe the success or failure of the rhetoric depends on </a:t>
            </a:r>
            <a:r>
              <a:rPr lang="en-US" i="1" baseline="0" dirty="0" smtClean="0"/>
              <a:t>how</a:t>
            </a:r>
            <a:r>
              <a:rPr lang="en-US" i="0" baseline="0" dirty="0" smtClean="0"/>
              <a:t> the lines are delivered.</a:t>
            </a:r>
          </a:p>
          <a:p>
            <a:r>
              <a:rPr lang="en-US" i="0" baseline="0" dirty="0" smtClean="0"/>
              <a:t>in what follows, that “how” will be through the medium of opera, considered by many to be one of the least relatable of art forms</a:t>
            </a:r>
            <a:r>
              <a:rPr lang="en-US" i="0" baseline="0" dirty="0" smtClean="0"/>
              <a:t>.</a:t>
            </a:r>
          </a:p>
          <a:p>
            <a:r>
              <a:rPr lang="en-US" i="0" baseline="0" dirty="0" err="1" smtClean="0"/>
              <a:t>i</a:t>
            </a:r>
            <a:r>
              <a:rPr lang="en-US" i="0" baseline="0" dirty="0" smtClean="0"/>
              <a:t> realize that the medium of music by its very nature imposes emotion, whatever the lyrics. so think of it this way: does the overall effect impact the listener emotionally, and if so, does the performance make real for you emotions residing in the text? or might she just as well be singing the phone book?</a:t>
            </a:r>
            <a:endParaRPr lang="en-US" i="0" baseline="0" dirty="0" smtClean="0"/>
          </a:p>
          <a:p>
            <a:r>
              <a:rPr lang="en-US" i="0" baseline="0" dirty="0" smtClean="0"/>
              <a:t>what </a:t>
            </a:r>
            <a:r>
              <a:rPr lang="en-US" i="0" baseline="0" dirty="0" err="1" smtClean="0"/>
              <a:t>i</a:t>
            </a:r>
            <a:r>
              <a:rPr lang="en-US" i="0" baseline="0" dirty="0" smtClean="0"/>
              <a:t> want you to do is keep pen and paper at the ready to record your impressions, as if you yourselves were, each of you, an emotional Geiger counter. see if you feel for this character, and if so, </a:t>
            </a:r>
            <a:r>
              <a:rPr lang="en-US" i="0" baseline="0" dirty="0" smtClean="0"/>
              <a:t>in what way and </a:t>
            </a:r>
            <a:r>
              <a:rPr lang="en-US" i="0" baseline="0" dirty="0" smtClean="0"/>
              <a:t>how much.</a:t>
            </a:r>
          </a:p>
          <a:p>
            <a:r>
              <a:rPr lang="en-US" i="0" baseline="0" dirty="0" smtClean="0"/>
              <a:t>[the nurse is played by a man, ignore]</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58349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171005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Greek tragedy</a:t>
            </a:r>
            <a:r>
              <a:rPr lang="en-US" baseline="0" dirty="0" smtClean="0"/>
              <a:t> ~ </a:t>
            </a:r>
            <a:r>
              <a:rPr lang="en-US" i="1" baseline="0" dirty="0" smtClean="0"/>
              <a:t>crepidata</a:t>
            </a:r>
            <a:endParaRPr lang="en-US" i="0" baseline="0" dirty="0" smtClean="0"/>
          </a:p>
          <a:p>
            <a:pPr lvl="1"/>
            <a:r>
              <a:rPr lang="en-US" i="0" baseline="0" dirty="0" smtClean="0"/>
              <a:t>stories from </a:t>
            </a:r>
            <a:r>
              <a:rPr lang="en-US" i="0" baseline="0" dirty="0" err="1" smtClean="0"/>
              <a:t>greek</a:t>
            </a:r>
            <a:r>
              <a:rPr lang="en-US" i="0" baseline="0" dirty="0" smtClean="0"/>
              <a:t> myth</a:t>
            </a:r>
          </a:p>
          <a:p>
            <a:pPr lvl="1"/>
            <a:r>
              <a:rPr lang="en-US" i="0" baseline="0" dirty="0" smtClean="0"/>
              <a:t>dialogue punctuated by choruses</a:t>
            </a:r>
          </a:p>
          <a:p>
            <a:pPr marL="452079" lvl="1" defTabSz="904159"/>
            <a:r>
              <a:rPr lang="en-US" i="0" baseline="0" dirty="0" smtClean="0"/>
              <a:t>high style</a:t>
            </a:r>
          </a:p>
          <a:p>
            <a:pPr marL="452079" lvl="1" defTabSz="904159"/>
            <a:r>
              <a:rPr lang="en-US" i="0" baseline="0" dirty="0" smtClean="0"/>
              <a:t>reversal-recognition</a:t>
            </a:r>
          </a:p>
          <a:p>
            <a:pPr lvl="1"/>
            <a:r>
              <a:rPr lang="en-US" i="0" baseline="0" dirty="0" smtClean="0"/>
              <a:t>serious, often contemporary Athenian themes (gender, justice, etc.)</a:t>
            </a:r>
            <a:r>
              <a:rPr lang="en-US" i="0" baseline="0" dirty="0" smtClean="0"/>
              <a:t> – </a:t>
            </a:r>
            <a:r>
              <a:rPr lang="en-US" i="1" baseline="0" dirty="0" smtClean="0"/>
              <a:t>things that matter to US</a:t>
            </a:r>
            <a:endParaRPr lang="en-US" i="0" baseline="0" dirty="0" smtClean="0"/>
          </a:p>
          <a:p>
            <a:pPr lvl="0"/>
            <a:r>
              <a:rPr lang="en-US" i="0" baseline="0" dirty="0" smtClean="0"/>
              <a:t>Senecan </a:t>
            </a:r>
            <a:r>
              <a:rPr lang="en-US" i="1" baseline="0" dirty="0" smtClean="0"/>
              <a:t>crepidata</a:t>
            </a:r>
            <a:r>
              <a:rPr lang="en-US" i="0" baseline="0" dirty="0" smtClean="0"/>
              <a:t> ~ </a:t>
            </a:r>
            <a:r>
              <a:rPr lang="en-US" i="1" baseline="0" dirty="0" smtClean="0"/>
              <a:t>praetexta</a:t>
            </a:r>
            <a:endParaRPr lang="en-US" i="0" baseline="0" dirty="0" smtClean="0"/>
          </a:p>
          <a:p>
            <a:pPr lvl="1"/>
            <a:r>
              <a:rPr lang="en-US" i="0" baseline="0" dirty="0" smtClean="0"/>
              <a:t>allusions to/evocations of Greek myth</a:t>
            </a:r>
          </a:p>
          <a:p>
            <a:pPr lvl="1"/>
            <a:r>
              <a:rPr lang="en-US" i="0" baseline="0" dirty="0" smtClean="0"/>
              <a:t>dialogue punctuated by choruses</a:t>
            </a:r>
          </a:p>
          <a:p>
            <a:pPr marL="452079" lvl="1" defTabSz="904159"/>
            <a:r>
              <a:rPr lang="en-US" i="0" baseline="0" dirty="0" smtClean="0"/>
              <a:t>high style</a:t>
            </a:r>
          </a:p>
          <a:p>
            <a:pPr marL="452079" lvl="1" defTabSz="904159"/>
            <a:r>
              <a:rPr lang="en-US" i="0" baseline="0" dirty="0" smtClean="0"/>
              <a:t>reversal-recognition</a:t>
            </a:r>
          </a:p>
          <a:p>
            <a:pPr lvl="1"/>
            <a:r>
              <a:rPr lang="en-US" i="0" baseline="0" dirty="0" smtClean="0"/>
              <a:t>serious, often contemporary Roman themes (gender, tyranny, etc.) – </a:t>
            </a:r>
            <a:r>
              <a:rPr lang="en-US" i="1" baseline="0" dirty="0" smtClean="0"/>
              <a:t>things that matter to US</a:t>
            </a:r>
            <a:endParaRPr lang="en-US" i="0" baseline="0" dirty="0" smtClean="0"/>
          </a:p>
          <a:p>
            <a:pPr lvl="0"/>
            <a:r>
              <a:rPr lang="en-US" i="1" baseline="0" dirty="0" smtClean="0"/>
              <a:t>praetexta</a:t>
            </a:r>
            <a:r>
              <a:rPr lang="en-US" i="0" baseline="0" dirty="0" smtClean="0"/>
              <a:t> ~ Greek tragedy</a:t>
            </a:r>
          </a:p>
          <a:p>
            <a:pPr lvl="1"/>
            <a:r>
              <a:rPr lang="en-US" i="0" baseline="0" dirty="0" smtClean="0"/>
              <a:t>allusions to/evocations of Greek myth</a:t>
            </a:r>
          </a:p>
          <a:p>
            <a:pPr lvl="1"/>
            <a:r>
              <a:rPr lang="en-US" i="0" baseline="0" dirty="0" smtClean="0"/>
              <a:t>dialogue punctuated by choruses</a:t>
            </a:r>
          </a:p>
          <a:p>
            <a:pPr marL="452079" lvl="1" defTabSz="904159"/>
            <a:r>
              <a:rPr lang="en-US" i="0" baseline="0" dirty="0" smtClean="0"/>
              <a:t>high style</a:t>
            </a:r>
            <a:endParaRPr lang="en-US" i="1" baseline="0" dirty="0" smtClean="0"/>
          </a:p>
          <a:p>
            <a:pPr marL="452079" lvl="1" defTabSz="904159"/>
            <a:r>
              <a:rPr lang="en-US" i="0" baseline="0" dirty="0" smtClean="0"/>
              <a:t>reversal (recognition?)</a:t>
            </a:r>
          </a:p>
          <a:p>
            <a:pPr lvl="1"/>
            <a:r>
              <a:rPr lang="en-US" i="0" baseline="0" dirty="0" smtClean="0"/>
              <a:t>serious Roman themes (gender, tyranny, etc.) – </a:t>
            </a:r>
            <a:r>
              <a:rPr lang="en-US" i="1" baseline="0" dirty="0" smtClean="0"/>
              <a:t>things that matter to US</a:t>
            </a:r>
            <a:endParaRPr lang="en-US" i="0" baseline="0" dirty="0" smtClean="0"/>
          </a:p>
          <a:p>
            <a:pPr lvl="0"/>
            <a:r>
              <a:rPr lang="en-US" i="0" baseline="0" dirty="0" smtClean="0"/>
              <a:t>all three</a:t>
            </a:r>
          </a:p>
          <a:p>
            <a:pPr lvl="1"/>
            <a:r>
              <a:rPr lang="en-US" i="0" baseline="0" dirty="0" smtClean="0"/>
              <a:t>allusions to/evocations of Greek myth</a:t>
            </a:r>
          </a:p>
          <a:p>
            <a:pPr lvl="1"/>
            <a:r>
              <a:rPr lang="en-US" i="0" baseline="0" dirty="0" smtClean="0"/>
              <a:t>dialogue punctuated by choruses</a:t>
            </a:r>
          </a:p>
          <a:p>
            <a:pPr marL="452079" lvl="1" defTabSz="904159"/>
            <a:r>
              <a:rPr lang="en-US" i="0" baseline="0" dirty="0" smtClean="0"/>
              <a:t>high style</a:t>
            </a:r>
          </a:p>
          <a:p>
            <a:pPr marL="452079" lvl="1" defTabSz="904159"/>
            <a:r>
              <a:rPr lang="en-US" i="0" baseline="0" dirty="0" smtClean="0"/>
              <a:t>reversal (recognition?)</a:t>
            </a:r>
          </a:p>
          <a:p>
            <a:pPr lvl="1"/>
            <a:r>
              <a:rPr lang="en-US" i="0" baseline="0" dirty="0" smtClean="0"/>
              <a:t>serious, often contemporary themes – </a:t>
            </a:r>
            <a:r>
              <a:rPr lang="en-US" i="1" baseline="0" dirty="0" smtClean="0"/>
              <a:t>things that matter to US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80662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414512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73307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r>
              <a:rPr lang="en-US" dirty="0" smtClean="0"/>
              <a:t>Author</a:t>
            </a:r>
          </a:p>
          <a:p>
            <a:pPr lvl="1"/>
            <a:r>
              <a:rPr lang="en-US" dirty="0" smtClean="0"/>
              <a:t>anonymous, knew his </a:t>
            </a:r>
            <a:r>
              <a:rPr lang="en-US" dirty="0" err="1" smtClean="0"/>
              <a:t>seneca</a:t>
            </a:r>
            <a:r>
              <a:rPr lang="en-US" dirty="0" smtClean="0"/>
              <a:t>. but pro-</a:t>
            </a:r>
            <a:r>
              <a:rPr lang="en-US" dirty="0" err="1" smtClean="0"/>
              <a:t>claudian</a:t>
            </a:r>
            <a:r>
              <a:rPr lang="en-US" dirty="0" smtClean="0"/>
              <a:t> tone doesn’t fit with what we know of genuine </a:t>
            </a:r>
            <a:r>
              <a:rPr lang="en-US" dirty="0" err="1" smtClean="0"/>
              <a:t>seneca</a:t>
            </a:r>
            <a:r>
              <a:rPr lang="en-US" dirty="0" smtClean="0"/>
              <a:t>.</a:t>
            </a:r>
          </a:p>
          <a:p>
            <a:r>
              <a:rPr lang="en-US" dirty="0" smtClean="0"/>
              <a:t>Genre</a:t>
            </a:r>
          </a:p>
          <a:p>
            <a:pPr lvl="1"/>
            <a:r>
              <a:rPr lang="en-US" i="1" dirty="0" err="1" smtClean="0"/>
              <a:t>praetexta</a:t>
            </a:r>
            <a:r>
              <a:rPr lang="en-US" dirty="0" smtClean="0"/>
              <a:t> – but with strong element of myth and resonance with Senecan tragedy, e.g., </a:t>
            </a:r>
            <a:r>
              <a:rPr lang="en-US" i="1" dirty="0" smtClean="0"/>
              <a:t>Heracles </a:t>
            </a:r>
            <a:r>
              <a:rPr lang="en-US" i="1" dirty="0" err="1" smtClean="0"/>
              <a:t>Furens</a:t>
            </a:r>
            <a:r>
              <a:rPr lang="en-US" dirty="0" smtClean="0"/>
              <a:t>, </a:t>
            </a:r>
            <a:r>
              <a:rPr lang="en-US" i="1" dirty="0" smtClean="0"/>
              <a:t>Phaedra</a:t>
            </a:r>
            <a:r>
              <a:rPr lang="en-US" dirty="0" smtClean="0"/>
              <a:t>, </a:t>
            </a:r>
            <a:r>
              <a:rPr lang="en-US" i="1" dirty="0" smtClean="0"/>
              <a:t>Thyestes</a:t>
            </a:r>
          </a:p>
          <a:p>
            <a:r>
              <a:rPr lang="en-US" dirty="0" smtClean="0"/>
              <a:t>Composition date, context</a:t>
            </a:r>
          </a:p>
          <a:p>
            <a:pPr lvl="1">
              <a:buNone/>
            </a:pPr>
            <a:r>
              <a:rPr lang="en-US" dirty="0" err="1" smtClean="0"/>
              <a:t>Flavians</a:t>
            </a:r>
            <a:endParaRPr lang="en-US" dirty="0" smtClean="0"/>
          </a:p>
          <a:p>
            <a:r>
              <a:rPr lang="en-US" dirty="0" smtClean="0"/>
              <a:t>Setting</a:t>
            </a:r>
          </a:p>
          <a:p>
            <a:pPr lvl="1"/>
            <a:r>
              <a:rPr lang="en-US" dirty="0" smtClean="0"/>
              <a:t>Rome, palace of Caesars, three days in 62</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4/16/2024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dirty="0"/>
          </a:p>
        </p:txBody>
      </p:sp>
    </p:spTree>
    <p:extLst>
      <p:ext uri="{BB962C8B-B14F-4D97-AF65-F5344CB8AC3E}">
        <p14:creationId xmlns:p14="http://schemas.microsoft.com/office/powerpoint/2010/main" val="217828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pPr defTabSz="909531">
              <a:defRPr/>
            </a:pPr>
            <a:r>
              <a:rPr lang="en-US" dirty="0" smtClean="0"/>
              <a:t>note that OCTAVIA and NERO are distant cousins,</a:t>
            </a:r>
            <a:r>
              <a:rPr lang="en-US" baseline="0" dirty="0" smtClean="0"/>
              <a:t> both being descended from JULIA </a:t>
            </a:r>
            <a:r>
              <a:rPr lang="en-US" baseline="0" dirty="0" err="1" smtClean="0"/>
              <a:t>ATIA</a:t>
            </a:r>
            <a:r>
              <a:rPr lang="en-US" baseline="0" dirty="0" smtClean="0"/>
              <a:t>, the mother of AUGUSTUS.</a:t>
            </a:r>
            <a:endParaRPr lang="en-US" dirty="0" smtClean="0"/>
          </a:p>
          <a:p>
            <a:r>
              <a:rPr lang="en-US" dirty="0" smtClean="0"/>
              <a:t>BRILL’S </a:t>
            </a:r>
            <a:r>
              <a:rPr lang="en-US" dirty="0"/>
              <a:t>OCTAVIA. Daughter of the emperor Claudius [III 1] and Messalina [2] and sister of </a:t>
            </a:r>
            <a:r>
              <a:rPr lang="en-US" dirty="0" err="1"/>
              <a:t>Britannicus</a:t>
            </a:r>
            <a:r>
              <a:rPr lang="en-US" dirty="0"/>
              <a:t>, born around 40 </a:t>
            </a:r>
            <a:r>
              <a:rPr lang="en-US" dirty="0" err="1"/>
              <a:t>AD.</a:t>
            </a:r>
            <a:r>
              <a:rPr lang="en-US" dirty="0"/>
              <a:t> She was betrothed at the age of two to L. Iunius [II 36] </a:t>
            </a:r>
            <a:r>
              <a:rPr lang="en-US" dirty="0" err="1"/>
              <a:t>Silanus</a:t>
            </a:r>
            <a:r>
              <a:rPr lang="en-US" dirty="0"/>
              <a:t> Torquatus (</a:t>
            </a:r>
            <a:r>
              <a:rPr lang="en-US" dirty="0" err="1"/>
              <a:t>Tac</a:t>
            </a:r>
            <a:r>
              <a:rPr lang="en-US" dirty="0"/>
              <a:t>. Ann. 12,3,2; Suet. </a:t>
            </a:r>
            <a:r>
              <a:rPr lang="en-US" dirty="0" err="1"/>
              <a:t>Claud</a:t>
            </a:r>
            <a:r>
              <a:rPr lang="en-US" dirty="0"/>
              <a:t>. 27,2; Cass. Dio 60,5,7). On Agrippina’s [3] initiative O. was betrothed to Nero  in 49 AD (</a:t>
            </a:r>
            <a:r>
              <a:rPr lang="en-US" dirty="0" err="1"/>
              <a:t>Tac</a:t>
            </a:r>
            <a:r>
              <a:rPr lang="en-US" dirty="0"/>
              <a:t>. Ann. 12,9,1). In order for the betrothal to be legally binding she had to be adopted beforehand by another gens, as Nero, whom she married in 53 AD, was her adoptive brother (</a:t>
            </a:r>
            <a:r>
              <a:rPr lang="en-US" dirty="0" err="1"/>
              <a:t>Tac</a:t>
            </a:r>
            <a:r>
              <a:rPr lang="en-US" dirty="0"/>
              <a:t>. Ann. 12,58,1; Suet. Nero 7,2). However, he soon preferred Claudia [II 4] </a:t>
            </a:r>
            <a:r>
              <a:rPr lang="en-US" dirty="0" err="1"/>
              <a:t>Acte</a:t>
            </a:r>
            <a:r>
              <a:rPr lang="en-US" dirty="0"/>
              <a:t> and Poppaea Sabina to her. Under the pretext of infertility and adultery with the slave </a:t>
            </a:r>
            <a:r>
              <a:rPr lang="en-US" dirty="0" err="1"/>
              <a:t>Eucaerus</a:t>
            </a:r>
            <a:r>
              <a:rPr lang="en-US" dirty="0"/>
              <a:t> (</a:t>
            </a:r>
            <a:r>
              <a:rPr lang="en-US" dirty="0" err="1"/>
              <a:t>Tac</a:t>
            </a:r>
            <a:r>
              <a:rPr lang="en-US" dirty="0"/>
              <a:t>. Ann. 14,60) Nero disowned her and banished her to Campania in spite of public protests (</a:t>
            </a:r>
            <a:r>
              <a:rPr lang="en-US" dirty="0" err="1"/>
              <a:t>Tac</a:t>
            </a:r>
            <a:r>
              <a:rPr lang="en-US" dirty="0"/>
              <a:t>. Ann. 14,60f.; Suet. Nero 35). Later Nero accused her of adultery with </a:t>
            </a:r>
            <a:r>
              <a:rPr lang="en-US" dirty="0" err="1"/>
              <a:t>Anicetus</a:t>
            </a:r>
            <a:r>
              <a:rPr lang="en-US" dirty="0"/>
              <a:t> [1] and of having an abortion (</a:t>
            </a:r>
            <a:r>
              <a:rPr lang="en-US" dirty="0" err="1"/>
              <a:t>Tac</a:t>
            </a:r>
            <a:r>
              <a:rPr lang="en-US" dirty="0"/>
              <a:t>. Ann. 14,63; cf. [1. 62; 94]); he banished her to </a:t>
            </a:r>
            <a:r>
              <a:rPr lang="en-US" dirty="0" err="1"/>
              <a:t>Pandateria</a:t>
            </a:r>
            <a:r>
              <a:rPr lang="en-US" dirty="0"/>
              <a:t>, where he had her murdered on 9 June 62 (</a:t>
            </a:r>
            <a:r>
              <a:rPr lang="en-US" dirty="0" err="1"/>
              <a:t>Tac</a:t>
            </a:r>
            <a:r>
              <a:rPr lang="en-US" dirty="0"/>
              <a:t>. Ann. 14,64; Suet. Nero 35; Jos. Ant. </a:t>
            </a:r>
            <a:r>
              <a:rPr lang="en-US" dirty="0" err="1"/>
              <a:t>Iud</a:t>
            </a:r>
            <a:r>
              <a:rPr lang="en-US" dirty="0"/>
              <a:t>. 20,153). Compare also the tragic drama O. [4] attributed to Seneca [2. 21331].</a:t>
            </a:r>
          </a:p>
          <a:p>
            <a:r>
              <a:rPr lang="en-US" b="1" dirty="0" err="1" smtClean="0"/>
              <a:t>Crispinus</a:t>
            </a:r>
            <a:r>
              <a:rPr lang="en-US" b="1" dirty="0" smtClean="0"/>
              <a:t>.</a:t>
            </a:r>
            <a:r>
              <a:rPr lang="en-US" dirty="0" smtClean="0"/>
              <a:t> That's </a:t>
            </a:r>
            <a:r>
              <a:rPr lang="en-US" dirty="0" err="1" smtClean="0"/>
              <a:t>Poppaea's</a:t>
            </a:r>
            <a:r>
              <a:rPr lang="en-US" dirty="0" smtClean="0"/>
              <a:t> first husband, </a:t>
            </a:r>
            <a:r>
              <a:rPr lang="en-US" b="1" dirty="0" err="1" smtClean="0"/>
              <a:t>Rufrius</a:t>
            </a:r>
            <a:r>
              <a:rPr lang="en-US" b="1" dirty="0" smtClean="0"/>
              <a:t> </a:t>
            </a:r>
            <a:r>
              <a:rPr lang="en-US" b="1" dirty="0" err="1" smtClean="0"/>
              <a:t>Crispinus</a:t>
            </a:r>
            <a:r>
              <a:rPr lang="en-US" b="0" dirty="0" smtClean="0"/>
              <a:t> [praetorian prefect under Claudius; his and </a:t>
            </a:r>
            <a:r>
              <a:rPr lang="en-US" b="0" dirty="0" err="1" smtClean="0"/>
              <a:t>Poppaeus</a:t>
            </a:r>
            <a:r>
              <a:rPr lang="en-US" b="0" dirty="0" smtClean="0"/>
              <a:t>’ son was killed by Nero]</a:t>
            </a:r>
            <a:r>
              <a:rPr lang="en-US" dirty="0" smtClean="0"/>
              <a:t>, whom Poppaea divorced to marry Otho, the future emperor, in 58. But in the same year, she entered into a love affair with Nero and married him. Poppaea died pregnant in 65. (The story that she died from Nero's kicking her in the stomach is probably a fabrication.)</a:t>
            </a:r>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4/16/2024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8</a:t>
            </a:fld>
            <a:endParaRPr lang="en-US" dirty="0"/>
          </a:p>
        </p:txBody>
      </p:sp>
    </p:spTree>
    <p:extLst>
      <p:ext uri="{BB962C8B-B14F-4D97-AF65-F5344CB8AC3E}">
        <p14:creationId xmlns:p14="http://schemas.microsoft.com/office/powerpoint/2010/main" val="165393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r>
              <a:rPr lang="en-US" smtClean="0"/>
              <a:t>AS IN SENECAN TRAGEDIES, the moral cynicism is prominent - contrast soph and aesch (and even eur) trag, where the tragic action aims at, or somehow fits into a pattern of, rebalancing the disequilibrium created by human hubris. THINK ABOUT THAT AS YOU THINK ABOUT THE RELATIONSHIP BETWEEN ROMAN AND OTHER TRAGEDY READ FOR THIS CLASS. . .</a:t>
            </a:r>
          </a:p>
          <a:p>
            <a:r>
              <a:rPr lang="en-US" smtClean="0"/>
              <a:t>257. oct., nurse. roman hist and grk myth combined in all that imagery. oct is narrating her "oft told" (??) travails to nurse. THAT RATHER MYTHOLOGIZES HER STORY, OR AT LEAST ENTERS IT INTO THE KIND OF PUBLIC DOMAIN THAT WE TEND TO ASSOCIATE WITH MYTH- AND HISTORY-BASED DRAMA. but apostrophizes mother, messalina. the "vile stepmother's rule" thing. (agrippina.) she oct's "fury."</a:t>
            </a:r>
          </a:p>
          <a:p>
            <a:r>
              <a:rPr lang="en-US" smtClean="0"/>
              <a:t>258. n's panegyric to the dynasty of claudius. THAT APPEARS PARTISAN. but note who speaks: the nurse.</a:t>
            </a:r>
          </a:p>
          <a:p>
            <a:r>
              <a:rPr lang="en-US" smtClean="0"/>
              <a:t>260. death could end oct's misery, but fears violent death. sees brit in her sleep.</a:t>
            </a:r>
          </a:p>
          <a:p>
            <a:pPr lvl="1"/>
            <a:r>
              <a:rPr lang="en-US" smtClean="0"/>
              <a:t>284. poppaea's nurse and poppaea. poppaea's night of nighmares. nurse provides unalarming interpretation - a foolish one. read backwards as "be afraid, be very afraid." tragic thing, these dreams. CF. ATOSSA IN PERSIANS, OR CLYT IN LIBATION BEARERS.</a:t>
            </a:r>
          </a:p>
          <a:p>
            <a:pPr lvl="1"/>
            <a:r>
              <a:rPr lang="en-US" smtClean="0"/>
              <a:t>271. scene. seneca, nero, prefect. seneca misses the years of carefree study on corsica.</a:t>
            </a:r>
          </a:p>
          <a:p>
            <a:pPr lvl="1"/>
            <a:r>
              <a:rPr lang="en-US" smtClean="0"/>
              <a:t>271 ff. SENECA’S philosophical monologue. 272. the stoic empyrosis. then a return to golden age. recall of sequence of the ages leading to roman era, a period marred by PASSION. </a:t>
            </a:r>
          </a:p>
          <a:p>
            <a:pPr lvl="1"/>
            <a:r>
              <a:rPr lang="en-US" smtClean="0"/>
              <a:t>274. justice and the tyrant: "let him be just who has no need to fear." (note that creon in antigone claimed to be just.) this seneca-nero scene recaps the herington deliberation thing. seneca boosts clemency. de clementia. nero insistent on FEAR.</a:t>
            </a:r>
          </a:p>
          <a:p>
            <a:pPr lvl="1"/>
            <a:r>
              <a:rPr lang="en-US" smtClean="0"/>
              <a:t>275. nero alleges that oct plotting against him. 276. nero alleges that senate plots against him.</a:t>
            </a:r>
          </a:p>
          <a:p>
            <a:r>
              <a:rPr lang="en-US" smtClean="0"/>
              <a:t>262. Poppaea demands the head of oct. silanus' suicide.</a:t>
            </a:r>
          </a:p>
          <a:p>
            <a:r>
              <a:rPr lang="en-US" smtClean="0"/>
              <a:t>263. the flight of "pure fidelity."</a:t>
            </a:r>
          </a:p>
          <a:p>
            <a:r>
              <a:rPr lang="en-US" smtClean="0"/>
              <a:t>[prev. section shows the usual inferior trying to dissuade a superior. oct's passion will then be her RIGHTEOUS anger, but also her cynical resignation. nurse hopelessly naive.]</a:t>
            </a:r>
          </a:p>
          <a:p>
            <a:r>
              <a:rPr lang="en-US" smtClean="0"/>
              <a:t>264. relationship between brit as cupid and nero's inconstant cupid?? comparison: oct = juno, nero = jup.</a:t>
            </a:r>
          </a:p>
          <a:p>
            <a:r>
              <a:rPr lang="en-US" smtClean="0"/>
              <a:t>266. pathetic fallacy: cosmos is sick. (motifs familair from seneca.). NOTE IMPLICATIONS HERE AND IN CHORUS IN THYESTES THAT WHAT IS BEING STAGED HOLDS SOME SORT OF COSMIC IMPORT. THAT SUGGESTS PARALLELS WITH EUMENIDES, BUT IT ALSO SUGGESTS MORE FOR A HISTORY PLAY: THAT THE COSMIC PROCESS IS, S0MEHOW, ABOUT “US” – THAT “OUR ROMAN ORDER” IS THE SUBJECT OF THE UNIVERSAL TRAGEDY, a self-referential and tragic spin on the trope of decline as a kind of pathetic fallacy.</a:t>
            </a:r>
          </a:p>
          <a:p>
            <a:r>
              <a:rPr lang="en-US" smtClean="0"/>
              <a:t>267. chorus 1. the new wife and threat to family-political order. "we" are to blame. (??) exempla from roman history - including lucr. 269. the old republican family acts compared to recent evils. the trope of decline. narration of killing of agrippina.</a:t>
            </a:r>
          </a:p>
          <a:p>
            <a:r>
              <a:rPr lang="en-US" smtClean="0"/>
              <a:t>278. popp more beautiful than juno or venus.</a:t>
            </a:r>
          </a:p>
          <a:p>
            <a:r>
              <a:rPr lang="en-US" smtClean="0"/>
              <a:t>280. agrippina's ghost enters. explains how nero sought damnatio memoriae against her; narrates death. Claudius demands from Aagrippina the lifed of Nero. foretells Nero's violent death.</a:t>
            </a:r>
          </a:p>
          <a:p>
            <a:r>
              <a:rPr lang="en-US" smtClean="0"/>
              <a:t>282. octavia on the wedding of poppaea.</a:t>
            </a:r>
          </a:p>
          <a:p>
            <a:r>
              <a:rPr lang="en-US" smtClean="0"/>
              <a:t>283. chorus.</a:t>
            </a:r>
          </a:p>
          <a:p>
            <a:r>
              <a:rPr lang="en-US" smtClean="0"/>
              <a:t>287. chorus on jup's paramours, will take up with poppaea.</a:t>
            </a:r>
          </a:p>
          <a:p>
            <a:r>
              <a:rPr lang="en-US" smtClean="0"/>
              <a:t>288. messenger and chorus. the angry mob. note the symbolic dismemberment of p's statue. chorus: the war god cannot defeat love.</a:t>
            </a:r>
          </a:p>
          <a:p>
            <a:r>
              <a:rPr lang="en-US" smtClean="0"/>
              <a:t>289. nero comes in. his over-the-top tyrannical anger.</a:t>
            </a:r>
          </a:p>
          <a:p>
            <a:r>
              <a:rPr lang="en-US" smtClean="0"/>
              <a:t>290. prefect. reports quelling of mob. but nero wants more.</a:t>
            </a:r>
          </a:p>
          <a:p>
            <a:r>
              <a:rPr lang="en-US" smtClean="0"/>
              <a:t>292. the chorus sees resonance with the gracchi, cornelia, etc.</a:t>
            </a:r>
          </a:p>
          <a:p>
            <a:r>
              <a:rPr lang="en-US" smtClean="0"/>
              <a:t>293. Octavia being dragged off.</a:t>
            </a:r>
            <a:endParaRPr lang="en-US" dirty="0" smtClean="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4/16/2024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dirty="0"/>
          </a:p>
        </p:txBody>
      </p:sp>
      <p:sp>
        <p:nvSpPr>
          <p:cNvPr id="13" name="Slide Image Placeholder 12"/>
          <p:cNvSpPr>
            <a:spLocks noGrp="1" noRot="1" noChangeAspect="1"/>
          </p:cNvSpPr>
          <p:nvPr>
            <p:ph type="sldImg"/>
          </p:nvPr>
        </p:nvSpPr>
        <p:spPr>
          <a:xfrm>
            <a:off x="1655763" y="482600"/>
            <a:ext cx="3700462" cy="2082800"/>
          </a:xfrm>
        </p:spPr>
      </p:sp>
    </p:spTree>
    <p:extLst>
      <p:ext uri="{BB962C8B-B14F-4D97-AF65-F5344CB8AC3E}">
        <p14:creationId xmlns:p14="http://schemas.microsoft.com/office/powerpoint/2010/main" val="2208768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15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243306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2274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5377775"/>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9041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33129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8232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1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49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92000" cy="1325562"/>
          </a:xfrm>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6253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2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3427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10892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844483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lliantclassics.com/media/921673/92752-Monteverdi-Poppea_libretto.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watch?v=KxJUETurqGQ&amp;t=1900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96832" y="1650191"/>
            <a:ext cx="3687228" cy="1754326"/>
          </a:xfrm>
        </p:spPr>
        <p:txBody>
          <a:bodyPr wrap="none">
            <a:spAutoFit/>
          </a:bodyPr>
          <a:lstStyle/>
          <a:p>
            <a:pPr algn="l"/>
            <a:r>
              <a:rPr lang="en-US" sz="4000" b="1" dirty="0">
                <a:solidFill>
                  <a:srgbClr val="FF0000"/>
                </a:solidFill>
                <a:effectLst/>
              </a:rPr>
              <a:t>Pseudo-</a:t>
            </a:r>
            <a:br>
              <a:rPr lang="en-US" sz="4000" b="1" dirty="0">
                <a:solidFill>
                  <a:srgbClr val="FF0000"/>
                </a:solidFill>
                <a:effectLst/>
              </a:rPr>
            </a:br>
            <a:r>
              <a:rPr lang="en-US" sz="4000" b="1" dirty="0">
                <a:solidFill>
                  <a:srgbClr val="FF0000"/>
                </a:solidFill>
                <a:effectLst/>
              </a:rPr>
              <a:t>Seneca’s</a:t>
            </a:r>
            <a:br>
              <a:rPr lang="en-US" sz="4000" b="1" dirty="0">
                <a:solidFill>
                  <a:srgbClr val="FF0000"/>
                </a:solidFill>
                <a:effectLst/>
              </a:rPr>
            </a:br>
            <a:r>
              <a:rPr lang="en-US" sz="4000" b="1" i="1" dirty="0">
                <a:solidFill>
                  <a:srgbClr val="FF0000"/>
                </a:solidFill>
                <a:effectLst/>
              </a:rPr>
              <a:t>Octavia</a:t>
            </a:r>
            <a:r>
              <a:rPr lang="en-US" sz="4000" b="1" dirty="0">
                <a:solidFill>
                  <a:srgbClr val="FF0000"/>
                </a:solidFill>
                <a:effectLst/>
              </a:rPr>
              <a:t>, or. . .</a:t>
            </a:r>
          </a:p>
        </p:txBody>
      </p:sp>
      <p:sp>
        <p:nvSpPr>
          <p:cNvPr id="3" name="Subtitle 2"/>
          <p:cNvSpPr>
            <a:spLocks noGrp="1"/>
          </p:cNvSpPr>
          <p:nvPr>
            <p:ph type="subTitle" idx="1"/>
          </p:nvPr>
        </p:nvSpPr>
        <p:spPr>
          <a:xfrm>
            <a:off x="6496832" y="4357788"/>
            <a:ext cx="3499420" cy="584775"/>
          </a:xfrm>
        </p:spPr>
        <p:txBody>
          <a:bodyPr wrap="none">
            <a:spAutoFit/>
          </a:bodyPr>
          <a:lstStyle/>
          <a:p>
            <a:pPr algn="l"/>
            <a:r>
              <a:rPr lang="en-US" sz="3200" dirty="0">
                <a:solidFill>
                  <a:srgbClr val="FF0000"/>
                </a:solidFill>
              </a:rPr>
              <a:t>“Tragedy Is </a:t>
            </a:r>
            <a:r>
              <a:rPr lang="en-US" sz="3200" i="1" dirty="0">
                <a:solidFill>
                  <a:srgbClr val="FF0000"/>
                </a:solidFill>
              </a:rPr>
              <a:t>US</a:t>
            </a:r>
            <a:r>
              <a:rPr lang="en-US" sz="3200" dirty="0">
                <a:solidFill>
                  <a:srgbClr val="FF0000"/>
                </a:solidFill>
              </a:rPr>
              <a:t>”?. . .</a:t>
            </a:r>
          </a:p>
        </p:txBody>
      </p:sp>
      <p:sp>
        <p:nvSpPr>
          <p:cNvPr id="9" name="TextBox 8"/>
          <p:cNvSpPr txBox="1"/>
          <p:nvPr/>
        </p:nvSpPr>
        <p:spPr>
          <a:xfrm>
            <a:off x="1533745" y="5255393"/>
            <a:ext cx="3898726" cy="584775"/>
          </a:xfrm>
          <a:prstGeom prst="rect">
            <a:avLst/>
          </a:prstGeom>
          <a:noFill/>
        </p:spPr>
        <p:txBody>
          <a:bodyPr wrap="square" rtlCol="0">
            <a:spAutoFit/>
          </a:bodyPr>
          <a:lstStyle/>
          <a:p>
            <a:pPr algn="ctr"/>
            <a:r>
              <a:rPr lang="en-US" sz="1600" dirty="0">
                <a:solidFill>
                  <a:srgbClr val="FF0000"/>
                </a:solidFill>
                <a:latin typeface="+mn-lt"/>
              </a:rPr>
              <a:t>Cameo with busts of Nero and </a:t>
            </a:r>
            <a:r>
              <a:rPr lang="en-US" sz="1600" dirty="0" smtClean="0">
                <a:solidFill>
                  <a:srgbClr val="FF0000"/>
                </a:solidFill>
                <a:latin typeface="+mn-lt"/>
              </a:rPr>
              <a:t>Octavia (?), mid 1</a:t>
            </a:r>
            <a:r>
              <a:rPr lang="en-US" sz="1600" baseline="30000" dirty="0" smtClean="0">
                <a:solidFill>
                  <a:srgbClr val="FF0000"/>
                </a:solidFill>
                <a:latin typeface="+mn-lt"/>
              </a:rPr>
              <a:t>st</a:t>
            </a:r>
            <a:r>
              <a:rPr lang="en-US" sz="1600" dirty="0" smtClean="0">
                <a:solidFill>
                  <a:srgbClr val="FF0000"/>
                </a:solidFill>
                <a:latin typeface="+mn-lt"/>
              </a:rPr>
              <a:t> </a:t>
            </a:r>
            <a:r>
              <a:rPr lang="en-US" sz="1600" dirty="0">
                <a:solidFill>
                  <a:srgbClr val="FF0000"/>
                </a:solidFill>
                <a:latin typeface="+mn-lt"/>
              </a:rPr>
              <a:t>cent. 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609600"/>
            <a:ext cx="5442217" cy="4857178"/>
          </a:xfrm>
          <a:prstGeom prst="rect">
            <a:avLst/>
          </a:prstGeom>
        </p:spPr>
      </p:pic>
    </p:spTree>
    <p:extLst>
      <p:ext uri="{BB962C8B-B14F-4D97-AF65-F5344CB8AC3E}">
        <p14:creationId xmlns:p14="http://schemas.microsoft.com/office/powerpoint/2010/main" val="420625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Genre, Rhetoric, Theme</a:t>
            </a:r>
            <a:endParaRPr lang="en-US" dirty="0"/>
          </a:p>
        </p:txBody>
      </p:sp>
      <p:sp>
        <p:nvSpPr>
          <p:cNvPr id="7" name="Text Placeholder 6"/>
          <p:cNvSpPr>
            <a:spLocks noGrp="1"/>
          </p:cNvSpPr>
          <p:nvPr>
            <p:ph type="body" idx="1"/>
          </p:nvPr>
        </p:nvSpPr>
        <p:spPr/>
        <p:txBody>
          <a:bodyPr/>
          <a:lstStyle/>
          <a:p>
            <a:r>
              <a:rPr lang="en-US" dirty="0" smtClean="0"/>
              <a:t>Tragedy Is Us</a:t>
            </a:r>
            <a:endParaRPr lang="en-US" dirty="0"/>
          </a:p>
        </p:txBody>
      </p:sp>
    </p:spTree>
    <p:extLst>
      <p:ext uri="{BB962C8B-B14F-4D97-AF65-F5344CB8AC3E}">
        <p14:creationId xmlns:p14="http://schemas.microsoft.com/office/powerpoint/2010/main" val="19336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31" y="0"/>
            <a:ext cx="10414579" cy="6858000"/>
          </a:xfrm>
          <a:prstGeom prst="rect">
            <a:avLst/>
          </a:prstGeom>
        </p:spPr>
      </p:pic>
      <p:sp>
        <p:nvSpPr>
          <p:cNvPr id="4" name="Title 3"/>
          <p:cNvSpPr>
            <a:spLocks noGrp="1"/>
          </p:cNvSpPr>
          <p:nvPr>
            <p:ph type="title"/>
          </p:nvPr>
        </p:nvSpPr>
        <p:spPr/>
        <p:txBody>
          <a:bodyPr>
            <a:normAutofit fontScale="90000"/>
          </a:bodyPr>
          <a:lstStyle/>
          <a:p>
            <a:pPr>
              <a:lnSpc>
                <a:spcPct val="114000"/>
              </a:lnSpc>
            </a:pPr>
            <a:r>
              <a:rPr lang="en-US" dirty="0" smtClean="0"/>
              <a:t>Trope of Decline, </a:t>
            </a:r>
            <a:r>
              <a:rPr lang="en-US" i="1" dirty="0" err="1" smtClean="0"/>
              <a:t>empyrosis</a:t>
            </a:r>
            <a:r>
              <a:rPr lang="en-US" dirty="0" smtClean="0"/>
              <a:t/>
            </a:r>
            <a:br>
              <a:rPr lang="en-US" dirty="0" smtClean="0"/>
            </a:br>
            <a:r>
              <a:rPr lang="en-US" sz="3200" dirty="0" smtClean="0"/>
              <a:t>(</a:t>
            </a:r>
            <a:r>
              <a:rPr lang="en-US" sz="3200" i="1" dirty="0" smtClean="0"/>
              <a:t>Octavia</a:t>
            </a:r>
            <a:r>
              <a:rPr lang="en-US" sz="3200" dirty="0" smtClean="0"/>
              <a:t>, p. 268, 272)</a:t>
            </a:r>
            <a:endParaRPr lang="en-US" dirty="0"/>
          </a:p>
        </p:txBody>
      </p:sp>
      <p:sp>
        <p:nvSpPr>
          <p:cNvPr id="5" name="TextBox 4"/>
          <p:cNvSpPr txBox="1"/>
          <p:nvPr/>
        </p:nvSpPr>
        <p:spPr>
          <a:xfrm>
            <a:off x="1951282" y="1736816"/>
            <a:ext cx="8313454" cy="4767263"/>
          </a:xfrm>
          <a:prstGeom prst="roundRect">
            <a:avLst/>
          </a:prstGeom>
          <a:noFill/>
          <a:ln>
            <a:solidFill>
              <a:schemeClr val="accent1"/>
            </a:solidFill>
          </a:ln>
          <a:effectLst/>
        </p:spPr>
        <p:txBody>
          <a:bodyPr wrap="none" rtlCol="0">
            <a:spAutoFit/>
          </a:bodyPr>
          <a:lstStyle/>
          <a:p>
            <a:pPr algn="ctr"/>
            <a:r>
              <a:rPr lang="en-US" sz="2800" dirty="0" smtClean="0">
                <a:latin typeface="Calibri" panose="020F0502020204030204" pitchFamily="34" charset="0"/>
                <a:cs typeface="Calibri" panose="020F0502020204030204" pitchFamily="34" charset="0"/>
              </a:rPr>
              <a:t>“SENECA: … </a:t>
            </a:r>
            <a:r>
              <a:rPr lang="en-US" sz="2800" dirty="0">
                <a:latin typeface="Calibri" panose="020F0502020204030204" pitchFamily="34" charset="0"/>
                <a:cs typeface="Calibri" panose="020F0502020204030204" pitchFamily="34" charset="0"/>
              </a:rPr>
              <a:t>our forefathers knew true Roman virtue</a:t>
            </a:r>
            <a:r>
              <a:rPr lang="en-US" sz="2800" dirty="0" smtClean="0">
                <a:latin typeface="Calibri" panose="020F0502020204030204" pitchFamily="34" charset="0"/>
                <a:cs typeface="Calibri" panose="020F0502020204030204" pitchFamily="34" charset="0"/>
              </a:rPr>
              <a:t>”</a:t>
            </a:r>
          </a:p>
          <a:p>
            <a:pPr algn="ctr"/>
            <a:r>
              <a:rPr lang="en-US" sz="2800" dirty="0" smtClean="0">
                <a:latin typeface="Calibri" panose="020F0502020204030204" pitchFamily="34" charset="0"/>
                <a:cs typeface="Calibri" panose="020F0502020204030204" pitchFamily="34" charset="0"/>
              </a:rPr>
              <a:t>· · ·</a:t>
            </a:r>
            <a:endParaRPr lang="en-US" sz="2800" dirty="0">
              <a:latin typeface="Calibri" panose="020F0502020204030204" pitchFamily="34" charset="0"/>
              <a:cs typeface="Calibri" panose="020F0502020204030204" pitchFamily="34" charset="0"/>
            </a:endParaRPr>
          </a:p>
          <a:p>
            <a:pPr algn="ctr">
              <a:spcAft>
                <a:spcPts val="1200"/>
              </a:spcAft>
            </a:pPr>
            <a:r>
              <a:rPr lang="en-US" sz="2800" dirty="0" smtClean="0">
                <a:latin typeface="Calibri" panose="020F0502020204030204" pitchFamily="34" charset="0"/>
                <a:cs typeface="Calibri" panose="020F0502020204030204" pitchFamily="34" charset="0"/>
              </a:rPr>
              <a:t>“SENECA: Is </a:t>
            </a:r>
            <a:r>
              <a:rPr lang="en-US" sz="2800" dirty="0">
                <a:latin typeface="Calibri" panose="020F0502020204030204" pitchFamily="34" charset="0"/>
                <a:cs typeface="Calibri" panose="020F0502020204030204" pitchFamily="34" charset="0"/>
              </a:rPr>
              <a:t>all this glory doomed to age with time</a:t>
            </a:r>
          </a:p>
          <a:p>
            <a:pPr algn="ctr">
              <a:spcAft>
                <a:spcPts val="1200"/>
              </a:spcAft>
            </a:pPr>
            <a:r>
              <a:rPr lang="en-US" sz="2800" dirty="0">
                <a:latin typeface="Calibri" panose="020F0502020204030204" pitchFamily="34" charset="0"/>
                <a:cs typeface="Calibri" panose="020F0502020204030204" pitchFamily="34" charset="0"/>
              </a:rPr>
              <a:t>And perish in blind chaos? Then must come</a:t>
            </a:r>
          </a:p>
          <a:p>
            <a:pPr algn="ctr">
              <a:spcAft>
                <a:spcPts val="1200"/>
              </a:spcAft>
            </a:pPr>
            <a:r>
              <a:rPr lang="en-US" sz="2800" dirty="0">
                <a:latin typeface="Calibri" panose="020F0502020204030204" pitchFamily="34" charset="0"/>
                <a:cs typeface="Calibri" panose="020F0502020204030204" pitchFamily="34" charset="0"/>
              </a:rPr>
              <a:t>Once more upon the world a day of death,</a:t>
            </a:r>
          </a:p>
          <a:p>
            <a:pPr algn="ctr">
              <a:spcAft>
                <a:spcPts val="1200"/>
              </a:spcAft>
            </a:pPr>
            <a:r>
              <a:rPr lang="en-US" sz="2800" dirty="0">
                <a:latin typeface="Calibri" panose="020F0502020204030204" pitchFamily="34" charset="0"/>
                <a:cs typeface="Calibri" panose="020F0502020204030204" pitchFamily="34" charset="0"/>
              </a:rPr>
              <a:t>When skies must fall and our unworthy race</a:t>
            </a:r>
          </a:p>
          <a:p>
            <a:pPr algn="ctr">
              <a:spcAft>
                <a:spcPts val="1200"/>
              </a:spcAft>
            </a:pPr>
            <a:r>
              <a:rPr lang="en-US" sz="2800" dirty="0">
                <a:latin typeface="Calibri" panose="020F0502020204030204" pitchFamily="34" charset="0"/>
                <a:cs typeface="Calibri" panose="020F0502020204030204" pitchFamily="34" charset="0"/>
              </a:rPr>
              <a:t>Be blotted out, until a brighter dawn</a:t>
            </a:r>
          </a:p>
          <a:p>
            <a:pPr algn="ctr">
              <a:spcAft>
                <a:spcPts val="1200"/>
              </a:spcAft>
            </a:pPr>
            <a:r>
              <a:rPr lang="en-US" sz="2800" dirty="0">
                <a:latin typeface="Calibri" panose="020F0502020204030204" pitchFamily="34" charset="0"/>
                <a:cs typeface="Calibri" panose="020F0502020204030204" pitchFamily="34" charset="0"/>
              </a:rPr>
              <a:t>Bring in a new and better generation. . . </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86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37373"/>
                </a:solidFill>
                <a:latin typeface="Calibri" panose="020F0502020204030204" pitchFamily="34" charset="0"/>
                <a:cs typeface="Calibri" panose="020F0502020204030204" pitchFamily="34" charset="0"/>
              </a:rPr>
              <a:t>Rome’s </a:t>
            </a:r>
            <a:r>
              <a:rPr lang="en-US" dirty="0" smtClean="0">
                <a:solidFill>
                  <a:srgbClr val="737373"/>
                </a:solidFill>
                <a:latin typeface="Calibri" panose="020F0502020204030204" pitchFamily="34" charset="0"/>
                <a:cs typeface="Calibri" panose="020F0502020204030204" pitchFamily="34" charset="0"/>
              </a:rPr>
              <a:t>Tragedy = Lapse </a:t>
            </a:r>
            <a:r>
              <a:rPr lang="en-US" dirty="0">
                <a:solidFill>
                  <a:srgbClr val="737373"/>
                </a:solidFill>
                <a:latin typeface="Calibri" panose="020F0502020204030204" pitchFamily="34" charset="0"/>
                <a:cs typeface="Calibri" panose="020F0502020204030204" pitchFamily="34" charset="0"/>
              </a:rPr>
              <a:t>in </a:t>
            </a:r>
            <a:r>
              <a:rPr lang="en-US" dirty="0" smtClean="0">
                <a:solidFill>
                  <a:srgbClr val="737373"/>
                </a:solidFill>
                <a:latin typeface="Calibri" panose="020F0502020204030204" pitchFamily="34" charset="0"/>
                <a:cs typeface="Calibri" panose="020F0502020204030204" pitchFamily="34" charset="0"/>
              </a:rPr>
              <a:t>Patriarchy</a:t>
            </a:r>
            <a:r>
              <a:rPr lang="en-US" dirty="0">
                <a:solidFill>
                  <a:srgbClr val="737373"/>
                </a:solidFill>
                <a:latin typeface="Calibri" panose="020F0502020204030204" pitchFamily="34" charset="0"/>
                <a:cs typeface="Calibri" panose="020F0502020204030204" pitchFamily="34" charset="0"/>
              </a:rPr>
              <a:t>?</a:t>
            </a:r>
            <a:endParaRPr lang="en-US" dirty="0"/>
          </a:p>
        </p:txBody>
      </p:sp>
      <p:sp>
        <p:nvSpPr>
          <p:cNvPr id="3" name="Text Placeholder 2"/>
          <p:cNvSpPr>
            <a:spLocks noGrp="1"/>
          </p:cNvSpPr>
          <p:nvPr>
            <p:ph type="body" idx="1"/>
          </p:nvPr>
        </p:nvSpPr>
        <p:spPr/>
        <p:txBody>
          <a:bodyPr/>
          <a:lstStyle/>
          <a:p>
            <a:r>
              <a:rPr lang="en-US" dirty="0" smtClean="0"/>
              <a:t>“Good” women as fungible</a:t>
            </a:r>
            <a:endParaRPr lang="en-US" dirty="0"/>
          </a:p>
        </p:txBody>
      </p:sp>
      <p:sp>
        <p:nvSpPr>
          <p:cNvPr id="4" name="Content Placeholder 3"/>
          <p:cNvSpPr>
            <a:spLocks noGrp="1"/>
          </p:cNvSpPr>
          <p:nvPr>
            <p:ph sz="half" idx="2"/>
          </p:nvPr>
        </p:nvSpPr>
        <p:spPr/>
        <p:txBody>
          <a:bodyPr/>
          <a:lstStyle/>
          <a:p>
            <a:r>
              <a:rPr lang="en-US" dirty="0" smtClean="0"/>
              <a:t>Virginia</a:t>
            </a:r>
          </a:p>
          <a:p>
            <a:r>
              <a:rPr lang="en-US" dirty="0" smtClean="0"/>
              <a:t>Lucretia</a:t>
            </a:r>
          </a:p>
          <a:p>
            <a:r>
              <a:rPr lang="en-US" dirty="0" smtClean="0"/>
              <a:t>Octavia</a:t>
            </a:r>
            <a:endParaRPr lang="en-US" dirty="0"/>
          </a:p>
        </p:txBody>
      </p:sp>
      <p:sp>
        <p:nvSpPr>
          <p:cNvPr id="5" name="Text Placeholder 4"/>
          <p:cNvSpPr>
            <a:spLocks noGrp="1"/>
          </p:cNvSpPr>
          <p:nvPr>
            <p:ph type="body" sz="quarter" idx="3"/>
          </p:nvPr>
        </p:nvSpPr>
        <p:spPr/>
        <p:txBody>
          <a:bodyPr/>
          <a:lstStyle/>
          <a:p>
            <a:r>
              <a:rPr lang="en-US" dirty="0" smtClean="0"/>
              <a:t>Independent women as “bad”</a:t>
            </a:r>
            <a:endParaRPr lang="en-US" dirty="0"/>
          </a:p>
        </p:txBody>
      </p:sp>
      <p:sp>
        <p:nvSpPr>
          <p:cNvPr id="6" name="Content Placeholder 5"/>
          <p:cNvSpPr>
            <a:spLocks noGrp="1"/>
          </p:cNvSpPr>
          <p:nvPr>
            <p:ph sz="quarter" idx="4"/>
          </p:nvPr>
        </p:nvSpPr>
        <p:spPr/>
        <p:txBody>
          <a:bodyPr/>
          <a:lstStyle/>
          <a:p>
            <a:r>
              <a:rPr lang="en-US" dirty="0" err="1" smtClean="0"/>
              <a:t>Tullia</a:t>
            </a:r>
            <a:endParaRPr lang="en-US" dirty="0" smtClean="0"/>
          </a:p>
          <a:p>
            <a:r>
              <a:rPr lang="en-US" dirty="0" smtClean="0"/>
              <a:t>Messalina</a:t>
            </a:r>
          </a:p>
          <a:p>
            <a:r>
              <a:rPr lang="en-US" dirty="0" smtClean="0"/>
              <a:t>Agrippina</a:t>
            </a:r>
          </a:p>
          <a:p>
            <a:r>
              <a:rPr lang="en-US" dirty="0" smtClean="0"/>
              <a:t>Poppaea</a:t>
            </a:r>
          </a:p>
          <a:p>
            <a:endParaRPr lang="en-US" dirty="0"/>
          </a:p>
        </p:txBody>
      </p:sp>
    </p:spTree>
    <p:extLst>
      <p:ext uri="{BB962C8B-B14F-4D97-AF65-F5344CB8AC3E}">
        <p14:creationId xmlns:p14="http://schemas.microsoft.com/office/powerpoint/2010/main" val="26911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2295" y="2998113"/>
            <a:ext cx="7627409" cy="861774"/>
          </a:xfrm>
          <a:prstGeom prst="rect">
            <a:avLst/>
          </a:prstGeom>
          <a:noFill/>
        </p:spPr>
        <p:txBody>
          <a:bodyPr wrap="none" rtlCol="0">
            <a:spAutoFit/>
          </a:bodyPr>
          <a:lstStyle/>
          <a:p>
            <a:pPr algn="ctr">
              <a:lnSpc>
                <a:spcPct val="125000"/>
              </a:lnSpc>
            </a:pPr>
            <a:r>
              <a:rPr lang="en-US" sz="4000" i="1" dirty="0"/>
              <a:t>Praetexta</a:t>
            </a:r>
            <a:r>
              <a:rPr lang="en-US" sz="4000" dirty="0"/>
              <a:t> in </a:t>
            </a:r>
            <a:r>
              <a:rPr lang="en-US" sz="4000" i="1" dirty="0" smtClean="0"/>
              <a:t>crepidata</a:t>
            </a:r>
            <a:r>
              <a:rPr lang="en-US" sz="4000" dirty="0" smtClean="0"/>
              <a:t> shoes</a:t>
            </a:r>
            <a:r>
              <a:rPr lang="en-US" sz="4000" dirty="0"/>
              <a:t>?</a:t>
            </a:r>
            <a:endParaRPr lang="en-US" sz="40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0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897" y="240050"/>
            <a:ext cx="7932748" cy="6377900"/>
          </a:xfrm>
          <a:prstGeom prst="rect">
            <a:avLst/>
          </a:prstGeom>
          <a:noFill/>
        </p:spPr>
        <p:txBody>
          <a:bodyPr wrap="none" rtlCol="0" anchor="ctr" anchorCtr="0">
            <a:spAutoFit/>
          </a:bodyPr>
          <a:lstStyle/>
          <a:p>
            <a:pPr>
              <a:lnSpc>
                <a:spcPct val="114000"/>
              </a:lnSpc>
            </a:pPr>
            <a:r>
              <a:rPr lang="en-US" sz="3000" b="1" dirty="0" smtClean="0">
                <a:latin typeface="Calibri" panose="020F0502020204030204" pitchFamily="34" charset="0"/>
                <a:cs typeface="Calibri" panose="020F0502020204030204" pitchFamily="34" charset="0"/>
              </a:rPr>
              <a:t>(1)</a:t>
            </a:r>
            <a:r>
              <a:rPr lang="en-US" sz="3000" dirty="0" smtClean="0">
                <a:latin typeface="Calibri" panose="020F0502020204030204" pitchFamily="34" charset="0"/>
                <a:cs typeface="Calibri" panose="020F0502020204030204" pitchFamily="34" charset="0"/>
              </a:rPr>
              <a:t> No </a:t>
            </a:r>
            <a:r>
              <a:rPr lang="en-US" sz="3000" dirty="0">
                <a:latin typeface="Calibri" panose="020F0502020204030204" pitchFamily="34" charset="0"/>
                <a:cs typeface="Calibri" panose="020F0502020204030204" pitchFamily="34" charset="0"/>
              </a:rPr>
              <a:t>other fate can equal mine,</a:t>
            </a:r>
          </a:p>
          <a:p>
            <a:pPr>
              <a:lnSpc>
                <a:spcPct val="114000"/>
              </a:lnSpc>
            </a:pPr>
            <a:r>
              <a:rPr lang="en-US" sz="3000" dirty="0">
                <a:latin typeface="Calibri" panose="020F0502020204030204" pitchFamily="34" charset="0"/>
                <a:cs typeface="Calibri" panose="020F0502020204030204" pitchFamily="34" charset="0"/>
              </a:rPr>
              <a:t>No other suffering compare,</a:t>
            </a:r>
          </a:p>
          <a:p>
            <a:pPr>
              <a:lnSpc>
                <a:spcPct val="114000"/>
              </a:lnSpc>
            </a:pPr>
            <a:r>
              <a:rPr lang="en-US" sz="3000" dirty="0">
                <a:latin typeface="Calibri" panose="020F0502020204030204" pitchFamily="34" charset="0"/>
                <a:cs typeface="Calibri" panose="020F0502020204030204" pitchFamily="34" charset="0"/>
              </a:rPr>
              <a:t>Not though I should remember thine,</a:t>
            </a:r>
          </a:p>
          <a:p>
            <a:pPr>
              <a:lnSpc>
                <a:spcPct val="114000"/>
              </a:lnSpc>
            </a:pPr>
            <a:r>
              <a:rPr lang="en-US" sz="3000" dirty="0">
                <a:latin typeface="Calibri" panose="020F0502020204030204" pitchFamily="34" charset="0"/>
                <a:cs typeface="Calibri" panose="020F0502020204030204" pitchFamily="34" charset="0"/>
              </a:rPr>
              <a:t>Ill-starred Electra; thy despair</a:t>
            </a:r>
          </a:p>
          <a:p>
            <a:pPr>
              <a:lnSpc>
                <a:spcPct val="114000"/>
              </a:lnSpc>
            </a:pPr>
            <a:r>
              <a:rPr lang="en-US" sz="3000" dirty="0">
                <a:latin typeface="Calibri" panose="020F0502020204030204" pitchFamily="34" charset="0"/>
                <a:cs typeface="Calibri" panose="020F0502020204030204" pitchFamily="34" charset="0"/>
              </a:rPr>
              <a:t>For father slain was not forbidden;</a:t>
            </a:r>
          </a:p>
          <a:p>
            <a:pPr>
              <a:lnSpc>
                <a:spcPct val="114000"/>
              </a:lnSpc>
            </a:pPr>
            <a:r>
              <a:rPr lang="en-US" sz="3000" dirty="0" smtClean="0">
                <a:latin typeface="Calibri" panose="020F0502020204030204" pitchFamily="34" charset="0"/>
                <a:cs typeface="Calibri" panose="020F0502020204030204" pitchFamily="34" charset="0"/>
              </a:rPr>
              <a:t>Thou </a:t>
            </a:r>
            <a:r>
              <a:rPr lang="en-US" sz="3000" dirty="0" err="1">
                <a:latin typeface="Calibri" panose="020F0502020204030204" pitchFamily="34" charset="0"/>
                <a:cs typeface="Calibri" panose="020F0502020204030204" pitchFamily="34" charset="0"/>
              </a:rPr>
              <a:t>hadst</a:t>
            </a:r>
            <a:r>
              <a:rPr lang="en-US" sz="3000" dirty="0">
                <a:latin typeface="Calibri" panose="020F0502020204030204" pitchFamily="34" charset="0"/>
                <a:cs typeface="Calibri" panose="020F0502020204030204" pitchFamily="34" charset="0"/>
              </a:rPr>
              <a:t> a brother, whom thy care</a:t>
            </a:r>
          </a:p>
          <a:p>
            <a:pPr>
              <a:lnSpc>
                <a:spcPct val="114000"/>
              </a:lnSpc>
            </a:pPr>
            <a:r>
              <a:rPr lang="en-US" sz="3000" dirty="0">
                <a:latin typeface="Calibri" panose="020F0502020204030204" pitchFamily="34" charset="0"/>
                <a:cs typeface="Calibri" panose="020F0502020204030204" pitchFamily="34" charset="0"/>
              </a:rPr>
              <a:t>And trustful love had saved and hidden,</a:t>
            </a:r>
          </a:p>
          <a:p>
            <a:pPr>
              <a:lnSpc>
                <a:spcPct val="114000"/>
              </a:lnSpc>
            </a:pPr>
            <a:r>
              <a:rPr lang="en-US" sz="3000" dirty="0">
                <a:latin typeface="Calibri" panose="020F0502020204030204" pitchFamily="34" charset="0"/>
                <a:cs typeface="Calibri" panose="020F0502020204030204" pitchFamily="34" charset="0"/>
              </a:rPr>
              <a:t>To avenge the crime. </a:t>
            </a:r>
            <a:r>
              <a:rPr lang="en-US" sz="3000" b="1" dirty="0">
                <a:latin typeface="Calibri" panose="020F0502020204030204" pitchFamily="34" charset="0"/>
                <a:cs typeface="Calibri" panose="020F0502020204030204" pitchFamily="34" charset="0"/>
              </a:rPr>
              <a:t>(2)</a:t>
            </a: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I </a:t>
            </a:r>
            <a:r>
              <a:rPr lang="en-US" sz="3000" dirty="0">
                <a:latin typeface="Calibri" panose="020F0502020204030204" pitchFamily="34" charset="0"/>
                <a:cs typeface="Calibri" panose="020F0502020204030204" pitchFamily="34" charset="0"/>
              </a:rPr>
              <a:t>do not dare</a:t>
            </a:r>
          </a:p>
          <a:p>
            <a:pPr>
              <a:lnSpc>
                <a:spcPct val="114000"/>
              </a:lnSpc>
            </a:pPr>
            <a:r>
              <a:rPr lang="en-US" sz="3000" dirty="0">
                <a:latin typeface="Calibri" panose="020F0502020204030204" pitchFamily="34" charset="0"/>
                <a:cs typeface="Calibri" panose="020F0502020204030204" pitchFamily="34" charset="0"/>
              </a:rPr>
              <a:t>To mourn two parents lost, nor pray</a:t>
            </a:r>
          </a:p>
          <a:p>
            <a:pPr>
              <a:lnSpc>
                <a:spcPct val="114000"/>
              </a:lnSpc>
            </a:pPr>
            <a:r>
              <a:rPr lang="en-US" sz="3000" dirty="0">
                <a:latin typeface="Calibri" panose="020F0502020204030204" pitchFamily="34" charset="0"/>
                <a:cs typeface="Calibri" panose="020F0502020204030204" pitchFamily="34" charset="0"/>
              </a:rPr>
              <a:t>For brother dead; in whom the fair</a:t>
            </a:r>
          </a:p>
          <a:p>
            <a:pPr>
              <a:lnSpc>
                <a:spcPct val="114000"/>
              </a:lnSpc>
            </a:pPr>
            <a:r>
              <a:rPr lang="en-US" sz="3000" dirty="0">
                <a:latin typeface="Calibri" panose="020F0502020204030204" pitchFamily="34" charset="0"/>
                <a:cs typeface="Calibri" panose="020F0502020204030204" pitchFamily="34" charset="0"/>
              </a:rPr>
              <a:t>Hope I might have of brighter day,</a:t>
            </a:r>
          </a:p>
          <a:p>
            <a:pPr>
              <a:lnSpc>
                <a:spcPct val="114000"/>
              </a:lnSpc>
            </a:pPr>
            <a:r>
              <a:rPr lang="en-US" sz="3000" dirty="0">
                <a:latin typeface="Calibri" panose="020F0502020204030204" pitchFamily="34" charset="0"/>
                <a:cs typeface="Calibri" panose="020F0502020204030204" pitchFamily="34" charset="0"/>
              </a:rPr>
              <a:t>And comfort in my sorrow, were. (Octavia, p. 259)</a:t>
            </a:r>
            <a:endParaRPr lang="en-US" sz="3000" dirty="0" smtClean="0">
              <a:solidFill>
                <a:srgbClr val="737373"/>
              </a:solidFill>
              <a:latin typeface="Calibri" panose="020F0502020204030204" pitchFamily="34" charset="0"/>
              <a:cs typeface="Calibri" panose="020F0502020204030204" pitchFamily="34" charset="0"/>
            </a:endParaRPr>
          </a:p>
        </p:txBody>
      </p:sp>
      <p:sp>
        <p:nvSpPr>
          <p:cNvPr id="3" name="TextBox 2"/>
          <p:cNvSpPr txBox="1"/>
          <p:nvPr/>
        </p:nvSpPr>
        <p:spPr>
          <a:xfrm>
            <a:off x="7672254" y="222065"/>
            <a:ext cx="4034376" cy="1498283"/>
          </a:xfrm>
          <a:prstGeom prst="round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r>
              <a:rPr lang="en-US" sz="4400" dirty="0" smtClean="0">
                <a:solidFill>
                  <a:srgbClr val="737373"/>
                </a:solidFill>
                <a:latin typeface="Calibri" panose="020F0502020204030204" pitchFamily="34" charset="0"/>
                <a:cs typeface="Calibri" panose="020F0502020204030204" pitchFamily="34" charset="0"/>
              </a:rPr>
              <a:t>Octavia (2) as</a:t>
            </a:r>
            <a:br>
              <a:rPr lang="en-US" sz="4400" dirty="0" smtClean="0">
                <a:solidFill>
                  <a:srgbClr val="737373"/>
                </a:solidFill>
                <a:latin typeface="Calibri" panose="020F0502020204030204" pitchFamily="34" charset="0"/>
                <a:cs typeface="Calibri" panose="020F0502020204030204" pitchFamily="34" charset="0"/>
              </a:rPr>
            </a:br>
            <a:r>
              <a:rPr lang="en-US" sz="4400" dirty="0" smtClean="0">
                <a:solidFill>
                  <a:srgbClr val="737373"/>
                </a:solidFill>
                <a:latin typeface="Calibri" panose="020F0502020204030204" pitchFamily="34" charset="0"/>
                <a:cs typeface="Calibri" panose="020F0502020204030204" pitchFamily="34" charset="0"/>
              </a:rPr>
              <a:t>super-Electra </a:t>
            </a:r>
            <a:r>
              <a:rPr lang="en-US" sz="4400" dirty="0">
                <a:solidFill>
                  <a:srgbClr val="737373"/>
                </a:solidFill>
                <a:latin typeface="Calibri" panose="020F0502020204030204" pitchFamily="34" charset="0"/>
                <a:cs typeface="Calibri" panose="020F0502020204030204" pitchFamily="34" charset="0"/>
              </a:rPr>
              <a:t>(1)</a:t>
            </a:r>
            <a:r>
              <a:rPr lang="en-US" sz="4400" dirty="0" smtClean="0">
                <a:solidFill>
                  <a:srgbClr val="737373"/>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5719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592" y="2998113"/>
            <a:ext cx="9664826" cy="861774"/>
          </a:xfrm>
          <a:prstGeom prst="rect">
            <a:avLst/>
          </a:prstGeom>
          <a:noFill/>
        </p:spPr>
        <p:txBody>
          <a:bodyPr wrap="none" rtlCol="0">
            <a:spAutoFit/>
          </a:bodyPr>
          <a:lstStyle/>
          <a:p>
            <a:pPr algn="ctr">
              <a:lnSpc>
                <a:spcPct val="125000"/>
              </a:lnSpc>
            </a:pPr>
            <a:r>
              <a:rPr lang="en-US" sz="4000" dirty="0" smtClean="0"/>
              <a:t>Rhetoric: Seneca and Pseudo-Seneca</a:t>
            </a:r>
            <a:endParaRPr lang="en-US" sz="40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54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4294967295"/>
            <p:extLst>
              <p:ext uri="{D42A27DB-BD31-4B8C-83A1-F6EECF244321}">
                <p14:modId xmlns:p14="http://schemas.microsoft.com/office/powerpoint/2010/main" val="2042809808"/>
              </p:ext>
            </p:extLst>
          </p:nvPr>
        </p:nvGraphicFramePr>
        <p:xfrm>
          <a:off x="1979019" y="367944"/>
          <a:ext cx="8229600" cy="6126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000" dirty="0" smtClean="0"/>
                        <a:t>SENECA</a:t>
                      </a:r>
                      <a:endParaRPr lang="en-US" sz="2000" dirty="0"/>
                    </a:p>
                  </a:txBody>
                  <a:tcPr/>
                </a:tc>
                <a:tc>
                  <a:txBody>
                    <a:bodyPr/>
                    <a:lstStyle/>
                    <a:p>
                      <a:pPr algn="ctr"/>
                      <a:r>
                        <a:rPr lang="en-US" sz="2000" dirty="0" smtClean="0"/>
                        <a:t>PS-SENECA</a:t>
                      </a:r>
                      <a:endParaRPr lang="en-US" sz="2000" dirty="0"/>
                    </a:p>
                  </a:txBody>
                  <a:tcPr/>
                </a:tc>
                <a:extLst>
                  <a:ext uri="{0D108BD9-81ED-4DB2-BD59-A6C34878D82A}">
                    <a16:rowId xmlns:a16="http://schemas.microsoft.com/office/drawing/2014/main" val="10000"/>
                  </a:ext>
                </a:extLst>
              </a:tr>
              <a:tr h="392360">
                <a:tc gridSpan="2">
                  <a:txBody>
                    <a:bodyPr/>
                    <a:lstStyle/>
                    <a:p>
                      <a:pPr algn="ctr"/>
                      <a:r>
                        <a:rPr lang="en-US" sz="2000" b="1" i="1" dirty="0" err="1" smtClean="0"/>
                        <a:t>SENTENTIA</a:t>
                      </a:r>
                      <a:endParaRPr lang="en-US" sz="2000" b="1" i="1" dirty="0"/>
                    </a:p>
                  </a:txBody>
                  <a:tcPr/>
                </a:tc>
                <a:tc hMerge="1">
                  <a:txBody>
                    <a:bodyPr/>
                    <a:lstStyle/>
                    <a:p>
                      <a:endParaRPr lang="en-US" sz="1800" b="0" i="0" dirty="0"/>
                    </a:p>
                  </a:txBody>
                  <a:tcPr/>
                </a:tc>
                <a:extLst>
                  <a:ext uri="{0D108BD9-81ED-4DB2-BD59-A6C34878D82A}">
                    <a16:rowId xmlns:a16="http://schemas.microsoft.com/office/drawing/2014/main" val="10001"/>
                  </a:ext>
                </a:extLst>
              </a:tr>
              <a:tr h="1569444">
                <a:tc>
                  <a:txBody>
                    <a:bodyPr/>
                    <a:lstStyle/>
                    <a:p>
                      <a:r>
                        <a:rPr lang="en-US" sz="2000" b="1" i="1" dirty="0" smtClean="0"/>
                        <a:t>quod non </a:t>
                      </a:r>
                      <a:r>
                        <a:rPr lang="en-US" sz="2000" b="1" i="1" dirty="0" err="1" smtClean="0"/>
                        <a:t>potest</a:t>
                      </a:r>
                      <a:r>
                        <a:rPr lang="en-US" sz="2000" b="1" i="1" dirty="0" smtClean="0"/>
                        <a:t> </a:t>
                      </a:r>
                      <a:r>
                        <a:rPr lang="en-US" sz="2000" b="1" i="1" dirty="0" err="1" smtClean="0"/>
                        <a:t>vult</a:t>
                      </a:r>
                      <a:r>
                        <a:rPr lang="en-US" sz="2000" b="1" i="1" dirty="0" smtClean="0"/>
                        <a:t> posse qui </a:t>
                      </a:r>
                      <a:r>
                        <a:rPr lang="en-US" sz="2000" b="1" i="1" dirty="0" err="1" smtClean="0"/>
                        <a:t>nimium</a:t>
                      </a:r>
                      <a:r>
                        <a:rPr lang="en-US" sz="2000" b="1" i="1" dirty="0" smtClean="0"/>
                        <a:t> </a:t>
                      </a:r>
                      <a:r>
                        <a:rPr lang="en-US" sz="2000" b="1" i="1" dirty="0" err="1" smtClean="0"/>
                        <a:t>potest</a:t>
                      </a:r>
                      <a:r>
                        <a:rPr lang="en-US" sz="2000" b="0" i="0" dirty="0" smtClean="0"/>
                        <a:t> (Nurse, </a:t>
                      </a:r>
                      <a:r>
                        <a:rPr lang="en-US" sz="2000" b="0" i="1" dirty="0" smtClean="0"/>
                        <a:t>Phaedra</a:t>
                      </a:r>
                      <a:r>
                        <a:rPr lang="en-US" sz="2000" b="0" i="0" dirty="0" smtClean="0"/>
                        <a:t> line 215).</a:t>
                      </a:r>
                    </a:p>
                    <a:p>
                      <a:r>
                        <a:rPr lang="en-US" sz="2000" b="0" i="0" dirty="0" smtClean="0">
                          <a:latin typeface="Calibri" panose="020F0502020204030204" pitchFamily="34" charset="0"/>
                          <a:cs typeface="Calibri" panose="020F0502020204030204" pitchFamily="34" charset="0"/>
                        </a:rPr>
                        <a:t>“A man who can do much would like to do / More than he can.” (Penguin p. 106)</a:t>
                      </a:r>
                      <a:endParaRPr lang="en-US" sz="2000" b="0" i="0" dirty="0">
                        <a:latin typeface="Calibri" panose="020F0502020204030204" pitchFamily="34" charset="0"/>
                        <a:cs typeface="Calibri" panose="020F0502020204030204" pitchFamily="34" charset="0"/>
                      </a:endParaRPr>
                    </a:p>
                  </a:txBody>
                  <a:tcPr/>
                </a:tc>
                <a:tc>
                  <a:txBody>
                    <a:bodyPr/>
                    <a:lstStyle/>
                    <a:p>
                      <a:r>
                        <a:rPr lang="en-US" sz="2000" b="1" i="1" dirty="0" err="1" smtClean="0"/>
                        <a:t>odio</a:t>
                      </a:r>
                      <a:r>
                        <a:rPr lang="en-US" sz="2000" b="1" i="1" dirty="0" smtClean="0"/>
                        <a:t> </a:t>
                      </a:r>
                      <a:r>
                        <a:rPr lang="en-US" sz="2000" b="1" i="1" dirty="0" err="1" smtClean="0"/>
                        <a:t>pari</a:t>
                      </a:r>
                      <a:r>
                        <a:rPr lang="en-US" sz="2000" b="1" i="1" dirty="0" smtClean="0"/>
                        <a:t> | </a:t>
                      </a:r>
                      <a:r>
                        <a:rPr lang="en-US" sz="2000" b="1" i="1" dirty="0" err="1" smtClean="0"/>
                        <a:t>ardet</a:t>
                      </a:r>
                      <a:r>
                        <a:rPr lang="en-US" sz="2000" b="1" i="1" dirty="0" smtClean="0"/>
                        <a:t> </a:t>
                      </a:r>
                      <a:r>
                        <a:rPr lang="en-US" sz="2000" b="1" i="1" dirty="0" err="1" smtClean="0"/>
                        <a:t>maritus</a:t>
                      </a:r>
                      <a:r>
                        <a:rPr lang="en-US" sz="2000" b="1" i="1" dirty="0" smtClean="0"/>
                        <a:t>, </a:t>
                      </a:r>
                      <a:r>
                        <a:rPr lang="en-US" sz="2000" b="1" i="1" dirty="0" err="1" smtClean="0"/>
                        <a:t>mutua</a:t>
                      </a:r>
                      <a:r>
                        <a:rPr lang="en-US" sz="2000" b="1" i="1" dirty="0" smtClean="0"/>
                        <a:t> flagrant face</a:t>
                      </a:r>
                      <a:r>
                        <a:rPr lang="en-US" sz="2000" b="0" i="0" dirty="0" smtClean="0"/>
                        <a:t> (Nurse, lines 49-50).</a:t>
                      </a:r>
                    </a:p>
                    <a:p>
                      <a:r>
                        <a:rPr lang="en-US" sz="2000" b="0" i="0" dirty="0" smtClean="0">
                          <a:latin typeface="Calibri" panose="020F0502020204030204" pitchFamily="34" charset="0"/>
                          <a:cs typeface="Calibri" panose="020F0502020204030204" pitchFamily="34" charset="0"/>
                        </a:rPr>
                        <a:t>“She loathes and shuns; he burns with equal</a:t>
                      </a:r>
                      <a:r>
                        <a:rPr lang="en-US" sz="2000" b="0" i="0" baseline="0" dirty="0" smtClean="0">
                          <a:latin typeface="Calibri" panose="020F0502020204030204" pitchFamily="34" charset="0"/>
                          <a:cs typeface="Calibri" panose="020F0502020204030204" pitchFamily="34" charset="0"/>
                        </a:rPr>
                        <a:t> fire of venomous hatred” (Penguin p. 259)</a:t>
                      </a:r>
                      <a:endParaRPr lang="en-US" sz="20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92360">
                <a:tc gridSpan="2">
                  <a:txBody>
                    <a:bodyPr/>
                    <a:lstStyle/>
                    <a:p>
                      <a:pPr algn="ctr"/>
                      <a:r>
                        <a:rPr lang="en-US" sz="2000" b="1" i="0" dirty="0" smtClean="0"/>
                        <a:t>PERVERSE</a:t>
                      </a:r>
                      <a:r>
                        <a:rPr lang="en-US" sz="2000" b="1" i="0" baseline="0" dirty="0" smtClean="0"/>
                        <a:t> EXAGGERATION</a:t>
                      </a:r>
                      <a:endParaRPr lang="en-US" sz="2000" b="1" i="0" dirty="0"/>
                    </a:p>
                  </a:txBody>
                  <a:tcPr/>
                </a:tc>
                <a:tc hMerge="1">
                  <a:txBody>
                    <a:bodyPr/>
                    <a:lstStyle/>
                    <a:p>
                      <a:endParaRPr lang="en-US" sz="1800" b="1" i="0" dirty="0"/>
                    </a:p>
                  </a:txBody>
                  <a:tcPr/>
                </a:tc>
                <a:extLst>
                  <a:ext uri="{0D108BD9-81ED-4DB2-BD59-A6C34878D82A}">
                    <a16:rowId xmlns:a16="http://schemas.microsoft.com/office/drawing/2014/main" val="10003"/>
                  </a:ext>
                </a:extLst>
              </a:tr>
              <a:tr h="980903">
                <a:tc>
                  <a:txBody>
                    <a:bodyPr/>
                    <a:lstStyle/>
                    <a:p>
                      <a:r>
                        <a:rPr lang="en-US" sz="2000" b="0" i="0" dirty="0" smtClean="0">
                          <a:latin typeface="Calibri" panose="020F0502020204030204" pitchFamily="34" charset="0"/>
                          <a:cs typeface="Calibri" panose="020F0502020204030204" pitchFamily="34" charset="0"/>
                        </a:rPr>
                        <a:t>“I walk among the stars! Above the world / My proud head reaches up to heaven’s height” (Atreus,</a:t>
                      </a:r>
                      <a:r>
                        <a:rPr lang="en-US" sz="2000" b="0" i="0" baseline="0" dirty="0" smtClean="0">
                          <a:latin typeface="Calibri" panose="020F0502020204030204" pitchFamily="34" charset="0"/>
                          <a:cs typeface="Calibri" panose="020F0502020204030204" pitchFamily="34" charset="0"/>
                        </a:rPr>
                        <a:t> </a:t>
                      </a:r>
                      <a:r>
                        <a:rPr lang="en-US" sz="2000" b="0" i="1" dirty="0" smtClean="0">
                          <a:latin typeface="Calibri" panose="020F0502020204030204" pitchFamily="34" charset="0"/>
                          <a:cs typeface="Calibri" panose="020F0502020204030204" pitchFamily="34" charset="0"/>
                        </a:rPr>
                        <a:t>Thyestes</a:t>
                      </a:r>
                      <a:r>
                        <a:rPr lang="en-US" sz="2000" b="0" i="0" dirty="0" smtClean="0">
                          <a:latin typeface="Calibri" panose="020F0502020204030204" pitchFamily="34" charset="0"/>
                          <a:cs typeface="Calibri" panose="020F0502020204030204" pitchFamily="34" charset="0"/>
                        </a:rPr>
                        <a:t> </a:t>
                      </a:r>
                      <a:r>
                        <a:rPr lang="en-US" sz="2000" b="0" i="0" baseline="0" dirty="0" smtClean="0">
                          <a:latin typeface="Calibri" panose="020F0502020204030204" pitchFamily="34" charset="0"/>
                          <a:cs typeface="Calibri" panose="020F0502020204030204" pitchFamily="34" charset="0"/>
                        </a:rPr>
                        <a:t>p. 84)</a:t>
                      </a:r>
                      <a:endParaRPr lang="en-US" sz="2000" b="0" i="0" dirty="0">
                        <a:latin typeface="Calibri" panose="020F0502020204030204" pitchFamily="34" charset="0"/>
                        <a:cs typeface="Calibri" panose="020F0502020204030204" pitchFamily="34" charset="0"/>
                      </a:endParaRPr>
                    </a:p>
                  </a:txBody>
                  <a:tcPr/>
                </a:tc>
                <a:tc>
                  <a:txBody>
                    <a:bodyPr/>
                    <a:lstStyle/>
                    <a:p>
                      <a:r>
                        <a:rPr lang="en-US" sz="2000" b="0" i="0" dirty="0" smtClean="0">
                          <a:latin typeface="Calibri" panose="020F0502020204030204" pitchFamily="34" charset="0"/>
                          <a:cs typeface="Calibri" panose="020F0502020204030204" pitchFamily="34" charset="0"/>
                        </a:rPr>
                        <a:t>“. . . the forum / Stank with putrid gore / that dripped from rotting faces” (Nero on past civil war, p. 277)</a:t>
                      </a:r>
                      <a:endParaRPr lang="en-US" sz="20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92360">
                <a:tc gridSpan="2">
                  <a:txBody>
                    <a:bodyPr/>
                    <a:lstStyle/>
                    <a:p>
                      <a:pPr algn="ctr"/>
                      <a:r>
                        <a:rPr lang="en-US" sz="2000" b="1" i="0" dirty="0" smtClean="0">
                          <a:solidFill>
                            <a:srgbClr val="FFFFFF"/>
                          </a:solidFill>
                        </a:rPr>
                        <a:t>THE TYRANT’S CREED,</a:t>
                      </a:r>
                      <a:r>
                        <a:rPr lang="en-US" sz="2000" b="1" i="0" baseline="0" dirty="0" smtClean="0">
                          <a:solidFill>
                            <a:srgbClr val="FFFFFF"/>
                          </a:solidFill>
                        </a:rPr>
                        <a:t> THE TYRANT’S DILEMMA</a:t>
                      </a:r>
                      <a:endParaRPr lang="en-US" sz="2000" b="1" i="0" dirty="0">
                        <a:solidFill>
                          <a:srgbClr val="FFFFFF"/>
                        </a:solidFill>
                      </a:endParaRPr>
                    </a:p>
                  </a:txBody>
                  <a:tcPr>
                    <a:solidFill>
                      <a:schemeClr val="accent1"/>
                    </a:solidFill>
                  </a:tcPr>
                </a:tc>
                <a:tc hMerge="1">
                  <a:txBody>
                    <a:bodyPr/>
                    <a:lstStyle/>
                    <a:p>
                      <a:endParaRPr lang="en-US" sz="1800" b="1" i="0" dirty="0"/>
                    </a:p>
                  </a:txBody>
                  <a:tcPr/>
                </a:tc>
                <a:extLst>
                  <a:ext uri="{0D108BD9-81ED-4DB2-BD59-A6C34878D82A}">
                    <a16:rowId xmlns:a16="http://schemas.microsoft.com/office/drawing/2014/main" val="10005"/>
                  </a:ext>
                </a:extLst>
              </a:tr>
              <a:tr h="1275172">
                <a:tc gridSpan="2">
                  <a:txBody>
                    <a:bodyPr/>
                    <a:lstStyle/>
                    <a:p>
                      <a:pPr algn="ctr"/>
                      <a:r>
                        <a:rPr lang="en-US" sz="2000" b="0" i="0" dirty="0" smtClean="0">
                          <a:latin typeface="Calibri" panose="020F0502020204030204" pitchFamily="34" charset="0"/>
                          <a:cs typeface="Calibri" panose="020F0502020204030204" pitchFamily="34" charset="0"/>
                        </a:rPr>
                        <a:t>“Let them hate so long as they fear” (Atreus in Accius </a:t>
                      </a:r>
                      <a:r>
                        <a:rPr lang="en-US" sz="2000" b="0" i="1" dirty="0" smtClean="0">
                          <a:latin typeface="Calibri" panose="020F0502020204030204" pitchFamily="34" charset="0"/>
                          <a:cs typeface="Calibri" panose="020F0502020204030204" pitchFamily="34" charset="0"/>
                        </a:rPr>
                        <a:t>Atreus</a:t>
                      </a:r>
                      <a:r>
                        <a:rPr lang="en-US" sz="2000" b="0" i="0" dirty="0" smtClean="0">
                          <a:latin typeface="Calibri" panose="020F0502020204030204" pitchFamily="34" charset="0"/>
                          <a:cs typeface="Calibri" panose="020F0502020204030204" pitchFamily="34" charset="0"/>
                        </a:rPr>
                        <a:t>)</a:t>
                      </a:r>
                    </a:p>
                    <a:p>
                      <a:pPr algn="ctr"/>
                      <a:r>
                        <a:rPr lang="en-US" sz="2000" b="0" i="0" dirty="0" smtClean="0">
                          <a:latin typeface="Calibri" panose="020F0502020204030204" pitchFamily="34" charset="0"/>
                          <a:cs typeface="Calibri" panose="020F0502020204030204" pitchFamily="34" charset="0"/>
                        </a:rPr>
                        <a:t>“Men compelled by fear / to praise, may be by fear compelled to hate” (Minister in Seneca </a:t>
                      </a:r>
                      <a:r>
                        <a:rPr lang="en-US" sz="2000" b="0" i="1" dirty="0" smtClean="0">
                          <a:latin typeface="Calibri" panose="020F0502020204030204" pitchFamily="34" charset="0"/>
                          <a:cs typeface="Calibri" panose="020F0502020204030204" pitchFamily="34" charset="0"/>
                        </a:rPr>
                        <a:t>Thyestes</a:t>
                      </a:r>
                      <a:r>
                        <a:rPr lang="en-US" sz="2000" b="0" i="0" dirty="0" smtClean="0">
                          <a:latin typeface="Calibri" panose="020F0502020204030204" pitchFamily="34" charset="0"/>
                          <a:cs typeface="Calibri" panose="020F0502020204030204" pitchFamily="34" charset="0"/>
                        </a:rPr>
                        <a:t>)</a:t>
                      </a:r>
                    </a:p>
                    <a:p>
                      <a:pPr algn="ctr"/>
                      <a:r>
                        <a:rPr lang="en-US" sz="2000" b="0" i="0" dirty="0" smtClean="0">
                          <a:latin typeface="Calibri" panose="020F0502020204030204" pitchFamily="34" charset="0"/>
                          <a:cs typeface="Calibri" panose="020F0502020204030204" pitchFamily="34" charset="0"/>
                        </a:rPr>
                        <a:t>“Let him be just who has no need to fear” (Nero in </a:t>
                      </a:r>
                      <a:r>
                        <a:rPr lang="en-US" sz="2000" b="0" i="1" dirty="0" smtClean="0">
                          <a:latin typeface="Calibri" panose="020F0502020204030204" pitchFamily="34" charset="0"/>
                          <a:cs typeface="Calibri" panose="020F0502020204030204" pitchFamily="34" charset="0"/>
                        </a:rPr>
                        <a:t>Octavia</a:t>
                      </a:r>
                      <a:r>
                        <a:rPr lang="en-US" sz="2000" b="0" i="0" dirty="0" smtClean="0">
                          <a:latin typeface="Calibri" panose="020F0502020204030204" pitchFamily="34" charset="0"/>
                          <a:cs typeface="Calibri" panose="020F0502020204030204" pitchFamily="34" charset="0"/>
                        </a:rPr>
                        <a:t>)</a:t>
                      </a:r>
                      <a:endParaRPr lang="en-US" sz="2000" b="0" i="0" dirty="0">
                        <a:latin typeface="Calibri" panose="020F0502020204030204" pitchFamily="34" charset="0"/>
                        <a:cs typeface="Calibri" panose="020F0502020204030204" pitchFamily="34" charset="0"/>
                      </a:endParaRPr>
                    </a:p>
                  </a:txBody>
                  <a:tcPr/>
                </a:tc>
                <a:tc hMerge="1">
                  <a:txBody>
                    <a:bodyPr/>
                    <a:lstStyle/>
                    <a:p>
                      <a:endParaRPr lang="en-US" sz="1800" b="0" i="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4737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Octavia’s Emotions Side by Side</a:t>
            </a:r>
            <a:endParaRPr lang="en-US" dirty="0"/>
          </a:p>
        </p:txBody>
      </p:sp>
      <p:sp>
        <p:nvSpPr>
          <p:cNvPr id="5" name="Text Placeholder 4"/>
          <p:cNvSpPr>
            <a:spLocks noGrp="1"/>
          </p:cNvSpPr>
          <p:nvPr>
            <p:ph type="body" idx="1"/>
          </p:nvPr>
        </p:nvSpPr>
        <p:spPr/>
        <p:txBody>
          <a:bodyPr/>
          <a:lstStyle/>
          <a:p>
            <a:r>
              <a:rPr lang="en-US" sz="2400" dirty="0" smtClean="0"/>
              <a:t>Pseudo-Seneca </a:t>
            </a:r>
            <a:r>
              <a:rPr lang="en-US" sz="2400" i="1" dirty="0" smtClean="0"/>
              <a:t>Octavia</a:t>
            </a:r>
            <a:r>
              <a:rPr lang="en-US" sz="2400" dirty="0" smtClean="0"/>
              <a:t> (ca. 90 CE)</a:t>
            </a:r>
            <a:endParaRPr lang="en-US" sz="2400" dirty="0"/>
          </a:p>
        </p:txBody>
      </p:sp>
      <p:sp>
        <p:nvSpPr>
          <p:cNvPr id="6" name="Content Placeholder 5"/>
          <p:cNvSpPr>
            <a:spLocks noGrp="1"/>
          </p:cNvSpPr>
          <p:nvPr>
            <p:ph sz="half" idx="2"/>
          </p:nvPr>
        </p:nvSpPr>
        <p:spPr>
          <a:xfrm>
            <a:off x="1217931" y="2743201"/>
            <a:ext cx="4710387" cy="4114799"/>
          </a:xfrm>
        </p:spPr>
        <p:txBody>
          <a:bodyPr>
            <a:normAutofit/>
          </a:bodyPr>
          <a:lstStyle/>
          <a:p>
            <a:pPr marL="45720" indent="0">
              <a:lnSpc>
                <a:spcPct val="114000"/>
              </a:lnSpc>
              <a:buNone/>
            </a:pPr>
            <a:r>
              <a:rPr lang="en-US" sz="2400" dirty="0" smtClean="0"/>
              <a:t>“OCTAVIA: My </a:t>
            </a:r>
            <a:r>
              <a:rPr lang="en-US" sz="2400" dirty="0"/>
              <a:t>mother and my father vilely slain, / My brother lost – now bowed beneath this weight / Of grief and bitterness and woe, I live / Under my husband’s hate, my servant’s scorn. / No day is joy to me, no hour not filled / With terror </a:t>
            </a:r>
            <a:r>
              <a:rPr lang="en-US" sz="2400" dirty="0" smtClean="0"/>
              <a:t>— </a:t>
            </a:r>
            <a:r>
              <a:rPr lang="en-US" sz="2400" dirty="0"/>
              <a:t>not the fear of death alone, / But violent death</a:t>
            </a:r>
            <a:r>
              <a:rPr lang="en-US" sz="2400" dirty="0" smtClean="0"/>
              <a:t>.” </a:t>
            </a:r>
            <a:r>
              <a:rPr lang="en-US" sz="2400" dirty="0"/>
              <a:t>(p. 260–261)</a:t>
            </a:r>
          </a:p>
        </p:txBody>
      </p:sp>
      <p:sp>
        <p:nvSpPr>
          <p:cNvPr id="7" name="Text Placeholder 6"/>
          <p:cNvSpPr>
            <a:spLocks noGrp="1"/>
          </p:cNvSpPr>
          <p:nvPr>
            <p:ph type="body" sz="quarter" idx="3"/>
          </p:nvPr>
        </p:nvSpPr>
        <p:spPr/>
        <p:txBody>
          <a:bodyPr/>
          <a:lstStyle/>
          <a:p>
            <a:r>
              <a:rPr lang="en-US" sz="2400" dirty="0"/>
              <a:t>Monteverdi (?) </a:t>
            </a:r>
            <a:r>
              <a:rPr lang="en-US" sz="2400" i="1" dirty="0" smtClean="0"/>
              <a:t>Poppaea</a:t>
            </a:r>
            <a:r>
              <a:rPr lang="en-US" sz="2400" dirty="0" smtClean="0"/>
              <a:t> </a:t>
            </a:r>
            <a:r>
              <a:rPr lang="en-US" sz="2400" dirty="0"/>
              <a:t>(</a:t>
            </a:r>
            <a:r>
              <a:rPr lang="en-US" sz="2400" dirty="0" smtClean="0"/>
              <a:t>1643 CE)</a:t>
            </a:r>
            <a:endParaRPr lang="en-US" sz="2400" dirty="0"/>
          </a:p>
        </p:txBody>
      </p:sp>
      <p:sp>
        <p:nvSpPr>
          <p:cNvPr id="8" name="Content Placeholder 7"/>
          <p:cNvSpPr>
            <a:spLocks noGrp="1"/>
          </p:cNvSpPr>
          <p:nvPr>
            <p:ph sz="quarter" idx="4"/>
          </p:nvPr>
        </p:nvSpPr>
        <p:spPr>
          <a:xfrm>
            <a:off x="6263685" y="2743201"/>
            <a:ext cx="4710387" cy="4114799"/>
          </a:xfrm>
        </p:spPr>
        <p:txBody>
          <a:bodyPr>
            <a:normAutofit/>
          </a:bodyPr>
          <a:lstStyle/>
          <a:p>
            <a:pPr marL="45720" indent="0">
              <a:lnSpc>
                <a:spcPct val="114000"/>
              </a:lnSpc>
              <a:buNone/>
            </a:pPr>
            <a:r>
              <a:rPr lang="en-US" sz="2400" dirty="0" smtClean="0"/>
              <a:t>“OTTAVIA: </a:t>
            </a:r>
            <a:r>
              <a:rPr lang="en-US" sz="2400" dirty="0"/>
              <a:t>I go to suffer exile in bitter grief, and despairing I sail the unhearing seas. The air that from hour to hour will receive my breaths will bear them, in the name of my heart, to see and kiss the walls of my homeland</a:t>
            </a:r>
            <a:r>
              <a:rPr lang="en-US" sz="2400" dirty="0" smtClean="0"/>
              <a:t>.” </a:t>
            </a:r>
            <a:r>
              <a:rPr lang="en-US" sz="2400" dirty="0"/>
              <a:t>(Act 1 scene 5)</a:t>
            </a:r>
          </a:p>
        </p:txBody>
      </p:sp>
      <p:sp>
        <p:nvSpPr>
          <p:cNvPr id="9" name="TextBox 8"/>
          <p:cNvSpPr txBox="1"/>
          <p:nvPr/>
        </p:nvSpPr>
        <p:spPr>
          <a:xfrm>
            <a:off x="6263685" y="6108468"/>
            <a:ext cx="5506700" cy="448584"/>
          </a:xfrm>
          <a:prstGeom prst="rect">
            <a:avLst/>
          </a:prstGeom>
          <a:noFill/>
        </p:spPr>
        <p:txBody>
          <a:bodyPr wrap="none" rtlCol="0">
            <a:spAutoFit/>
          </a:bodyPr>
          <a:lstStyle/>
          <a:p>
            <a:pPr>
              <a:lnSpc>
                <a:spcPct val="125000"/>
              </a:lnSpc>
            </a:pPr>
            <a:r>
              <a:rPr lang="en-US" sz="2000" i="1" dirty="0" err="1">
                <a:solidFill>
                  <a:srgbClr val="737373"/>
                </a:solidFill>
                <a:latin typeface="Calibri" panose="020F0502020204030204" pitchFamily="34" charset="0"/>
                <a:cs typeface="Calibri" panose="020F0502020204030204" pitchFamily="34" charset="0"/>
                <a:hlinkClick r:id="rId3"/>
              </a:rPr>
              <a:t>L'incoronazione</a:t>
            </a:r>
            <a:r>
              <a:rPr lang="en-US" sz="2000" i="1" dirty="0">
                <a:solidFill>
                  <a:srgbClr val="737373"/>
                </a:solidFill>
                <a:latin typeface="Calibri" panose="020F0502020204030204" pitchFamily="34" charset="0"/>
                <a:cs typeface="Calibri" panose="020F0502020204030204" pitchFamily="34" charset="0"/>
                <a:hlinkClick r:id="rId3"/>
              </a:rPr>
              <a:t> di </a:t>
            </a:r>
            <a:r>
              <a:rPr lang="en-US" sz="2000" i="1" dirty="0" err="1" smtClean="0">
                <a:solidFill>
                  <a:srgbClr val="737373"/>
                </a:solidFill>
                <a:latin typeface="Calibri" panose="020F0502020204030204" pitchFamily="34" charset="0"/>
                <a:cs typeface="Calibri" panose="020F0502020204030204" pitchFamily="34" charset="0"/>
                <a:hlinkClick r:id="rId3"/>
              </a:rPr>
              <a:t>Poppea</a:t>
            </a:r>
            <a:r>
              <a:rPr lang="en-US" sz="2000" dirty="0" smtClean="0">
                <a:solidFill>
                  <a:srgbClr val="737373"/>
                </a:solidFill>
                <a:latin typeface="Calibri" panose="020F0502020204030204" pitchFamily="34" charset="0"/>
                <a:cs typeface="Calibri" panose="020F0502020204030204" pitchFamily="34" charset="0"/>
                <a:hlinkClick r:id="rId3"/>
              </a:rPr>
              <a:t>, full text with translation</a:t>
            </a:r>
            <a:endParaRPr lang="en-US" sz="32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916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 y="0"/>
            <a:ext cx="12185928" cy="6858000"/>
          </a:xfrm>
          <a:prstGeom prst="rect">
            <a:avLst/>
          </a:prstGeom>
        </p:spPr>
      </p:pic>
      <p:sp>
        <p:nvSpPr>
          <p:cNvPr id="3" name="Rectangle 2"/>
          <p:cNvSpPr/>
          <p:nvPr/>
        </p:nvSpPr>
        <p:spPr>
          <a:xfrm>
            <a:off x="2585279" y="6412468"/>
            <a:ext cx="7018268" cy="369332"/>
          </a:xfrm>
          <a:prstGeom prst="rect">
            <a:avLst/>
          </a:prstGeom>
          <a:solidFill>
            <a:schemeClr val="tx2">
              <a:alpha val="54000"/>
            </a:schemeClr>
          </a:solidFill>
        </p:spPr>
        <p:txBody>
          <a:bodyPr wrap="none">
            <a:spAutoFit/>
          </a:bodyPr>
          <a:lstStyle/>
          <a:p>
            <a:pPr algn="ctr"/>
            <a:r>
              <a:rPr lang="en-US" dirty="0" smtClean="0">
                <a:hlinkClick r:id="rId4"/>
              </a:rPr>
              <a:t>https://www.youtube.com/watch?v=KxJUETurqGQ&amp;t=1900s</a:t>
            </a:r>
            <a:endParaRPr lang="en-US" dirty="0"/>
          </a:p>
        </p:txBody>
      </p:sp>
      <p:sp>
        <p:nvSpPr>
          <p:cNvPr id="4" name="Title 3"/>
          <p:cNvSpPr txBox="1">
            <a:spLocks/>
          </p:cNvSpPr>
          <p:nvPr/>
        </p:nvSpPr>
        <p:spPr>
          <a:xfrm>
            <a:off x="1585791" y="228600"/>
            <a:ext cx="9020418" cy="757130"/>
          </a:xfrm>
          <a:prstGeom prst="rect">
            <a:avLst/>
          </a:prstGeom>
          <a:solidFill>
            <a:schemeClr val="tx2">
              <a:alpha val="0"/>
            </a:schemeClr>
          </a:solidFill>
        </p:spPr>
        <p:txBody>
          <a:bodyPr wrap="none">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ctr"/>
            <a:r>
              <a:rPr lang="en-US" sz="2800" dirty="0" smtClean="0">
                <a:solidFill>
                  <a:schemeClr val="bg1"/>
                </a:solidFill>
              </a:rPr>
              <a:t>Monteverdi (?), </a:t>
            </a:r>
            <a:r>
              <a:rPr lang="en-US" sz="2800" i="1" dirty="0" smtClean="0">
                <a:solidFill>
                  <a:schemeClr val="bg1"/>
                </a:solidFill>
              </a:rPr>
              <a:t>The Coronation of Poppaea</a:t>
            </a:r>
            <a:r>
              <a:rPr lang="en-US" sz="2800" dirty="0" smtClean="0">
                <a:solidFill>
                  <a:schemeClr val="bg1"/>
                </a:solidFill>
              </a:rPr>
              <a:t> (1643)</a:t>
            </a:r>
            <a:br>
              <a:rPr lang="en-US" sz="2800" dirty="0" smtClean="0">
                <a:solidFill>
                  <a:schemeClr val="bg1"/>
                </a:solidFill>
              </a:rPr>
            </a:br>
            <a:r>
              <a:rPr lang="en-US" sz="2000" dirty="0" smtClean="0">
                <a:solidFill>
                  <a:schemeClr val="bg1"/>
                </a:solidFill>
              </a:rPr>
              <a:t>Act 1 scene 5</a:t>
            </a:r>
            <a:endParaRPr lang="en-US" sz="2000" dirty="0">
              <a:solidFill>
                <a:schemeClr val="bg1"/>
              </a:solidFill>
            </a:endParaRPr>
          </a:p>
        </p:txBody>
      </p:sp>
    </p:spTree>
    <p:extLst>
      <p:ext uri="{BB962C8B-B14F-4D97-AF65-F5344CB8AC3E}">
        <p14:creationId xmlns:p14="http://schemas.microsoft.com/office/powerpoint/2010/main" val="48588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320" y="614253"/>
            <a:ext cx="10591361" cy="646331"/>
          </a:xfrm>
        </p:spPr>
        <p:txBody>
          <a:bodyPr wrap="none">
            <a:spAutoFit/>
          </a:bodyPr>
          <a:lstStyle/>
          <a:p>
            <a:r>
              <a:rPr lang="en-US" sz="4000" dirty="0" smtClean="0"/>
              <a:t>What (if anything) lies at the intersection?</a:t>
            </a:r>
            <a:endParaRPr lang="en-US" sz="4000" dirty="0"/>
          </a:p>
        </p:txBody>
      </p:sp>
      <p:grpSp>
        <p:nvGrpSpPr>
          <p:cNvPr id="15" name="Group 14"/>
          <p:cNvGrpSpPr/>
          <p:nvPr/>
        </p:nvGrpSpPr>
        <p:grpSpPr>
          <a:xfrm>
            <a:off x="3185419" y="1706732"/>
            <a:ext cx="5821162" cy="4770268"/>
            <a:chOff x="3185419" y="1859132"/>
            <a:chExt cx="5821162" cy="4770268"/>
          </a:xfrm>
        </p:grpSpPr>
        <p:sp>
          <p:nvSpPr>
            <p:cNvPr id="12" name="TextBox 11"/>
            <p:cNvSpPr txBox="1"/>
            <p:nvPr/>
          </p:nvSpPr>
          <p:spPr>
            <a:xfrm>
              <a:off x="5874649" y="3371138"/>
              <a:ext cx="445956" cy="876074"/>
            </a:xfrm>
            <a:prstGeom prst="rect">
              <a:avLst/>
            </a:prstGeom>
            <a:noFill/>
          </p:spPr>
          <p:txBody>
            <a:bodyPr wrap="none" rtlCol="0" anchor="ctr" anchorCtr="0">
              <a:spAutoFit/>
            </a:bodyPr>
            <a:lstStyle/>
            <a:p>
              <a:pPr algn="ctr">
                <a:lnSpc>
                  <a:spcPct val="125000"/>
                </a:lnSpc>
              </a:pPr>
              <a:r>
                <a:rPr lang="en-US" sz="4400" dirty="0" smtClean="0">
                  <a:solidFill>
                    <a:srgbClr val="737373"/>
                  </a:solidFill>
                  <a:latin typeface="Calibri" panose="020F0502020204030204" pitchFamily="34" charset="0"/>
                  <a:cs typeface="Calibri" panose="020F0502020204030204" pitchFamily="34" charset="0"/>
                </a:rPr>
                <a:t>?</a:t>
              </a:r>
            </a:p>
          </p:txBody>
        </p:sp>
        <p:grpSp>
          <p:nvGrpSpPr>
            <p:cNvPr id="11" name="Group 10"/>
            <p:cNvGrpSpPr/>
            <p:nvPr/>
          </p:nvGrpSpPr>
          <p:grpSpPr>
            <a:xfrm>
              <a:off x="3185419" y="1859132"/>
              <a:ext cx="5821162" cy="4770268"/>
              <a:chOff x="3185419" y="1905000"/>
              <a:chExt cx="5821162" cy="4770268"/>
            </a:xfrm>
          </p:grpSpPr>
          <p:sp>
            <p:nvSpPr>
              <p:cNvPr id="3" name="Oval 2"/>
              <p:cNvSpPr>
                <a:spLocks/>
              </p:cNvSpPr>
              <p:nvPr/>
            </p:nvSpPr>
            <p:spPr>
              <a:xfrm>
                <a:off x="3185419" y="1905000"/>
                <a:ext cx="3200400" cy="3200400"/>
              </a:xfrm>
              <a:prstGeom prst="ellipse">
                <a:avLst/>
              </a:prstGeom>
              <a:ln w="25400">
                <a:solidFill>
                  <a:srgbClr val="FF0000"/>
                </a:solidFill>
              </a:ln>
              <a:effectLst>
                <a:outerShdw blurRad="50800" dist="38100" dir="2700000" algn="tl" rotWithShape="0">
                  <a:prstClr val="black">
                    <a:alpha val="40000"/>
                  </a:prstClr>
                </a:outerShdw>
              </a:effectLst>
            </p:spPr>
            <p:txBody>
              <a:bodyPr wrap="square" rtlCol="0" anchor="ctr" anchorCtr="0">
                <a:spAutoFit/>
              </a:bodyPr>
              <a:lstStyle/>
              <a:p>
                <a:pPr algn="ctr"/>
                <a:endParaRPr lang="en-US" sz="3600" dirty="0">
                  <a:latin typeface="Calibri" panose="020F0502020204030204" pitchFamily="34" charset="0"/>
                  <a:cs typeface="Calibri" panose="020F0502020204030204" pitchFamily="34" charset="0"/>
                </a:endParaRPr>
              </a:p>
            </p:txBody>
          </p:sp>
          <p:sp>
            <p:nvSpPr>
              <p:cNvPr id="4" name="Oval 3"/>
              <p:cNvSpPr>
                <a:spLocks/>
              </p:cNvSpPr>
              <p:nvPr/>
            </p:nvSpPr>
            <p:spPr>
              <a:xfrm>
                <a:off x="5806181" y="1905000"/>
                <a:ext cx="3200400" cy="3200400"/>
              </a:xfrm>
              <a:prstGeom prst="ellipse">
                <a:avLst/>
              </a:prstGeom>
              <a:ln w="25400">
                <a:solidFill>
                  <a:srgbClr val="00B050"/>
                </a:solidFill>
              </a:ln>
              <a:effectLst>
                <a:outerShdw blurRad="50800" dist="38100" dir="2700000" algn="tl" rotWithShape="0">
                  <a:prstClr val="black">
                    <a:alpha val="40000"/>
                  </a:prstClr>
                </a:outerShdw>
              </a:effectLst>
            </p:spPr>
            <p:txBody>
              <a:bodyPr wrap="square" rtlCol="0" anchor="ctr" anchorCtr="0">
                <a:spAutoFit/>
              </a:bodyPr>
              <a:lstStyle/>
              <a:p>
                <a:pPr algn="ctr"/>
                <a:endParaRPr lang="en-US" sz="3600" i="1" dirty="0">
                  <a:latin typeface="Calibri" panose="020F0502020204030204" pitchFamily="34" charset="0"/>
                  <a:cs typeface="Calibri" panose="020F0502020204030204" pitchFamily="34" charset="0"/>
                </a:endParaRPr>
              </a:p>
            </p:txBody>
          </p:sp>
          <p:sp>
            <p:nvSpPr>
              <p:cNvPr id="5" name="Oval 4"/>
              <p:cNvSpPr>
                <a:spLocks/>
              </p:cNvSpPr>
              <p:nvPr/>
            </p:nvSpPr>
            <p:spPr>
              <a:xfrm>
                <a:off x="4495800" y="3474868"/>
                <a:ext cx="3200400" cy="3200400"/>
              </a:xfrm>
              <a:prstGeom prst="ellipse">
                <a:avLst/>
              </a:prstGeom>
              <a:ln w="25400">
                <a:solidFill>
                  <a:srgbClr val="0070C0"/>
                </a:solidFill>
              </a:ln>
              <a:effectLst>
                <a:outerShdw blurRad="50800" dist="38100" dir="2700000" algn="tl" rotWithShape="0">
                  <a:prstClr val="black">
                    <a:alpha val="40000"/>
                  </a:prstClr>
                </a:outerShdw>
              </a:effectLst>
            </p:spPr>
            <p:txBody>
              <a:bodyPr wrap="square" rtlCol="0" anchor="ctr" anchorCtr="0">
                <a:spAutoFit/>
              </a:bodyPr>
              <a:lstStyle/>
              <a:p>
                <a:pPr algn="ctr"/>
                <a:endParaRPr lang="en-US" sz="3600" i="1" dirty="0">
                  <a:latin typeface="Calibri" panose="020F0502020204030204" pitchFamily="34" charset="0"/>
                  <a:cs typeface="Calibri" panose="020F0502020204030204" pitchFamily="34" charset="0"/>
                </a:endParaRPr>
              </a:p>
            </p:txBody>
          </p:sp>
          <p:sp>
            <p:nvSpPr>
              <p:cNvPr id="8" name="TextBox 7"/>
              <p:cNvSpPr txBox="1"/>
              <p:nvPr/>
            </p:nvSpPr>
            <p:spPr>
              <a:xfrm>
                <a:off x="3904828" y="2648329"/>
                <a:ext cx="1946303" cy="519822"/>
              </a:xfrm>
              <a:prstGeom prst="rect">
                <a:avLst/>
              </a:prstGeom>
              <a:noFill/>
            </p:spPr>
            <p:txBody>
              <a:bodyPr wrap="none" rtlCol="0">
                <a:spAutoFit/>
              </a:bodyPr>
              <a:lstStyle/>
              <a:p>
                <a:pPr algn="r">
                  <a:lnSpc>
                    <a:spcPct val="125000"/>
                  </a:lnSpc>
                </a:pPr>
                <a:r>
                  <a:rPr lang="en-US" sz="2400" dirty="0" smtClean="0">
                    <a:solidFill>
                      <a:srgbClr val="737373"/>
                    </a:solidFill>
                    <a:latin typeface="Calibri" panose="020F0502020204030204" pitchFamily="34" charset="0"/>
                    <a:cs typeface="Calibri" panose="020F0502020204030204" pitchFamily="34" charset="0"/>
                  </a:rPr>
                  <a:t>Greek tragedy</a:t>
                </a:r>
              </a:p>
            </p:txBody>
          </p:sp>
          <p:sp>
            <p:nvSpPr>
              <p:cNvPr id="9" name="TextBox 8"/>
              <p:cNvSpPr txBox="1"/>
              <p:nvPr/>
            </p:nvSpPr>
            <p:spPr>
              <a:xfrm>
                <a:off x="6340860" y="2648329"/>
                <a:ext cx="2315762" cy="519822"/>
              </a:xfrm>
              <a:prstGeom prst="rect">
                <a:avLst/>
              </a:prstGeom>
              <a:noFill/>
            </p:spPr>
            <p:txBody>
              <a:bodyPr wrap="none" rtlCol="0">
                <a:spAutoFit/>
              </a:bodyPr>
              <a:lstStyle/>
              <a:p>
                <a:pPr>
                  <a:lnSpc>
                    <a:spcPct val="125000"/>
                  </a:lnSpc>
                </a:pPr>
                <a:r>
                  <a:rPr lang="en-US" sz="2400" dirty="0" smtClean="0">
                    <a:solidFill>
                      <a:srgbClr val="737373"/>
                    </a:solidFill>
                    <a:latin typeface="Calibri" panose="020F0502020204030204" pitchFamily="34" charset="0"/>
                    <a:cs typeface="Calibri" panose="020F0502020204030204" pitchFamily="34" charset="0"/>
                  </a:rPr>
                  <a:t>Roman </a:t>
                </a:r>
                <a:r>
                  <a:rPr lang="en-US" sz="2400" i="1" dirty="0" smtClean="0">
                    <a:solidFill>
                      <a:srgbClr val="737373"/>
                    </a:solidFill>
                    <a:latin typeface="Calibri" panose="020F0502020204030204" pitchFamily="34" charset="0"/>
                    <a:cs typeface="Calibri" panose="020F0502020204030204" pitchFamily="34" charset="0"/>
                  </a:rPr>
                  <a:t>crepidata</a:t>
                </a:r>
                <a:endParaRPr lang="en-US" sz="2400" dirty="0" smtClean="0">
                  <a:solidFill>
                    <a:srgbClr val="737373"/>
                  </a:solidFill>
                  <a:latin typeface="Calibri" panose="020F0502020204030204" pitchFamily="34" charset="0"/>
                  <a:cs typeface="Calibri" panose="020F0502020204030204" pitchFamily="34" charset="0"/>
                </a:endParaRPr>
              </a:p>
            </p:txBody>
          </p:sp>
          <p:sp>
            <p:nvSpPr>
              <p:cNvPr id="10" name="TextBox 9"/>
              <p:cNvSpPr txBox="1"/>
              <p:nvPr/>
            </p:nvSpPr>
            <p:spPr>
              <a:xfrm>
                <a:off x="4936808" y="5394034"/>
                <a:ext cx="2331024" cy="519822"/>
              </a:xfrm>
              <a:prstGeom prst="rect">
                <a:avLst/>
              </a:prstGeom>
              <a:noFill/>
            </p:spPr>
            <p:txBody>
              <a:bodyPr wrap="none" rtlCol="0">
                <a:spAutoFit/>
              </a:bodyPr>
              <a:lstStyle/>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Roman </a:t>
                </a:r>
                <a:r>
                  <a:rPr lang="en-US" sz="2400" i="1" dirty="0" smtClean="0">
                    <a:solidFill>
                      <a:srgbClr val="737373"/>
                    </a:solidFill>
                    <a:latin typeface="Calibri" panose="020F0502020204030204" pitchFamily="34" charset="0"/>
                    <a:cs typeface="Calibri" panose="020F0502020204030204" pitchFamily="34" charset="0"/>
                  </a:rPr>
                  <a:t>praetexta</a:t>
                </a:r>
                <a:endParaRPr lang="en-US" sz="2400" dirty="0" smtClean="0">
                  <a:solidFill>
                    <a:srgbClr val="737373"/>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37744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normAutofit/>
          </a:bodyPr>
          <a:lstStyle/>
          <a:p>
            <a:pPr lvl="0"/>
            <a:r>
              <a:rPr lang="en-US" dirty="0" smtClean="0"/>
              <a:t>Cold Open</a:t>
            </a:r>
          </a:p>
          <a:p>
            <a:pPr lvl="2"/>
            <a:r>
              <a:rPr lang="en-US" dirty="0" smtClean="0"/>
              <a:t>Roman Tragedy: Emotion, Genre</a:t>
            </a:r>
          </a:p>
          <a:p>
            <a:pPr lvl="0"/>
            <a:r>
              <a:rPr lang="en-US" dirty="0" smtClean="0"/>
              <a:t>Introduction to Play</a:t>
            </a:r>
          </a:p>
          <a:p>
            <a:pPr lvl="1"/>
            <a:r>
              <a:rPr lang="en-US" dirty="0" smtClean="0"/>
              <a:t>Pseudo-Seneca </a:t>
            </a:r>
            <a:r>
              <a:rPr lang="en-US" i="1" dirty="0" smtClean="0"/>
              <a:t>Octavia</a:t>
            </a:r>
          </a:p>
          <a:p>
            <a:pPr lvl="0"/>
            <a:r>
              <a:rPr lang="en-US" dirty="0" smtClean="0"/>
              <a:t>Genre, Rhetoric, Theme</a:t>
            </a:r>
          </a:p>
          <a:p>
            <a:pPr lvl="1"/>
            <a:r>
              <a:rPr lang="en-US" dirty="0" smtClean="0"/>
              <a:t>Tragedy Is Us</a:t>
            </a:r>
          </a:p>
        </p:txBody>
      </p:sp>
    </p:spTree>
    <p:extLst>
      <p:ext uri="{BB962C8B-B14F-4D97-AF65-F5344CB8AC3E}">
        <p14:creationId xmlns:p14="http://schemas.microsoft.com/office/powerpoint/2010/main" val="42208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Introduction to Play</a:t>
            </a:r>
            <a:endParaRPr lang="en-US" dirty="0"/>
          </a:p>
        </p:txBody>
      </p:sp>
      <p:sp>
        <p:nvSpPr>
          <p:cNvPr id="8" name="Subtitle 7"/>
          <p:cNvSpPr>
            <a:spLocks noGrp="1"/>
          </p:cNvSpPr>
          <p:nvPr>
            <p:ph type="body" idx="1"/>
          </p:nvPr>
        </p:nvSpPr>
        <p:spPr/>
        <p:txBody>
          <a:bodyPr/>
          <a:lstStyle/>
          <a:p>
            <a:r>
              <a:rPr lang="en-US" dirty="0" smtClean="0"/>
              <a:t>Pseudo-Seneca </a:t>
            </a:r>
            <a:r>
              <a:rPr lang="en-US" i="1" dirty="0" smtClean="0"/>
              <a:t>Octavia</a:t>
            </a:r>
            <a:endParaRPr lang="en-US" i="1" dirty="0"/>
          </a:p>
        </p:txBody>
      </p:sp>
    </p:spTree>
    <p:extLst>
      <p:ext uri="{BB962C8B-B14F-4D97-AF65-F5344CB8AC3E}">
        <p14:creationId xmlns:p14="http://schemas.microsoft.com/office/powerpoint/2010/main" val="30643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Play Facts</a:t>
            </a:r>
            <a:endParaRPr lang="en-US" dirty="0"/>
          </a:p>
        </p:txBody>
      </p:sp>
      <p:sp>
        <p:nvSpPr>
          <p:cNvPr id="11" name="Content Placeholder 10"/>
          <p:cNvSpPr>
            <a:spLocks noGrp="1"/>
          </p:cNvSpPr>
          <p:nvPr>
            <p:ph idx="1"/>
          </p:nvPr>
        </p:nvSpPr>
        <p:spPr/>
        <p:txBody>
          <a:bodyPr/>
          <a:lstStyle/>
          <a:p>
            <a:r>
              <a:rPr lang="en-US" dirty="0" smtClean="0"/>
              <a:t>Author (anon.)</a:t>
            </a:r>
          </a:p>
          <a:p>
            <a:r>
              <a:rPr lang="en-US" dirty="0" smtClean="0"/>
              <a:t>Genre (</a:t>
            </a:r>
            <a:r>
              <a:rPr lang="en-US" i="1" dirty="0" smtClean="0"/>
              <a:t>praetexta</a:t>
            </a:r>
            <a:r>
              <a:rPr lang="en-US" dirty="0" smtClean="0"/>
              <a:t>)</a:t>
            </a:r>
          </a:p>
          <a:p>
            <a:r>
              <a:rPr lang="en-US" dirty="0" smtClean="0"/>
              <a:t>Composition date, context</a:t>
            </a:r>
          </a:p>
          <a:p>
            <a:pPr lvl="1"/>
            <a:r>
              <a:rPr lang="en-US" dirty="0" smtClean="0"/>
              <a:t>Flavian emperors, 69–96 CE?</a:t>
            </a:r>
          </a:p>
          <a:p>
            <a:r>
              <a:rPr lang="en-US" dirty="0" smtClean="0"/>
              <a:t>Setting (Rome, 62 CE)</a:t>
            </a:r>
          </a:p>
        </p:txBody>
      </p:sp>
      <p:grpSp>
        <p:nvGrpSpPr>
          <p:cNvPr id="7" name="Group 6"/>
          <p:cNvGrpSpPr/>
          <p:nvPr/>
        </p:nvGrpSpPr>
        <p:grpSpPr>
          <a:xfrm>
            <a:off x="8305800" y="2133600"/>
            <a:ext cx="2209254" cy="3447722"/>
            <a:chOff x="5588446" y="1787046"/>
            <a:chExt cx="2209254" cy="3447722"/>
          </a:xfrm>
        </p:grpSpPr>
        <p:pic>
          <p:nvPicPr>
            <p:cNvPr id="4" name="Picture 3" descr="nero.jpg"/>
            <p:cNvPicPr>
              <a:picLocks noChangeAspect="1"/>
            </p:cNvPicPr>
            <p:nvPr/>
          </p:nvPicPr>
          <p:blipFill>
            <a:blip r:embed="rId3" cstate="print"/>
            <a:stretch>
              <a:fillRect/>
            </a:stretch>
          </p:blipFill>
          <p:spPr>
            <a:xfrm>
              <a:off x="5588446" y="1787046"/>
              <a:ext cx="2209254" cy="2986057"/>
            </a:xfrm>
            <a:prstGeom prst="rect">
              <a:avLst/>
            </a:prstGeom>
          </p:spPr>
        </p:pic>
        <p:sp>
          <p:nvSpPr>
            <p:cNvPr id="5" name="TextBox 4"/>
            <p:cNvSpPr txBox="1"/>
            <p:nvPr/>
          </p:nvSpPr>
          <p:spPr>
            <a:xfrm>
              <a:off x="5664714" y="4773103"/>
              <a:ext cx="2056717" cy="461665"/>
            </a:xfrm>
            <a:prstGeom prst="rect">
              <a:avLst/>
            </a:prstGeom>
            <a:noFill/>
          </p:spPr>
          <p:txBody>
            <a:bodyPr wrap="none" rtlCol="0">
              <a:spAutoFit/>
            </a:bodyPr>
            <a:lstStyle/>
            <a:p>
              <a:r>
                <a:rPr lang="en-US" dirty="0">
                  <a:latin typeface="+mn-lt"/>
                </a:rPr>
                <a:t>Nero, ca. 55 CE</a:t>
              </a:r>
            </a:p>
          </p:txBody>
        </p:sp>
      </p:grpSp>
    </p:spTree>
    <p:extLst>
      <p:ext uri="{BB962C8B-B14F-4D97-AF65-F5344CB8AC3E}">
        <p14:creationId xmlns:p14="http://schemas.microsoft.com/office/powerpoint/2010/main" val="11573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1354980" y="1408606"/>
            <a:ext cx="9482205" cy="2505533"/>
            <a:chOff x="127071" y="2613761"/>
            <a:chExt cx="9482205" cy="2505533"/>
          </a:xfrm>
          <a:effectLst/>
        </p:grpSpPr>
        <p:sp>
          <p:nvSpPr>
            <p:cNvPr id="7" name="Rounded Rectangle 6"/>
            <p:cNvSpPr/>
            <p:nvPr/>
          </p:nvSpPr>
          <p:spPr>
            <a:xfrm>
              <a:off x="6261849" y="4676201"/>
              <a:ext cx="2287272" cy="442674"/>
            </a:xfrm>
            <a:prstGeom prst="roundRect">
              <a:avLst/>
            </a:prstGeom>
            <a:ln>
              <a:solidFill>
                <a:schemeClr val="accent1"/>
              </a:solidFill>
            </a:ln>
            <a:effectLst/>
          </p:spPr>
          <p:txBody>
            <a:bodyPr wrap="none" rtlCol="0" anchor="ctr" anchorCtr="0">
              <a:spAutoFit/>
            </a:bodyPr>
            <a:lstStyle/>
            <a:p>
              <a:r>
                <a:rPr lang="en-US" sz="2000" b="1" dirty="0">
                  <a:latin typeface="+mn-lt"/>
                </a:rPr>
                <a:t>Poppaea Sabina</a:t>
              </a:r>
            </a:p>
          </p:txBody>
        </p:sp>
        <p:sp>
          <p:nvSpPr>
            <p:cNvPr id="8" name="Rounded Rectangle 7"/>
            <p:cNvSpPr/>
            <p:nvPr/>
          </p:nvSpPr>
          <p:spPr>
            <a:xfrm>
              <a:off x="7075340" y="3684907"/>
              <a:ext cx="1554269" cy="340519"/>
            </a:xfrm>
            <a:prstGeom prst="roundRect">
              <a:avLst/>
            </a:prstGeom>
            <a:ln>
              <a:solidFill>
                <a:schemeClr val="accent1"/>
              </a:solidFill>
            </a:ln>
            <a:effectLst/>
          </p:spPr>
          <p:txBody>
            <a:bodyPr wrap="none" rtlCol="0" anchor="ctr" anchorCtr="0">
              <a:spAutoFit/>
            </a:bodyPr>
            <a:lstStyle/>
            <a:p>
              <a:r>
                <a:rPr lang="en-US" sz="1400" dirty="0" err="1">
                  <a:latin typeface="+mn-lt"/>
                </a:rPr>
                <a:t>Rufrius</a:t>
              </a:r>
              <a:r>
                <a:rPr lang="en-US" sz="1400" dirty="0">
                  <a:latin typeface="+mn-lt"/>
                </a:rPr>
                <a:t> </a:t>
              </a:r>
              <a:r>
                <a:rPr lang="en-US" sz="1400" dirty="0" err="1">
                  <a:latin typeface="+mn-lt"/>
                </a:rPr>
                <a:t>Crispinus</a:t>
              </a:r>
              <a:endParaRPr lang="en-US" sz="1400" dirty="0">
                <a:latin typeface="+mn-lt"/>
              </a:endParaRPr>
            </a:p>
          </p:txBody>
        </p:sp>
        <p:grpSp>
          <p:nvGrpSpPr>
            <p:cNvPr id="9" name="Group 8"/>
            <p:cNvGrpSpPr/>
            <p:nvPr/>
          </p:nvGrpSpPr>
          <p:grpSpPr>
            <a:xfrm>
              <a:off x="382044" y="2632632"/>
              <a:ext cx="3292872" cy="408623"/>
              <a:chOff x="304800" y="1545372"/>
              <a:chExt cx="3292872" cy="408623"/>
            </a:xfrm>
          </p:grpSpPr>
          <p:sp>
            <p:nvSpPr>
              <p:cNvPr id="3" name="Rounded Rectangle 2"/>
              <p:cNvSpPr/>
              <p:nvPr/>
            </p:nvSpPr>
            <p:spPr>
              <a:xfrm>
                <a:off x="2411343" y="1545372"/>
                <a:ext cx="1186329" cy="408623"/>
              </a:xfrm>
              <a:prstGeom prst="roundRect">
                <a:avLst/>
              </a:prstGeom>
              <a:ln>
                <a:solidFill>
                  <a:schemeClr val="accent1"/>
                </a:solidFill>
              </a:ln>
              <a:effectLst/>
            </p:spPr>
            <p:txBody>
              <a:bodyPr wrap="none" rtlCol="0" anchor="ctr" anchorCtr="0">
                <a:spAutoFit/>
              </a:bodyPr>
              <a:lstStyle/>
              <a:p>
                <a:r>
                  <a:rPr lang="en-US" sz="1800" dirty="0">
                    <a:latin typeface="+mn-lt"/>
                  </a:rPr>
                  <a:t>Claudius</a:t>
                </a:r>
              </a:p>
            </p:txBody>
          </p:sp>
          <p:sp>
            <p:nvSpPr>
              <p:cNvPr id="4" name="Rounded Rectangle 3"/>
              <p:cNvSpPr/>
              <p:nvPr/>
            </p:nvSpPr>
            <p:spPr>
              <a:xfrm>
                <a:off x="304800" y="1545372"/>
                <a:ext cx="1311692" cy="408623"/>
              </a:xfrm>
              <a:prstGeom prst="roundRect">
                <a:avLst/>
              </a:prstGeom>
              <a:ln>
                <a:solidFill>
                  <a:schemeClr val="accent1"/>
                </a:solidFill>
              </a:ln>
              <a:effectLst/>
            </p:spPr>
            <p:txBody>
              <a:bodyPr wrap="none" rtlCol="0" anchor="ctr" anchorCtr="0">
                <a:spAutoFit/>
              </a:bodyPr>
              <a:lstStyle/>
              <a:p>
                <a:r>
                  <a:rPr lang="en-US" sz="1800" dirty="0">
                    <a:latin typeface="+mn-lt"/>
                  </a:rPr>
                  <a:t>Messalina</a:t>
                </a:r>
              </a:p>
            </p:txBody>
          </p:sp>
        </p:grpSp>
        <p:sp>
          <p:nvSpPr>
            <p:cNvPr id="5" name="Rounded Rectangle 4"/>
            <p:cNvSpPr/>
            <p:nvPr/>
          </p:nvSpPr>
          <p:spPr>
            <a:xfrm>
              <a:off x="4162696" y="2613761"/>
              <a:ext cx="1451901" cy="442674"/>
            </a:xfrm>
            <a:prstGeom prst="roundRect">
              <a:avLst/>
            </a:prstGeom>
            <a:ln>
              <a:solidFill>
                <a:schemeClr val="accent1"/>
              </a:solidFill>
            </a:ln>
            <a:effectLst/>
          </p:spPr>
          <p:txBody>
            <a:bodyPr wrap="none" rtlCol="0" anchor="ctr" anchorCtr="0">
              <a:spAutoFit/>
            </a:bodyPr>
            <a:lstStyle/>
            <a:p>
              <a:r>
                <a:rPr lang="en-US" sz="2000" b="1" dirty="0">
                  <a:latin typeface="+mn-lt"/>
                </a:rPr>
                <a:t>Agrippina</a:t>
              </a:r>
            </a:p>
          </p:txBody>
        </p:sp>
        <p:sp>
          <p:nvSpPr>
            <p:cNvPr id="6" name="Rounded Rectangle 5"/>
            <p:cNvSpPr/>
            <p:nvPr/>
          </p:nvSpPr>
          <p:spPr>
            <a:xfrm>
              <a:off x="5912284" y="2630786"/>
              <a:ext cx="3696992" cy="408623"/>
            </a:xfrm>
            <a:prstGeom prst="roundRect">
              <a:avLst/>
            </a:prstGeom>
            <a:ln>
              <a:solidFill>
                <a:schemeClr val="accent1"/>
              </a:solidFill>
            </a:ln>
            <a:effectLst/>
          </p:spPr>
          <p:txBody>
            <a:bodyPr wrap="none" rtlCol="0" anchor="ctr" anchorCtr="0">
              <a:spAutoFit/>
            </a:bodyPr>
            <a:lstStyle/>
            <a:p>
              <a:r>
                <a:rPr lang="en-US" sz="1800" dirty="0">
                  <a:latin typeface="+mn-lt"/>
                </a:rPr>
                <a:t>Gnaeus Domitius </a:t>
              </a:r>
              <a:r>
                <a:rPr lang="en-US" sz="1800" dirty="0" err="1">
                  <a:latin typeface="+mn-lt"/>
                </a:rPr>
                <a:t>Ahenobarbus</a:t>
              </a:r>
              <a:endParaRPr lang="en-US" sz="1800" dirty="0">
                <a:latin typeface="+mn-lt"/>
              </a:endParaRPr>
            </a:p>
          </p:txBody>
        </p:sp>
        <p:cxnSp>
          <p:nvCxnSpPr>
            <p:cNvPr id="11" name="Straight Connector 10"/>
            <p:cNvCxnSpPr>
              <a:stCxn id="4" idx="3"/>
            </p:cNvCxnSpPr>
            <p:nvPr/>
          </p:nvCxnSpPr>
          <p:spPr>
            <a:xfrm>
              <a:off x="1693736" y="2836944"/>
              <a:ext cx="7948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715544" y="3116933"/>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2940" y="3396159"/>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7071" y="4690513"/>
              <a:ext cx="1352930" cy="408623"/>
            </a:xfrm>
            <a:prstGeom prst="roundRect">
              <a:avLst/>
            </a:prstGeom>
            <a:ln>
              <a:solidFill>
                <a:schemeClr val="accent1"/>
              </a:solidFill>
            </a:ln>
            <a:effectLst/>
          </p:spPr>
          <p:txBody>
            <a:bodyPr wrap="none" rtlCol="0" anchor="ctr" anchorCtr="0">
              <a:spAutoFit/>
            </a:bodyPr>
            <a:lstStyle/>
            <a:p>
              <a:r>
                <a:rPr lang="en-US" sz="1800" dirty="0" err="1">
                  <a:latin typeface="+mn-lt"/>
                </a:rPr>
                <a:t>Brittanicus</a:t>
              </a:r>
              <a:endParaRPr lang="en-US" sz="1800" dirty="0">
                <a:latin typeface="+mn-lt"/>
              </a:endParaRPr>
            </a:p>
          </p:txBody>
        </p:sp>
        <p:cxnSp>
          <p:nvCxnSpPr>
            <p:cNvPr id="21" name="Straight Connector 20"/>
            <p:cNvCxnSpPr/>
            <p:nvPr/>
          </p:nvCxnSpPr>
          <p:spPr>
            <a:xfrm rot="5400000">
              <a:off x="76155" y="4030243"/>
              <a:ext cx="1283434" cy="12053"/>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832938" y="3390942"/>
              <a:ext cx="1219319" cy="1728352"/>
              <a:chOff x="300593" y="361171"/>
              <a:chExt cx="1219319" cy="1728352"/>
            </a:xfrm>
          </p:grpSpPr>
          <p:sp>
            <p:nvSpPr>
              <p:cNvPr id="26" name="Rounded Rectangle 25"/>
              <p:cNvSpPr/>
              <p:nvPr/>
            </p:nvSpPr>
            <p:spPr>
              <a:xfrm>
                <a:off x="300593" y="1646849"/>
                <a:ext cx="1219319" cy="442674"/>
              </a:xfrm>
              <a:prstGeom prst="roundRect">
                <a:avLst/>
              </a:prstGeom>
              <a:ln>
                <a:solidFill>
                  <a:schemeClr val="accent1"/>
                </a:solidFill>
              </a:ln>
              <a:effectLst/>
            </p:spPr>
            <p:txBody>
              <a:bodyPr wrap="none" rtlCol="0" anchor="ctr" anchorCtr="0">
                <a:spAutoFit/>
              </a:bodyPr>
              <a:lstStyle/>
              <a:p>
                <a:r>
                  <a:rPr lang="en-US" sz="2000" b="1" dirty="0">
                    <a:latin typeface="+mn-lt"/>
                  </a:rPr>
                  <a:t>Octavia</a:t>
                </a:r>
              </a:p>
            </p:txBody>
          </p:sp>
          <p:cxnSp>
            <p:nvCxnSpPr>
              <p:cNvPr id="27" name="Straight Connector 26"/>
              <p:cNvCxnSpPr/>
              <p:nvPr/>
            </p:nvCxnSpPr>
            <p:spPr>
              <a:xfrm rot="16200000" flipH="1">
                <a:off x="135676" y="1000021"/>
                <a:ext cx="1290175" cy="1247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a:stCxn id="3" idx="3"/>
              <a:endCxn id="5" idx="1"/>
            </p:cNvCxnSpPr>
            <p:nvPr/>
          </p:nvCxnSpPr>
          <p:spPr>
            <a:xfrm flipV="1">
              <a:off x="3674916" y="2835098"/>
              <a:ext cx="487780" cy="1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 idx="3"/>
              <a:endCxn id="6" idx="1"/>
            </p:cNvCxnSpPr>
            <p:nvPr/>
          </p:nvCxnSpPr>
          <p:spPr>
            <a:xfrm>
              <a:off x="5614597" y="2835098"/>
              <a:ext cx="297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0"/>
            </p:cNvCxnSpPr>
            <p:nvPr/>
          </p:nvCxnSpPr>
          <p:spPr>
            <a:xfrm>
              <a:off x="5676900" y="2823933"/>
              <a:ext cx="38398" cy="1852268"/>
            </a:xfrm>
            <a:prstGeom prst="line">
              <a:avLst/>
            </a:prstGeom>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305083" y="4676201"/>
              <a:ext cx="820429" cy="442674"/>
            </a:xfrm>
            <a:prstGeom prst="roundRect">
              <a:avLst/>
            </a:prstGeom>
            <a:ln>
              <a:solidFill>
                <a:schemeClr val="accent1"/>
              </a:solidFill>
            </a:ln>
            <a:effectLst/>
          </p:spPr>
          <p:txBody>
            <a:bodyPr wrap="none" rtlCol="0" anchor="ctr" anchorCtr="0">
              <a:spAutoFit/>
            </a:bodyPr>
            <a:lstStyle/>
            <a:p>
              <a:r>
                <a:rPr lang="en-US" sz="2000" b="1" dirty="0">
                  <a:latin typeface="+mn-lt"/>
                </a:rPr>
                <a:t>Nero</a:t>
              </a:r>
            </a:p>
          </p:txBody>
        </p:sp>
        <p:cxnSp>
          <p:nvCxnSpPr>
            <p:cNvPr id="45" name="Straight Connector 44"/>
            <p:cNvCxnSpPr>
              <a:stCxn id="26" idx="3"/>
            </p:cNvCxnSpPr>
            <p:nvPr/>
          </p:nvCxnSpPr>
          <p:spPr>
            <a:xfrm flipV="1">
              <a:off x="4052257" y="4897538"/>
              <a:ext cx="1245742" cy="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05200" y="3041255"/>
              <a:ext cx="1828800" cy="167640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2" idx="3"/>
              <a:endCxn id="7" idx="1"/>
            </p:cNvCxnSpPr>
            <p:nvPr/>
          </p:nvCxnSpPr>
          <p:spPr>
            <a:xfrm>
              <a:off x="6125512" y="4897538"/>
              <a:ext cx="1363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8" idx="3"/>
              <a:endCxn id="7" idx="3"/>
            </p:cNvCxnSpPr>
            <p:nvPr/>
          </p:nvCxnSpPr>
          <p:spPr>
            <a:xfrm flipH="1">
              <a:off x="8549121" y="3855167"/>
              <a:ext cx="80488" cy="1042371"/>
            </a:xfrm>
            <a:prstGeom prst="bentConnector3">
              <a:avLst>
                <a:gd name="adj1" fmla="val -284017"/>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2580000">
              <a:off x="3979531" y="3575136"/>
              <a:ext cx="1109599" cy="338554"/>
            </a:xfrm>
            <a:prstGeom prst="rect">
              <a:avLst/>
            </a:prstGeom>
            <a:noFill/>
          </p:spPr>
          <p:txBody>
            <a:bodyPr wrap="none" rtlCol="0">
              <a:spAutoFit/>
            </a:bodyPr>
            <a:lstStyle/>
            <a:p>
              <a:r>
                <a:rPr lang="en-US" sz="1600" dirty="0">
                  <a:latin typeface="+mn-lt"/>
                </a:rPr>
                <a:t>adoption</a:t>
              </a:r>
              <a:endParaRPr lang="en-US" dirty="0">
                <a:latin typeface="+mn-lt"/>
              </a:endParaRPr>
            </a:p>
          </p:txBody>
        </p:sp>
      </p:grpSp>
      <p:sp>
        <p:nvSpPr>
          <p:cNvPr id="64" name="Title 63"/>
          <p:cNvSpPr>
            <a:spLocks noGrp="1"/>
          </p:cNvSpPr>
          <p:nvPr>
            <p:ph type="title"/>
          </p:nvPr>
        </p:nvSpPr>
        <p:spPr>
          <a:xfrm>
            <a:off x="1624267" y="308494"/>
            <a:ext cx="8943474" cy="701731"/>
          </a:xfrm>
          <a:effectLst/>
        </p:spPr>
        <p:txBody>
          <a:bodyPr wrap="none">
            <a:spAutoFit/>
          </a:bodyPr>
          <a:lstStyle/>
          <a:p>
            <a:r>
              <a:rPr lang="en-US" i="1" dirty="0" smtClean="0"/>
              <a:t>Octavia:</a:t>
            </a:r>
            <a:r>
              <a:rPr lang="en-US" dirty="0" smtClean="0"/>
              <a:t> Characters </a:t>
            </a:r>
            <a:r>
              <a:rPr lang="en-US" sz="3200" dirty="0" smtClean="0"/>
              <a:t>(&amp; Genealogy)</a:t>
            </a:r>
            <a:endParaRPr lang="en-US" dirty="0"/>
          </a:p>
        </p:txBody>
      </p:sp>
      <p:grpSp>
        <p:nvGrpSpPr>
          <p:cNvPr id="18" name="Group 17"/>
          <p:cNvGrpSpPr/>
          <p:nvPr/>
        </p:nvGrpSpPr>
        <p:grpSpPr>
          <a:xfrm>
            <a:off x="1922329" y="4365875"/>
            <a:ext cx="8364760" cy="2431162"/>
            <a:chOff x="533400" y="5410200"/>
            <a:chExt cx="6451603" cy="2431162"/>
          </a:xfrm>
          <a:effectLst/>
        </p:grpSpPr>
        <p:sp>
          <p:nvSpPr>
            <p:cNvPr id="17" name="TextBox 16"/>
            <p:cNvSpPr txBox="1"/>
            <p:nvPr/>
          </p:nvSpPr>
          <p:spPr>
            <a:xfrm>
              <a:off x="533400" y="5410200"/>
              <a:ext cx="3937610" cy="2431162"/>
            </a:xfrm>
            <a:prstGeom prst="roundRect">
              <a:avLst/>
            </a:prstGeom>
            <a:noFill/>
            <a:ln>
              <a:noFill/>
            </a:ln>
            <a:effectLst/>
          </p:spPr>
          <p:style>
            <a:lnRef idx="2">
              <a:schemeClr val="accent1"/>
            </a:lnRef>
            <a:fillRef idx="1001">
              <a:schemeClr val="lt1"/>
            </a:fillRef>
            <a:effectRef idx="0">
              <a:schemeClr val="accent1"/>
            </a:effectRef>
            <a:fontRef idx="minor">
              <a:schemeClr val="dk1"/>
            </a:fontRef>
          </p:style>
          <p:txBody>
            <a:bodyPr wrap="none" rtlCol="0">
              <a:spAutoFit/>
            </a:bodyPr>
            <a:lstStyle/>
            <a:p>
              <a:pPr algn="l">
                <a:lnSpc>
                  <a:spcPct val="114000"/>
                </a:lnSpc>
              </a:pPr>
              <a:r>
                <a:rPr lang="en-US" sz="2400" dirty="0" smtClean="0"/>
                <a:t>Octavia</a:t>
              </a:r>
            </a:p>
            <a:p>
              <a:pPr>
                <a:lnSpc>
                  <a:spcPct val="114000"/>
                </a:lnSpc>
              </a:pPr>
              <a:r>
                <a:rPr lang="en-US" sz="2400" dirty="0"/>
                <a:t>Octavia’s </a:t>
              </a:r>
              <a:r>
                <a:rPr lang="en-US" sz="2400" dirty="0" smtClean="0"/>
                <a:t>Nurse</a:t>
              </a:r>
              <a:endParaRPr lang="en-US" sz="2400" dirty="0"/>
            </a:p>
            <a:p>
              <a:pPr algn="l">
                <a:lnSpc>
                  <a:spcPct val="114000"/>
                </a:lnSpc>
              </a:pPr>
              <a:r>
                <a:rPr lang="en-US" sz="2400" dirty="0" smtClean="0"/>
                <a:t>Seneca </a:t>
              </a:r>
              <a:r>
                <a:rPr lang="en-US" sz="2400" dirty="0"/>
                <a:t>(minister, philosopher)</a:t>
              </a:r>
            </a:p>
            <a:p>
              <a:pPr algn="l">
                <a:lnSpc>
                  <a:spcPct val="114000"/>
                </a:lnSpc>
              </a:pPr>
              <a:r>
                <a:rPr lang="en-US" sz="2400" dirty="0" smtClean="0"/>
                <a:t>Prefect (head of Nero’s guards)</a:t>
              </a:r>
            </a:p>
            <a:p>
              <a:pPr algn="l">
                <a:lnSpc>
                  <a:spcPct val="114000"/>
                </a:lnSpc>
              </a:pPr>
              <a:r>
                <a:rPr lang="en-US" sz="2400" dirty="0" smtClean="0"/>
                <a:t>Ghost of Agrippina</a:t>
              </a:r>
              <a:endParaRPr lang="en-US" sz="2400" dirty="0"/>
            </a:p>
          </p:txBody>
        </p:sp>
        <p:sp>
          <p:nvSpPr>
            <p:cNvPr id="33" name="TextBox 32"/>
            <p:cNvSpPr txBox="1"/>
            <p:nvPr/>
          </p:nvSpPr>
          <p:spPr>
            <a:xfrm>
              <a:off x="4627521" y="5410200"/>
              <a:ext cx="2357482" cy="1965361"/>
            </a:xfrm>
            <a:prstGeom prst="roundRect">
              <a:avLst/>
            </a:prstGeom>
            <a:noFill/>
            <a:ln>
              <a:noFill/>
            </a:ln>
            <a:effectLst/>
          </p:spPr>
          <p:style>
            <a:lnRef idx="2">
              <a:schemeClr val="accent1"/>
            </a:lnRef>
            <a:fillRef idx="1001">
              <a:schemeClr val="lt1"/>
            </a:fillRef>
            <a:effectRef idx="0">
              <a:schemeClr val="accent1"/>
            </a:effectRef>
            <a:fontRef idx="minor">
              <a:schemeClr val="dk1"/>
            </a:fontRef>
          </p:style>
          <p:txBody>
            <a:bodyPr wrap="none" rtlCol="0">
              <a:spAutoFit/>
            </a:bodyPr>
            <a:lstStyle/>
            <a:p>
              <a:pPr algn="l">
                <a:lnSpc>
                  <a:spcPct val="114000"/>
                </a:lnSpc>
              </a:pPr>
              <a:r>
                <a:rPr lang="en-US" sz="2400" dirty="0" smtClean="0"/>
                <a:t>Poppaea Sabina</a:t>
              </a:r>
              <a:endParaRPr lang="en-US" sz="2400" dirty="0"/>
            </a:p>
            <a:p>
              <a:pPr algn="l">
                <a:lnSpc>
                  <a:spcPct val="114000"/>
                </a:lnSpc>
              </a:pPr>
              <a:r>
                <a:rPr lang="en-US" sz="2400" dirty="0" err="1"/>
                <a:t>Poppaea’s</a:t>
              </a:r>
              <a:r>
                <a:rPr lang="en-US" sz="2400" dirty="0"/>
                <a:t> </a:t>
              </a:r>
              <a:r>
                <a:rPr lang="en-US" sz="2400" dirty="0" smtClean="0"/>
                <a:t>Nurse</a:t>
              </a:r>
              <a:endParaRPr lang="en-US" sz="2400" dirty="0"/>
            </a:p>
            <a:p>
              <a:pPr algn="l">
                <a:lnSpc>
                  <a:spcPct val="114000"/>
                </a:lnSpc>
              </a:pPr>
              <a:r>
                <a:rPr lang="en-US" sz="2400" dirty="0" smtClean="0"/>
                <a:t>Messenger</a:t>
              </a:r>
              <a:endParaRPr lang="en-US" sz="2400" dirty="0"/>
            </a:p>
            <a:p>
              <a:pPr algn="l">
                <a:lnSpc>
                  <a:spcPct val="114000"/>
                </a:lnSpc>
              </a:pPr>
              <a:r>
                <a:rPr lang="en-US" sz="2400" dirty="0" smtClean="0"/>
                <a:t>Chorus of Romans</a:t>
              </a:r>
              <a:endParaRPr lang="en-US" sz="2400" dirty="0"/>
            </a:p>
          </p:txBody>
        </p:sp>
      </p:grpSp>
    </p:spTree>
    <p:extLst>
      <p:ext uri="{BB962C8B-B14F-4D97-AF65-F5344CB8AC3E}">
        <p14:creationId xmlns:p14="http://schemas.microsoft.com/office/powerpoint/2010/main" val="2399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Octavia</a:t>
            </a:r>
            <a:r>
              <a:rPr lang="en-US" dirty="0" smtClean="0"/>
              <a:t>: Plot Structure</a:t>
            </a:r>
            <a:endParaRPr lang="en-US"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2908829220"/>
              </p:ext>
            </p:extLst>
          </p:nvPr>
        </p:nvGraphicFramePr>
        <p:xfrm>
          <a:off x="1066801" y="1524000"/>
          <a:ext cx="10058400" cy="5094298"/>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87274">
                <a:tc>
                  <a:txBody>
                    <a:bodyPr/>
                    <a:lstStyle/>
                    <a:p>
                      <a:r>
                        <a:rPr lang="en-US" sz="2000" dirty="0" smtClean="0"/>
                        <a:t>Thematic Structure</a:t>
                      </a:r>
                      <a:endParaRPr lang="en-US" sz="2000" dirty="0"/>
                    </a:p>
                  </a:txBody>
                  <a:tcPr/>
                </a:tc>
                <a:tc>
                  <a:txBody>
                    <a:bodyPr/>
                    <a:lstStyle/>
                    <a:p>
                      <a:r>
                        <a:rPr lang="en-US" sz="2000" dirty="0" smtClean="0"/>
                        <a:t>Dramatic Structure</a:t>
                      </a:r>
                      <a:endParaRPr lang="en-US" sz="2000" dirty="0"/>
                    </a:p>
                  </a:txBody>
                  <a:tcPr/>
                </a:tc>
                <a:extLst>
                  <a:ext uri="{0D108BD9-81ED-4DB2-BD59-A6C34878D82A}">
                    <a16:rowId xmlns:a16="http://schemas.microsoft.com/office/drawing/2014/main" val="10000"/>
                  </a:ext>
                </a:extLst>
              </a:tr>
              <a:tr h="685177">
                <a:tc>
                  <a:txBody>
                    <a:bodyPr/>
                    <a:lstStyle/>
                    <a:p>
                      <a:r>
                        <a:rPr lang="en-US" sz="2000" b="1" i="1" dirty="0" smtClean="0"/>
                        <a:t>CLOUD OF EVIL</a:t>
                      </a:r>
                      <a:endParaRPr lang="en-US" sz="2000" b="1" i="1" dirty="0"/>
                    </a:p>
                  </a:txBody>
                  <a:tcPr/>
                </a:tc>
                <a:tc>
                  <a:txBody>
                    <a:bodyPr/>
                    <a:lstStyle/>
                    <a:p>
                      <a:r>
                        <a:rPr lang="en-US" sz="2000" b="1" dirty="0" smtClean="0"/>
                        <a:t>SCENE 1, day 1.</a:t>
                      </a:r>
                      <a:r>
                        <a:rPr lang="en-US" sz="2000" b="0" dirty="0" smtClean="0"/>
                        <a:t> Octavia, Nurse, Chorus. (Octavia’s plight, what to do.)</a:t>
                      </a:r>
                      <a:endParaRPr lang="en-US" sz="2000" dirty="0"/>
                    </a:p>
                  </a:txBody>
                  <a:tcPr/>
                </a:tc>
                <a:extLst>
                  <a:ext uri="{0D108BD9-81ED-4DB2-BD59-A6C34878D82A}">
                    <a16:rowId xmlns:a16="http://schemas.microsoft.com/office/drawing/2014/main" val="10001"/>
                  </a:ext>
                </a:extLst>
              </a:tr>
              <a:tr h="491818">
                <a:tc>
                  <a:txBody>
                    <a:bodyPr/>
                    <a:lstStyle/>
                    <a:p>
                      <a:r>
                        <a:rPr lang="en-US" sz="2000" b="1" i="1" dirty="0" smtClean="0"/>
                        <a:t>DEFEAT OF REASON BY PASSION</a:t>
                      </a:r>
                      <a:endParaRPr lang="en-US" sz="2000" b="1" i="1" dirty="0"/>
                    </a:p>
                  </a:txBody>
                  <a:tcPr/>
                </a:tc>
                <a:tc>
                  <a:txBody>
                    <a:bodyPr/>
                    <a:lstStyle/>
                    <a:p>
                      <a:r>
                        <a:rPr lang="en-US" sz="2000" b="1" dirty="0" smtClean="0"/>
                        <a:t>SCENE</a:t>
                      </a:r>
                      <a:r>
                        <a:rPr lang="en-US" sz="2000" b="1" baseline="0" dirty="0" smtClean="0"/>
                        <a:t> 2.</a:t>
                      </a:r>
                      <a:r>
                        <a:rPr lang="en-US" sz="2000" b="0" baseline="0" dirty="0" smtClean="0"/>
                        <a:t> Seneca, Nero, Prefect, Chorus. (Seneca remonstrates with Nero.)</a:t>
                      </a:r>
                      <a:endParaRPr lang="en-US" sz="2000" b="1" dirty="0"/>
                    </a:p>
                  </a:txBody>
                  <a:tcPr/>
                </a:tc>
                <a:extLst>
                  <a:ext uri="{0D108BD9-81ED-4DB2-BD59-A6C34878D82A}">
                    <a16:rowId xmlns:a16="http://schemas.microsoft.com/office/drawing/2014/main" val="10002"/>
                  </a:ext>
                </a:extLst>
              </a:tr>
              <a:tr h="491818">
                <a:tc rowSpan="5">
                  <a:txBody>
                    <a:bodyPr/>
                    <a:lstStyle/>
                    <a:p>
                      <a:r>
                        <a:rPr lang="en-US" sz="2000" b="1" i="1" dirty="0" smtClean="0"/>
                        <a:t>EXPLOSION OF EVIL</a:t>
                      </a:r>
                      <a:endParaRPr lang="en-US" sz="2000" b="1" i="1" dirty="0"/>
                    </a:p>
                  </a:txBody>
                  <a:tcPr/>
                </a:tc>
                <a:tc>
                  <a:txBody>
                    <a:bodyPr/>
                    <a:lstStyle/>
                    <a:p>
                      <a:r>
                        <a:rPr lang="en-US" sz="2000" b="1" dirty="0" smtClean="0"/>
                        <a:t>SCENE 3, day 2.</a:t>
                      </a:r>
                      <a:r>
                        <a:rPr lang="en-US" sz="2000" b="0" dirty="0" smtClean="0"/>
                        <a:t> Agrippina’s Ghost,</a:t>
                      </a:r>
                      <a:r>
                        <a:rPr lang="en-US" sz="2000" b="0" baseline="0" dirty="0" smtClean="0"/>
                        <a:t> Octavia, Chorus. (Restless dead, indignant living.)</a:t>
                      </a:r>
                      <a:endParaRPr lang="en-US" sz="2000" b="1" dirty="0"/>
                    </a:p>
                  </a:txBody>
                  <a:tcPr/>
                </a:tc>
                <a:extLst>
                  <a:ext uri="{0D108BD9-81ED-4DB2-BD59-A6C34878D82A}">
                    <a16:rowId xmlns:a16="http://schemas.microsoft.com/office/drawing/2014/main" val="10003"/>
                  </a:ext>
                </a:extLst>
              </a:tr>
              <a:tr h="491818">
                <a:tc vMerge="1">
                  <a:txBody>
                    <a:bodyPr/>
                    <a:lstStyle/>
                    <a:p>
                      <a:endParaRPr lang="en-US" sz="1800" b="1" i="1" dirty="0"/>
                    </a:p>
                  </a:txBody>
                  <a:tcPr/>
                </a:tc>
                <a:tc>
                  <a:txBody>
                    <a:bodyPr/>
                    <a:lstStyle/>
                    <a:p>
                      <a:r>
                        <a:rPr lang="en-US" sz="2000" b="1" dirty="0" smtClean="0"/>
                        <a:t>SCENE 4, day</a:t>
                      </a:r>
                      <a:r>
                        <a:rPr lang="en-US" sz="2000" b="1" baseline="0" dirty="0" smtClean="0"/>
                        <a:t> 3</a:t>
                      </a:r>
                      <a:r>
                        <a:rPr lang="en-US" sz="2000" b="1" dirty="0" smtClean="0"/>
                        <a:t>.</a:t>
                      </a:r>
                      <a:r>
                        <a:rPr lang="en-US" sz="2000" b="0" dirty="0" smtClean="0"/>
                        <a:t> Poppaea, Nurse, Chorus. (</a:t>
                      </a:r>
                      <a:r>
                        <a:rPr lang="en-US" sz="2000" b="0" dirty="0" err="1" smtClean="0"/>
                        <a:t>Poppaea’s</a:t>
                      </a:r>
                      <a:r>
                        <a:rPr lang="en-US" sz="2000" b="0" dirty="0" smtClean="0"/>
                        <a:t> dream.)</a:t>
                      </a:r>
                      <a:endParaRPr lang="en-US" sz="2000" b="1" dirty="0"/>
                    </a:p>
                  </a:txBody>
                  <a:tcPr/>
                </a:tc>
                <a:extLst>
                  <a:ext uri="{0D108BD9-81ED-4DB2-BD59-A6C34878D82A}">
                    <a16:rowId xmlns:a16="http://schemas.microsoft.com/office/drawing/2014/main" val="10004"/>
                  </a:ext>
                </a:extLst>
              </a:tr>
              <a:tr h="491818">
                <a:tc vMerge="1">
                  <a:txBody>
                    <a:bodyPr/>
                    <a:lstStyle/>
                    <a:p>
                      <a:endParaRPr lang="en-US" sz="1800" b="1" i="1" dirty="0"/>
                    </a:p>
                  </a:txBody>
                  <a:tcPr/>
                </a:tc>
                <a:tc>
                  <a:txBody>
                    <a:bodyPr/>
                    <a:lstStyle/>
                    <a:p>
                      <a:r>
                        <a:rPr lang="en-US" sz="2000" b="1" dirty="0" smtClean="0"/>
                        <a:t>SCENE 5.</a:t>
                      </a:r>
                      <a:r>
                        <a:rPr lang="en-US" sz="2000" b="0" dirty="0" smtClean="0"/>
                        <a:t> Messenger, Chorus.</a:t>
                      </a:r>
                      <a:r>
                        <a:rPr lang="en-US" sz="2000" b="0" baseline="0" dirty="0" smtClean="0"/>
                        <a:t> (Angry mob. Chorus: Love v. arms.)</a:t>
                      </a:r>
                      <a:endParaRPr lang="en-US" sz="2000" b="1" dirty="0"/>
                    </a:p>
                  </a:txBody>
                  <a:tcPr/>
                </a:tc>
                <a:extLst>
                  <a:ext uri="{0D108BD9-81ED-4DB2-BD59-A6C34878D82A}">
                    <a16:rowId xmlns:a16="http://schemas.microsoft.com/office/drawing/2014/main" val="10005"/>
                  </a:ext>
                </a:extLst>
              </a:tr>
              <a:tr h="491818">
                <a:tc vMerge="1">
                  <a:txBody>
                    <a:bodyPr/>
                    <a:lstStyle/>
                    <a:p>
                      <a:endParaRPr lang="en-US" sz="1800" b="1" i="1" dirty="0"/>
                    </a:p>
                  </a:txBody>
                  <a:tcPr/>
                </a:tc>
                <a:tc>
                  <a:txBody>
                    <a:bodyPr/>
                    <a:lstStyle/>
                    <a:p>
                      <a:r>
                        <a:rPr lang="en-US" sz="2000" b="1" dirty="0" smtClean="0"/>
                        <a:t>SCENE 6.</a:t>
                      </a:r>
                      <a:r>
                        <a:rPr lang="en-US" sz="2000" b="0" dirty="0" smtClean="0"/>
                        <a:t> Nero, Prefect. (The tyrant rages.)</a:t>
                      </a:r>
                      <a:endParaRPr lang="en-US" sz="2000" b="1" dirty="0"/>
                    </a:p>
                  </a:txBody>
                  <a:tcPr/>
                </a:tc>
                <a:extLst>
                  <a:ext uri="{0D108BD9-81ED-4DB2-BD59-A6C34878D82A}">
                    <a16:rowId xmlns:a16="http://schemas.microsoft.com/office/drawing/2014/main" val="10006"/>
                  </a:ext>
                </a:extLst>
              </a:tr>
              <a:tr h="491818">
                <a:tc vMerge="1">
                  <a:txBody>
                    <a:bodyPr/>
                    <a:lstStyle/>
                    <a:p>
                      <a:endParaRPr lang="en-US" sz="1800" b="1" i="1" dirty="0"/>
                    </a:p>
                  </a:txBody>
                  <a:tcPr/>
                </a:tc>
                <a:tc>
                  <a:txBody>
                    <a:bodyPr/>
                    <a:lstStyle/>
                    <a:p>
                      <a:r>
                        <a:rPr lang="en-US" sz="2000" b="1" dirty="0" smtClean="0"/>
                        <a:t>SCENE 7.</a:t>
                      </a:r>
                      <a:r>
                        <a:rPr lang="en-US" sz="2000" b="0" dirty="0" smtClean="0"/>
                        <a:t> Chorus, Octavia. (Fickle mob, Octavia’s lament.)</a:t>
                      </a:r>
                      <a:endParaRPr lang="en-US" sz="2000" b="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119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1292</TotalTime>
  <Words>3562</Words>
  <Application>Microsoft Office PowerPoint</Application>
  <PresentationFormat>Widescreen</PresentationFormat>
  <Paragraphs>245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Candara</vt:lpstr>
      <vt:lpstr>Century Gothic</vt:lpstr>
      <vt:lpstr>Levenim MT</vt:lpstr>
      <vt:lpstr>Tahoma</vt:lpstr>
      <vt:lpstr>Times New Roman</vt:lpstr>
      <vt:lpstr>Wingdings</vt:lpstr>
      <vt:lpstr>ancient_tragedy</vt:lpstr>
      <vt:lpstr>Pseudo- Seneca’s Octavia, or. . .</vt:lpstr>
      <vt:lpstr>Octavia’s Emotions Side by Side</vt:lpstr>
      <vt:lpstr>PowerPoint Presentation</vt:lpstr>
      <vt:lpstr>What (if anything) lies at the intersection?</vt:lpstr>
      <vt:lpstr>Agenda</vt:lpstr>
      <vt:lpstr>Introduction to Play</vt:lpstr>
      <vt:lpstr>Play Facts</vt:lpstr>
      <vt:lpstr>Octavia: Characters (&amp; Genealogy)</vt:lpstr>
      <vt:lpstr>Octavia: Plot Structure</vt:lpstr>
      <vt:lpstr>Genre, Rhetoric, Theme</vt:lpstr>
      <vt:lpstr>Trope of Decline, empyrosis (Octavia, p. 268, 272)</vt:lpstr>
      <vt:lpstr>Rome’s Tragedy = Lapse in Patriarchy?</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Pseudo- Seneca’s Octavia, or. . .</dc:title>
  <dc:creator>ascholtz</dc:creator>
  <cp:lastModifiedBy>Scholtz, Andrew</cp:lastModifiedBy>
  <cp:revision>132</cp:revision>
  <cp:lastPrinted>2024-04-16T13:55:28Z</cp:lastPrinted>
  <dcterms:created xsi:type="dcterms:W3CDTF">2011-12-06T03:15:27Z</dcterms:created>
  <dcterms:modified xsi:type="dcterms:W3CDTF">2024-04-16T15:28:06Z</dcterms:modified>
</cp:coreProperties>
</file>