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9"/>
  </p:notesMasterIdLst>
  <p:handoutMasterIdLst>
    <p:handoutMasterId r:id="rId20"/>
  </p:handoutMasterIdLst>
  <p:sldIdLst>
    <p:sldId id="256" r:id="rId2"/>
    <p:sldId id="278" r:id="rId3"/>
    <p:sldId id="283" r:id="rId4"/>
    <p:sldId id="284" r:id="rId5"/>
    <p:sldId id="285" r:id="rId6"/>
    <p:sldId id="286" r:id="rId7"/>
    <p:sldId id="287" r:id="rId8"/>
    <p:sldId id="288" r:id="rId9"/>
    <p:sldId id="295" r:id="rId10"/>
    <p:sldId id="290" r:id="rId11"/>
    <p:sldId id="292" r:id="rId12"/>
    <p:sldId id="289" r:id="rId13"/>
    <p:sldId id="294" r:id="rId14"/>
    <p:sldId id="279" r:id="rId15"/>
    <p:sldId id="280" r:id="rId16"/>
    <p:sldId id="282" r:id="rId17"/>
    <p:sldId id="28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 userDrawn="1">
          <p15:clr>
            <a:srgbClr val="A4A3A4"/>
          </p15:clr>
        </p15:guide>
        <p15:guide id="3" orient="horz" pos="3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9D9D9"/>
    <a:srgbClr val="545454"/>
    <a:srgbClr val="3D3D3D"/>
    <a:srgbClr val="9C9C9C"/>
    <a:srgbClr val="9C0000"/>
    <a:srgbClr val="000000"/>
    <a:srgbClr val="E5E5FF"/>
    <a:srgbClr val="1A1A1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274" autoAdjust="0"/>
  </p:normalViewPr>
  <p:slideViewPr>
    <p:cSldViewPr snapToGrid="0" showGuides="1">
      <p:cViewPr varScale="1">
        <p:scale>
          <a:sx n="83" d="100"/>
          <a:sy n="83" d="100"/>
        </p:scale>
        <p:origin x="1109" y="72"/>
      </p:cViewPr>
      <p:guideLst>
        <p:guide pos="768"/>
        <p:guide orient="horz" pos="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showGuides="1">
      <p:cViewPr varScale="1">
        <p:scale>
          <a:sx n="55" d="100"/>
          <a:sy n="55" d="100"/>
        </p:scale>
        <p:origin x="-28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08751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praetexta (</a:t>
            </a:r>
            <a:r>
              <a:rPr lang="en-US" dirty="0" err="1" smtClean="0"/>
              <a:t>ocatvia</a:t>
            </a:r>
            <a:r>
              <a:rPr lang="en-US" dirty="0" smtClean="0"/>
              <a:t>) as rehash or </a:t>
            </a:r>
            <a:r>
              <a:rPr lang="en-US" dirty="0" err="1" smtClean="0"/>
              <a:t>greek</a:t>
            </a:r>
            <a:r>
              <a:rPr lang="en-US" dirty="0" smtClean="0"/>
              <a:t> tragedy</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60089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Octavia as</a:t>
            </a:r>
          </a:p>
          <a:p>
            <a:pPr lvl="1"/>
            <a:r>
              <a:rPr lang="en-US" dirty="0" smtClean="0"/>
              <a:t>Electra</a:t>
            </a:r>
          </a:p>
          <a:p>
            <a:pPr lvl="1"/>
            <a:r>
              <a:rPr lang="en-US" dirty="0" smtClean="0"/>
              <a:t>Juno</a:t>
            </a:r>
            <a:r>
              <a:rPr lang="en-US" baseline="0" dirty="0" smtClean="0"/>
              <a:t> (Hera)</a:t>
            </a:r>
          </a:p>
          <a:p>
            <a:pPr lvl="0"/>
            <a:r>
              <a:rPr lang="en-US" baseline="0" dirty="0" err="1" smtClean="0"/>
              <a:t>Brittanicus</a:t>
            </a:r>
            <a:r>
              <a:rPr lang="en-US" baseline="0" dirty="0" smtClean="0"/>
              <a:t> as Orestes.</a:t>
            </a:r>
          </a:p>
          <a:p>
            <a:pPr lvl="0"/>
            <a:r>
              <a:rPr lang="en-US" baseline="0" dirty="0" smtClean="0"/>
              <a:t>Claudius as Agamemnon. (Agrippina as Clytemnestra)</a:t>
            </a:r>
          </a:p>
          <a:p>
            <a:pPr lvl="0"/>
            <a:r>
              <a:rPr lang="en-US" baseline="0" dirty="0" smtClean="0"/>
              <a:t>Nero as</a:t>
            </a:r>
          </a:p>
          <a:p>
            <a:pPr lvl="1"/>
            <a:r>
              <a:rPr lang="en-US" baseline="0" dirty="0" smtClean="0"/>
              <a:t>Jupiter (Zeus)</a:t>
            </a:r>
          </a:p>
          <a:p>
            <a:pPr lvl="0"/>
            <a:r>
              <a:rPr lang="en-US" baseline="0" dirty="0" smtClean="0"/>
              <a:t>the nurse tries to persuade Octavia not to despair, things are ok now with Juno’s marriage to her brother-husband, so can they be for Octavia’s marriage with her brother-husband:</a:t>
            </a:r>
          </a:p>
          <a:p>
            <a:pPr lvl="1"/>
            <a:r>
              <a:rPr lang="en-US" dirty="0" smtClean="0"/>
              <a:t>“NURSE: No mortal beauty now Tempts Jupiter to leave his court on high. You are a Juno upon earth, Sister and spouse of the August, And you must conquer grief.” (p. 265)</a:t>
            </a:r>
          </a:p>
          <a:p>
            <a:r>
              <a:rPr lang="en-US" dirty="0" smtClean="0"/>
              <a:t>If tragedy is “us” (“us” not just as characters in </a:t>
            </a:r>
            <a:r>
              <a:rPr lang="en-US" i="1" dirty="0" smtClean="0"/>
              <a:t>Octavia</a:t>
            </a:r>
            <a:r>
              <a:rPr lang="en-US" i="0" dirty="0" smtClean="0"/>
              <a:t>, but “us” Romans</a:t>
            </a:r>
            <a:r>
              <a:rPr lang="en-US" dirty="0" smtClean="0"/>
              <a:t>) and we are myth, is gratuitous, pointless, irremediable, fit for a king? Don’t answer that now — maybe think about it.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13663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73075"/>
            <a:ext cx="2900363" cy="1631950"/>
          </a:xfrm>
        </p:spPr>
      </p:sp>
      <p:sp>
        <p:nvSpPr>
          <p:cNvPr id="3" name="Notes Placeholder 2"/>
          <p:cNvSpPr>
            <a:spLocks noGrp="1"/>
          </p:cNvSpPr>
          <p:nvPr>
            <p:ph type="body" idx="1"/>
          </p:nvPr>
        </p:nvSpPr>
        <p:spPr/>
        <p:txBody>
          <a:bodyPr>
            <a:normAutofit/>
          </a:bodyPr>
          <a:lstStyle/>
          <a:p>
            <a:r>
              <a:rPr lang="en-US" dirty="0" smtClean="0"/>
              <a:t>does “our” tragedy matter if our world (the world of Rome) is about to go up in flames, whether literal or figurative? if that is the prospect we face, can we be sure of the outcome?</a:t>
            </a:r>
          </a:p>
          <a:p>
            <a:r>
              <a:rPr lang="en-US" dirty="0" smtClean="0"/>
              <a:t>272</a:t>
            </a:r>
            <a:r>
              <a:rPr lang="en-US" dirty="0"/>
              <a:t>. the stoic </a:t>
            </a:r>
            <a:r>
              <a:rPr lang="en-US" dirty="0" err="1"/>
              <a:t>empyrosis</a:t>
            </a:r>
            <a:r>
              <a:rPr lang="en-US" dirty="0"/>
              <a:t>. then a return to golden age. recall of sequence of the ages leading to roman era, a period marred by PASSION</a:t>
            </a:r>
            <a:r>
              <a:rPr lang="en-US" dirty="0" smtClean="0"/>
              <a:t>.</a:t>
            </a:r>
          </a:p>
          <a:p>
            <a:r>
              <a:rPr lang="en-US" dirty="0" smtClean="0"/>
              <a:t>AS IN SENECAN TRAGEDIES, the moral cynicism is prominent - contrast </a:t>
            </a:r>
            <a:r>
              <a:rPr lang="en-US" dirty="0" err="1" smtClean="0"/>
              <a:t>soph</a:t>
            </a:r>
            <a:r>
              <a:rPr lang="en-US" dirty="0" smtClean="0"/>
              <a:t> and </a:t>
            </a:r>
            <a:r>
              <a:rPr lang="en-US" dirty="0" err="1" smtClean="0"/>
              <a:t>aesch</a:t>
            </a:r>
            <a:r>
              <a:rPr lang="en-US" dirty="0" smtClean="0"/>
              <a:t> (and even </a:t>
            </a:r>
            <a:r>
              <a:rPr lang="en-US" dirty="0" err="1" smtClean="0"/>
              <a:t>eur</a:t>
            </a:r>
            <a:r>
              <a:rPr lang="en-US" dirty="0" smtClean="0"/>
              <a:t>) </a:t>
            </a:r>
            <a:r>
              <a:rPr lang="en-US" dirty="0" err="1" smtClean="0"/>
              <a:t>trag</a:t>
            </a:r>
            <a:r>
              <a:rPr lang="en-US" dirty="0" smtClean="0"/>
              <a:t>, where the tragic action aims at, or somehow fits into a pattern of, rebalancing the disequilibrium created by human hubris.</a:t>
            </a:r>
          </a:p>
          <a:p>
            <a:r>
              <a:rPr lang="en-US" dirty="0" smtClean="0"/>
              <a:t>in Phaedra, in </a:t>
            </a:r>
            <a:r>
              <a:rPr lang="en-US" dirty="0" err="1" smtClean="0"/>
              <a:t>thyestes</a:t>
            </a:r>
            <a:r>
              <a:rPr lang="en-US" dirty="0" smtClean="0"/>
              <a:t>, in the pseudo-Senecan Octavia, the horror seems to be one of inescapable, growing corruption. Seneca the philosopher in the Octavia seems to offer the only solution: that the stoic </a:t>
            </a:r>
            <a:r>
              <a:rPr lang="en-US" dirty="0" err="1" smtClean="0"/>
              <a:t>empyrosis</a:t>
            </a:r>
            <a:r>
              <a:rPr lang="en-US" dirty="0" smtClean="0"/>
              <a:t>, the cosmic conflagration, incinerate the universe </a:t>
            </a:r>
            <a:r>
              <a:rPr lang="en-US" dirty="0" err="1" smtClean="0"/>
              <a:t>therby</a:t>
            </a:r>
            <a:r>
              <a:rPr lang="en-US" dirty="0" smtClean="0"/>
              <a:t> allowing a new creation to take shape</a:t>
            </a:r>
            <a:r>
              <a:rPr lang="en-US" baseline="0" dirty="0" smtClean="0"/>
              <a:t> </a:t>
            </a:r>
            <a:r>
              <a:rPr lang="en-US" dirty="0" smtClean="0"/>
              <a:t>and with it, a new age of innocence.</a:t>
            </a:r>
          </a:p>
          <a:p>
            <a:r>
              <a:rPr lang="en-US" dirty="0" smtClean="0"/>
              <a:t>if the play dates from the age of Flavians</a:t>
            </a:r>
            <a:r>
              <a:rPr lang="en-US" baseline="0" dirty="0" smtClean="0"/>
              <a:t> (69-96 CE), then the play could well be flattery of the new dynasty, bringer of a new golden age</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4/18/2024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Tree>
    <p:extLst>
      <p:ext uri="{BB962C8B-B14F-4D97-AF65-F5344CB8AC3E}">
        <p14:creationId xmlns:p14="http://schemas.microsoft.com/office/powerpoint/2010/main" val="113631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81926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Composed, produced under Nazis (1943)</a:t>
            </a:r>
          </a:p>
          <a:p>
            <a:pPr lvl="1"/>
            <a:r>
              <a:rPr lang="en-US" dirty="0" smtClean="0"/>
              <a:t>Creon = occupation?</a:t>
            </a:r>
          </a:p>
          <a:p>
            <a:pPr lvl="1"/>
            <a:r>
              <a:rPr lang="en-US" dirty="0" smtClean="0"/>
              <a:t>Antigone = resistance?</a:t>
            </a:r>
          </a:p>
          <a:p>
            <a:r>
              <a:rPr lang="en-US" dirty="0" smtClean="0"/>
              <a:t>Modernist search for meaning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222099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31">
              <a:defRPr/>
            </a:pP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2322710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262932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31">
              <a:defRPr/>
            </a:pPr>
            <a:r>
              <a:rPr lang="en-US" dirty="0" smtClean="0"/>
              <a:t>some observations....</a:t>
            </a:r>
          </a:p>
          <a:p>
            <a:pPr defTabSz="909531">
              <a:defRPr/>
            </a:pPr>
            <a:r>
              <a:rPr lang="en-US" dirty="0" smtClean="0"/>
              <a:t>79. stage directions. note attempt to remove time-place situatedness. attempt to create sense of ordinary family. prologue speaks as if not there - or as if others not.</a:t>
            </a:r>
          </a:p>
          <a:p>
            <a:pPr defTabSz="909531">
              <a:defRPr/>
            </a:pPr>
            <a:r>
              <a:rPr lang="en-US" dirty="0" smtClean="0"/>
              <a:t>79. Prologue - note movement toward impersonalization of this function, like that of chorus. complete breaking of the dramatic illusion - metatheatrical theater. becoming </a:t>
            </a:r>
            <a:r>
              <a:rPr lang="en-US" dirty="0" err="1" smtClean="0"/>
              <a:t>antigone</a:t>
            </a:r>
            <a:r>
              <a:rPr lang="en-US" dirty="0" smtClean="0"/>
              <a:t> and living out a preexisting myth: an actress playing an actress playing a role - role playing as itself the thing represented, very simulacrum-</a:t>
            </a:r>
            <a:r>
              <a:rPr lang="en-US" dirty="0" err="1" smtClean="0"/>
              <a:t>ish</a:t>
            </a:r>
            <a:r>
              <a:rPr lang="en-US" dirty="0" smtClean="0"/>
              <a:t>. she plays her part b/c of her name. the increasing isolation of the character is the character. a thing between ism and </a:t>
            </a:r>
            <a:r>
              <a:rPr lang="en-US" dirty="0" err="1" smtClean="0"/>
              <a:t>haem</a:t>
            </a:r>
            <a:r>
              <a:rPr lang="en-US" dirty="0" smtClean="0"/>
              <a:t>. </a:t>
            </a:r>
            <a:r>
              <a:rPr lang="en-US" dirty="0" err="1" smtClean="0"/>
              <a:t>antig</a:t>
            </a:r>
            <a:r>
              <a:rPr lang="en-US" dirty="0" smtClean="0"/>
              <a:t> overly thoughtful, ism and </a:t>
            </a:r>
            <a:r>
              <a:rPr lang="en-US" dirty="0" err="1" smtClean="0"/>
              <a:t>haem</a:t>
            </a:r>
            <a:r>
              <a:rPr lang="en-US" dirty="0" smtClean="0"/>
              <a:t> not very.</a:t>
            </a:r>
          </a:p>
          <a:p>
            <a:pPr defTabSz="909531">
              <a:defRPr/>
            </a:pPr>
            <a:r>
              <a:rPr lang="en-US" dirty="0" smtClean="0"/>
              <a:t>p. 79 “The people gathered here are about to act the story of Antigone. The one who's going to play the lead is the thin girl sitting there silent. Staring in front of her. Thinking. She's thinking that soon she's going to be Antigone. That she'll suddenly stop being the thin dark girl whose family didn't take her seriously, and rise up alone against everyone.”</a:t>
            </a:r>
          </a:p>
          <a:p>
            <a:pPr defTabSz="909531">
              <a:defRPr/>
            </a:pPr>
            <a:r>
              <a:rPr lang="en-US" dirty="0" smtClean="0"/>
              <a:t>who's the girl if she's not yet </a:t>
            </a:r>
            <a:r>
              <a:rPr lang="en-US" dirty="0" err="1" smtClean="0"/>
              <a:t>antigone</a:t>
            </a:r>
            <a:r>
              <a:rPr lang="en-US" dirty="0" smtClean="0"/>
              <a:t>? is this an actress </a:t>
            </a:r>
            <a:r>
              <a:rPr lang="en-US" dirty="0" err="1" smtClean="0"/>
              <a:t>req'd</a:t>
            </a:r>
            <a:r>
              <a:rPr lang="en-US" dirty="0" smtClean="0"/>
              <a:t> to play a dramatic role of heroine? or </a:t>
            </a:r>
            <a:r>
              <a:rPr lang="en-US" dirty="0" err="1" smtClean="0"/>
              <a:t>antigone</a:t>
            </a:r>
            <a:r>
              <a:rPr lang="en-US" dirty="0" smtClean="0"/>
              <a:t> </a:t>
            </a:r>
            <a:r>
              <a:rPr lang="en-US" dirty="0" err="1" smtClean="0"/>
              <a:t>req'd</a:t>
            </a:r>
            <a:r>
              <a:rPr lang="en-US" dirty="0" smtClean="0"/>
              <a:t> to play a "dramatic" role of heroine? is fate a </a:t>
            </a:r>
            <a:r>
              <a:rPr lang="en-US" dirty="0" err="1" smtClean="0"/>
              <a:t>playscript</a:t>
            </a:r>
            <a:r>
              <a:rPr lang="en-US" dirty="0" smtClean="0"/>
              <a:t>? is a </a:t>
            </a:r>
            <a:r>
              <a:rPr lang="en-US" dirty="0" err="1" smtClean="0"/>
              <a:t>playscript</a:t>
            </a:r>
            <a:r>
              <a:rPr lang="en-US" dirty="0" smtClean="0"/>
              <a:t> a kind of fate? the play pushes together the "real" people (those supposed to be actors playing the characters) and the "roles." but isn't that compression a kind of role too? so where does the stage end and reality begin?</a:t>
            </a:r>
          </a:p>
          <a:p>
            <a:pPr defTabSz="909531">
              <a:defRPr/>
            </a:pPr>
            <a:r>
              <a:rPr lang="en-US" dirty="0" smtClean="0"/>
              <a:t>p. 81. spoiler alert: </a:t>
            </a:r>
            <a:r>
              <a:rPr lang="en-US" dirty="0" err="1" smtClean="0"/>
              <a:t>creon</a:t>
            </a:r>
            <a:r>
              <a:rPr lang="en-US" dirty="0" smtClean="0"/>
              <a:t> to be arrested in his turn, to become the target of the justice he keeps.</a:t>
            </a:r>
          </a:p>
          <a:p>
            <a:pPr defTabSz="909531">
              <a:defRPr/>
            </a:pPr>
            <a:r>
              <a:rPr lang="en-US" dirty="0" smtClean="0"/>
              <a:t>89-90. “ISMENE (throwing herself at ANTIGONE), Antigone! Please! It's all right for men to die for their ideas. But you're a girl. </a:t>
            </a:r>
            <a:r>
              <a:rPr lang="en-US" dirty="0"/>
              <a:t>ANTIGONE </a:t>
            </a:r>
            <a:r>
              <a:rPr lang="en-US" i="1" dirty="0"/>
              <a:t>(through clenched teeth). </a:t>
            </a:r>
            <a:r>
              <a:rPr lang="en-US" dirty="0"/>
              <a:t>Only a girl! The tears</a:t>
            </a:r>
            <a:r>
              <a:rPr lang="en-US" dirty="0" smtClean="0"/>
              <a:t>”</a:t>
            </a:r>
          </a:p>
          <a:p>
            <a:pPr defTabSz="909531">
              <a:defRPr/>
            </a:pPr>
            <a:r>
              <a:rPr lang="en-US" dirty="0" smtClean="0"/>
              <a:t>[ok for men to die for what they believe, not for women to do so. (echoes of </a:t>
            </a:r>
            <a:r>
              <a:rPr lang="en-US" dirty="0" err="1" smtClean="0"/>
              <a:t>honig</a:t>
            </a:r>
            <a:r>
              <a:rPr lang="en-US" dirty="0" smtClean="0"/>
              <a:t>. this </a:t>
            </a:r>
            <a:r>
              <a:rPr lang="en-US" dirty="0" err="1" smtClean="0"/>
              <a:t>antigone</a:t>
            </a:r>
            <a:r>
              <a:rPr lang="en-US" dirty="0" smtClean="0"/>
              <a:t> seeks agency)]</a:t>
            </a:r>
          </a:p>
          <a:p>
            <a:pPr defTabSz="909531">
              <a:defRPr/>
            </a:pPr>
            <a:r>
              <a:rPr lang="en-US" dirty="0" smtClean="0"/>
              <a:t>91 ant the girl. the nurse's "strength." ant: "... I'm still a bit small for it all." concern for dog.</a:t>
            </a:r>
          </a:p>
          <a:p>
            <a:pPr defTabSz="909531">
              <a:defRPr/>
            </a:pPr>
            <a:r>
              <a:rPr lang="en-US" dirty="0" smtClean="0"/>
              <a:t>93. ant had stolen cosmetics from sister. envies Ismene’s comfort with her assumption of gender</a:t>
            </a:r>
            <a:r>
              <a:rPr lang="en-US" baseline="0" dirty="0" smtClean="0"/>
              <a:t> roles.</a:t>
            </a:r>
          </a:p>
          <a:p>
            <a:pPr defTabSz="909531">
              <a:defRPr/>
            </a:pPr>
            <a:r>
              <a:rPr lang="en-US" baseline="0" dirty="0" smtClean="0"/>
              <a:t>cf. 96:</a:t>
            </a:r>
          </a:p>
          <a:p>
            <a:pPr lvl="1" defTabSz="909531">
              <a:defRPr/>
            </a:pPr>
            <a:r>
              <a:rPr lang="en-US" baseline="0" dirty="0" smtClean="0"/>
              <a:t>ANTIGONE. Yes. And you laughed, and we quarreled. My bad temper got the better of me and I flounced off. (Pause. Lower.) But I really came to see you yesterday evening so that you might make love to me — so that I might be your wife already. Before ... (He draws back and is about to speak, but she cries out.) You promised not to ask! (Humbly.) Please ... (Turning away; harshly.) Anyway, let me explain. I wanted to become your wife because that's how I love you ... And because — forgive me for hurting you, my darling — because I can never marry you.</a:t>
            </a:r>
          </a:p>
          <a:p>
            <a:pPr lvl="1" defTabSz="909531">
              <a:defRPr/>
            </a:pPr>
            <a:r>
              <a:rPr lang="en-US" baseline="0" dirty="0" smtClean="0"/>
              <a:t>(reconciled with her fate? determination to defy </a:t>
            </a:r>
            <a:r>
              <a:rPr lang="en-US" baseline="0" dirty="0" err="1" smtClean="0"/>
              <a:t>creon’s</a:t>
            </a:r>
            <a:r>
              <a:rPr lang="en-US" baseline="0" dirty="0" smtClean="0"/>
              <a:t> will?)</a:t>
            </a:r>
          </a:p>
          <a:p>
            <a:pPr defTabSz="909531">
              <a:defRPr/>
            </a:pPr>
            <a:r>
              <a:rPr lang="en-US" dirty="0"/>
              <a:t>100. guard (Jonas) imagines a child buried poly - toy spade found, light foot prints. in a way, a child did.</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16057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play, the chorus has one, lengthy speech consisting of reflections as in a Greek or Roman tragedy. Only the chorus’ reflections in this play are about — tragedy?</a:t>
            </a:r>
            <a:r>
              <a:rPr lang="en-US" baseline="0" dirty="0" smtClean="0"/>
              <a:t> what’s that about? let’s read the end of that choral “monologue”.....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dirty="0"/>
          </a:p>
        </p:txBody>
      </p:sp>
    </p:spTree>
    <p:extLst>
      <p:ext uri="{BB962C8B-B14F-4D97-AF65-F5344CB8AC3E}">
        <p14:creationId xmlns:p14="http://schemas.microsoft.com/office/powerpoint/2010/main" val="332794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81800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37544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64848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a:t>
            </a:r>
            <a:r>
              <a:rPr lang="en-US" dirty="0" err="1" smtClean="0"/>
              <a:t>tu</a:t>
            </a:r>
            <a:r>
              <a:rPr lang="en-US" dirty="0" smtClean="0"/>
              <a:t> the week following next (let me wish you a restful vacation, by the way), </a:t>
            </a:r>
            <a:r>
              <a:rPr lang="en-US" dirty="0" err="1" smtClean="0"/>
              <a:t>i’m</a:t>
            </a:r>
            <a:r>
              <a:rPr lang="en-US" dirty="0" smtClean="0"/>
              <a:t> asking you to comment on those final lines of the chorus’ long monologue. don’t answer the question now, let’s wait till later.</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35471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40663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412252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4 messenger speech, description of Atreus’ palace, public and private spaces, garden of horrors, human sacrifice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403008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659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4126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38505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3215893"/>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9508471"/>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2479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60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00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marL="274320" indent="-228600">
              <a:lnSpc>
                <a:spcPct val="113000"/>
              </a:lnSpc>
              <a:spcBef>
                <a:spcPts val="900"/>
              </a:spcBef>
              <a:buSzPct val="100000"/>
              <a:defRPr lang="en-US" sz="3600" kern="1200" dirty="0" smtClean="0">
                <a:solidFill>
                  <a:schemeClr val="tx1">
                    <a:lumMod val="75000"/>
                  </a:schemeClr>
                </a:solidFill>
                <a:latin typeface="Calibri" panose="020F0502020204030204" pitchFamily="34" charset="0"/>
                <a:ea typeface="+mn-ea"/>
                <a:cs typeface="Calibri" panose="020F0502020204030204" pitchFamily="34" charset="0"/>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marL="274320" lvl="0" indent="-228600" algn="l" defTabSz="914400" rtl="0" eaLnBrk="1" latinLnBrk="0" hangingPunct="1">
              <a:lnSpc>
                <a:spcPct val="100000"/>
              </a:lnSpc>
              <a:spcBef>
                <a:spcPts val="900"/>
              </a:spcBef>
              <a:buClr>
                <a:schemeClr val="tx1"/>
              </a:buClr>
              <a:buSzPct val="100000"/>
              <a:buFont typeface="Arial" pitchFamily="34" charset="0"/>
              <a:buChar char="•"/>
            </a:pPr>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9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83643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7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32062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6815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38111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pic>
        <p:nvPicPr>
          <p:cNvPr id="4" name="Picture 3" descr="ant.jpg"/>
          <p:cNvPicPr>
            <a:picLocks noChangeAspect="1"/>
          </p:cNvPicPr>
          <p:nvPr/>
        </p:nvPicPr>
        <p:blipFill rotWithShape="1">
          <a:blip r:embed="rId3" cstate="print"/>
          <a:srcRect l="1347" t="1652" r="1642" b="1710"/>
          <a:stretch/>
        </p:blipFill>
        <p:spPr>
          <a:xfrm>
            <a:off x="3472869" y="2365735"/>
            <a:ext cx="5255491" cy="3893841"/>
          </a:xfrm>
          <a:prstGeom prst="rect">
            <a:avLst/>
          </a:prstGeom>
          <a:effectLst>
            <a:outerShdw blurRad="50800" dist="101600" dir="2700000" algn="tl" rotWithShape="0">
              <a:prstClr val="black">
                <a:alpha val="40000"/>
              </a:prstClr>
            </a:outerShdw>
          </a:effectLst>
        </p:spPr>
      </p:pic>
      <p:sp>
        <p:nvSpPr>
          <p:cNvPr id="2" name="Title 1"/>
          <p:cNvSpPr>
            <a:spLocks noGrp="1"/>
          </p:cNvSpPr>
          <p:nvPr>
            <p:ph type="ctrTitle"/>
          </p:nvPr>
        </p:nvSpPr>
        <p:spPr>
          <a:xfrm>
            <a:off x="1815548" y="533400"/>
            <a:ext cx="8537100" cy="794064"/>
          </a:xfrm>
          <a:solidFill>
            <a:schemeClr val="bg1">
              <a:lumMod val="95000"/>
            </a:schemeClr>
          </a:solidFill>
          <a:ln>
            <a:solidFill>
              <a:schemeClr val="accent1">
                <a:alpha val="50000"/>
              </a:schemeClr>
            </a:solidFill>
          </a:ln>
          <a:effectLst>
            <a:outerShdw blurRad="50800" dist="38100" dir="2700000" algn="tl" rotWithShape="0">
              <a:prstClr val="black">
                <a:alpha val="40000"/>
              </a:prstClr>
            </a:outerShdw>
          </a:effectLst>
        </p:spPr>
        <p:txBody>
          <a:bodyPr vert="horz" wrap="square" lIns="91440" tIns="91440" rIns="91440" bIns="91440" rtlCol="0" anchor="t" anchorCtr="0">
            <a:spAutoFit/>
          </a:bodyPr>
          <a:lstStyle/>
          <a:p>
            <a:pPr>
              <a:spcBef>
                <a:spcPct val="20000"/>
              </a:spcBef>
              <a:buClr>
                <a:srgbClr val="0000FF"/>
              </a:buClr>
              <a:buSzPct val="125000"/>
              <a:tabLst>
                <a:tab pos="6742113" algn="r"/>
              </a:tabLst>
            </a:pPr>
            <a:r>
              <a:rPr lang="en-US" sz="4400" spc="800">
                <a:solidFill>
                  <a:srgbClr val="000099"/>
                </a:solidFill>
                <a:effectLst/>
                <a:latin typeface="Lithos Pro Regular" pitchFamily="82" charset="0"/>
                <a:ea typeface="+mn-ea"/>
                <a:cs typeface="+mn-cs"/>
              </a:rPr>
              <a:t>Anouilh’s </a:t>
            </a:r>
            <a:r>
              <a:rPr lang="en-US" sz="4400" spc="800" smtClean="0">
                <a:solidFill>
                  <a:srgbClr val="000099"/>
                </a:solidFill>
                <a:effectLst/>
                <a:latin typeface="Lithos Pro Regular" pitchFamily="82" charset="0"/>
                <a:ea typeface="+mn-ea"/>
                <a:cs typeface="+mn-cs"/>
              </a:rPr>
              <a:t>Antigone, part 1</a:t>
            </a:r>
            <a:endParaRPr lang="en-US" sz="4400" spc="800" dirty="0">
              <a:solidFill>
                <a:srgbClr val="000099"/>
              </a:solidFill>
              <a:effectLst/>
              <a:latin typeface="Lithos Pro Regular" pitchFamily="82" charset="0"/>
              <a:ea typeface="+mn-ea"/>
              <a:cs typeface="+mn-cs"/>
            </a:endParaRPr>
          </a:p>
        </p:txBody>
      </p:sp>
      <p:sp>
        <p:nvSpPr>
          <p:cNvPr id="7" name="Subtitle 6"/>
          <p:cNvSpPr>
            <a:spLocks noGrp="1"/>
          </p:cNvSpPr>
          <p:nvPr>
            <p:ph type="subTitle" idx="1"/>
          </p:nvPr>
        </p:nvSpPr>
        <p:spPr>
          <a:xfrm>
            <a:off x="4012932" y="1596903"/>
            <a:ext cx="4144083" cy="584775"/>
          </a:xfrm>
          <a:effectLst>
            <a:outerShdw blurRad="50800" dist="38100" dir="2700000" algn="tl" rotWithShape="0">
              <a:prstClr val="black">
                <a:alpha val="40000"/>
              </a:prstClr>
            </a:outerShdw>
          </a:effectLst>
        </p:spPr>
        <p:txBody>
          <a:bodyPr wrap="none">
            <a:spAutoFit/>
          </a:bodyPr>
          <a:lstStyle/>
          <a:p>
            <a:r>
              <a:rPr lang="en-US" sz="3200" dirty="0">
                <a:latin typeface="Lithos Pro Regular" pitchFamily="82" charset="0"/>
              </a:rPr>
              <a:t>Tragedy Trashed or Translated?</a:t>
            </a:r>
          </a:p>
        </p:txBody>
      </p:sp>
      <p:sp>
        <p:nvSpPr>
          <p:cNvPr id="8" name="TextBox 7"/>
          <p:cNvSpPr txBox="1"/>
          <p:nvPr/>
        </p:nvSpPr>
        <p:spPr>
          <a:xfrm>
            <a:off x="4764193" y="6418756"/>
            <a:ext cx="2658100" cy="338554"/>
          </a:xfrm>
          <a:prstGeom prst="rect">
            <a:avLst/>
          </a:prstGeom>
          <a:noFill/>
        </p:spPr>
        <p:txBody>
          <a:bodyPr wrap="none" rtlCol="0">
            <a:spAutoFit/>
          </a:bodyPr>
          <a:lstStyle/>
          <a:p>
            <a:pPr algn="ctr"/>
            <a:r>
              <a:rPr lang="en-US" sz="1600" dirty="0">
                <a:solidFill>
                  <a:srgbClr val="000000"/>
                </a:solidFill>
                <a:latin typeface="+mn-lt"/>
              </a:rPr>
              <a:t>Mark Rothko, “Antigone”</a:t>
            </a:r>
          </a:p>
        </p:txBody>
      </p:sp>
    </p:spTree>
    <p:extLst>
      <p:ext uri="{BB962C8B-B14F-4D97-AF65-F5344CB8AC3E}">
        <p14:creationId xmlns:p14="http://schemas.microsoft.com/office/powerpoint/2010/main" val="42761578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897" y="240050"/>
            <a:ext cx="7932748" cy="6377900"/>
          </a:xfrm>
          <a:prstGeom prst="rect">
            <a:avLst/>
          </a:prstGeom>
          <a:noFill/>
        </p:spPr>
        <p:txBody>
          <a:bodyPr wrap="none" rtlCol="0" anchor="ctr" anchorCtr="0">
            <a:spAutoFit/>
          </a:bodyPr>
          <a:lstStyle/>
          <a:p>
            <a:pPr>
              <a:lnSpc>
                <a:spcPct val="114000"/>
              </a:lnSpc>
            </a:pPr>
            <a:r>
              <a:rPr lang="en-US" sz="3000" b="1" dirty="0" smtClean="0">
                <a:latin typeface="Calibri" panose="020F0502020204030204" pitchFamily="34" charset="0"/>
                <a:cs typeface="Calibri" panose="020F0502020204030204" pitchFamily="34" charset="0"/>
              </a:rPr>
              <a:t>(1)</a:t>
            </a:r>
            <a:r>
              <a:rPr lang="en-US" sz="3000" dirty="0" smtClean="0">
                <a:latin typeface="Calibri" panose="020F0502020204030204" pitchFamily="34" charset="0"/>
                <a:cs typeface="Calibri" panose="020F0502020204030204" pitchFamily="34" charset="0"/>
              </a:rPr>
              <a:t> No </a:t>
            </a:r>
            <a:r>
              <a:rPr lang="en-US" sz="3000" dirty="0">
                <a:latin typeface="Calibri" panose="020F0502020204030204" pitchFamily="34" charset="0"/>
                <a:cs typeface="Calibri" panose="020F0502020204030204" pitchFamily="34" charset="0"/>
              </a:rPr>
              <a:t>other fate can equal mine,</a:t>
            </a:r>
          </a:p>
          <a:p>
            <a:pPr>
              <a:lnSpc>
                <a:spcPct val="114000"/>
              </a:lnSpc>
            </a:pPr>
            <a:r>
              <a:rPr lang="en-US" sz="3000" dirty="0">
                <a:latin typeface="Calibri" panose="020F0502020204030204" pitchFamily="34" charset="0"/>
                <a:cs typeface="Calibri" panose="020F0502020204030204" pitchFamily="34" charset="0"/>
              </a:rPr>
              <a:t>No other suffering compare,</a:t>
            </a:r>
          </a:p>
          <a:p>
            <a:pPr>
              <a:lnSpc>
                <a:spcPct val="114000"/>
              </a:lnSpc>
            </a:pPr>
            <a:r>
              <a:rPr lang="en-US" sz="3000" dirty="0">
                <a:latin typeface="Calibri" panose="020F0502020204030204" pitchFamily="34" charset="0"/>
                <a:cs typeface="Calibri" panose="020F0502020204030204" pitchFamily="34" charset="0"/>
              </a:rPr>
              <a:t>Not though I should remember thine,</a:t>
            </a:r>
          </a:p>
          <a:p>
            <a:pPr>
              <a:lnSpc>
                <a:spcPct val="114000"/>
              </a:lnSpc>
            </a:pPr>
            <a:r>
              <a:rPr lang="en-US" sz="3000" dirty="0">
                <a:latin typeface="Calibri" panose="020F0502020204030204" pitchFamily="34" charset="0"/>
                <a:cs typeface="Calibri" panose="020F0502020204030204" pitchFamily="34" charset="0"/>
              </a:rPr>
              <a:t>Ill-starred Electra; thy despair</a:t>
            </a:r>
          </a:p>
          <a:p>
            <a:pPr>
              <a:lnSpc>
                <a:spcPct val="114000"/>
              </a:lnSpc>
            </a:pPr>
            <a:r>
              <a:rPr lang="en-US" sz="3000" dirty="0">
                <a:latin typeface="Calibri" panose="020F0502020204030204" pitchFamily="34" charset="0"/>
                <a:cs typeface="Calibri" panose="020F0502020204030204" pitchFamily="34" charset="0"/>
              </a:rPr>
              <a:t>For father slain was not forbidden;</a:t>
            </a:r>
          </a:p>
          <a:p>
            <a:pPr>
              <a:lnSpc>
                <a:spcPct val="114000"/>
              </a:lnSpc>
            </a:pPr>
            <a:r>
              <a:rPr lang="en-US" sz="3000" dirty="0" smtClean="0">
                <a:latin typeface="Calibri" panose="020F0502020204030204" pitchFamily="34" charset="0"/>
                <a:cs typeface="Calibri" panose="020F0502020204030204" pitchFamily="34" charset="0"/>
              </a:rPr>
              <a:t>Thou </a:t>
            </a:r>
            <a:r>
              <a:rPr lang="en-US" sz="3000" dirty="0" err="1">
                <a:latin typeface="Calibri" panose="020F0502020204030204" pitchFamily="34" charset="0"/>
                <a:cs typeface="Calibri" panose="020F0502020204030204" pitchFamily="34" charset="0"/>
              </a:rPr>
              <a:t>hadst</a:t>
            </a:r>
            <a:r>
              <a:rPr lang="en-US" sz="3000" dirty="0">
                <a:latin typeface="Calibri" panose="020F0502020204030204" pitchFamily="34" charset="0"/>
                <a:cs typeface="Calibri" panose="020F0502020204030204" pitchFamily="34" charset="0"/>
              </a:rPr>
              <a:t> a brother, whom thy care</a:t>
            </a:r>
          </a:p>
          <a:p>
            <a:pPr>
              <a:lnSpc>
                <a:spcPct val="114000"/>
              </a:lnSpc>
            </a:pPr>
            <a:r>
              <a:rPr lang="en-US" sz="3000" dirty="0">
                <a:latin typeface="Calibri" panose="020F0502020204030204" pitchFamily="34" charset="0"/>
                <a:cs typeface="Calibri" panose="020F0502020204030204" pitchFamily="34" charset="0"/>
              </a:rPr>
              <a:t>And trustful love had saved and hidden,</a:t>
            </a:r>
          </a:p>
          <a:p>
            <a:pPr>
              <a:lnSpc>
                <a:spcPct val="114000"/>
              </a:lnSpc>
            </a:pPr>
            <a:r>
              <a:rPr lang="en-US" sz="3000" dirty="0">
                <a:latin typeface="Calibri" panose="020F0502020204030204" pitchFamily="34" charset="0"/>
                <a:cs typeface="Calibri" panose="020F0502020204030204" pitchFamily="34" charset="0"/>
              </a:rPr>
              <a:t>To avenge the crime. </a:t>
            </a:r>
            <a:r>
              <a:rPr lang="en-US" sz="3000" b="1" dirty="0">
                <a:latin typeface="Calibri" panose="020F0502020204030204" pitchFamily="34" charset="0"/>
                <a:cs typeface="Calibri" panose="020F0502020204030204" pitchFamily="34" charset="0"/>
              </a:rPr>
              <a:t>(2)</a:t>
            </a: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I </a:t>
            </a:r>
            <a:r>
              <a:rPr lang="en-US" sz="3000" dirty="0">
                <a:latin typeface="Calibri" panose="020F0502020204030204" pitchFamily="34" charset="0"/>
                <a:cs typeface="Calibri" panose="020F0502020204030204" pitchFamily="34" charset="0"/>
              </a:rPr>
              <a:t>do not dare</a:t>
            </a:r>
          </a:p>
          <a:p>
            <a:pPr>
              <a:lnSpc>
                <a:spcPct val="114000"/>
              </a:lnSpc>
            </a:pPr>
            <a:r>
              <a:rPr lang="en-US" sz="3000" dirty="0">
                <a:latin typeface="Calibri" panose="020F0502020204030204" pitchFamily="34" charset="0"/>
                <a:cs typeface="Calibri" panose="020F0502020204030204" pitchFamily="34" charset="0"/>
              </a:rPr>
              <a:t>To mourn two parents lost, nor pray</a:t>
            </a:r>
          </a:p>
          <a:p>
            <a:pPr>
              <a:lnSpc>
                <a:spcPct val="114000"/>
              </a:lnSpc>
            </a:pPr>
            <a:r>
              <a:rPr lang="en-US" sz="3000" dirty="0">
                <a:latin typeface="Calibri" panose="020F0502020204030204" pitchFamily="34" charset="0"/>
                <a:cs typeface="Calibri" panose="020F0502020204030204" pitchFamily="34" charset="0"/>
              </a:rPr>
              <a:t>For brother dead; in whom the fair</a:t>
            </a:r>
          </a:p>
          <a:p>
            <a:pPr>
              <a:lnSpc>
                <a:spcPct val="114000"/>
              </a:lnSpc>
            </a:pPr>
            <a:r>
              <a:rPr lang="en-US" sz="3000" dirty="0">
                <a:latin typeface="Calibri" panose="020F0502020204030204" pitchFamily="34" charset="0"/>
                <a:cs typeface="Calibri" panose="020F0502020204030204" pitchFamily="34" charset="0"/>
              </a:rPr>
              <a:t>Hope I might have of brighter day,</a:t>
            </a:r>
          </a:p>
          <a:p>
            <a:pPr>
              <a:lnSpc>
                <a:spcPct val="114000"/>
              </a:lnSpc>
            </a:pPr>
            <a:r>
              <a:rPr lang="en-US" sz="3000" dirty="0">
                <a:latin typeface="Calibri" panose="020F0502020204030204" pitchFamily="34" charset="0"/>
                <a:cs typeface="Calibri" panose="020F0502020204030204" pitchFamily="34" charset="0"/>
              </a:rPr>
              <a:t>And comfort in my sorrow, were. (Octavia, p. 259)</a:t>
            </a:r>
            <a:endParaRPr lang="en-US" sz="3000" dirty="0" smtClean="0">
              <a:solidFill>
                <a:srgbClr val="737373"/>
              </a:solidFill>
              <a:latin typeface="Calibri" panose="020F0502020204030204" pitchFamily="34" charset="0"/>
              <a:cs typeface="Calibri" panose="020F0502020204030204" pitchFamily="34" charset="0"/>
            </a:endParaRPr>
          </a:p>
        </p:txBody>
      </p:sp>
      <p:sp>
        <p:nvSpPr>
          <p:cNvPr id="3" name="TextBox 2"/>
          <p:cNvSpPr txBox="1"/>
          <p:nvPr/>
        </p:nvSpPr>
        <p:spPr>
          <a:xfrm>
            <a:off x="7672254" y="222065"/>
            <a:ext cx="4319412" cy="1498283"/>
          </a:xfrm>
          <a:prstGeom prst="roundRect">
            <a:avLst/>
          </a:prstGeom>
        </p:spPr>
        <p:style>
          <a:lnRef idx="2">
            <a:schemeClr val="accent1"/>
          </a:lnRef>
          <a:fillRef idx="1">
            <a:schemeClr val="lt1"/>
          </a:fillRef>
          <a:effectRef idx="0">
            <a:schemeClr val="accent1"/>
          </a:effectRef>
          <a:fontRef idx="minor">
            <a:schemeClr val="dk1"/>
          </a:fontRef>
        </p:style>
        <p:txBody>
          <a:bodyPr wrap="none" lIns="137160" tIns="0" rIns="137160" bIns="0" rtlCol="0">
            <a:spAutoFit/>
          </a:bodyPr>
          <a:lstStyle/>
          <a:p>
            <a:r>
              <a:rPr lang="en-US" sz="4400" dirty="0" smtClean="0">
                <a:solidFill>
                  <a:srgbClr val="737373"/>
                </a:solidFill>
                <a:latin typeface="Calibri" panose="020F0502020204030204" pitchFamily="34" charset="0"/>
                <a:cs typeface="Calibri" panose="020F0502020204030204" pitchFamily="34" charset="0"/>
              </a:rPr>
              <a:t>Octavia (2) as a</a:t>
            </a:r>
            <a:br>
              <a:rPr lang="en-US" sz="4400" dirty="0" smtClean="0">
                <a:solidFill>
                  <a:srgbClr val="737373"/>
                </a:solidFill>
                <a:latin typeface="Calibri" panose="020F0502020204030204" pitchFamily="34" charset="0"/>
                <a:cs typeface="Calibri" panose="020F0502020204030204" pitchFamily="34" charset="0"/>
              </a:rPr>
            </a:br>
            <a:r>
              <a:rPr lang="en-US" sz="4400" dirty="0" smtClean="0">
                <a:solidFill>
                  <a:srgbClr val="737373"/>
                </a:solidFill>
                <a:latin typeface="Calibri" panose="020F0502020204030204" pitchFamily="34" charset="0"/>
                <a:cs typeface="Calibri" panose="020F0502020204030204" pitchFamily="34" charset="0"/>
              </a:rPr>
              <a:t>super-Electra </a:t>
            </a:r>
            <a:r>
              <a:rPr lang="en-US" sz="4400" dirty="0">
                <a:solidFill>
                  <a:srgbClr val="737373"/>
                </a:solidFill>
                <a:latin typeface="Calibri" panose="020F0502020204030204" pitchFamily="34" charset="0"/>
                <a:cs typeface="Calibri" panose="020F0502020204030204" pitchFamily="34" charset="0"/>
              </a:rPr>
              <a:t>(1)</a:t>
            </a:r>
            <a:r>
              <a:rPr lang="en-US" sz="4400" dirty="0" smtClean="0">
                <a:solidFill>
                  <a:srgbClr val="737373"/>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918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Is “Us,” We Are Myth</a:t>
            </a:r>
            <a:endParaRPr lang="en-US" i="1" dirty="0"/>
          </a:p>
        </p:txBody>
      </p:sp>
      <p:graphicFrame>
        <p:nvGraphicFramePr>
          <p:cNvPr id="9" name="Table 8"/>
          <p:cNvGraphicFramePr>
            <a:graphicFrameLocks noGrp="1"/>
          </p:cNvGraphicFramePr>
          <p:nvPr>
            <p:extLst>
              <p:ext uri="{D42A27DB-BD31-4B8C-83A1-F6EECF244321}">
                <p14:modId xmlns:p14="http://schemas.microsoft.com/office/powerpoint/2010/main" val="1147739518"/>
              </p:ext>
            </p:extLst>
          </p:nvPr>
        </p:nvGraphicFramePr>
        <p:xfrm>
          <a:off x="2030413" y="1748361"/>
          <a:ext cx="8127999" cy="3884298"/>
        </p:xfrm>
        <a:graphic>
          <a:graphicData uri="http://schemas.openxmlformats.org/drawingml/2006/table">
            <a:tbl>
              <a:tblPr firstRow="1" bandRow="1">
                <a:tableStyleId>{5C22544A-7EE6-4342-B048-85BDC9FD1C3A}</a:tableStyleId>
              </a:tblPr>
              <a:tblGrid>
                <a:gridCol w="3743370">
                  <a:extLst>
                    <a:ext uri="{9D8B030D-6E8A-4147-A177-3AD203B41FA5}">
                      <a16:colId xmlns:a16="http://schemas.microsoft.com/office/drawing/2014/main" val="899549822"/>
                    </a:ext>
                  </a:extLst>
                </a:gridCol>
                <a:gridCol w="609600">
                  <a:extLst>
                    <a:ext uri="{9D8B030D-6E8A-4147-A177-3AD203B41FA5}">
                      <a16:colId xmlns:a16="http://schemas.microsoft.com/office/drawing/2014/main" val="2415099955"/>
                    </a:ext>
                  </a:extLst>
                </a:gridCol>
                <a:gridCol w="3775029">
                  <a:extLst>
                    <a:ext uri="{9D8B030D-6E8A-4147-A177-3AD203B41FA5}">
                      <a16:colId xmlns:a16="http://schemas.microsoft.com/office/drawing/2014/main" val="1483196690"/>
                    </a:ext>
                  </a:extLst>
                </a:gridCol>
              </a:tblGrid>
              <a:tr h="370840">
                <a:tc>
                  <a:txBody>
                    <a:bodyPr/>
                    <a:lstStyle/>
                    <a:p>
                      <a:pPr algn="r">
                        <a:lnSpc>
                          <a:spcPct val="114000"/>
                        </a:lnSpc>
                      </a:pPr>
                      <a:r>
                        <a:rPr lang="en-US" sz="3200" b="0" dirty="0" smtClean="0">
                          <a:solidFill>
                            <a:srgbClr val="545454"/>
                          </a:solidFill>
                        </a:rPr>
                        <a:t>Octavia</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4000"/>
                        </a:lnSpc>
                      </a:pPr>
                      <a:r>
                        <a:rPr lang="en-US" sz="3200" b="0" dirty="0" smtClean="0">
                          <a:solidFill>
                            <a:srgbClr val="545454"/>
                          </a:solidFill>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3200" b="0" dirty="0" smtClean="0">
                          <a:solidFill>
                            <a:srgbClr val="545454"/>
                          </a:solidFill>
                        </a:rPr>
                        <a:t>Electra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60268"/>
                  </a:ext>
                </a:extLst>
              </a:tr>
              <a:tr h="370840">
                <a:tc>
                  <a:txBody>
                    <a:bodyPr/>
                    <a:lstStyle/>
                    <a:p>
                      <a:pPr algn="r">
                        <a:lnSpc>
                          <a:spcPct val="114000"/>
                        </a:lnSpc>
                      </a:pPr>
                      <a:r>
                        <a:rPr lang="en-US" sz="3200" b="0" dirty="0" err="1" smtClean="0">
                          <a:solidFill>
                            <a:srgbClr val="545454"/>
                          </a:solidFill>
                        </a:rPr>
                        <a:t>Brittanicus</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4000"/>
                        </a:lnSpc>
                      </a:pPr>
                      <a:r>
                        <a:rPr kumimoji="0" lang="en-US" sz="3200" b="0" i="0" u="none" strike="noStrike" kern="1200" cap="none" spc="0" normalizeH="0" baseline="0" noProof="0" smtClean="0">
                          <a:ln>
                            <a:noFill/>
                          </a:ln>
                          <a:solidFill>
                            <a:srgbClr val="545454"/>
                          </a:solidFill>
                          <a:effectLst/>
                          <a:uLnTx/>
                          <a:uFillTx/>
                          <a:latin typeface="Century Gothic"/>
                          <a:ea typeface="+mn-ea"/>
                          <a:cs typeface="+mn-cs"/>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3200" b="0" dirty="0" smtClean="0">
                          <a:solidFill>
                            <a:srgbClr val="545454"/>
                          </a:solidFill>
                        </a:rPr>
                        <a:t>Orestes</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8246222"/>
                  </a:ext>
                </a:extLst>
              </a:tr>
              <a:tr h="370840">
                <a:tc>
                  <a:txBody>
                    <a:bodyPr/>
                    <a:lstStyle/>
                    <a:p>
                      <a:pPr algn="r">
                        <a:lnSpc>
                          <a:spcPct val="114000"/>
                        </a:lnSpc>
                      </a:pPr>
                      <a:r>
                        <a:rPr lang="en-US" sz="3200" baseline="0" dirty="0" smtClean="0">
                          <a:solidFill>
                            <a:srgbClr val="545454"/>
                          </a:solidFill>
                        </a:rPr>
                        <a:t>Claudius</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4000"/>
                        </a:lnSpc>
                      </a:pPr>
                      <a:r>
                        <a:rPr kumimoji="0" lang="en-US" sz="3200" b="0" i="0" u="none" strike="noStrike" kern="1200" cap="none" spc="0" normalizeH="0" baseline="0" noProof="0" smtClean="0">
                          <a:ln>
                            <a:noFill/>
                          </a:ln>
                          <a:solidFill>
                            <a:srgbClr val="545454"/>
                          </a:solidFill>
                          <a:effectLst/>
                          <a:uLnTx/>
                          <a:uFillTx/>
                          <a:latin typeface="Century Gothic"/>
                          <a:ea typeface="+mn-ea"/>
                          <a:cs typeface="+mn-cs"/>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3200" b="0" dirty="0" smtClean="0">
                          <a:solidFill>
                            <a:srgbClr val="545454"/>
                          </a:solidFill>
                        </a:rPr>
                        <a:t>Agamemnon</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2612734"/>
                  </a:ext>
                </a:extLst>
              </a:tr>
              <a:tr h="370840">
                <a:tc>
                  <a:txBody>
                    <a:bodyPr/>
                    <a:lstStyle/>
                    <a:p>
                      <a:pPr algn="r">
                        <a:lnSpc>
                          <a:spcPct val="114000"/>
                        </a:lnSpc>
                      </a:pPr>
                      <a:r>
                        <a:rPr lang="en-US" sz="3200" b="0" dirty="0" smtClean="0">
                          <a:solidFill>
                            <a:srgbClr val="545454"/>
                          </a:solidFill>
                        </a:rPr>
                        <a:t>(Agrippina)</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4000"/>
                        </a:lnSpc>
                      </a:pPr>
                      <a:r>
                        <a:rPr kumimoji="0" lang="en-US" sz="3200" b="0" i="0" u="none" strike="noStrike" kern="1200" cap="none" spc="0" normalizeH="0" baseline="0" noProof="0" smtClean="0">
                          <a:ln>
                            <a:noFill/>
                          </a:ln>
                          <a:solidFill>
                            <a:srgbClr val="545454"/>
                          </a:solidFill>
                          <a:effectLst/>
                          <a:uLnTx/>
                          <a:uFillTx/>
                          <a:latin typeface="Century Gothic"/>
                          <a:ea typeface="+mn-ea"/>
                          <a:cs typeface="+mn-cs"/>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3200" b="0" dirty="0" smtClean="0">
                          <a:solidFill>
                            <a:srgbClr val="545454"/>
                          </a:solidFill>
                        </a:rPr>
                        <a:t>(Clytemnestra)</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733078"/>
                  </a:ext>
                </a:extLst>
              </a:tr>
              <a:tr h="370840">
                <a:tc>
                  <a:txBody>
                    <a:bodyPr/>
                    <a:lstStyle/>
                    <a:p>
                      <a:pPr algn="r">
                        <a:lnSpc>
                          <a:spcPct val="114000"/>
                        </a:lnSpc>
                      </a:pPr>
                      <a:r>
                        <a:rPr lang="en-US" sz="3200" b="0" dirty="0" smtClean="0">
                          <a:solidFill>
                            <a:srgbClr val="545454"/>
                          </a:solidFill>
                        </a:rPr>
                        <a:t>Octavia</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4000"/>
                        </a:lnSpc>
                      </a:pPr>
                      <a:r>
                        <a:rPr kumimoji="0" lang="en-US" sz="3200" b="0" i="0" u="none" strike="noStrike" kern="1200" cap="none" spc="0" normalizeH="0" baseline="0" noProof="0" dirty="0" smtClean="0">
                          <a:ln>
                            <a:noFill/>
                          </a:ln>
                          <a:solidFill>
                            <a:srgbClr val="545454"/>
                          </a:solidFill>
                          <a:effectLst/>
                          <a:uLnTx/>
                          <a:uFillTx/>
                          <a:latin typeface="Century Gothic"/>
                          <a:ea typeface="+mn-ea"/>
                          <a:cs typeface="+mn-cs"/>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3200" b="0" dirty="0" smtClean="0">
                          <a:solidFill>
                            <a:srgbClr val="545454"/>
                          </a:solidFill>
                        </a:rPr>
                        <a:t>Juno (Hera)</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953216"/>
                  </a:ext>
                </a:extLst>
              </a:tr>
              <a:tr h="370840">
                <a:tc>
                  <a:txBody>
                    <a:bodyPr/>
                    <a:lstStyle/>
                    <a:p>
                      <a:pPr algn="r">
                        <a:lnSpc>
                          <a:spcPct val="114000"/>
                        </a:lnSpc>
                      </a:pPr>
                      <a:r>
                        <a:rPr lang="en-US" sz="3200" b="0" dirty="0" smtClean="0">
                          <a:solidFill>
                            <a:srgbClr val="545454"/>
                          </a:solidFill>
                        </a:rPr>
                        <a:t>Nero</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45454"/>
                          </a:solidFill>
                          <a:effectLst/>
                          <a:uLnTx/>
                          <a:uFillTx/>
                          <a:latin typeface="+mn-lt"/>
                          <a:ea typeface="+mn-ea"/>
                          <a:cs typeface="+mn-cs"/>
                        </a:rPr>
                        <a:t>≈</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3200" baseline="0" dirty="0" smtClean="0"/>
                        <a:t>Jupiter (Zeus)</a:t>
                      </a:r>
                      <a:endParaRPr lang="en-US" sz="3200" b="0" dirty="0">
                        <a:solidFill>
                          <a:srgbClr val="54545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657330"/>
                  </a:ext>
                </a:extLst>
              </a:tr>
            </a:tbl>
          </a:graphicData>
        </a:graphic>
      </p:graphicFrame>
    </p:spTree>
    <p:extLst>
      <p:ext uri="{BB962C8B-B14F-4D97-AF65-F5344CB8AC3E}">
        <p14:creationId xmlns:p14="http://schemas.microsoft.com/office/powerpoint/2010/main" val="41299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31" y="0"/>
            <a:ext cx="10414579" cy="6858000"/>
          </a:xfrm>
          <a:prstGeom prst="rect">
            <a:avLst/>
          </a:prstGeom>
        </p:spPr>
      </p:pic>
      <p:sp>
        <p:nvSpPr>
          <p:cNvPr id="4" name="Title 3"/>
          <p:cNvSpPr>
            <a:spLocks noGrp="1"/>
          </p:cNvSpPr>
          <p:nvPr>
            <p:ph type="title"/>
          </p:nvPr>
        </p:nvSpPr>
        <p:spPr/>
        <p:txBody>
          <a:bodyPr>
            <a:normAutofit fontScale="90000"/>
          </a:bodyPr>
          <a:lstStyle/>
          <a:p>
            <a:pPr>
              <a:lnSpc>
                <a:spcPct val="114000"/>
              </a:lnSpc>
            </a:pPr>
            <a:r>
              <a:rPr lang="en-US" dirty="0" smtClean="0"/>
              <a:t>Trope of Decline, </a:t>
            </a:r>
            <a:r>
              <a:rPr lang="en-US" i="1" dirty="0" err="1" smtClean="0"/>
              <a:t>empyrosis</a:t>
            </a:r>
            <a:r>
              <a:rPr lang="en-US" dirty="0" smtClean="0"/>
              <a:t/>
            </a:r>
            <a:br>
              <a:rPr lang="en-US" dirty="0" smtClean="0"/>
            </a:br>
            <a:r>
              <a:rPr lang="en-US" sz="3200" dirty="0" smtClean="0"/>
              <a:t>(</a:t>
            </a:r>
            <a:r>
              <a:rPr lang="en-US" sz="3200" i="1" dirty="0" smtClean="0"/>
              <a:t>Octavia</a:t>
            </a:r>
            <a:r>
              <a:rPr lang="en-US" sz="3200" dirty="0" smtClean="0"/>
              <a:t>, p. 268, 272)</a:t>
            </a:r>
            <a:endParaRPr lang="en-US" dirty="0"/>
          </a:p>
        </p:txBody>
      </p:sp>
      <p:sp>
        <p:nvSpPr>
          <p:cNvPr id="5" name="TextBox 4"/>
          <p:cNvSpPr txBox="1"/>
          <p:nvPr/>
        </p:nvSpPr>
        <p:spPr>
          <a:xfrm>
            <a:off x="1951282" y="1736816"/>
            <a:ext cx="8313454" cy="4767263"/>
          </a:xfrm>
          <a:prstGeom prst="roundRect">
            <a:avLst/>
          </a:prstGeom>
          <a:noFill/>
          <a:ln>
            <a:solidFill>
              <a:schemeClr val="accent1"/>
            </a:solidFill>
          </a:ln>
          <a:effectLst/>
        </p:spPr>
        <p:txBody>
          <a:bodyPr wrap="none" rtlCol="0">
            <a:spAutoFit/>
          </a:bodyPr>
          <a:lstStyle/>
          <a:p>
            <a:pPr algn="ctr"/>
            <a:r>
              <a:rPr lang="en-US" sz="2800" dirty="0" smtClean="0">
                <a:latin typeface="Calibri" panose="020F0502020204030204" pitchFamily="34" charset="0"/>
                <a:cs typeface="Calibri" panose="020F0502020204030204" pitchFamily="34" charset="0"/>
              </a:rPr>
              <a:t>“SENECA: … </a:t>
            </a:r>
            <a:r>
              <a:rPr lang="en-US" sz="2800" dirty="0">
                <a:latin typeface="Calibri" panose="020F0502020204030204" pitchFamily="34" charset="0"/>
                <a:cs typeface="Calibri" panose="020F0502020204030204" pitchFamily="34" charset="0"/>
              </a:rPr>
              <a:t>our forefathers knew true Roman virtue</a:t>
            </a:r>
            <a:r>
              <a:rPr lang="en-US" sz="2800" dirty="0" smtClean="0">
                <a:latin typeface="Calibri" panose="020F0502020204030204" pitchFamily="34" charset="0"/>
                <a:cs typeface="Calibri" panose="020F0502020204030204" pitchFamily="34" charset="0"/>
              </a:rPr>
              <a:t>”</a:t>
            </a:r>
          </a:p>
          <a:p>
            <a:pPr algn="ctr"/>
            <a:r>
              <a:rPr lang="en-US" sz="2800" dirty="0" smtClean="0">
                <a:latin typeface="Calibri" panose="020F0502020204030204" pitchFamily="34" charset="0"/>
                <a:cs typeface="Calibri" panose="020F0502020204030204" pitchFamily="34" charset="0"/>
              </a:rPr>
              <a:t>· · ·</a:t>
            </a:r>
            <a:endParaRPr lang="en-US" sz="2800" dirty="0">
              <a:latin typeface="Calibri" panose="020F0502020204030204" pitchFamily="34" charset="0"/>
              <a:cs typeface="Calibri" panose="020F0502020204030204" pitchFamily="34" charset="0"/>
            </a:endParaRPr>
          </a:p>
          <a:p>
            <a:pPr algn="ctr">
              <a:spcAft>
                <a:spcPts val="1200"/>
              </a:spcAft>
            </a:pPr>
            <a:r>
              <a:rPr lang="en-US" sz="2800" dirty="0" smtClean="0">
                <a:latin typeface="Calibri" panose="020F0502020204030204" pitchFamily="34" charset="0"/>
                <a:cs typeface="Calibri" panose="020F0502020204030204" pitchFamily="34" charset="0"/>
              </a:rPr>
              <a:t>“SENECA: Is </a:t>
            </a:r>
            <a:r>
              <a:rPr lang="en-US" sz="2800" dirty="0">
                <a:latin typeface="Calibri" panose="020F0502020204030204" pitchFamily="34" charset="0"/>
                <a:cs typeface="Calibri" panose="020F0502020204030204" pitchFamily="34" charset="0"/>
              </a:rPr>
              <a:t>all this glory doomed to age with time</a:t>
            </a:r>
          </a:p>
          <a:p>
            <a:pPr algn="ctr">
              <a:spcAft>
                <a:spcPts val="1200"/>
              </a:spcAft>
            </a:pPr>
            <a:r>
              <a:rPr lang="en-US" sz="2800" dirty="0">
                <a:latin typeface="Calibri" panose="020F0502020204030204" pitchFamily="34" charset="0"/>
                <a:cs typeface="Calibri" panose="020F0502020204030204" pitchFamily="34" charset="0"/>
              </a:rPr>
              <a:t>And perish in blind chaos? Then must come</a:t>
            </a:r>
          </a:p>
          <a:p>
            <a:pPr algn="ctr">
              <a:spcAft>
                <a:spcPts val="1200"/>
              </a:spcAft>
            </a:pPr>
            <a:r>
              <a:rPr lang="en-US" sz="2800" dirty="0">
                <a:latin typeface="Calibri" panose="020F0502020204030204" pitchFamily="34" charset="0"/>
                <a:cs typeface="Calibri" panose="020F0502020204030204" pitchFamily="34" charset="0"/>
              </a:rPr>
              <a:t>Once more upon the world a day of death,</a:t>
            </a:r>
          </a:p>
          <a:p>
            <a:pPr algn="ctr">
              <a:spcAft>
                <a:spcPts val="1200"/>
              </a:spcAft>
            </a:pPr>
            <a:r>
              <a:rPr lang="en-US" sz="2800" dirty="0">
                <a:latin typeface="Calibri" panose="020F0502020204030204" pitchFamily="34" charset="0"/>
                <a:cs typeface="Calibri" panose="020F0502020204030204" pitchFamily="34" charset="0"/>
              </a:rPr>
              <a:t>When skies must fall and our unworthy race</a:t>
            </a:r>
          </a:p>
          <a:p>
            <a:pPr algn="ctr">
              <a:spcAft>
                <a:spcPts val="1200"/>
              </a:spcAft>
            </a:pPr>
            <a:r>
              <a:rPr lang="en-US" sz="2800" dirty="0">
                <a:latin typeface="Calibri" panose="020F0502020204030204" pitchFamily="34" charset="0"/>
                <a:cs typeface="Calibri" panose="020F0502020204030204" pitchFamily="34" charset="0"/>
              </a:rPr>
              <a:t>Be blotted out, until a brighter dawn</a:t>
            </a:r>
          </a:p>
          <a:p>
            <a:pPr algn="ctr">
              <a:spcAft>
                <a:spcPts val="1200"/>
              </a:spcAft>
            </a:pPr>
            <a:r>
              <a:rPr lang="en-US" sz="2800" dirty="0">
                <a:latin typeface="Calibri" panose="020F0502020204030204" pitchFamily="34" charset="0"/>
                <a:cs typeface="Calibri" panose="020F0502020204030204" pitchFamily="34" charset="0"/>
              </a:rPr>
              <a:t>Bring in a new and better generation. . . </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5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Anouilh’s </a:t>
            </a:r>
            <a:r>
              <a:rPr lang="en-US" i="1" dirty="0" smtClean="0"/>
              <a:t>Antigone</a:t>
            </a:r>
            <a:endParaRPr lang="en-US" dirty="0"/>
          </a:p>
        </p:txBody>
      </p:sp>
      <p:sp>
        <p:nvSpPr>
          <p:cNvPr id="3" name="Text Placeholder 2"/>
          <p:cNvSpPr>
            <a:spLocks noGrp="1"/>
          </p:cNvSpPr>
          <p:nvPr>
            <p:ph type="body" idx="1"/>
          </p:nvPr>
        </p:nvSpPr>
        <p:spPr/>
        <p:txBody>
          <a:bodyPr/>
          <a:lstStyle/>
          <a:p>
            <a:r>
              <a:rPr lang="en-US" dirty="0" smtClean="0"/>
              <a:t>Introduction to Play</a:t>
            </a:r>
            <a:endParaRPr lang="en-US" dirty="0"/>
          </a:p>
        </p:txBody>
      </p:sp>
    </p:spTree>
    <p:extLst>
      <p:ext uri="{BB962C8B-B14F-4D97-AF65-F5344CB8AC3E}">
        <p14:creationId xmlns:p14="http://schemas.microsoft.com/office/powerpoint/2010/main" val="312743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Playwright, Composition, Setting</a:t>
            </a:r>
            <a:endParaRPr lang="en-US" dirty="0"/>
          </a:p>
        </p:txBody>
      </p:sp>
      <p:sp>
        <p:nvSpPr>
          <p:cNvPr id="3" name="Content Placeholder 2"/>
          <p:cNvSpPr>
            <a:spLocks noGrp="1"/>
          </p:cNvSpPr>
          <p:nvPr>
            <p:ph idx="1"/>
          </p:nvPr>
        </p:nvSpPr>
        <p:spPr>
          <a:xfrm>
            <a:off x="1217932" y="1828800"/>
            <a:ext cx="7174866" cy="4343400"/>
          </a:xfrm>
        </p:spPr>
        <p:txBody>
          <a:bodyPr/>
          <a:lstStyle/>
          <a:p>
            <a:r>
              <a:rPr lang="fr-FR" dirty="0"/>
              <a:t>Jean </a:t>
            </a:r>
            <a:r>
              <a:rPr lang="fr-FR" dirty="0" smtClean="0"/>
              <a:t>Anouilh, 1910</a:t>
            </a:r>
            <a:r>
              <a:rPr lang="en-US" dirty="0" smtClean="0"/>
              <a:t>–1987</a:t>
            </a:r>
          </a:p>
          <a:p>
            <a:r>
              <a:rPr lang="en-US" i="1" dirty="0" smtClean="0"/>
              <a:t>Antigone</a:t>
            </a:r>
            <a:r>
              <a:rPr lang="en-US" dirty="0" smtClean="0"/>
              <a:t>, 1943</a:t>
            </a:r>
          </a:p>
          <a:p>
            <a:r>
              <a:rPr lang="en-US" dirty="0" smtClean="0"/>
              <a:t>“</a:t>
            </a:r>
            <a:r>
              <a:rPr lang="en-US" i="1" dirty="0" smtClean="0"/>
              <a:t>Set without historical or geographical implications</a:t>
            </a:r>
            <a:r>
              <a:rPr lang="en-US" dirty="0" smtClean="0"/>
              <a:t>” (p. 79)</a:t>
            </a:r>
            <a:endParaRPr lang="en-US" dirty="0"/>
          </a:p>
        </p:txBody>
      </p:sp>
      <p:pic>
        <p:nvPicPr>
          <p:cNvPr id="1026" name="Picture 2" descr="https://upload.wikimedia.org/wikipedia/en/6/69/Jean_Anouil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828801"/>
            <a:ext cx="2211072" cy="29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sz="half" idx="1"/>
          </p:nvPr>
        </p:nvSpPr>
        <p:spPr/>
        <p:txBody>
          <a:bodyPr>
            <a:normAutofit/>
          </a:bodyPr>
          <a:lstStyle/>
          <a:p>
            <a:r>
              <a:rPr lang="en-US" dirty="0" smtClean="0"/>
              <a:t>Prologue</a:t>
            </a:r>
          </a:p>
          <a:p>
            <a:r>
              <a:rPr lang="en-US" dirty="0" smtClean="0"/>
              <a:t>Chorus</a:t>
            </a:r>
          </a:p>
          <a:p>
            <a:r>
              <a:rPr lang="en-US" dirty="0" smtClean="0"/>
              <a:t>Creon</a:t>
            </a:r>
          </a:p>
          <a:p>
            <a:r>
              <a:rPr lang="en-US" dirty="0" smtClean="0"/>
              <a:t>Antigone</a:t>
            </a:r>
          </a:p>
          <a:p>
            <a:r>
              <a:rPr lang="en-US" dirty="0" smtClean="0"/>
              <a:t>Ismene</a:t>
            </a:r>
          </a:p>
        </p:txBody>
      </p:sp>
      <p:sp>
        <p:nvSpPr>
          <p:cNvPr id="4" name="Content Placeholder 3"/>
          <p:cNvSpPr>
            <a:spLocks noGrp="1"/>
          </p:cNvSpPr>
          <p:nvPr>
            <p:ph sz="half" idx="2"/>
          </p:nvPr>
        </p:nvSpPr>
        <p:spPr/>
        <p:txBody>
          <a:bodyPr>
            <a:normAutofit/>
          </a:bodyPr>
          <a:lstStyle/>
          <a:p>
            <a:r>
              <a:rPr lang="en-US" dirty="0"/>
              <a:t>Haemon</a:t>
            </a:r>
          </a:p>
          <a:p>
            <a:r>
              <a:rPr lang="en-US" dirty="0" smtClean="0"/>
              <a:t>Nurse</a:t>
            </a:r>
          </a:p>
          <a:p>
            <a:r>
              <a:rPr lang="en-US" dirty="0" smtClean="0"/>
              <a:t>Messenger</a:t>
            </a:r>
          </a:p>
          <a:p>
            <a:r>
              <a:rPr lang="en-US" dirty="0" smtClean="0"/>
              <a:t>Guards</a:t>
            </a:r>
            <a:endParaRPr lang="en-US" dirty="0"/>
          </a:p>
        </p:txBody>
      </p:sp>
    </p:spTree>
    <p:extLst>
      <p:ext uri="{BB962C8B-B14F-4D97-AF65-F5344CB8AC3E}">
        <p14:creationId xmlns:p14="http://schemas.microsoft.com/office/powerpoint/2010/main" val="418069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Thematic Oppositions</a:t>
            </a:r>
            <a:endParaRPr lang="en-US" dirty="0"/>
          </a:p>
        </p:txBody>
      </p:sp>
      <p:sp>
        <p:nvSpPr>
          <p:cNvPr id="7" name="Content Placeholder 6"/>
          <p:cNvSpPr>
            <a:spLocks noGrp="1"/>
          </p:cNvSpPr>
          <p:nvPr>
            <p:ph sz="half" idx="1"/>
          </p:nvPr>
        </p:nvSpPr>
        <p:spPr>
          <a:xfrm>
            <a:off x="1233601" y="2057400"/>
            <a:ext cx="3490799" cy="4343400"/>
          </a:xfrm>
        </p:spPr>
        <p:txBody>
          <a:bodyPr>
            <a:normAutofit/>
          </a:bodyPr>
          <a:lstStyle/>
          <a:p>
            <a:pPr marL="45720" indent="0" algn="r">
              <a:buNone/>
            </a:pPr>
            <a:r>
              <a:rPr lang="en-US" dirty="0" smtClean="0"/>
              <a:t>Frivolity</a:t>
            </a:r>
            <a:endParaRPr lang="en-US" dirty="0"/>
          </a:p>
          <a:p>
            <a:pPr marL="45720" indent="0" algn="r">
              <a:buNone/>
            </a:pPr>
            <a:r>
              <a:rPr lang="en-US" dirty="0" smtClean="0"/>
              <a:t>Fate</a:t>
            </a:r>
            <a:endParaRPr lang="en-US" dirty="0"/>
          </a:p>
          <a:p>
            <a:pPr marL="45720" indent="0" algn="r">
              <a:buNone/>
            </a:pPr>
            <a:r>
              <a:rPr lang="en-US" dirty="0" smtClean="0"/>
              <a:t>Pragmatism</a:t>
            </a:r>
            <a:endParaRPr lang="en-US" dirty="0"/>
          </a:p>
          <a:p>
            <a:pPr marL="45720" indent="0" algn="r">
              <a:buNone/>
            </a:pPr>
            <a:r>
              <a:rPr lang="en-US" dirty="0"/>
              <a:t>“Drama</a:t>
            </a:r>
            <a:r>
              <a:rPr lang="en-US" dirty="0" smtClean="0"/>
              <a:t>”</a:t>
            </a:r>
            <a:endParaRPr lang="en-US" dirty="0"/>
          </a:p>
        </p:txBody>
      </p:sp>
      <p:sp>
        <p:nvSpPr>
          <p:cNvPr id="8" name="Content Placeholder 7"/>
          <p:cNvSpPr>
            <a:spLocks noGrp="1"/>
          </p:cNvSpPr>
          <p:nvPr>
            <p:ph sz="half" idx="2"/>
          </p:nvPr>
        </p:nvSpPr>
        <p:spPr>
          <a:xfrm>
            <a:off x="7467600" y="2057400"/>
            <a:ext cx="3506471" cy="4343400"/>
          </a:xfrm>
        </p:spPr>
        <p:txBody>
          <a:bodyPr>
            <a:normAutofit/>
          </a:bodyPr>
          <a:lstStyle/>
          <a:p>
            <a:pPr marL="45720" indent="0">
              <a:lnSpc>
                <a:spcPct val="100000"/>
              </a:lnSpc>
              <a:buNone/>
            </a:pPr>
            <a:r>
              <a:rPr lang="en-US" dirty="0"/>
              <a:t>Purpose</a:t>
            </a:r>
          </a:p>
          <a:p>
            <a:pPr marL="45720" indent="0">
              <a:lnSpc>
                <a:spcPct val="100000"/>
              </a:lnSpc>
              <a:buNone/>
            </a:pPr>
            <a:r>
              <a:rPr lang="en-US" dirty="0"/>
              <a:t>Free will</a:t>
            </a:r>
          </a:p>
          <a:p>
            <a:pPr marL="45720" indent="0">
              <a:lnSpc>
                <a:spcPct val="100000"/>
              </a:lnSpc>
              <a:buNone/>
            </a:pPr>
            <a:r>
              <a:rPr lang="en-US" dirty="0"/>
              <a:t>Individualism</a:t>
            </a:r>
          </a:p>
          <a:p>
            <a:pPr marL="45720" indent="0">
              <a:lnSpc>
                <a:spcPct val="100000"/>
              </a:lnSpc>
              <a:buNone/>
            </a:pPr>
            <a:r>
              <a:rPr lang="en-US" dirty="0"/>
              <a:t>“Tragedy”</a:t>
            </a:r>
          </a:p>
        </p:txBody>
      </p:sp>
      <p:sp>
        <p:nvSpPr>
          <p:cNvPr id="9" name="TextBox 8"/>
          <p:cNvSpPr txBox="1"/>
          <p:nvPr/>
        </p:nvSpPr>
        <p:spPr>
          <a:xfrm>
            <a:off x="5475298" y="2972476"/>
            <a:ext cx="1236236" cy="662361"/>
          </a:xfrm>
          <a:prstGeom prst="rect">
            <a:avLst/>
          </a:prstGeom>
          <a:noFill/>
        </p:spPr>
        <p:txBody>
          <a:bodyPr wrap="none" rtlCol="0" anchor="ctr" anchorCtr="0">
            <a:spAutoFit/>
          </a:bodyPr>
          <a:lstStyle/>
          <a:p>
            <a:pPr algn="ctr">
              <a:lnSpc>
                <a:spcPct val="125000"/>
              </a:lnSpc>
            </a:pPr>
            <a:r>
              <a:rPr lang="en-US" sz="3200" i="1" dirty="0" smtClean="0">
                <a:solidFill>
                  <a:schemeClr val="tx1">
                    <a:lumMod val="75000"/>
                  </a:schemeClr>
                </a:solidFill>
                <a:latin typeface="Calibri" panose="020F0502020204030204" pitchFamily="34" charset="0"/>
                <a:cs typeface="Calibri" panose="020F0502020204030204" pitchFamily="34" charset="0"/>
              </a:rPr>
              <a:t>versus</a:t>
            </a:r>
          </a:p>
        </p:txBody>
      </p:sp>
    </p:spTree>
    <p:extLst>
      <p:ext uri="{BB962C8B-B14F-4D97-AF65-F5344CB8AC3E}">
        <p14:creationId xmlns:p14="http://schemas.microsoft.com/office/powerpoint/2010/main" val="18313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 “scene one”</a:t>
            </a:r>
            <a:endParaRPr lang="en-US" dirty="0"/>
          </a:p>
        </p:txBody>
      </p:sp>
      <p:sp>
        <p:nvSpPr>
          <p:cNvPr id="3" name="Content Placeholder 2"/>
          <p:cNvSpPr>
            <a:spLocks noGrp="1"/>
          </p:cNvSpPr>
          <p:nvPr>
            <p:ph sz="half" idx="1"/>
          </p:nvPr>
        </p:nvSpPr>
        <p:spPr/>
        <p:txBody>
          <a:bodyPr/>
          <a:lstStyle/>
          <a:p>
            <a:pPr>
              <a:spcBef>
                <a:spcPts val="1800"/>
              </a:spcBef>
            </a:pPr>
            <a:r>
              <a:rPr lang="en-US" dirty="0" smtClean="0"/>
              <a:t>Prologue (pp. 79 ff.)</a:t>
            </a:r>
          </a:p>
          <a:p>
            <a:pPr>
              <a:spcBef>
                <a:spcPts val="1800"/>
              </a:spcBef>
            </a:pPr>
            <a:r>
              <a:rPr lang="en-US" dirty="0" smtClean="0"/>
              <a:t>Antigone &amp;. . . (82)</a:t>
            </a:r>
          </a:p>
          <a:p>
            <a:pPr>
              <a:spcBef>
                <a:spcPts val="1800"/>
              </a:spcBef>
            </a:pPr>
            <a:r>
              <a:rPr lang="en-US" dirty="0" smtClean="0"/>
              <a:t>Creon &amp;. . . (97)</a:t>
            </a:r>
          </a:p>
          <a:p>
            <a:pPr>
              <a:spcBef>
                <a:spcPts val="1800"/>
              </a:spcBef>
            </a:pPr>
            <a:r>
              <a:rPr lang="en-US" dirty="0" smtClean="0"/>
              <a:t>Chorus (101)</a:t>
            </a:r>
          </a:p>
        </p:txBody>
      </p:sp>
      <p:sp>
        <p:nvSpPr>
          <p:cNvPr id="6" name="Content Placeholder 5"/>
          <p:cNvSpPr>
            <a:spLocks noGrp="1"/>
          </p:cNvSpPr>
          <p:nvPr>
            <p:ph sz="half" idx="2"/>
          </p:nvPr>
        </p:nvSpPr>
        <p:spPr/>
        <p:txBody>
          <a:bodyPr>
            <a:normAutofit/>
          </a:bodyPr>
          <a:lstStyle/>
          <a:p>
            <a:pPr>
              <a:lnSpc>
                <a:spcPct val="100000"/>
              </a:lnSpc>
              <a:spcBef>
                <a:spcPts val="1800"/>
              </a:spcBef>
            </a:pPr>
            <a:r>
              <a:rPr lang="en-US" dirty="0"/>
              <a:t>Debates, recognitions, reversals  (102)</a:t>
            </a:r>
          </a:p>
          <a:p>
            <a:pPr>
              <a:lnSpc>
                <a:spcPct val="100000"/>
              </a:lnSpc>
              <a:spcBef>
                <a:spcPts val="1800"/>
              </a:spcBef>
            </a:pPr>
            <a:r>
              <a:rPr lang="en-US" dirty="0"/>
              <a:t>Antigone’s choice (128)</a:t>
            </a:r>
          </a:p>
          <a:p>
            <a:pPr>
              <a:lnSpc>
                <a:spcPct val="100000"/>
              </a:lnSpc>
              <a:spcBef>
                <a:spcPts val="1800"/>
              </a:spcBef>
            </a:pPr>
            <a:r>
              <a:rPr lang="en-US" dirty="0"/>
              <a:t>Dénouement (134)</a:t>
            </a:r>
          </a:p>
        </p:txBody>
      </p:sp>
    </p:spTree>
    <p:extLst>
      <p:ext uri="{BB962C8B-B14F-4D97-AF65-F5344CB8AC3E}">
        <p14:creationId xmlns:p14="http://schemas.microsoft.com/office/powerpoint/2010/main" val="9695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48433" y="1981200"/>
            <a:ext cx="7295138" cy="1862048"/>
          </a:xfrm>
          <a:prstGeom prst="rect">
            <a:avLst/>
          </a:prstGeom>
          <a:noFill/>
        </p:spPr>
        <p:txBody>
          <a:bodyPr wrap="none" rtlCol="0" anchor="ctr" anchorCtr="0">
            <a:spAutoFit/>
          </a:bodyPr>
          <a:lstStyle/>
          <a:p>
            <a:pPr algn="ctr">
              <a:lnSpc>
                <a:spcPct val="125000"/>
              </a:lnSpc>
            </a:pPr>
            <a:r>
              <a:rPr lang="en-US" sz="6000" dirty="0" smtClean="0">
                <a:solidFill>
                  <a:schemeClr val="tx2">
                    <a:lumMod val="85000"/>
                    <a:lumOff val="15000"/>
                  </a:schemeClr>
                </a:solidFill>
                <a:latin typeface="Calibri" panose="020F0502020204030204" pitchFamily="34" charset="0"/>
                <a:cs typeface="Calibri" panose="020F0502020204030204" pitchFamily="34" charset="0"/>
              </a:rPr>
              <a:t>Is this what tragedy is?</a:t>
            </a:r>
          </a:p>
          <a:p>
            <a:pPr algn="ctr">
              <a:lnSpc>
                <a:spcPct val="125000"/>
              </a:lnSpc>
            </a:pPr>
            <a:r>
              <a:rPr lang="en-US" sz="3200" dirty="0" smtClean="0">
                <a:solidFill>
                  <a:schemeClr val="tx2">
                    <a:lumMod val="85000"/>
                    <a:lumOff val="15000"/>
                  </a:schemeClr>
                </a:solidFill>
                <a:latin typeface="Calibri" panose="020F0502020204030204" pitchFamily="34" charset="0"/>
                <a:cs typeface="Calibri" panose="020F0502020204030204" pitchFamily="34" charset="0"/>
              </a:rPr>
              <a:t>(pp. 101–102)</a:t>
            </a:r>
            <a:endParaRPr lang="en-US" sz="6000" dirty="0" smtClean="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1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Reader 1</a:t>
            </a:r>
            <a:endParaRPr lang="en-US" dirty="0"/>
          </a:p>
        </p:txBody>
      </p:sp>
      <p:pic>
        <p:nvPicPr>
          <p:cNvPr id="6" name="Picture 5"/>
          <p:cNvPicPr>
            <a:picLocks noChangeAspect="1"/>
          </p:cNvPicPr>
          <p:nvPr/>
        </p:nvPicPr>
        <p:blipFill>
          <a:blip r:embed="rId3"/>
          <a:stretch>
            <a:fillRect/>
          </a:stretch>
        </p:blipFill>
        <p:spPr>
          <a:xfrm>
            <a:off x="1258096" y="1837964"/>
            <a:ext cx="9675808" cy="3724636"/>
          </a:xfrm>
          <a:prstGeom prst="rect">
            <a:avLst/>
          </a:prstGeom>
        </p:spPr>
      </p:pic>
    </p:spTree>
    <p:extLst>
      <p:ext uri="{BB962C8B-B14F-4D97-AF65-F5344CB8AC3E}">
        <p14:creationId xmlns:p14="http://schemas.microsoft.com/office/powerpoint/2010/main" val="136957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Reader 2</a:t>
            </a:r>
            <a:endParaRPr lang="en-US" dirty="0"/>
          </a:p>
        </p:txBody>
      </p:sp>
      <p:pic>
        <p:nvPicPr>
          <p:cNvPr id="2" name="Picture 1"/>
          <p:cNvPicPr>
            <a:picLocks noChangeAspect="1"/>
          </p:cNvPicPr>
          <p:nvPr/>
        </p:nvPicPr>
        <p:blipFill>
          <a:blip r:embed="rId3"/>
          <a:stretch>
            <a:fillRect/>
          </a:stretch>
        </p:blipFill>
        <p:spPr>
          <a:xfrm>
            <a:off x="1257300" y="1828800"/>
            <a:ext cx="9665974" cy="3317966"/>
          </a:xfrm>
          <a:prstGeom prst="rect">
            <a:avLst/>
          </a:prstGeom>
        </p:spPr>
      </p:pic>
    </p:spTree>
    <p:extLst>
      <p:ext uri="{BB962C8B-B14F-4D97-AF65-F5344CB8AC3E}">
        <p14:creationId xmlns:p14="http://schemas.microsoft.com/office/powerpoint/2010/main" val="17875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Reader 3</a:t>
            </a:r>
            <a:endParaRPr lang="en-US" dirty="0"/>
          </a:p>
        </p:txBody>
      </p:sp>
      <p:pic>
        <p:nvPicPr>
          <p:cNvPr id="2" name="Picture 1"/>
          <p:cNvPicPr>
            <a:picLocks noChangeAspect="1"/>
          </p:cNvPicPr>
          <p:nvPr/>
        </p:nvPicPr>
        <p:blipFill>
          <a:blip r:embed="rId3"/>
          <a:stretch>
            <a:fillRect/>
          </a:stretch>
        </p:blipFill>
        <p:spPr>
          <a:xfrm>
            <a:off x="1257300" y="1828800"/>
            <a:ext cx="9691954" cy="2464526"/>
          </a:xfrm>
          <a:prstGeom prst="rect">
            <a:avLst/>
          </a:prstGeom>
        </p:spPr>
      </p:pic>
    </p:spTree>
    <p:extLst>
      <p:ext uri="{BB962C8B-B14F-4D97-AF65-F5344CB8AC3E}">
        <p14:creationId xmlns:p14="http://schemas.microsoft.com/office/powerpoint/2010/main" val="23460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30-Apr Journal Prompt</a:t>
            </a:r>
            <a:endParaRPr lang="en-US" dirty="0"/>
          </a:p>
        </p:txBody>
      </p:sp>
      <p:sp>
        <p:nvSpPr>
          <p:cNvPr id="3" name="TextBox 2"/>
          <p:cNvSpPr txBox="1"/>
          <p:nvPr/>
        </p:nvSpPr>
        <p:spPr>
          <a:xfrm>
            <a:off x="1257300" y="1567540"/>
            <a:ext cx="9677400" cy="4669099"/>
          </a:xfrm>
          <a:prstGeom prst="rect">
            <a:avLst/>
          </a:prstGeom>
          <a:noFill/>
        </p:spPr>
        <p:txBody>
          <a:bodyPr wrap="square" rtlCol="0">
            <a:spAutoFit/>
          </a:bodyPr>
          <a:lstStyle/>
          <a:p>
            <a:pPr>
              <a:lnSpc>
                <a:spcPct val="125000"/>
              </a:lnSpc>
            </a:pPr>
            <a:r>
              <a:rPr lang="en-US" sz="2800" dirty="0">
                <a:solidFill>
                  <a:srgbClr val="3D3D3D"/>
                </a:solidFill>
                <a:latin typeface="Calibri" panose="020F0502020204030204" pitchFamily="34" charset="0"/>
                <a:cs typeface="Calibri" panose="020F0502020204030204" pitchFamily="34" charset="0"/>
              </a:rPr>
              <a:t>In </a:t>
            </a:r>
            <a:r>
              <a:rPr lang="en-US" sz="2800" dirty="0" smtClean="0">
                <a:solidFill>
                  <a:srgbClr val="3D3D3D"/>
                </a:solidFill>
                <a:latin typeface="Calibri" panose="020F0502020204030204" pitchFamily="34" charset="0"/>
                <a:cs typeface="Calibri" panose="020F0502020204030204" pitchFamily="34" charset="0"/>
              </a:rPr>
              <a:t>Anouilh’s </a:t>
            </a:r>
            <a:r>
              <a:rPr lang="en-US" sz="2800" dirty="0">
                <a:solidFill>
                  <a:srgbClr val="3D3D3D"/>
                </a:solidFill>
                <a:latin typeface="Calibri" panose="020F0502020204030204" pitchFamily="34" charset="0"/>
                <a:cs typeface="Calibri" panose="020F0502020204030204" pitchFamily="34" charset="0"/>
              </a:rPr>
              <a:t>Antigone, the Chorus states:</a:t>
            </a:r>
          </a:p>
          <a:p>
            <a:pPr marL="461963">
              <a:lnSpc>
                <a:spcPct val="125000"/>
              </a:lnSpc>
            </a:pPr>
            <a:r>
              <a:rPr lang="en-US" sz="2400" dirty="0" smtClean="0">
                <a:solidFill>
                  <a:srgbClr val="3D3D3D"/>
                </a:solidFill>
                <a:latin typeface="Calibri" panose="020F0502020204030204" pitchFamily="34" charset="0"/>
                <a:cs typeface="Calibri" panose="020F0502020204030204" pitchFamily="34" charset="0"/>
              </a:rPr>
              <a:t>“In </a:t>
            </a:r>
            <a:r>
              <a:rPr lang="en-US" sz="2400" dirty="0">
                <a:solidFill>
                  <a:srgbClr val="3D3D3D"/>
                </a:solidFill>
                <a:latin typeface="Calibri" panose="020F0502020204030204" pitchFamily="34" charset="0"/>
                <a:cs typeface="Calibri" panose="020F0502020204030204" pitchFamily="34" charset="0"/>
              </a:rPr>
              <a:t>drama you struggle, because you hope you're going to survive. It's utilitarian — sordid. But tragedy is gratuitous. Pointless, irremediable. Fit for a king</a:t>
            </a:r>
            <a:r>
              <a:rPr lang="en-US" sz="2400" dirty="0" smtClean="0">
                <a:solidFill>
                  <a:srgbClr val="3D3D3D"/>
                </a:solidFill>
                <a:latin typeface="Calibri" panose="020F0502020204030204" pitchFamily="34" charset="0"/>
                <a:cs typeface="Calibri" panose="020F0502020204030204" pitchFamily="34" charset="0"/>
              </a:rPr>
              <a:t>!” </a:t>
            </a:r>
            <a:r>
              <a:rPr lang="en-US" sz="2400" dirty="0">
                <a:solidFill>
                  <a:srgbClr val="3D3D3D"/>
                </a:solidFill>
                <a:latin typeface="Calibri" panose="020F0502020204030204" pitchFamily="34" charset="0"/>
                <a:cs typeface="Calibri" panose="020F0502020204030204" pitchFamily="34" charset="0"/>
              </a:rPr>
              <a:t>(p. 102)</a:t>
            </a:r>
            <a:endParaRPr lang="en-US" sz="2800" dirty="0">
              <a:solidFill>
                <a:srgbClr val="3D3D3D"/>
              </a:solidFill>
              <a:latin typeface="Calibri" panose="020F0502020204030204" pitchFamily="34" charset="0"/>
              <a:cs typeface="Calibri" panose="020F0502020204030204" pitchFamily="34" charset="0"/>
            </a:endParaRPr>
          </a:p>
          <a:p>
            <a:pPr>
              <a:lnSpc>
                <a:spcPct val="125000"/>
              </a:lnSpc>
            </a:pPr>
            <a:r>
              <a:rPr lang="en-US" sz="2800" dirty="0" smtClean="0">
                <a:solidFill>
                  <a:srgbClr val="3D3D3D"/>
                </a:solidFill>
                <a:latin typeface="Calibri" panose="020F0502020204030204" pitchFamily="34" charset="0"/>
                <a:cs typeface="Calibri" panose="020F0502020204030204" pitchFamily="34" charset="0"/>
              </a:rPr>
              <a:t>QUESTION</a:t>
            </a:r>
            <a:r>
              <a:rPr lang="en-US" sz="2800" dirty="0">
                <a:solidFill>
                  <a:srgbClr val="3D3D3D"/>
                </a:solidFill>
                <a:latin typeface="Calibri" panose="020F0502020204030204" pitchFamily="34" charset="0"/>
                <a:cs typeface="Calibri" panose="020F0502020204030204" pitchFamily="34" charset="0"/>
              </a:rPr>
              <a:t>: Thinking about readings up to this point in the course, including </a:t>
            </a:r>
            <a:r>
              <a:rPr lang="en-US" sz="2800" dirty="0" smtClean="0">
                <a:solidFill>
                  <a:srgbClr val="3D3D3D"/>
                </a:solidFill>
                <a:latin typeface="Calibri" panose="020F0502020204030204" pitchFamily="34" charset="0"/>
                <a:cs typeface="Calibri" panose="020F0502020204030204" pitchFamily="34" charset="0"/>
              </a:rPr>
              <a:t>Anouilh’s play, </a:t>
            </a:r>
            <a:r>
              <a:rPr lang="en-US" sz="2800" dirty="0">
                <a:solidFill>
                  <a:srgbClr val="3D3D3D"/>
                </a:solidFill>
                <a:latin typeface="Calibri" panose="020F0502020204030204" pitchFamily="34" charset="0"/>
                <a:cs typeface="Calibri" panose="020F0502020204030204" pitchFamily="34" charset="0"/>
              </a:rPr>
              <a:t>does the preceding quotation resonate with you? What kind of response does it prompt from you? Can tragedy be meaningful to those of us who aren't royalty?</a:t>
            </a:r>
            <a:endParaRPr lang="en-US" sz="2800" dirty="0" smtClean="0">
              <a:solidFill>
                <a:srgbClr val="3D3D3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7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Cold Open</a:t>
            </a:r>
          </a:p>
          <a:p>
            <a:pPr lvl="1"/>
            <a:r>
              <a:rPr lang="en-US" dirty="0" smtClean="0"/>
              <a:t>Anouilh’s </a:t>
            </a:r>
            <a:r>
              <a:rPr lang="en-US" dirty="0" err="1" smtClean="0"/>
              <a:t>Chrorus</a:t>
            </a:r>
            <a:r>
              <a:rPr lang="en-US" dirty="0" smtClean="0"/>
              <a:t> on “Drama” and Tragedy</a:t>
            </a:r>
          </a:p>
          <a:p>
            <a:pPr lvl="0"/>
            <a:r>
              <a:rPr lang="en-US" dirty="0" smtClean="0"/>
              <a:t>Recap and Update</a:t>
            </a:r>
          </a:p>
          <a:p>
            <a:pPr lvl="1"/>
            <a:r>
              <a:rPr lang="en-US"/>
              <a:t>Tragedy Is “Us,” Anouilh’s Conundrum</a:t>
            </a:r>
            <a:endParaRPr lang="en-US" dirty="0" smtClean="0"/>
          </a:p>
          <a:p>
            <a:pPr lvl="0"/>
            <a:r>
              <a:rPr lang="en-US" dirty="0" smtClean="0"/>
              <a:t>Anouilh’s </a:t>
            </a:r>
            <a:r>
              <a:rPr lang="en-US" i="1" dirty="0" smtClean="0"/>
              <a:t>Antigone</a:t>
            </a:r>
          </a:p>
          <a:p>
            <a:pPr lvl="1"/>
            <a:r>
              <a:rPr lang="en-US" dirty="0" smtClean="0"/>
              <a:t>Introduction to Play</a:t>
            </a:r>
            <a:endParaRPr lang="en-US" dirty="0"/>
          </a:p>
        </p:txBody>
      </p:sp>
    </p:spTree>
    <p:extLst>
      <p:ext uri="{BB962C8B-B14F-4D97-AF65-F5344CB8AC3E}">
        <p14:creationId xmlns:p14="http://schemas.microsoft.com/office/powerpoint/2010/main" val="58652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a:t>Tragedy Is “Us</a:t>
            </a:r>
            <a:r>
              <a:rPr lang="en-US" dirty="0" smtClean="0"/>
              <a:t>,” </a:t>
            </a:r>
            <a:r>
              <a:rPr lang="en-US" dirty="0" smtClean="0"/>
              <a:t>Anouilh’s Conundrum</a:t>
            </a:r>
            <a:endParaRPr lang="en-US" i="1" dirty="0"/>
          </a:p>
        </p:txBody>
      </p:sp>
    </p:spTree>
    <p:extLst>
      <p:ext uri="{BB962C8B-B14F-4D97-AF65-F5344CB8AC3E}">
        <p14:creationId xmlns:p14="http://schemas.microsoft.com/office/powerpoint/2010/main" val="26620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0988" y="1370784"/>
            <a:ext cx="5388270" cy="5418857"/>
            <a:chOff x="76200" y="1370784"/>
            <a:chExt cx="5388270" cy="541885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05" y="1370784"/>
              <a:ext cx="2503661" cy="4837902"/>
            </a:xfrm>
            <a:prstGeom prst="rect">
              <a:avLst/>
            </a:prstGeom>
          </p:spPr>
        </p:pic>
        <p:sp>
          <p:nvSpPr>
            <p:cNvPr id="3" name="TextBox 2"/>
            <p:cNvSpPr txBox="1"/>
            <p:nvPr/>
          </p:nvSpPr>
          <p:spPr>
            <a:xfrm>
              <a:off x="1986756" y="2363688"/>
              <a:ext cx="1567159" cy="707886"/>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garden,</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private space</a:t>
              </a:r>
            </a:p>
          </p:txBody>
        </p:sp>
        <p:sp>
          <p:nvSpPr>
            <p:cNvPr id="4" name="TextBox 3"/>
            <p:cNvSpPr txBox="1"/>
            <p:nvPr/>
          </p:nvSpPr>
          <p:spPr>
            <a:xfrm>
              <a:off x="2035198" y="4419600"/>
              <a:ext cx="1470274" cy="707886"/>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atrium,</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public space</a:t>
              </a:r>
            </a:p>
          </p:txBody>
        </p:sp>
        <p:sp>
          <p:nvSpPr>
            <p:cNvPr id="16" name="TextBox 15"/>
            <p:cNvSpPr txBox="1"/>
            <p:nvPr/>
          </p:nvSpPr>
          <p:spPr>
            <a:xfrm>
              <a:off x="2214542" y="5638800"/>
              <a:ext cx="1111586"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entrance</a:t>
              </a:r>
            </a:p>
          </p:txBody>
        </p:sp>
        <p:sp>
          <p:nvSpPr>
            <p:cNvPr id="11" name="TextBox 10"/>
            <p:cNvSpPr txBox="1"/>
            <p:nvPr/>
          </p:nvSpPr>
          <p:spPr>
            <a:xfrm>
              <a:off x="76200" y="6327976"/>
              <a:ext cx="5388270" cy="461665"/>
            </a:xfrm>
            <a:prstGeom prst="rect">
              <a:avLst/>
            </a:prstGeom>
            <a:noFill/>
          </p:spPr>
          <p:txBody>
            <a:bodyPr wrap="none" rtlCol="0">
              <a:spAutoFit/>
            </a:bodyPr>
            <a:lstStyle/>
            <a:p>
              <a:pPr algn="ctr"/>
              <a:r>
                <a:rPr lang="en-US" sz="2400" dirty="0" smtClean="0">
                  <a:solidFill>
                    <a:srgbClr val="737373"/>
                  </a:solidFill>
                  <a:latin typeface="Calibri" panose="020F0502020204030204" pitchFamily="34" charset="0"/>
                  <a:cs typeface="Calibri" panose="020F0502020204030204" pitchFamily="34" charset="0"/>
                </a:rPr>
                <a:t>typical elite Roman house, mid 1</a:t>
              </a:r>
              <a:r>
                <a:rPr lang="en-US" sz="2400" baseline="30000" dirty="0" smtClean="0">
                  <a:solidFill>
                    <a:srgbClr val="737373"/>
                  </a:solidFill>
                  <a:latin typeface="Calibri" panose="020F0502020204030204" pitchFamily="34" charset="0"/>
                  <a:cs typeface="Calibri" panose="020F0502020204030204" pitchFamily="34" charset="0"/>
                </a:rPr>
                <a:t>st</a:t>
              </a:r>
              <a:r>
                <a:rPr lang="en-US" sz="2400" dirty="0" smtClean="0">
                  <a:solidFill>
                    <a:srgbClr val="737373"/>
                  </a:solidFill>
                  <a:latin typeface="Calibri" panose="020F0502020204030204" pitchFamily="34" charset="0"/>
                  <a:cs typeface="Calibri" panose="020F0502020204030204" pitchFamily="34" charset="0"/>
                </a:rPr>
                <a:t> cent CE</a:t>
              </a:r>
            </a:p>
          </p:txBody>
        </p:sp>
      </p:grpSp>
      <p:grpSp>
        <p:nvGrpSpPr>
          <p:cNvPr id="10" name="Group 9"/>
          <p:cNvGrpSpPr/>
          <p:nvPr/>
        </p:nvGrpSpPr>
        <p:grpSpPr>
          <a:xfrm>
            <a:off x="7445458" y="1371600"/>
            <a:ext cx="4365554" cy="5415122"/>
            <a:chOff x="7750246" y="1371600"/>
            <a:chExt cx="4365554" cy="54151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193" y="1371600"/>
              <a:ext cx="2503661" cy="4837902"/>
            </a:xfrm>
            <a:prstGeom prst="rect">
              <a:avLst/>
            </a:prstGeom>
          </p:spPr>
        </p:pic>
        <p:sp>
          <p:nvSpPr>
            <p:cNvPr id="8" name="TextBox 7"/>
            <p:cNvSpPr txBox="1"/>
            <p:nvPr/>
          </p:nvSpPr>
          <p:spPr>
            <a:xfrm>
              <a:off x="9322343" y="2209800"/>
              <a:ext cx="1221360" cy="1015663"/>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Atreus’</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garden</a:t>
              </a:r>
              <a:br>
                <a:rPr lang="en-US" sz="2000" dirty="0" smtClean="0">
                  <a:solidFill>
                    <a:schemeClr val="tx2"/>
                  </a:solidFill>
                  <a:latin typeface="Calibri" panose="020F0502020204030204" pitchFamily="34" charset="0"/>
                  <a:cs typeface="Calibri" panose="020F0502020204030204" pitchFamily="34" charset="0"/>
                </a:rPr>
              </a:br>
              <a:r>
                <a:rPr lang="en-US" sz="2000" dirty="0" smtClean="0">
                  <a:solidFill>
                    <a:schemeClr val="tx2"/>
                  </a:solidFill>
                  <a:latin typeface="Calibri" panose="020F0502020204030204" pitchFamily="34" charset="0"/>
                  <a:cs typeface="Calibri" panose="020F0502020204030204" pitchFamily="34" charset="0"/>
                </a:rPr>
                <a:t>of horrors</a:t>
              </a:r>
            </a:p>
          </p:txBody>
        </p:sp>
        <p:sp>
          <p:nvSpPr>
            <p:cNvPr id="9" name="TextBox 8"/>
            <p:cNvSpPr txBox="1"/>
            <p:nvPr/>
          </p:nvSpPr>
          <p:spPr>
            <a:xfrm>
              <a:off x="9197886" y="4573488"/>
              <a:ext cx="1470274"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public space</a:t>
              </a:r>
            </a:p>
          </p:txBody>
        </p:sp>
        <p:sp>
          <p:nvSpPr>
            <p:cNvPr id="12" name="TextBox 11"/>
            <p:cNvSpPr txBox="1"/>
            <p:nvPr/>
          </p:nvSpPr>
          <p:spPr>
            <a:xfrm>
              <a:off x="7750246" y="6325057"/>
              <a:ext cx="4365554" cy="461665"/>
            </a:xfrm>
            <a:prstGeom prst="rect">
              <a:avLst/>
            </a:prstGeom>
            <a:noFill/>
          </p:spPr>
          <p:txBody>
            <a:bodyPr wrap="none" rtlCol="0">
              <a:spAutoFit/>
            </a:bodyPr>
            <a:lstStyle/>
            <a:p>
              <a:pPr algn="ctr"/>
              <a:r>
                <a:rPr lang="en-US" sz="2400" dirty="0" smtClean="0">
                  <a:solidFill>
                    <a:srgbClr val="737373"/>
                  </a:solidFill>
                  <a:latin typeface="Calibri" panose="020F0502020204030204" pitchFamily="34" charset="0"/>
                  <a:cs typeface="Calibri" panose="020F0502020204030204" pitchFamily="34" charset="0"/>
                </a:rPr>
                <a:t>Palace of Atreus, Seneca </a:t>
              </a:r>
              <a:r>
                <a:rPr lang="en-US" sz="2400" i="1" dirty="0" smtClean="0">
                  <a:solidFill>
                    <a:srgbClr val="737373"/>
                  </a:solidFill>
                  <a:latin typeface="Calibri" panose="020F0502020204030204" pitchFamily="34" charset="0"/>
                  <a:cs typeface="Calibri" panose="020F0502020204030204" pitchFamily="34" charset="0"/>
                </a:rPr>
                <a:t>Thyestes</a:t>
              </a:r>
              <a:endParaRPr lang="en-US" sz="2400" dirty="0" smtClean="0">
                <a:solidFill>
                  <a:srgbClr val="737373"/>
                </a:solidFill>
                <a:latin typeface="Calibri" panose="020F0502020204030204" pitchFamily="34" charset="0"/>
                <a:cs typeface="Calibri" panose="020F0502020204030204" pitchFamily="34" charset="0"/>
              </a:endParaRPr>
            </a:p>
          </p:txBody>
        </p:sp>
        <p:sp>
          <p:nvSpPr>
            <p:cNvPr id="17" name="TextBox 16"/>
            <p:cNvSpPr txBox="1"/>
            <p:nvPr/>
          </p:nvSpPr>
          <p:spPr>
            <a:xfrm>
              <a:off x="9377230" y="5638800"/>
              <a:ext cx="1111586" cy="400110"/>
            </a:xfrm>
            <a:prstGeom prst="rect">
              <a:avLst/>
            </a:prstGeom>
            <a:solidFill>
              <a:schemeClr val="bg1">
                <a:alpha val="92000"/>
              </a:schemeClr>
            </a:solidFill>
          </p:spPr>
          <p:txBody>
            <a:bodyPr wrap="none" rtlCol="0">
              <a:spAutoFit/>
            </a:bodyPr>
            <a:lstStyle/>
            <a:p>
              <a:pPr algn="ctr"/>
              <a:r>
                <a:rPr lang="en-US" sz="2000" dirty="0" smtClean="0">
                  <a:solidFill>
                    <a:schemeClr val="tx2"/>
                  </a:solidFill>
                  <a:latin typeface="Calibri" panose="020F0502020204030204" pitchFamily="34" charset="0"/>
                  <a:cs typeface="Calibri" panose="020F0502020204030204" pitchFamily="34" charset="0"/>
                </a:rPr>
                <a:t>entrance</a:t>
              </a:r>
            </a:p>
          </p:txBody>
        </p:sp>
      </p:grpSp>
      <p:sp>
        <p:nvSpPr>
          <p:cNvPr id="5" name="TextBox 4"/>
          <p:cNvSpPr txBox="1"/>
          <p:nvPr/>
        </p:nvSpPr>
        <p:spPr>
          <a:xfrm>
            <a:off x="2089732" y="381000"/>
            <a:ext cx="8026841" cy="662361"/>
          </a:xfrm>
          <a:prstGeom prst="rect">
            <a:avLst/>
          </a:prstGeom>
          <a:noFill/>
        </p:spPr>
        <p:txBody>
          <a:bodyPr wrap="squar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Domestic Space: Greek Myth as Roman Drama</a:t>
            </a:r>
          </a:p>
        </p:txBody>
      </p:sp>
    </p:spTree>
    <p:extLst>
      <p:ext uri="{BB962C8B-B14F-4D97-AF65-F5344CB8AC3E}">
        <p14:creationId xmlns:p14="http://schemas.microsoft.com/office/powerpoint/2010/main" val="23452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1252</TotalTime>
  <Words>1693</Words>
  <Application>Microsoft Office PowerPoint</Application>
  <PresentationFormat>Widescreen</PresentationFormat>
  <Paragraphs>162</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Candara</vt:lpstr>
      <vt:lpstr>Century Gothic</vt:lpstr>
      <vt:lpstr>Levenim MT</vt:lpstr>
      <vt:lpstr>Lithos Pro Regular</vt:lpstr>
      <vt:lpstr>Tahoma</vt:lpstr>
      <vt:lpstr>Times New Roman</vt:lpstr>
      <vt:lpstr>Wingdings</vt:lpstr>
      <vt:lpstr>ancient_tragedy</vt:lpstr>
      <vt:lpstr>Anouilh’s Antigone, part 1</vt:lpstr>
      <vt:lpstr>PowerPoint Presentation</vt:lpstr>
      <vt:lpstr>Reader 1</vt:lpstr>
      <vt:lpstr>Reader 2</vt:lpstr>
      <vt:lpstr>Reader 3</vt:lpstr>
      <vt:lpstr>30-Apr Journal Prompt</vt:lpstr>
      <vt:lpstr>Agenda</vt:lpstr>
      <vt:lpstr>Recap and Update</vt:lpstr>
      <vt:lpstr>PowerPoint Presentation</vt:lpstr>
      <vt:lpstr>PowerPoint Presentation</vt:lpstr>
      <vt:lpstr>Tragedy Is “Us,” We Are Myth</vt:lpstr>
      <vt:lpstr>Trope of Decline, empyrosis (Octavia, p. 268, 272)</vt:lpstr>
      <vt:lpstr>Anouilh’s Antigone</vt:lpstr>
      <vt:lpstr>Playwright, Composition, Setting</vt:lpstr>
      <vt:lpstr>Characters</vt:lpstr>
      <vt:lpstr>Thematic Oppositions</vt:lpstr>
      <vt:lpstr>Structure – “scene 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Anouilh’s Antigone</dc:title>
  <dc:creator>ascholtz</dc:creator>
  <cp:lastModifiedBy>Scholtz, Andrew</cp:lastModifiedBy>
  <cp:revision>159</cp:revision>
  <cp:lastPrinted>2024-04-18T13:43:49Z</cp:lastPrinted>
  <dcterms:created xsi:type="dcterms:W3CDTF">2011-12-08T01:43:58Z</dcterms:created>
  <dcterms:modified xsi:type="dcterms:W3CDTF">2024-04-18T13:46:49Z</dcterms:modified>
</cp:coreProperties>
</file>