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9"/>
  </p:notesMasterIdLst>
  <p:handoutMasterIdLst>
    <p:handoutMasterId r:id="rId20"/>
  </p:handoutMasterIdLst>
  <p:sldIdLst>
    <p:sldId id="256" r:id="rId2"/>
    <p:sldId id="301" r:id="rId3"/>
    <p:sldId id="302" r:id="rId4"/>
    <p:sldId id="298" r:id="rId5"/>
    <p:sldId id="305" r:id="rId6"/>
    <p:sldId id="306" r:id="rId7"/>
    <p:sldId id="307" r:id="rId8"/>
    <p:sldId id="290" r:id="rId9"/>
    <p:sldId id="304" r:id="rId10"/>
    <p:sldId id="257" r:id="rId11"/>
    <p:sldId id="299" r:id="rId12"/>
    <p:sldId id="291" r:id="rId13"/>
    <p:sldId id="295" r:id="rId14"/>
    <p:sldId id="300" r:id="rId15"/>
    <p:sldId id="293" r:id="rId16"/>
    <p:sldId id="294" r:id="rId17"/>
    <p:sldId id="303" r:id="rId18"/>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FF"/>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77330" autoAdjust="0"/>
  </p:normalViewPr>
  <p:slideViewPr>
    <p:cSldViewPr snapToGrid="0" showGuides="1">
      <p:cViewPr varScale="1">
        <p:scale>
          <a:sx n="71" d="100"/>
          <a:sy n="71" d="100"/>
        </p:scale>
        <p:origin x="1794" y="60"/>
      </p:cViewPr>
      <p:guideLst>
        <p:guide orient="horz" pos="2159"/>
        <p:guide pos="2880"/>
      </p:guideLst>
    </p:cSldViewPr>
  </p:slideViewPr>
  <p:outlineViewPr>
    <p:cViewPr>
      <p:scale>
        <a:sx n="33" d="100"/>
        <a:sy n="33" d="100"/>
      </p:scale>
      <p:origin x="0" y="-66"/>
    </p:cViewPr>
  </p:outlineViewPr>
  <p:notesTextViewPr>
    <p:cViewPr>
      <p:scale>
        <a:sx n="100" d="100"/>
        <a:sy n="100" d="100"/>
      </p:scale>
      <p:origin x="0" y="0"/>
    </p:cViewPr>
  </p:notesTextViewPr>
  <p:sorterViewPr>
    <p:cViewPr>
      <p:scale>
        <a:sx n="87" d="100"/>
        <a:sy n="87" d="100"/>
      </p:scale>
      <p:origin x="0" y="0"/>
    </p:cViewPr>
  </p:sorterViewPr>
  <p:notesViewPr>
    <p:cSldViewPr snapToGrid="0" showGuides="1">
      <p:cViewPr>
        <p:scale>
          <a:sx n="150" d="100"/>
          <a:sy n="150" d="100"/>
        </p:scale>
        <p:origin x="-720"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r>
              <a:rPr lang="en-US" smtClean="0"/>
              <a:t>persuasion anc. greece</a:t>
            </a:r>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r>
              <a:rPr lang="en-US" smtClean="0"/>
              <a:t>notes</a:t>
            </a:r>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390648924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r>
              <a:rPr lang="en-US" smtClean="0"/>
              <a:t>persuasion anc. greece</a:t>
            </a:r>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r>
              <a:rPr lang="en-US" smtClean="0"/>
              <a:t>notes</a:t>
            </a:r>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210916946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100" kern="1200">
        <a:solidFill>
          <a:schemeClr val="tx1"/>
        </a:solidFill>
        <a:latin typeface="+mn-lt"/>
        <a:ea typeface="+mn-ea"/>
        <a:cs typeface="+mn-cs"/>
      </a:defRPr>
    </a:lvl1pPr>
    <a:lvl2pPr marL="457200" algn="l" rtl="0" fontAlgn="base">
      <a:spcBef>
        <a:spcPct val="30000"/>
      </a:spcBef>
      <a:spcAft>
        <a:spcPct val="0"/>
      </a:spcAft>
      <a:defRPr sz="1100" kern="1200">
        <a:solidFill>
          <a:schemeClr val="tx1"/>
        </a:solidFill>
        <a:latin typeface="+mn-lt"/>
        <a:ea typeface="+mn-ea"/>
        <a:cs typeface="+mn-cs"/>
      </a:defRPr>
    </a:lvl2pPr>
    <a:lvl3pPr marL="914400" algn="l" rtl="0" fontAlgn="base">
      <a:spcBef>
        <a:spcPct val="30000"/>
      </a:spcBef>
      <a:spcAft>
        <a:spcPct val="0"/>
      </a:spcAft>
      <a:defRPr sz="1100" kern="1200">
        <a:solidFill>
          <a:schemeClr val="tx1"/>
        </a:solidFill>
        <a:latin typeface="+mn-lt"/>
        <a:ea typeface="+mn-ea"/>
        <a:cs typeface="+mn-cs"/>
      </a:defRPr>
    </a:lvl3pPr>
    <a:lvl4pPr marL="1371600" algn="l" rtl="0" fontAlgn="base">
      <a:spcBef>
        <a:spcPct val="30000"/>
      </a:spcBef>
      <a:spcAft>
        <a:spcPct val="0"/>
      </a:spcAft>
      <a:defRPr sz="1100" kern="1200">
        <a:solidFill>
          <a:schemeClr val="tx1"/>
        </a:solidFill>
        <a:latin typeface="+mn-lt"/>
        <a:ea typeface="+mn-ea"/>
        <a:cs typeface="+mn-cs"/>
      </a:defRPr>
    </a:lvl4pPr>
    <a:lvl5pPr marL="1828800" algn="l" rtl="0" fontAlgn="base">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55C64-29C2-44FF-9692-C803F4DE5A96}" type="slidenum">
              <a:rPr lang="en-US"/>
              <a:pPr/>
              <a:t>1</a:t>
            </a:fld>
            <a:endParaRPr lang="en-US"/>
          </a:p>
        </p:txBody>
      </p:sp>
      <p:sp>
        <p:nvSpPr>
          <p:cNvPr id="60418" name="Rectangle 1026"/>
          <p:cNvSpPr>
            <a:spLocks noGrp="1" noRot="1" noChangeAspect="1" noChangeArrowheads="1" noTextEdit="1"/>
          </p:cNvSpPr>
          <p:nvPr>
            <p:ph type="sldImg"/>
          </p:nvPr>
        </p:nvSpPr>
        <p:spPr bwMode="auto">
          <a:xfrm>
            <a:off x="1182688" y="698500"/>
            <a:ext cx="4645025" cy="3484563"/>
          </a:xfrm>
          <a:prstGeom prst="rect">
            <a:avLst/>
          </a:prstGeo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xfrm>
            <a:off x="934720" y="4415790"/>
            <a:ext cx="5140960" cy="4183380"/>
          </a:xfrm>
          <a:prstGeom prst="rect">
            <a:avLst/>
          </a:prstGeom>
          <a:solidFill>
            <a:srgbClr val="FFFFFF"/>
          </a:solidFill>
          <a:ln>
            <a:solidFill>
              <a:srgbClr val="000000"/>
            </a:solidFill>
            <a:miter lim="800000"/>
            <a:headEnd/>
            <a:tailEnd/>
          </a:ln>
        </p:spPr>
        <p:txBody>
          <a:bodyPr/>
          <a:lstStyle/>
          <a:p>
            <a:pPr defTabSz="909645">
              <a:defRPr/>
            </a:pPr>
            <a:r>
              <a:rPr lang="en-US" sz="1200" dirty="0">
                <a:solidFill>
                  <a:schemeClr val="bg1"/>
                </a:solidFill>
              </a:rPr>
              <a:t>[Red-figure vase painting: Aegisthus slays Agamemnon. In Aeschylus’ </a:t>
            </a:r>
            <a:r>
              <a:rPr lang="en-US" sz="1200" i="1" dirty="0">
                <a:solidFill>
                  <a:schemeClr val="bg1"/>
                </a:solidFill>
              </a:rPr>
              <a:t>Oresteia</a:t>
            </a:r>
            <a:r>
              <a:rPr lang="en-US" sz="1200" dirty="0">
                <a:solidFill>
                  <a:schemeClr val="bg1"/>
                </a:solidFill>
              </a:rPr>
              <a:t>, Clytemnestra commits the murder.]</a:t>
            </a:r>
          </a:p>
        </p:txBody>
      </p:sp>
    </p:spTree>
    <p:extLst>
      <p:ext uri="{BB962C8B-B14F-4D97-AF65-F5344CB8AC3E}">
        <p14:creationId xmlns:p14="http://schemas.microsoft.com/office/powerpoint/2010/main" val="117509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charset="0"/>
              </a:rPr>
              <a:t>so why the </a:t>
            </a:r>
            <a:r>
              <a:rPr lang="en-US" dirty="0" err="1" smtClean="0">
                <a:cs typeface="Times New Roman" charset="0"/>
              </a:rPr>
              <a:t>oresteia</a:t>
            </a:r>
            <a:r>
              <a:rPr lang="en-US" dirty="0" smtClean="0">
                <a:cs typeface="Times New Roman" charset="0"/>
              </a:rPr>
              <a:t>? because in it</a:t>
            </a:r>
            <a:r>
              <a:rPr lang="en-US" baseline="0" dirty="0" smtClean="0">
                <a:cs typeface="Times New Roman" charset="0"/>
              </a:rPr>
              <a:t> we see…</a:t>
            </a:r>
            <a:endParaRPr lang="en-US" dirty="0" smtClean="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98849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about peitho in this</a:t>
            </a:r>
            <a:r>
              <a:rPr lang="en-US" baseline="0" dirty="0" smtClean="0"/>
              <a:t> first play of the Oresteia trilogy?</a:t>
            </a:r>
          </a:p>
          <a:p>
            <a:pPr lvl="1"/>
            <a:r>
              <a:rPr lang="en-US" baseline="0" dirty="0" smtClean="0"/>
              <a:t>this quotation from the play’s second main choral number of the play has to do with </a:t>
            </a:r>
            <a:r>
              <a:rPr lang="en-US" baseline="0" dirty="0" err="1" smtClean="0"/>
              <a:t>peitho’s</a:t>
            </a:r>
            <a:r>
              <a:rPr lang="en-US" baseline="0" dirty="0" smtClean="0"/>
              <a:t> effect on </a:t>
            </a:r>
            <a:r>
              <a:rPr lang="en-US" i="1" baseline="0" dirty="0" err="1" smtClean="0"/>
              <a:t>paris</a:t>
            </a:r>
            <a:r>
              <a:rPr lang="en-US" i="0" baseline="0" dirty="0" smtClean="0"/>
              <a:t>, abductor of </a:t>
            </a:r>
            <a:r>
              <a:rPr lang="en-US" i="0" baseline="0" dirty="0" err="1" smtClean="0"/>
              <a:t>helen</a:t>
            </a:r>
            <a:endParaRPr lang="en-US" i="0" baseline="0" dirty="0" smtClean="0"/>
          </a:p>
          <a:p>
            <a:pPr lvl="1"/>
            <a:r>
              <a:rPr lang="en-US" i="0" baseline="0" dirty="0" smtClean="0"/>
              <a:t>a malign fate fills </a:t>
            </a:r>
            <a:r>
              <a:rPr lang="en-US" i="0" baseline="0" dirty="0" err="1" smtClean="0"/>
              <a:t>paris’s</a:t>
            </a:r>
            <a:r>
              <a:rPr lang="en-US" i="0" baseline="0" dirty="0" smtClean="0"/>
              <a:t> heart with irresistible lust for the beautiful </a:t>
            </a:r>
            <a:r>
              <a:rPr lang="en-US" i="0" baseline="0" dirty="0" err="1" smtClean="0"/>
              <a:t>helen</a:t>
            </a:r>
            <a:r>
              <a:rPr lang="en-US" i="0" baseline="0" dirty="0" smtClean="0"/>
              <a:t>.</a:t>
            </a:r>
          </a:p>
          <a:p>
            <a:pPr lvl="1"/>
            <a:r>
              <a:rPr lang="en-US" i="0" baseline="0" dirty="0" smtClean="0"/>
              <a:t>whom he brings from Greece back to troy, with ruinous consequences.</a:t>
            </a:r>
          </a:p>
          <a:p>
            <a:pPr lvl="1"/>
            <a:r>
              <a:rPr lang="en-US" i="0" baseline="0" dirty="0" smtClean="0"/>
              <a:t>it tends to place persuasion in this play in the context of a ruinous cycle of violent vendetta, of murderous palace intrigue</a:t>
            </a:r>
          </a:p>
          <a:p>
            <a:pPr lvl="0"/>
            <a:r>
              <a:rPr lang="en-US" i="0" baseline="0" dirty="0" smtClean="0"/>
              <a:t>the persuasion in question – </a:t>
            </a:r>
            <a:r>
              <a:rPr lang="en-US" i="0" baseline="0" dirty="0" err="1" smtClean="0"/>
              <a:t>helen’s</a:t>
            </a:r>
            <a:r>
              <a:rPr lang="en-US" i="0" baseline="0" dirty="0" smtClean="0"/>
              <a:t> irresistible beauty – is ruinous because it will result in the </a:t>
            </a:r>
            <a:r>
              <a:rPr lang="en-US" i="0" baseline="0" dirty="0" err="1" smtClean="0"/>
              <a:t>destructiuon</a:t>
            </a:r>
            <a:r>
              <a:rPr lang="en-US" i="0" baseline="0" dirty="0" smtClean="0"/>
              <a:t> of </a:t>
            </a:r>
            <a:r>
              <a:rPr lang="en-US" i="0" baseline="0" dirty="0" err="1" smtClean="0"/>
              <a:t>paris</a:t>
            </a:r>
            <a:r>
              <a:rPr lang="en-US" i="0" baseline="0" dirty="0" smtClean="0"/>
              <a:t> and of his city of troy. thus the anticipated punishment in all its horror is already imprinted on the </a:t>
            </a:r>
            <a:r>
              <a:rPr lang="en-US" i="0" baseline="0" dirty="0" err="1" smtClean="0"/>
              <a:t>impusiveness</a:t>
            </a:r>
            <a:r>
              <a:rPr lang="en-US" i="0" baseline="0" dirty="0" smtClean="0"/>
              <a:t> that motivated </a:t>
            </a:r>
            <a:r>
              <a:rPr lang="en-US" i="0" baseline="0" dirty="0" err="1" smtClean="0"/>
              <a:t>paris</a:t>
            </a:r>
            <a:r>
              <a:rPr lang="en-US" i="0" baseline="0" dirty="0" smtClean="0"/>
              <a:t>’ tragically poor judgment. persuasion here thus aims at a kind of justice, but its modalities will be violently destructive all around.</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402188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a:t>
            </a:r>
            <a:r>
              <a:rPr lang="en-US" baseline="0" dirty="0" err="1" smtClean="0"/>
              <a:t>aeschylus</a:t>
            </a:r>
            <a:r>
              <a:rPr lang="en-US" baseline="0" dirty="0" smtClean="0"/>
              <a:t>’ </a:t>
            </a:r>
            <a:r>
              <a:rPr lang="en-US" baseline="0" dirty="0" err="1" smtClean="0"/>
              <a:t>oresteia</a:t>
            </a:r>
            <a:r>
              <a:rPr lang="en-US" baseline="0" dirty="0" smtClean="0"/>
              <a:t> charts a progression from a dysfunctional, tyrannical, problematic peitho to a supposedly just, democratic version of same:</a:t>
            </a:r>
          </a:p>
          <a:p>
            <a:pPr lvl="1"/>
            <a:r>
              <a:rPr lang="en-US" baseline="0" dirty="0" smtClean="0"/>
              <a:t>in the </a:t>
            </a:r>
            <a:r>
              <a:rPr lang="en-US" baseline="0" dirty="0" err="1" smtClean="0"/>
              <a:t>agamemnon</a:t>
            </a:r>
            <a:r>
              <a:rPr lang="en-US" baseline="0" dirty="0" smtClean="0"/>
              <a:t>, a female </a:t>
            </a:r>
            <a:r>
              <a:rPr lang="en-US" baseline="0" dirty="0" err="1" smtClean="0"/>
              <a:t>usuper</a:t>
            </a:r>
            <a:r>
              <a:rPr lang="en-US" baseline="0" dirty="0" smtClean="0"/>
              <a:t> of royal power unleashes powerful persuasion to lure the king, her husband, to his doom. yet in the process, she encounters resistance which she counters with raw force.</a:t>
            </a:r>
          </a:p>
          <a:p>
            <a:pPr lvl="1"/>
            <a:r>
              <a:rPr lang="en-US" baseline="0" dirty="0" smtClean="0"/>
              <a:t>in the libation bearers, the same queen pits her peitho against the violence of her son – which wins, and how?</a:t>
            </a:r>
          </a:p>
          <a:p>
            <a:pPr lvl="1"/>
            <a:r>
              <a:rPr lang="en-US" baseline="0" dirty="0" smtClean="0"/>
              <a:t>in the </a:t>
            </a:r>
            <a:r>
              <a:rPr lang="en-US" baseline="0" dirty="0" err="1" smtClean="0"/>
              <a:t>eumenides</a:t>
            </a:r>
            <a:r>
              <a:rPr lang="en-US" baseline="0" dirty="0" smtClean="0"/>
              <a:t>, the scene shifts from </a:t>
            </a:r>
            <a:r>
              <a:rPr lang="en-US" baseline="0" dirty="0" err="1" smtClean="0"/>
              <a:t>argos</a:t>
            </a:r>
            <a:r>
              <a:rPr lang="en-US" baseline="0" dirty="0" smtClean="0"/>
              <a:t> to </a:t>
            </a:r>
            <a:r>
              <a:rPr lang="en-US" baseline="0" dirty="0" err="1" smtClean="0"/>
              <a:t>athens</a:t>
            </a:r>
            <a:r>
              <a:rPr lang="en-US" baseline="0" dirty="0" smtClean="0"/>
              <a:t>, from tyranny to democracy, from vengeance to judicial process. now, peitho validated by the gods and by judicial process triumphs, overcoming resistance from those threatening rebellion and political chaos.</a:t>
            </a:r>
          </a:p>
          <a:p>
            <a:pPr lvl="0"/>
            <a:r>
              <a:rPr lang="en-US" baseline="0" dirty="0" smtClean="0"/>
              <a:t>yet that oversimplifies.</a:t>
            </a:r>
          </a:p>
          <a:p>
            <a:pPr lvl="0"/>
            <a:r>
              <a:rPr lang="en-US" baseline="0" dirty="0" err="1" smtClean="0"/>
              <a:t>clyt</a:t>
            </a:r>
            <a:r>
              <a:rPr lang="en-US" baseline="0" dirty="0" smtClean="0"/>
              <a:t> isn’t simply a monster; she has valid complaints to lay against her husband and the war he fights.</a:t>
            </a:r>
          </a:p>
          <a:p>
            <a:pPr lvl="0"/>
            <a:r>
              <a:rPr lang="en-US" baseline="0" dirty="0" smtClean="0"/>
              <a:t>later, justice seems to prevail in the last play. yet how just is justice there? does persuasion validate due process, or do elements of coercion suggest ulterior motives for the verdict reached?</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343603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US" dirty="0" smtClean="0"/>
              <a:t>the main point of the plot</a:t>
            </a:r>
            <a:r>
              <a:rPr lang="en-US" baseline="0" dirty="0" smtClean="0"/>
              <a:t> is the vengeance wreaked on Agamemnon: for his murdering his daughter (albeit at the behest of the gods), for the destruction of troy, a sack that failed to respect the sanctity temples and priestly personnel associated therewith. </a:t>
            </a:r>
            <a:r>
              <a:rPr lang="en-US" baseline="0" dirty="0" err="1" smtClean="0"/>
              <a:t>ag’s</a:t>
            </a:r>
            <a:r>
              <a:rPr lang="en-US" baseline="0" dirty="0" smtClean="0"/>
              <a:t> murder is also treated as delayed vengeance for the “feast of </a:t>
            </a:r>
            <a:r>
              <a:rPr lang="en-US" baseline="0" dirty="0" err="1" smtClean="0"/>
              <a:t>thyestes</a:t>
            </a:r>
            <a:r>
              <a:rPr lang="en-US" baseline="0" dirty="0" smtClean="0"/>
              <a:t>,” whereby </a:t>
            </a:r>
            <a:r>
              <a:rPr lang="en-US" baseline="0" dirty="0" err="1" smtClean="0"/>
              <a:t>ag’s</a:t>
            </a:r>
            <a:r>
              <a:rPr lang="en-US" baseline="0" dirty="0" smtClean="0"/>
              <a:t> father tricked his brother into eating his own children.</a:t>
            </a:r>
          </a:p>
          <a:p>
            <a:pPr defTabSz="909645">
              <a:defRPr/>
            </a:pPr>
            <a:r>
              <a:rPr lang="en-US" baseline="0" dirty="0" smtClean="0"/>
              <a:t>in this play, we learn how peitho initiates a cruelly punished crime, the abduction of </a:t>
            </a:r>
            <a:r>
              <a:rPr lang="en-US" baseline="0" dirty="0" err="1" smtClean="0"/>
              <a:t>helen</a:t>
            </a:r>
            <a:r>
              <a:rPr lang="en-US" baseline="0" dirty="0" smtClean="0"/>
              <a:t>. peitho also makes possible a murderous vengeance when </a:t>
            </a:r>
            <a:r>
              <a:rPr lang="en-US" baseline="0" dirty="0" err="1" smtClean="0"/>
              <a:t>clyt</a:t>
            </a:r>
            <a:r>
              <a:rPr lang="en-US" baseline="0" dirty="0" smtClean="0"/>
              <a:t> persuades ag to place his feat on the rich </a:t>
            </a:r>
            <a:r>
              <a:rPr lang="en-US" baseline="0" dirty="0" err="1" smtClean="0"/>
              <a:t>tapstries</a:t>
            </a:r>
            <a:r>
              <a:rPr lang="en-US" baseline="0" dirty="0" smtClean="0"/>
              <a:t>, an act so wasteful and arrogant it locks in the cruel fate awaiting him.</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13</a:t>
            </a:fld>
            <a:endParaRPr lang="en-US"/>
          </a:p>
        </p:txBody>
      </p:sp>
    </p:spTree>
    <p:extLst>
      <p:ext uri="{BB962C8B-B14F-4D97-AF65-F5344CB8AC3E}">
        <p14:creationId xmlns:p14="http://schemas.microsoft.com/office/powerpoint/2010/main" val="2464839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r>
              <a:rPr lang="en-US"/>
              <a:t>1-13-99</a:t>
            </a:r>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B2CBB4BC-1AAB-4A68-8B73-D788011F6E2D}" type="slidenum">
              <a:rPr lang="en-US"/>
              <a:pPr/>
              <a:t>14</a:t>
            </a:fld>
            <a:endParaRPr lang="en-US"/>
          </a:p>
        </p:txBody>
      </p:sp>
      <p:sp>
        <p:nvSpPr>
          <p:cNvPr id="629762" name="Rectangle 2"/>
          <p:cNvSpPr>
            <a:spLocks noGrp="1" noRot="1" noChangeAspect="1" noChangeArrowheads="1" noTextEdit="1"/>
          </p:cNvSpPr>
          <p:nvPr>
            <p:ph type="sldImg"/>
          </p:nvPr>
        </p:nvSpPr>
        <p:spPr>
          <a:xfrm>
            <a:off x="2408238" y="477838"/>
            <a:ext cx="2195512" cy="1647825"/>
          </a:xfrm>
          <a:ln/>
        </p:spPr>
      </p:sp>
      <p:sp>
        <p:nvSpPr>
          <p:cNvPr id="629763" name="Rectangle 3"/>
          <p:cNvSpPr>
            <a:spLocks noGrp="1" noChangeArrowheads="1"/>
          </p:cNvSpPr>
          <p:nvPr>
            <p:ph type="body" idx="1"/>
          </p:nvPr>
        </p:nvSpPr>
        <p:spPr/>
        <p:txBody>
          <a:bodyPr/>
          <a:lstStyle/>
          <a:p>
            <a:r>
              <a:rPr lang="en-US" dirty="0" smtClean="0"/>
              <a:t>the second half</a:t>
            </a:r>
            <a:r>
              <a:rPr lang="en-US" baseline="0" dirty="0" smtClean="0"/>
              <a:t> of the play contains some gripping and important scenes:</a:t>
            </a:r>
          </a:p>
          <a:p>
            <a:pPr lvl="1"/>
            <a:r>
              <a:rPr lang="en-US" baseline="0" dirty="0" err="1" smtClean="0"/>
              <a:t>cassandra</a:t>
            </a:r>
            <a:r>
              <a:rPr lang="en-US" baseline="0" dirty="0" smtClean="0"/>
              <a:t> scene, mixing solo song, choral song, with spoken dialogue. tour de force for the performer playing </a:t>
            </a:r>
            <a:r>
              <a:rPr lang="en-US" baseline="0" dirty="0" err="1" smtClean="0"/>
              <a:t>cassandra</a:t>
            </a:r>
            <a:r>
              <a:rPr lang="en-US" baseline="0" dirty="0" smtClean="0"/>
              <a:t>.</a:t>
            </a:r>
          </a:p>
          <a:p>
            <a:pPr lvl="1"/>
            <a:r>
              <a:rPr lang="en-US" dirty="0" smtClean="0"/>
              <a:t>the death scene, with the chorus, confused and unsure what to do, in effect dramatizing their own helplessness.</a:t>
            </a:r>
          </a:p>
          <a:p>
            <a:pPr lvl="1"/>
            <a:r>
              <a:rPr lang="en-US" dirty="0" smtClean="0"/>
              <a:t>the exodus, with its face-off</a:t>
            </a:r>
            <a:r>
              <a:rPr lang="en-US" baseline="0" dirty="0" smtClean="0"/>
              <a:t> between chorus and </a:t>
            </a:r>
            <a:r>
              <a:rPr lang="en-US" baseline="0" dirty="0" err="1" smtClean="0"/>
              <a:t>clyt</a:t>
            </a:r>
            <a:r>
              <a:rPr lang="en-US" baseline="0" dirty="0" smtClean="0"/>
              <a:t>, chorus and </a:t>
            </a:r>
            <a:r>
              <a:rPr lang="en-US" baseline="0" dirty="0" err="1" smtClean="0"/>
              <a:t>aegisthus</a:t>
            </a:r>
            <a:endParaRPr lang="en-US" baseline="0" dirty="0" smtClean="0"/>
          </a:p>
          <a:p>
            <a:pPr lvl="2"/>
            <a:r>
              <a:rPr lang="en-US" baseline="0" dirty="0" smtClean="0"/>
              <a:t>with that scene, the </a:t>
            </a:r>
            <a:r>
              <a:rPr lang="en-US" baseline="0" dirty="0" err="1" smtClean="0"/>
              <a:t>agamemnon</a:t>
            </a:r>
            <a:r>
              <a:rPr lang="en-US" baseline="0" dirty="0" smtClean="0"/>
              <a:t> offers us a triple study in tyranny:</a:t>
            </a:r>
          </a:p>
          <a:p>
            <a:pPr lvl="3"/>
            <a:r>
              <a:rPr lang="en-US" baseline="0" dirty="0" err="1" smtClean="0"/>
              <a:t>agamemnon</a:t>
            </a:r>
            <a:r>
              <a:rPr lang="en-US" baseline="0" dirty="0" smtClean="0"/>
              <a:t> himself and his overbearing manner on arrival.</a:t>
            </a:r>
          </a:p>
          <a:p>
            <a:pPr lvl="3"/>
            <a:r>
              <a:rPr lang="en-US" baseline="0" dirty="0" err="1" smtClean="0"/>
              <a:t>clytmenestra</a:t>
            </a:r>
            <a:r>
              <a:rPr lang="en-US" baseline="0" dirty="0" smtClean="0"/>
              <a:t>, who bends gender by seizing control and initiative in the matter of rule and vengeance.</a:t>
            </a:r>
          </a:p>
          <a:p>
            <a:pPr lvl="3"/>
            <a:r>
              <a:rPr lang="en-US" baseline="0" dirty="0" err="1" smtClean="0"/>
              <a:t>aegisthus</a:t>
            </a:r>
            <a:r>
              <a:rPr lang="en-US" baseline="0" dirty="0" smtClean="0"/>
              <a:t>, who arrogantly threatens the chorus, yet in effect has his masculinity doubted insofar as chorus foregrounds his stay-at-home adultery while others die in war, and his leaving the vengeance to his female lover.</a:t>
            </a:r>
          </a:p>
          <a:p>
            <a:pPr lvl="0"/>
            <a:endParaRPr lang="en-US" baseline="0" dirty="0" smtClean="0"/>
          </a:p>
          <a:p>
            <a:pPr lvl="0"/>
            <a:r>
              <a:rPr lang="en-US" baseline="0" dirty="0" smtClean="0"/>
              <a:t>analysis</a:t>
            </a:r>
          </a:p>
          <a:p>
            <a:pPr lvl="0"/>
            <a:endParaRPr lang="en-US" baseline="0" dirty="0" smtClean="0"/>
          </a:p>
          <a:p>
            <a:r>
              <a:rPr lang="en-US" dirty="0" smtClean="0"/>
              <a:t>3rd stasimon (141 ff.)</a:t>
            </a:r>
          </a:p>
          <a:p>
            <a:pPr lvl="1">
              <a:buClr>
                <a:schemeClr val="bg1">
                  <a:lumMod val="85000"/>
                </a:schemeClr>
              </a:buClr>
            </a:pPr>
            <a:r>
              <a:rPr lang="en-US" dirty="0" smtClean="0"/>
              <a:t>Foreboding</a:t>
            </a:r>
          </a:p>
          <a:p>
            <a:pPr lvl="1">
              <a:buClr>
                <a:schemeClr val="bg1">
                  <a:lumMod val="85000"/>
                </a:schemeClr>
              </a:buClr>
            </a:pPr>
            <a:r>
              <a:rPr lang="en-US" dirty="0" smtClean="0"/>
              <a:t>&gt;&gt; “justice comes to birth” – in context, justice as a thing to dread. chorus</a:t>
            </a:r>
            <a:r>
              <a:rPr lang="en-US" baseline="0" dirty="0" smtClean="0"/>
              <a:t> senses that past wrongs (</a:t>
            </a:r>
            <a:r>
              <a:rPr lang="en-US" baseline="0" dirty="0" err="1" smtClean="0"/>
              <a:t>ag’s</a:t>
            </a:r>
            <a:r>
              <a:rPr lang="en-US" baseline="0" dirty="0" smtClean="0"/>
              <a:t>) will bring ruin on all. tragic formula: “even exultant health (a form of </a:t>
            </a:r>
            <a:r>
              <a:rPr lang="en-US" i="1" baseline="0" dirty="0" smtClean="0"/>
              <a:t>koros</a:t>
            </a:r>
            <a:r>
              <a:rPr lang="en-US" baseline="0" dirty="0" smtClean="0"/>
              <a:t>), well we know, / exceeds its limits.” good fortune attracts the corrective forces of the cosmos, the nameless daimon in </a:t>
            </a:r>
            <a:r>
              <a:rPr lang="en-US" baseline="0" dirty="0" err="1" smtClean="0"/>
              <a:t>persians</a:t>
            </a:r>
            <a:r>
              <a:rPr lang="en-US" baseline="0" dirty="0" smtClean="0"/>
              <a:t>, the inscrutable </a:t>
            </a:r>
            <a:r>
              <a:rPr lang="en-US" baseline="0" dirty="0" err="1" smtClean="0"/>
              <a:t>zeus</a:t>
            </a:r>
            <a:r>
              <a:rPr lang="en-US" baseline="0" dirty="0" smtClean="0"/>
              <a:t> of the </a:t>
            </a:r>
            <a:r>
              <a:rPr lang="en-US" baseline="0" dirty="0" err="1" smtClean="0"/>
              <a:t>ag</a:t>
            </a:r>
            <a:r>
              <a:rPr lang="en-US" baseline="0" dirty="0" smtClean="0"/>
              <a:t>. parodos – here “the </a:t>
            </a:r>
            <a:r>
              <a:rPr lang="en-US" baseline="0" dirty="0" err="1" smtClean="0"/>
              <a:t>cahin</a:t>
            </a:r>
            <a:r>
              <a:rPr lang="en-US" baseline="0" dirty="0" smtClean="0"/>
              <a:t> that curbs our excess.” “caution,” however, by voluntarily sacrificing some of this too-great good fortune, this </a:t>
            </a:r>
            <a:r>
              <a:rPr lang="en-US" i="1" u="none" baseline="0" dirty="0" smtClean="0"/>
              <a:t>koros</a:t>
            </a:r>
            <a:r>
              <a:rPr lang="en-US" i="0" u="none" baseline="0" dirty="0" smtClean="0"/>
              <a:t>, can save the “house” (</a:t>
            </a:r>
            <a:r>
              <a:rPr lang="en-US" i="1" u="none" baseline="0" dirty="0" err="1" smtClean="0"/>
              <a:t>domos</a:t>
            </a:r>
            <a:r>
              <a:rPr lang="en-US" i="0" u="none" baseline="0" dirty="0" smtClean="0"/>
              <a:t>) from destruction. </a:t>
            </a:r>
            <a:r>
              <a:rPr lang="en-US" i="0" u="none" baseline="0" dirty="0" err="1" smtClean="0"/>
              <a:t>trgic</a:t>
            </a:r>
            <a:r>
              <a:rPr lang="en-US" i="0" u="none" baseline="0" dirty="0" smtClean="0"/>
              <a:t> doom, or </a:t>
            </a:r>
            <a:r>
              <a:rPr lang="en-US" i="1" u="none" baseline="0" dirty="0" smtClean="0"/>
              <a:t>ate</a:t>
            </a:r>
            <a:r>
              <a:rPr lang="en-US" i="0" u="none" baseline="0" dirty="0" smtClean="0"/>
              <a:t>, as multiply motivated in </a:t>
            </a:r>
            <a:r>
              <a:rPr lang="en-US" i="0" u="none" baseline="0" dirty="0" err="1" smtClean="0"/>
              <a:t>aesch</a:t>
            </a:r>
            <a:r>
              <a:rPr lang="en-US" i="0" u="none" baseline="0" dirty="0" smtClean="0"/>
              <a:t>. human agency matters.</a:t>
            </a:r>
            <a:endParaRPr lang="en-US" dirty="0" smtClean="0"/>
          </a:p>
          <a:p>
            <a:r>
              <a:rPr lang="en-US" b="1" dirty="0" smtClean="0"/>
              <a:t>4th episode (143 ff.)</a:t>
            </a:r>
          </a:p>
          <a:p>
            <a:pPr lvl="1">
              <a:buClr>
                <a:schemeClr val="bg1">
                  <a:lumMod val="85000"/>
                </a:schemeClr>
              </a:buClr>
            </a:pPr>
            <a:r>
              <a:rPr lang="en-US" sz="2100" b="1" dirty="0" err="1"/>
              <a:t>Clyt</a:t>
            </a:r>
            <a:r>
              <a:rPr lang="en-US" sz="2100" b="1" dirty="0"/>
              <a:t>., Leader. Cassandra to enter palace</a:t>
            </a:r>
          </a:p>
          <a:p>
            <a:pPr lvl="1">
              <a:buClr>
                <a:schemeClr val="bg1">
                  <a:lumMod val="85000"/>
                </a:schemeClr>
              </a:buClr>
            </a:pPr>
            <a:r>
              <a:rPr lang="en-US" sz="2100" b="1" dirty="0"/>
              <a:t>Cass., Leader, whole Chorus. </a:t>
            </a:r>
            <a:r>
              <a:rPr lang="en-US" sz="2100" b="1" dirty="0" err="1"/>
              <a:t>Cass.’s</a:t>
            </a:r>
            <a:r>
              <a:rPr lang="en-US" sz="2100" b="1" dirty="0"/>
              <a:t> visions (spoken, sung)</a:t>
            </a:r>
          </a:p>
          <a:p>
            <a:pPr lvl="1">
              <a:buClr>
                <a:schemeClr val="bg1">
                  <a:lumMod val="85000"/>
                </a:schemeClr>
              </a:buClr>
            </a:pPr>
            <a:r>
              <a:rPr lang="en-US" sz="2100" b="1" dirty="0"/>
              <a:t>&gt;&gt; this is of particular interest. first, </a:t>
            </a:r>
            <a:r>
              <a:rPr lang="en-US" sz="2100" b="1" dirty="0" err="1"/>
              <a:t>clyt’s</a:t>
            </a:r>
            <a:r>
              <a:rPr lang="en-US" sz="2100" b="1" dirty="0"/>
              <a:t> challenge of getting </a:t>
            </a:r>
            <a:r>
              <a:rPr lang="en-US" sz="2100" b="1" dirty="0" err="1"/>
              <a:t>cass</a:t>
            </a:r>
            <a:r>
              <a:rPr lang="en-US" sz="2100" b="1" dirty="0"/>
              <a:t>, also an intended victim, into the house. </a:t>
            </a:r>
            <a:r>
              <a:rPr lang="en-US" sz="2100" b="1" dirty="0" err="1"/>
              <a:t>clyt’s</a:t>
            </a:r>
            <a:r>
              <a:rPr lang="en-US" sz="2100" b="1" dirty="0"/>
              <a:t> imperious order: “Do it </a:t>
            </a:r>
            <a:r>
              <a:rPr lang="en-US" sz="2100" b="1" i="1" dirty="0"/>
              <a:t>now</a:t>
            </a:r>
            <a:r>
              <a:rPr lang="en-US" sz="2100" b="1" dirty="0"/>
              <a:t>” (p. 144). then the worry over whether communication is even possible with this possibly </a:t>
            </a:r>
            <a:r>
              <a:rPr lang="en-US" sz="2100" b="1" dirty="0" err="1"/>
              <a:t>greek</a:t>
            </a:r>
            <a:r>
              <a:rPr lang="en-US" sz="2100" b="1" dirty="0"/>
              <a:t>-less foreigner. it turns out it is. finally, </a:t>
            </a:r>
            <a:r>
              <a:rPr lang="en-US" sz="2100" b="1" dirty="0" err="1"/>
              <a:t>cass’s</a:t>
            </a:r>
            <a:r>
              <a:rPr lang="en-US" sz="2100" b="1" dirty="0"/>
              <a:t> own challenge: to get the chorus to heed her warnings. </a:t>
            </a:r>
            <a:r>
              <a:rPr lang="en-US" sz="2100" b="1" dirty="0" err="1"/>
              <a:t>clyt</a:t>
            </a:r>
            <a:r>
              <a:rPr lang="en-US" sz="2100" b="1" dirty="0"/>
              <a:t> suffers from cruel ploy on Apollo’s part. the god promised her the gift of prophecy in return for sex. when </a:t>
            </a:r>
            <a:r>
              <a:rPr lang="en-US" sz="2100" b="1" dirty="0" err="1"/>
              <a:t>cass</a:t>
            </a:r>
            <a:r>
              <a:rPr lang="en-US" sz="2100" b="1" dirty="0"/>
              <a:t> withheld same, he cursed her with the impossibility of being believed. </a:t>
            </a:r>
            <a:r>
              <a:rPr lang="en-US" sz="2100" b="1" dirty="0" err="1"/>
              <a:t>cass</a:t>
            </a:r>
            <a:r>
              <a:rPr lang="en-US" sz="2100" b="1" dirty="0"/>
              <a:t> desperately tries to get through to the chorus, among other things, demonstrating her miraculous knowledge of past events (how could she have known that?). the chorus resists believing until almost the bitter end, but by the time they do, it’s too late. issues again of gender and credibility.</a:t>
            </a:r>
          </a:p>
          <a:p>
            <a:r>
              <a:rPr lang="en-US" dirty="0" smtClean="0"/>
              <a:t>Choral recitation (158)</a:t>
            </a:r>
          </a:p>
          <a:p>
            <a:pPr lvl="1">
              <a:buClr>
                <a:schemeClr val="bg1">
                  <a:lumMod val="85000"/>
                </a:schemeClr>
              </a:buClr>
            </a:pPr>
            <a:r>
              <a:rPr lang="en-US" sz="2100" dirty="0"/>
              <a:t>Perils of power</a:t>
            </a:r>
          </a:p>
          <a:p>
            <a:r>
              <a:rPr lang="en-US" dirty="0" smtClean="0"/>
              <a:t>Choral scene (159)</a:t>
            </a:r>
          </a:p>
          <a:p>
            <a:pPr lvl="1">
              <a:buClr>
                <a:schemeClr val="bg1">
                  <a:lumMod val="85000"/>
                </a:schemeClr>
              </a:buClr>
            </a:pPr>
            <a:r>
              <a:rPr lang="en-US" sz="2100" dirty="0"/>
              <a:t>Leader, whole Chorus, Ag. (offstage)</a:t>
            </a:r>
          </a:p>
          <a:p>
            <a:pPr lvl="1">
              <a:buClr>
                <a:schemeClr val="bg1">
                  <a:lumMod val="85000"/>
                </a:schemeClr>
              </a:buClr>
            </a:pPr>
            <a:r>
              <a:rPr lang="en-US" sz="2100" dirty="0"/>
              <a:t>&gt;&gt; problem of choral impotence. what to do? “I’m helpless. Who can raise the dead with words?”</a:t>
            </a:r>
          </a:p>
          <a:p>
            <a:r>
              <a:rPr lang="en-US" dirty="0" smtClean="0"/>
              <a:t>Exodos (160 ff.)</a:t>
            </a:r>
          </a:p>
          <a:p>
            <a:pPr lvl="1">
              <a:buClr>
                <a:schemeClr val="bg1">
                  <a:lumMod val="85000"/>
                </a:schemeClr>
              </a:buClr>
            </a:pPr>
            <a:r>
              <a:rPr lang="en-US" sz="2100" dirty="0" err="1"/>
              <a:t>Clyt</a:t>
            </a:r>
            <a:r>
              <a:rPr lang="en-US" sz="2100" dirty="0"/>
              <a:t>., Leader. </a:t>
            </a:r>
            <a:r>
              <a:rPr lang="en-US" sz="2100" i="1" dirty="0" err="1"/>
              <a:t>Ekkuklēma</a:t>
            </a:r>
            <a:r>
              <a:rPr lang="en-US" sz="2100" dirty="0"/>
              <a:t> with corpses.</a:t>
            </a:r>
          </a:p>
          <a:p>
            <a:pPr lvl="1">
              <a:buClr>
                <a:schemeClr val="bg1">
                  <a:lumMod val="85000"/>
                </a:schemeClr>
              </a:buClr>
            </a:pPr>
            <a:r>
              <a:rPr lang="en-US" sz="2100" dirty="0"/>
              <a:t>&gt;&gt; a terrible epiphany. the visible fulfills and replaces all the verbal </a:t>
            </a:r>
            <a:r>
              <a:rPr lang="en-US" sz="2100" dirty="0" err="1"/>
              <a:t>foreshadowings</a:t>
            </a:r>
            <a:r>
              <a:rPr lang="en-US" sz="2100" dirty="0"/>
              <a:t>.</a:t>
            </a:r>
          </a:p>
          <a:p>
            <a:pPr lvl="1">
              <a:buClr>
                <a:schemeClr val="bg1">
                  <a:lumMod val="85000"/>
                </a:schemeClr>
              </a:buClr>
            </a:pPr>
            <a:r>
              <a:rPr lang="en-US" sz="2100" dirty="0" err="1"/>
              <a:t>Clyt</a:t>
            </a:r>
            <a:r>
              <a:rPr lang="en-US" sz="2100" dirty="0"/>
              <a:t>., Chorus (lyric dialogue). Recriminations</a:t>
            </a:r>
          </a:p>
          <a:p>
            <a:pPr lvl="1">
              <a:buClr>
                <a:schemeClr val="bg1">
                  <a:lumMod val="85000"/>
                </a:schemeClr>
              </a:buClr>
            </a:pPr>
            <a:r>
              <a:rPr lang="en-US" sz="2100" dirty="0"/>
              <a:t>&gt;&gt; 165 </a:t>
            </a:r>
            <a:r>
              <a:rPr lang="en-US" sz="2100" dirty="0" err="1"/>
              <a:t>clyt</a:t>
            </a:r>
            <a:r>
              <a:rPr lang="en-US" sz="2100" dirty="0"/>
              <a:t>. tragic cycle “three generations feed the spirit in the race. … he feeds our bloodlust – aye, before the old wound dies it ripens in another flow of blood.”</a:t>
            </a:r>
          </a:p>
          <a:p>
            <a:pPr lvl="1">
              <a:buClr>
                <a:schemeClr val="bg1">
                  <a:lumMod val="85000"/>
                </a:schemeClr>
              </a:buClr>
            </a:pPr>
            <a:r>
              <a:rPr lang="en-US" sz="2100" dirty="0" err="1"/>
              <a:t>Clyt</a:t>
            </a:r>
            <a:r>
              <a:rPr lang="en-US" sz="2100" dirty="0"/>
              <a:t>., Aegisthus, Leader (dialogue). Gloating in victory, more recriminations</a:t>
            </a:r>
          </a:p>
          <a:p>
            <a:pPr lvl="0"/>
            <a:endParaRPr lang="en-US" dirty="0" smtClean="0"/>
          </a:p>
        </p:txBody>
      </p:sp>
    </p:spTree>
    <p:extLst>
      <p:ext uri="{BB962C8B-B14F-4D97-AF65-F5344CB8AC3E}">
        <p14:creationId xmlns:p14="http://schemas.microsoft.com/office/powerpoint/2010/main" val="328123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4060806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the carpet problematic to tread on?</a:t>
            </a:r>
          </a:p>
          <a:p>
            <a:r>
              <a:rPr lang="en-US" dirty="0" smtClean="0"/>
              <a:t>we’ll pick one board of senior advisers</a:t>
            </a:r>
            <a:r>
              <a:rPr lang="en-US" baseline="0" dirty="0" smtClean="0"/>
              <a:t> to king Agamemnon, two teams of debaters</a:t>
            </a:r>
          </a:p>
          <a:p>
            <a:pPr lvl="1"/>
            <a:r>
              <a:rPr lang="en-US" baseline="0" dirty="0" smtClean="0"/>
              <a:t>Board of advisers to Agamemnon, easily swayed one way or the other</a:t>
            </a:r>
          </a:p>
          <a:p>
            <a:pPr lvl="1"/>
            <a:r>
              <a:rPr lang="en-US" baseline="0" dirty="0" smtClean="0"/>
              <a:t>Team "Do Tread"</a:t>
            </a:r>
          </a:p>
          <a:p>
            <a:pPr lvl="1"/>
            <a:r>
              <a:rPr lang="en-US" baseline="0" dirty="0" smtClean="0"/>
              <a:t>Team "Don't Tread"</a:t>
            </a:r>
          </a:p>
          <a:p>
            <a:r>
              <a:rPr lang="en-US" baseline="0" dirty="0" smtClean="0"/>
              <a:t>teams and advisers will respectively brainstorm arguments pro/con, discuss case</a:t>
            </a:r>
          </a:p>
          <a:p>
            <a:pPr lvl="0"/>
            <a:r>
              <a:rPr lang="en-US" baseline="0" dirty="0" smtClean="0"/>
              <a:t>5 minutes.</a:t>
            </a:r>
          </a:p>
          <a:p>
            <a:pPr lvl="0"/>
            <a:r>
              <a:rPr lang="en-US" baseline="0" dirty="0" smtClean="0"/>
              <a:t>pro: 1-minutepitch</a:t>
            </a:r>
          </a:p>
          <a:p>
            <a:pPr lvl="0"/>
            <a:r>
              <a:rPr lang="en-US" baseline="0" dirty="0" smtClean="0"/>
              <a:t>con: 1-minute pitch</a:t>
            </a:r>
          </a:p>
          <a:p>
            <a:pPr lvl="0"/>
            <a:r>
              <a:rPr lang="en-US" baseline="0" dirty="0" smtClean="0"/>
              <a:t>then advisers’ questions.</a:t>
            </a:r>
          </a:p>
          <a:p>
            <a:pPr lvl="0"/>
            <a:r>
              <a:rPr lang="en-US" baseline="0" dirty="0" smtClean="0"/>
              <a:t>try to analyze arguments [me taking notes]</a:t>
            </a:r>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16</a:t>
            </a:fld>
            <a:endParaRPr lang="en-US"/>
          </a:p>
        </p:txBody>
      </p:sp>
    </p:spTree>
    <p:extLst>
      <p:ext uri="{BB962C8B-B14F-4D97-AF65-F5344CB8AC3E}">
        <p14:creationId xmlns:p14="http://schemas.microsoft.com/office/powerpoint/2010/main" val="1275486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7411" indent="-227411"/>
            <a:r>
              <a:rPr lang="en-US" sz="1200" dirty="0"/>
              <a:t>complex analysis of the </a:t>
            </a:r>
            <a:r>
              <a:rPr lang="en-US" sz="1200" dirty="0" err="1"/>
              <a:t>clytemnestra</a:t>
            </a:r>
            <a:r>
              <a:rPr lang="en-US" sz="1200" dirty="0"/>
              <a:t> quote.</a:t>
            </a:r>
          </a:p>
          <a:p>
            <a:pPr marL="682234" lvl="1" indent="-227411"/>
            <a:r>
              <a:rPr lang="en-US" sz="1200" dirty="0"/>
              <a:t>the question is not so much what the quotation “says” (a straightforward interpretation-translation of the information thereby conveyed). </a:t>
            </a:r>
            <a:r>
              <a:rPr lang="en-US" sz="1200" i="1" dirty="0"/>
              <a:t>what does it do??</a:t>
            </a:r>
          </a:p>
          <a:p>
            <a:pPr marL="1137056" lvl="2" indent="-227411"/>
            <a:r>
              <a:rPr lang="en-US" sz="1200" dirty="0">
                <a:latin typeface="Times New Roman" charset="0"/>
                <a:cs typeface="Arial" charset="0"/>
              </a:rPr>
              <a:t>the locution is the words themselves, the content. the illocution, the type of utterance, = command + assertion-statement. the </a:t>
            </a:r>
            <a:r>
              <a:rPr lang="en-US" sz="1200" i="1" dirty="0">
                <a:latin typeface="Times New Roman" charset="0"/>
                <a:cs typeface="Arial" charset="0"/>
              </a:rPr>
              <a:t>perlocution</a:t>
            </a:r>
            <a:r>
              <a:rPr lang="en-US" sz="1200" dirty="0">
                <a:latin typeface="Times New Roman" charset="0"/>
                <a:cs typeface="Arial" charset="0"/>
              </a:rPr>
              <a:t>, well, to get ag to step on the carpet and, through that act of hubris, step into the sea of trouble that </a:t>
            </a:r>
            <a:r>
              <a:rPr lang="en-US" sz="1200" dirty="0" err="1">
                <a:latin typeface="Times New Roman" charset="0"/>
                <a:cs typeface="Arial" charset="0"/>
              </a:rPr>
              <a:t>clyt</a:t>
            </a:r>
            <a:r>
              <a:rPr lang="en-US" sz="1200" dirty="0">
                <a:latin typeface="Times New Roman" charset="0"/>
                <a:cs typeface="Arial" charset="0"/>
              </a:rPr>
              <a:t> intends for him.</a:t>
            </a:r>
          </a:p>
          <a:p>
            <a:pPr marL="1591879" lvl="3" indent="-227411" defTabSz="909645">
              <a:defRPr/>
            </a:pPr>
            <a:r>
              <a:rPr lang="en-US" i="0" baseline="0" dirty="0" smtClean="0"/>
              <a:t>the “</a:t>
            </a:r>
            <a:r>
              <a:rPr lang="en-US" sz="1200" dirty="0">
                <a:latin typeface="Times New Roman" charset="0"/>
                <a:cs typeface="Arial" charset="0"/>
              </a:rPr>
              <a:t>The power is yours if you surrender, / all of your own free will, to me” part manipulates. as a whole, the utterance seeks to create a special bond between speaker and addressee – a bond that is unequal in contradictory ways. in the process, it seeks to alter </a:t>
            </a:r>
            <a:r>
              <a:rPr lang="en-US" sz="1200" dirty="0" err="1">
                <a:latin typeface="Times New Roman" charset="0"/>
                <a:cs typeface="Arial" charset="0"/>
              </a:rPr>
              <a:t>ag’s</a:t>
            </a:r>
            <a:r>
              <a:rPr lang="en-US" sz="1200" dirty="0">
                <a:latin typeface="Times New Roman" charset="0"/>
                <a:cs typeface="Arial" charset="0"/>
              </a:rPr>
              <a:t> perception of reality.</a:t>
            </a:r>
          </a:p>
          <a:p>
            <a:pPr marL="1591879" lvl="3" indent="-227411" defTabSz="909645">
              <a:defRPr/>
            </a:pPr>
            <a:r>
              <a:rPr lang="en-US" dirty="0" smtClean="0"/>
              <a:t>the “</a:t>
            </a:r>
            <a:r>
              <a:rPr lang="en-US" sz="1200" dirty="0">
                <a:latin typeface="Times New Roman" charset="0"/>
                <a:cs typeface="Arial" charset="0"/>
              </a:rPr>
              <a:t>O give way (</a:t>
            </a:r>
            <a:r>
              <a:rPr lang="en-US" sz="1200" i="1" dirty="0" err="1">
                <a:latin typeface="Times New Roman" charset="0"/>
                <a:cs typeface="Arial" charset="0"/>
              </a:rPr>
              <a:t>pithou</a:t>
            </a:r>
            <a:r>
              <a:rPr lang="en-US" sz="1200" dirty="0">
                <a:latin typeface="Times New Roman" charset="0"/>
                <a:cs typeface="Arial" charset="0"/>
              </a:rPr>
              <a:t>, “obey”)” part, though,</a:t>
            </a:r>
            <a:r>
              <a:rPr lang="en-US" dirty="0" smtClean="0"/>
              <a:t> </a:t>
            </a:r>
            <a:r>
              <a:rPr lang="en-US" i="1" dirty="0" smtClean="0"/>
              <a:t>bids</a:t>
            </a:r>
            <a:r>
              <a:rPr lang="en-US" i="0" dirty="0" smtClean="0"/>
              <a:t> – is an instruction compressed into the bare essence of its intended result. paradoxically, it is intended as a type of verbal coercion, a spoken shove, a bit of magical incantation.</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293468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fire signals: clear, powerful,</a:t>
            </a:r>
            <a:r>
              <a:rPr lang="en-US" baseline="0" dirty="0" smtClean="0"/>
              <a:t> convincing.</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3181982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talking earlier about peitho-persuasion and gender: peitho as a feminine personification</a:t>
            </a:r>
            <a:r>
              <a:rPr lang="en-US" baseline="0" dirty="0" smtClean="0"/>
              <a:t> of persuasion, persuasion and its association with feminine gender more generally.</a:t>
            </a:r>
          </a:p>
          <a:p>
            <a:r>
              <a:rPr lang="en-US" baseline="0" dirty="0" smtClean="0"/>
              <a:t>is it possible that gender dynamics are operative here along with other dynamics? what makes it all believable to this initially incredulous chorus leader? for issues of  gender and credibility, compare the law quoted in Law quoted in pseudo-Demosthenes 46.14, Peitho readings page.</a:t>
            </a:r>
          </a:p>
          <a:p>
            <a:r>
              <a:rPr lang="en-US" baseline="0" dirty="0" smtClean="0"/>
              <a:t>possibly compare (??) Law quoted in pseudo-Demosthenes 46.14:</a:t>
            </a:r>
          </a:p>
          <a:p>
            <a:pPr lvl="1"/>
            <a:r>
              <a:rPr lang="en-US" dirty="0" smtClean="0"/>
              <a:t>Any citizen, with the exception of those who had been adopted when Solon entered upon his office, and had thereby become unable either to renounce or to claim an inheritance, shall have the right to dispose of his own property by will as he shall see fit, if he have no male children lawfully born, unless his mind be impaired by one of these things, lunacy or old age or drugs or disease, or unless he is persuaded by a woman (</a:t>
            </a:r>
            <a:r>
              <a:rPr lang="en-US" dirty="0" err="1" smtClean="0"/>
              <a:t>gunaiki</a:t>
            </a:r>
            <a:r>
              <a:rPr lang="en-US" dirty="0" smtClean="0"/>
              <a:t> </a:t>
            </a:r>
            <a:r>
              <a:rPr lang="en-US" dirty="0" err="1" smtClean="0"/>
              <a:t>peithomenos</a:t>
            </a:r>
            <a:r>
              <a:rPr lang="en-US" dirty="0" smtClean="0"/>
              <a:t>), or under constraint or deprived of his liberty. (Loeb, with alterations)</a:t>
            </a:r>
          </a:p>
          <a:p>
            <a:pPr lvl="1"/>
            <a:r>
              <a:rPr lang="en-US" dirty="0" smtClean="0"/>
              <a:t>(Under Athenian law, a will could be invalidated if it could be shown that a woman had influenced — "persuaded" — the man whose will it was to write or change it a certain way.)</a:t>
            </a:r>
            <a:endParaRPr lang="en-US" dirty="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3</a:t>
            </a:fld>
            <a:endParaRPr lang="en-US"/>
          </a:p>
        </p:txBody>
      </p:sp>
    </p:spTree>
    <p:extLst>
      <p:ext uri="{BB962C8B-B14F-4D97-AF65-F5344CB8AC3E}">
        <p14:creationId xmlns:p14="http://schemas.microsoft.com/office/powerpoint/2010/main" val="130378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4</a:t>
            </a:fld>
            <a:endParaRPr lang="en-US"/>
          </a:p>
        </p:txBody>
      </p:sp>
    </p:spTree>
    <p:extLst>
      <p:ext uri="{BB962C8B-B14F-4D97-AF65-F5344CB8AC3E}">
        <p14:creationId xmlns:p14="http://schemas.microsoft.com/office/powerpoint/2010/main" val="237188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24371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183816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140726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227132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915">
              <a:defRPr/>
            </a:pPr>
            <a:r>
              <a:rPr lang="en-US" baseline="0" dirty="0" smtClean="0"/>
              <a:t>let’s recall certain fundamental social-values-related ambiguities about </a:t>
            </a:r>
            <a:r>
              <a:rPr lang="en-US" baseline="0" dirty="0" err="1" smtClean="0"/>
              <a:t>greek</a:t>
            </a:r>
            <a:r>
              <a:rPr lang="en-US" baseline="0" dirty="0" smtClean="0"/>
              <a:t> peitho</a:t>
            </a:r>
          </a:p>
        </p:txBody>
      </p:sp>
      <p:sp>
        <p:nvSpPr>
          <p:cNvPr id="4" name="Header Placeholder 3"/>
          <p:cNvSpPr>
            <a:spLocks noGrp="1"/>
          </p:cNvSpPr>
          <p:nvPr>
            <p:ph type="hdr" sz="quarter" idx="10"/>
          </p:nvPr>
        </p:nvSpPr>
        <p:spPr/>
        <p:txBody>
          <a:bodyPr/>
          <a:lstStyle/>
          <a:p>
            <a:r>
              <a:rPr lang="en-US" smtClean="0"/>
              <a:t>persuasion anc. greece</a:t>
            </a: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smtClean="0"/>
              <a:t>notes</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9</a:t>
            </a:fld>
            <a:endParaRPr lang="en-US"/>
          </a:p>
        </p:txBody>
      </p:sp>
    </p:spTree>
    <p:extLst>
      <p:ext uri="{BB962C8B-B14F-4D97-AF65-F5344CB8AC3E}">
        <p14:creationId xmlns:p14="http://schemas.microsoft.com/office/powerpoint/2010/main" val="3098196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1311"/>
            <a:ext cx="7772400" cy="1470025"/>
          </a:xfrm>
          <a:noFill/>
        </p:spPr>
        <p:txBody>
          <a:bodyPr>
            <a:noAutofit/>
          </a:bodyPr>
          <a:lstStyle>
            <a:lvl1pPr algn="ctr">
              <a:defRPr sz="4800" b="0">
                <a:solidFill>
                  <a:schemeClr val="bg1"/>
                </a:solidFill>
                <a:effectLst>
                  <a:outerShdw blurRad="38100" dist="381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947086"/>
            <a:ext cx="6400800" cy="1752600"/>
          </a:xfrm>
        </p:spPr>
        <p:txBody>
          <a:bodyPr>
            <a:normAutofit/>
          </a:bodyPr>
          <a:lstStyle>
            <a:lvl1pPr marL="0" indent="0" algn="ctr">
              <a:buNone/>
              <a:defRPr sz="3600" b="0">
                <a:solidFill>
                  <a:srgbClr val="000099"/>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2-Feb-17</a:t>
            </a:r>
            <a:endParaRPr lang="en-US"/>
          </a:p>
        </p:txBody>
      </p:sp>
      <p:sp>
        <p:nvSpPr>
          <p:cNvPr id="6" name="Footer Placeholder 5"/>
          <p:cNvSpPr>
            <a:spLocks noGrp="1"/>
          </p:cNvSpPr>
          <p:nvPr>
            <p:ph type="ftr" sz="quarter" idx="11"/>
          </p:nvPr>
        </p:nvSpPr>
        <p:spPr/>
        <p:txBody>
          <a:bodyPr/>
          <a:lstStyle/>
          <a:p>
            <a:r>
              <a:rPr lang="en-US" smtClean="0"/>
              <a:t>Agamemnon</a:t>
            </a:r>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kern="800" spc="0" baseline="0">
                <a:solidFill>
                  <a:srgbClr val="000099"/>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20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lang="en-US" sz="3200" kern="1200" dirty="0" smtClean="0">
                <a:solidFill>
                  <a:schemeClr val="tx1"/>
                </a:solidFill>
                <a:latin typeface="+mn-lt"/>
                <a:ea typeface="+mn-ea"/>
                <a:cs typeface="+mn-cs"/>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54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9449" y="2046650"/>
            <a:ext cx="7772400" cy="1362075"/>
          </a:xfrm>
        </p:spPr>
        <p:txBody>
          <a:bodyPr anchor="b" anchorCtr="0"/>
          <a:lstStyle>
            <a:lvl1pPr algn="l">
              <a:defRPr sz="4000" b="1" cap="none" baseline="0">
                <a:solidFill>
                  <a:srgbClr val="00009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9449" y="3681413"/>
            <a:ext cx="7772400" cy="1500187"/>
          </a:xfrm>
        </p:spPr>
        <p:txBody>
          <a:bodyPr anchor="t" anchorCtr="0">
            <a:normAutofit/>
          </a:bodyPr>
          <a:lstStyle>
            <a:lvl1pPr marL="0" indent="0">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2-Feb-17</a:t>
            </a:r>
            <a:endParaRPr lang="en-US"/>
          </a:p>
        </p:txBody>
      </p:sp>
      <p:sp>
        <p:nvSpPr>
          <p:cNvPr id="6" name="Footer Placeholder 5"/>
          <p:cNvSpPr>
            <a:spLocks noGrp="1"/>
          </p:cNvSpPr>
          <p:nvPr>
            <p:ph type="ftr" sz="quarter" idx="11"/>
          </p:nvPr>
        </p:nvSpPr>
        <p:spPr/>
        <p:txBody>
          <a:bodyPr/>
          <a:lstStyle/>
          <a:p>
            <a:r>
              <a:rPr lang="en-US" smtClean="0"/>
              <a:t>Agamemnon</a:t>
            </a:r>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cxnSp>
        <p:nvCxnSpPr>
          <p:cNvPr id="10" name="Straight Connector 9"/>
          <p:cNvCxnSpPr/>
          <p:nvPr userDrawn="1"/>
        </p:nvCxnSpPr>
        <p:spPr>
          <a:xfrm rot="5400000">
            <a:off x="24384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12" name="Group 11"/>
          <p:cNvGrpSpPr/>
          <p:nvPr userDrawn="1"/>
        </p:nvGrpSpPr>
        <p:grpSpPr>
          <a:xfrm>
            <a:off x="571500" y="2030505"/>
            <a:ext cx="8001000" cy="3200400"/>
            <a:chOff x="571500" y="2030505"/>
            <a:chExt cx="8001000" cy="3200400"/>
          </a:xfrm>
        </p:grpSpPr>
        <p:cxnSp>
          <p:nvCxnSpPr>
            <p:cNvPr id="10" name="Straight Connector 9"/>
            <p:cNvCxnSpPr/>
            <p:nvPr userDrawn="1"/>
          </p:nvCxnSpPr>
          <p:spPr>
            <a:xfrm>
              <a:off x="571500" y="2182905"/>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2895600" y="3630705"/>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marL="342900" indent="-342900">
              <a:defRPr lang="en-US" sz="3200" kern="1200" dirty="0" smtClean="0">
                <a:solidFill>
                  <a:schemeClr val="tx1"/>
                </a:solidFill>
                <a:latin typeface="+mn-lt"/>
                <a:ea typeface="+mn-ea"/>
                <a:cs typeface="+mn-cs"/>
              </a:defRPr>
            </a:lvl1pPr>
            <a:lvl2pPr marL="742950" indent="-285750">
              <a:defRPr lang="en-US" sz="2800" kern="1200" dirty="0" smtClean="0">
                <a:solidFill>
                  <a:schemeClr val="tx1"/>
                </a:solidFill>
                <a:latin typeface="+mn-lt"/>
                <a:ea typeface="+mn-ea"/>
                <a:cs typeface="+mn-cs"/>
              </a:defRPr>
            </a:lvl2pPr>
            <a:lvl3pPr marL="1143000" indent="-228600">
              <a:defRPr lang="en-US" sz="2400" kern="1200" dirty="0" smtClean="0">
                <a:solidFill>
                  <a:schemeClr val="tx1"/>
                </a:solidFill>
                <a:latin typeface="+mn-lt"/>
                <a:ea typeface="+mn-ea"/>
                <a:cs typeface="+mn-cs"/>
              </a:defRPr>
            </a:lvl3pPr>
            <a:lvl4pPr marL="1600200" indent="-228600">
              <a:defRPr lang="en-US" sz="2000" kern="1200" dirty="0" smtClean="0">
                <a:solidFill>
                  <a:schemeClr val="tx1"/>
                </a:solidFill>
                <a:latin typeface="+mn-lt"/>
                <a:ea typeface="+mn-ea"/>
                <a:cs typeface="+mn-cs"/>
              </a:defRPr>
            </a:lvl4pPr>
            <a:lvl5pPr marL="2057400" indent="-228600">
              <a:defRPr lang="en-US" sz="20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2-Feb-17</a:t>
            </a:r>
            <a:endParaRPr lang="en-US"/>
          </a:p>
        </p:txBody>
      </p:sp>
      <p:sp>
        <p:nvSpPr>
          <p:cNvPr id="8" name="Footer Placeholder 7"/>
          <p:cNvSpPr>
            <a:spLocks noGrp="1"/>
          </p:cNvSpPr>
          <p:nvPr>
            <p:ph type="ftr" sz="quarter" idx="11"/>
          </p:nvPr>
        </p:nvSpPr>
        <p:spPr/>
        <p:txBody>
          <a:bodyPr/>
          <a:lstStyle/>
          <a:p>
            <a:r>
              <a:rPr lang="en-US" smtClean="0"/>
              <a:t>Agamemnon</a:t>
            </a:r>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lgn="ctr">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2-Feb-17</a:t>
            </a:r>
            <a:endParaRPr lang="en-US"/>
          </a:p>
        </p:txBody>
      </p:sp>
      <p:sp>
        <p:nvSpPr>
          <p:cNvPr id="6" name="Footer Placeholder 5"/>
          <p:cNvSpPr>
            <a:spLocks noGrp="1"/>
          </p:cNvSpPr>
          <p:nvPr>
            <p:ph type="ftr" sz="quarter" idx="11"/>
          </p:nvPr>
        </p:nvSpPr>
        <p:spPr/>
        <p:txBody>
          <a:bodyPr/>
          <a:lstStyle/>
          <a:p>
            <a:r>
              <a:rPr lang="en-US" smtClean="0"/>
              <a:t>Agamemnon</a:t>
            </a:r>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36576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rgbClr val="0000FF"/>
              </a:buClr>
              <a:buSzPct val="125000"/>
              <a:buFont typeface="Arial" pitchFamily="34" charset="0"/>
              <a:buChar char="•"/>
            </a:pPr>
            <a:r>
              <a:rPr lang="en-US" dirty="0" smtClean="0"/>
              <a:t>Click to edit Master text styles</a:t>
            </a:r>
          </a:p>
          <a:p>
            <a:pPr marL="742950" lvl="1" indent="-285750" algn="l" defTabSz="914400" rtl="0" eaLnBrk="1" latinLnBrk="0" hangingPunct="1">
              <a:spcBef>
                <a:spcPct val="20000"/>
              </a:spcBef>
              <a:buClr>
                <a:schemeClr val="accent5"/>
              </a:buClr>
              <a:buSzPct val="125000"/>
              <a:buFont typeface="Arial" pitchFamily="34" charset="0"/>
              <a:buChar char="•"/>
            </a:pPr>
            <a:r>
              <a:rPr lang="en-US" dirty="0" smtClean="0"/>
              <a:t>Second level</a:t>
            </a:r>
          </a:p>
          <a:p>
            <a:pPr marL="1143000" lvl="2" indent="-228600" algn="l" defTabSz="914400" rtl="0" eaLnBrk="1" latinLnBrk="0" hangingPunct="1">
              <a:spcBef>
                <a:spcPct val="20000"/>
              </a:spcBef>
              <a:buClr>
                <a:schemeClr val="accent3">
                  <a:lumMod val="75000"/>
                </a:schemeClr>
              </a:buClr>
              <a:buSzPct val="125000"/>
              <a:buFont typeface="Arial" pitchFamily="34" charset="0"/>
              <a:buChar char="•"/>
            </a:pPr>
            <a:r>
              <a:rPr lang="en-US" dirty="0" smtClean="0"/>
              <a:t>Third level</a:t>
            </a:r>
          </a:p>
          <a:p>
            <a:pPr marL="1600200" lvl="3" indent="-228600" algn="l" defTabSz="914400" rtl="0" eaLnBrk="1" latinLnBrk="0" hangingPunct="1">
              <a:spcBef>
                <a:spcPct val="20000"/>
              </a:spcBef>
              <a:buClr>
                <a:srgbClr val="00B0F0"/>
              </a:buClr>
              <a:buFont typeface="Arial" pitchFamily="34" charset="0"/>
              <a:buChar char="•"/>
            </a:pPr>
            <a:r>
              <a:rPr lang="en-US" dirty="0" smtClean="0"/>
              <a:t>Fourth level</a:t>
            </a:r>
          </a:p>
          <a:p>
            <a:pPr marL="2057400" lvl="4" indent="-228600" algn="l" defTabSz="914400" rtl="0" eaLnBrk="1" latinLnBrk="0" hangingPunct="1">
              <a:spcBef>
                <a:spcPct val="20000"/>
              </a:spcBef>
              <a:buClr>
                <a:schemeClr val="accent3">
                  <a:lumMod val="75000"/>
                </a:schemeClr>
              </a:buClr>
              <a:buFont typeface="Arial" pitchFamily="34" charset="0"/>
              <a:buChar char="•"/>
            </a:pPr>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2-Feb-17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Agamemnon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8" name="Rectangle 7"/>
          <p:cNvSpPr/>
          <p:nvPr/>
        </p:nvSpPr>
        <p:spPr>
          <a:xfrm>
            <a:off x="0" y="1492695"/>
            <a:ext cx="9144000"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914400" rtl="0" eaLnBrk="1" latinLnBrk="0" hangingPunct="1">
        <a:spcBef>
          <a:spcPct val="0"/>
        </a:spcBef>
        <a:buNone/>
        <a:defRPr sz="4400" b="1" kern="1200" baseline="0">
          <a:solidFill>
            <a:srgbClr val="000099"/>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goo.gl/hTo3D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bingweb.binghamton.edu/~clas381a/honesty.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bingweb.binghamton.edu/~clas381a/group_oral_reports.htm" TargetMode="External"/><Relationship Id="rId4" Type="http://schemas.openxmlformats.org/officeDocument/2006/relationships/hyperlink" Target="https://www.georgebrown.ca/uploadedFiles/GBCLLC/Pages/Home_Page/Study_Tools/AHT/index.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goo.gl/nBgHw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9394" name="Picture 2" descr="C:\WINDOWS\Desktop\ag.gif"/>
          <p:cNvPicPr>
            <a:picLocks noChangeAspect="1" noChangeArrowheads="1"/>
          </p:cNvPicPr>
          <p:nvPr/>
        </p:nvPicPr>
        <p:blipFill>
          <a:blip r:embed="rId3" cstate="print"/>
          <a:srcRect/>
          <a:stretch>
            <a:fillRect/>
          </a:stretch>
        </p:blipFill>
        <p:spPr bwMode="auto">
          <a:xfrm>
            <a:off x="152400" y="2555875"/>
            <a:ext cx="5051425" cy="4149725"/>
          </a:xfrm>
          <a:prstGeom prst="rect">
            <a:avLst/>
          </a:prstGeom>
          <a:noFill/>
        </p:spPr>
      </p:pic>
      <p:sp>
        <p:nvSpPr>
          <p:cNvPr id="59395" name="Rectangle 3"/>
          <p:cNvSpPr>
            <a:spLocks noGrp="1" noChangeArrowheads="1"/>
          </p:cNvSpPr>
          <p:nvPr>
            <p:ph type="ctrTitle"/>
          </p:nvPr>
        </p:nvSpPr>
        <p:spPr>
          <a:xfrm>
            <a:off x="228600" y="228600"/>
            <a:ext cx="8534400" cy="1600200"/>
          </a:xfrm>
        </p:spPr>
        <p:txBody>
          <a:bodyPr/>
          <a:lstStyle/>
          <a:p>
            <a:pPr algn="r"/>
            <a:r>
              <a:rPr lang="en-US" sz="4000" b="1" i="1" dirty="0" err="1">
                <a:solidFill>
                  <a:schemeClr val="bg1"/>
                </a:solidFill>
                <a:latin typeface="+mn-lt"/>
              </a:rPr>
              <a:t>Peithō</a:t>
            </a:r>
            <a:r>
              <a:rPr lang="en-US" sz="4000" b="1" dirty="0">
                <a:solidFill>
                  <a:schemeClr val="bg1"/>
                </a:solidFill>
                <a:latin typeface="+mn-lt"/>
              </a:rPr>
              <a:t> on Trial: Aeschylus’ </a:t>
            </a:r>
            <a:r>
              <a:rPr lang="en-US" sz="4000" b="1" i="1" dirty="0">
                <a:solidFill>
                  <a:schemeClr val="bg1"/>
                </a:solidFill>
                <a:latin typeface="+mn-lt"/>
              </a:rPr>
              <a:t>Oresteia</a:t>
            </a:r>
          </a:p>
        </p:txBody>
      </p:sp>
      <p:sp>
        <p:nvSpPr>
          <p:cNvPr id="59396" name="Rectangle 4"/>
          <p:cNvSpPr>
            <a:spLocks noGrp="1" noChangeArrowheads="1"/>
          </p:cNvSpPr>
          <p:nvPr>
            <p:ph type="subTitle" idx="1"/>
          </p:nvPr>
        </p:nvSpPr>
        <p:spPr>
          <a:xfrm>
            <a:off x="228600" y="1828800"/>
            <a:ext cx="8534400" cy="1752600"/>
          </a:xfrm>
        </p:spPr>
        <p:txBody>
          <a:bodyPr/>
          <a:lstStyle/>
          <a:p>
            <a:pPr algn="r"/>
            <a:r>
              <a:rPr lang="en-US" b="0">
                <a:solidFill>
                  <a:schemeClr val="bg1"/>
                </a:solidFill>
              </a:rPr>
              <a:t>Part 1: </a:t>
            </a:r>
            <a:r>
              <a:rPr lang="en-US" b="0" i="1">
                <a:solidFill>
                  <a:schemeClr val="bg1"/>
                </a:solidFill>
              </a:rPr>
              <a:t>Agamemnon</a:t>
            </a:r>
            <a:endParaRPr lang="en-US" b="0">
              <a:solidFill>
                <a:schemeClr val="bg1"/>
              </a:solidFill>
            </a:endParaRPr>
          </a:p>
        </p:txBody>
      </p:sp>
      <p:sp>
        <p:nvSpPr>
          <p:cNvPr id="59397" name="Text Box 5"/>
          <p:cNvSpPr txBox="1">
            <a:spLocks noChangeArrowheads="1"/>
          </p:cNvSpPr>
          <p:nvPr/>
        </p:nvSpPr>
        <p:spPr bwMode="ltGray">
          <a:xfrm>
            <a:off x="4967288" y="5919720"/>
            <a:ext cx="4024312" cy="738664"/>
          </a:xfrm>
          <a:prstGeom prst="rect">
            <a:avLst/>
          </a:prstGeom>
          <a:noFill/>
          <a:ln w="9525">
            <a:noFill/>
            <a:miter lim="800000"/>
            <a:headEnd/>
            <a:tailEnd/>
          </a:ln>
          <a:effectLst/>
        </p:spPr>
        <p:txBody>
          <a:bodyPr>
            <a:spAutoFit/>
          </a:bodyPr>
          <a:lstStyle/>
          <a:p>
            <a:pPr algn="l"/>
            <a:r>
              <a:rPr lang="en-US" sz="1400" dirty="0">
                <a:solidFill>
                  <a:schemeClr val="bg1"/>
                </a:solidFill>
              </a:rPr>
              <a:t>Red-figure vase painting: Aegisthus slays Agamemnon. In Aeschylus’ </a:t>
            </a:r>
            <a:r>
              <a:rPr lang="en-US" sz="1400" i="1" dirty="0">
                <a:solidFill>
                  <a:schemeClr val="bg1"/>
                </a:solidFill>
              </a:rPr>
              <a:t>Oresteia</a:t>
            </a:r>
            <a:r>
              <a:rPr lang="en-US" sz="1400" dirty="0">
                <a:solidFill>
                  <a:schemeClr val="bg1"/>
                </a:solidFill>
              </a:rPr>
              <a:t>, Clytemnestra commits the murder.</a:t>
            </a:r>
          </a:p>
        </p:txBody>
      </p:sp>
    </p:spTree>
    <p:extLst>
      <p:ext uri="{BB962C8B-B14F-4D97-AF65-F5344CB8AC3E}">
        <p14:creationId xmlns:p14="http://schemas.microsoft.com/office/powerpoint/2010/main" val="216741421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298077"/>
            <a:ext cx="8310563"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Why </a:t>
            </a:r>
            <a:r>
              <a:rPr lang="en-US" i="1" dirty="0" smtClean="0"/>
              <a:t>Oresteia?</a:t>
            </a:r>
            <a:endParaRPr lang="en-US" i="1" dirty="0"/>
          </a:p>
        </p:txBody>
      </p:sp>
      <p:sp>
        <p:nvSpPr>
          <p:cNvPr id="6" name="Content Placeholder 5"/>
          <p:cNvSpPr>
            <a:spLocks noGrp="1"/>
          </p:cNvSpPr>
          <p:nvPr>
            <p:ph idx="1"/>
          </p:nvPr>
        </p:nvSpPr>
        <p:spPr/>
        <p:txBody>
          <a:bodyPr/>
          <a:lstStyle/>
          <a:p>
            <a:r>
              <a:rPr lang="en-US" i="1" dirty="0" smtClean="0"/>
              <a:t>Peithō</a:t>
            </a:r>
            <a:r>
              <a:rPr lang="en-US" dirty="0" smtClean="0"/>
              <a:t> as pillar…</a:t>
            </a:r>
          </a:p>
          <a:p>
            <a:pPr lvl="1"/>
            <a:r>
              <a:rPr lang="en-US" dirty="0"/>
              <a:t>Of justice</a:t>
            </a:r>
          </a:p>
          <a:p>
            <a:pPr lvl="1"/>
            <a:r>
              <a:rPr lang="en-US" dirty="0" smtClean="0"/>
              <a:t>&amp; of politics (more generally)</a:t>
            </a:r>
          </a:p>
          <a:p>
            <a:r>
              <a:rPr lang="en-US" i="1" dirty="0" smtClean="0"/>
              <a:t>Peithō</a:t>
            </a:r>
            <a:r>
              <a:rPr lang="en-US" dirty="0" smtClean="0"/>
              <a:t> on trial</a:t>
            </a:r>
            <a:endParaRPr lang="en-US" i="1" dirty="0" smtClean="0"/>
          </a:p>
        </p:txBody>
      </p:sp>
      <p:sp>
        <p:nvSpPr>
          <p:cNvPr id="7" name="Date Placeholder 6"/>
          <p:cNvSpPr>
            <a:spLocks noGrp="1"/>
          </p:cNvSpPr>
          <p:nvPr>
            <p:ph type="dt" sz="half" idx="10"/>
          </p:nvPr>
        </p:nvSpPr>
        <p:spPr/>
        <p:txBody>
          <a:bodyPr/>
          <a:lstStyle/>
          <a:p>
            <a:r>
              <a:rPr lang="en-US" smtClean="0"/>
              <a:t>2-Feb-17</a:t>
            </a:r>
            <a:endParaRPr lang="en-US"/>
          </a:p>
        </p:txBody>
      </p:sp>
      <p:sp>
        <p:nvSpPr>
          <p:cNvPr id="8" name="Footer Placeholder 7"/>
          <p:cNvSpPr>
            <a:spLocks noGrp="1"/>
          </p:cNvSpPr>
          <p:nvPr>
            <p:ph type="ftr" sz="quarter" idx="11"/>
          </p:nvPr>
        </p:nvSpPr>
        <p:spPr/>
        <p:txBody>
          <a:bodyPr/>
          <a:lstStyle/>
          <a:p>
            <a:r>
              <a:rPr lang="en-US" smtClean="0"/>
              <a:t>Agamemnon</a:t>
            </a:r>
            <a:endParaRPr lang="en-US"/>
          </a:p>
        </p:txBody>
      </p:sp>
      <p:sp>
        <p:nvSpPr>
          <p:cNvPr id="10" name="TextBox 9"/>
          <p:cNvSpPr txBox="1"/>
          <p:nvPr/>
        </p:nvSpPr>
        <p:spPr>
          <a:xfrm>
            <a:off x="2362200" y="4495800"/>
            <a:ext cx="4393014" cy="851297"/>
          </a:xfrm>
          <a:prstGeom prst="round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4400" i="1" dirty="0" smtClean="0">
                <a:solidFill>
                  <a:srgbClr val="000099"/>
                </a:solidFill>
                <a:latin typeface="+mn-lt"/>
              </a:rPr>
              <a:t>Peith</a:t>
            </a:r>
            <a:r>
              <a:rPr lang="en-US" sz="4400" i="1" dirty="0">
                <a:solidFill>
                  <a:srgbClr val="000099"/>
                </a:solidFill>
                <a:latin typeface="+mn-lt"/>
              </a:rPr>
              <a:t>ō</a:t>
            </a:r>
            <a:r>
              <a:rPr lang="en-US" sz="4400" dirty="0" smtClean="0">
                <a:solidFill>
                  <a:srgbClr val="000099"/>
                </a:solidFill>
                <a:latin typeface="+mn-lt"/>
              </a:rPr>
              <a:t> and Athens</a:t>
            </a:r>
          </a:p>
        </p:txBody>
      </p:sp>
      <p:sp>
        <p:nvSpPr>
          <p:cNvPr id="3" name="Slide Number Placeholder 2"/>
          <p:cNvSpPr>
            <a:spLocks noGrp="1"/>
          </p:cNvSpPr>
          <p:nvPr>
            <p:ph type="sldNum" sz="quarter" idx="12"/>
          </p:nvPr>
        </p:nvSpPr>
        <p:spPr/>
        <p:txBody>
          <a:bodyPr/>
          <a:lstStyle/>
          <a:p>
            <a:fld id="{C84949BF-B90B-4E25-9A47-07E9FB3241D4}" type="slidenum">
              <a:rPr lang="en-US" smtClean="0"/>
              <a:pPr/>
              <a:t>10</a:t>
            </a:fld>
            <a:endParaRPr lang="en-US"/>
          </a:p>
        </p:txBody>
      </p:sp>
    </p:spTree>
    <p:extLst>
      <p:ext uri="{BB962C8B-B14F-4D97-AF65-F5344CB8AC3E}">
        <p14:creationId xmlns:p14="http://schemas.microsoft.com/office/powerpoint/2010/main" val="380907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i="1" dirty="0" smtClean="0"/>
              <a:t>Peithō</a:t>
            </a:r>
            <a:r>
              <a:rPr lang="en-US" dirty="0" smtClean="0"/>
              <a:t> on Trial…</a:t>
            </a:r>
            <a:endParaRPr lang="en-US" dirty="0"/>
          </a:p>
        </p:txBody>
      </p:sp>
      <p:sp>
        <p:nvSpPr>
          <p:cNvPr id="7" name="Content Placeholder 6"/>
          <p:cNvSpPr>
            <a:spLocks noGrp="1"/>
          </p:cNvSpPr>
          <p:nvPr>
            <p:ph idx="1"/>
          </p:nvPr>
        </p:nvSpPr>
        <p:spPr/>
        <p:txBody>
          <a:bodyPr/>
          <a:lstStyle/>
          <a:p>
            <a:r>
              <a:rPr lang="en-US" dirty="0" smtClean="0"/>
              <a:t>“Persuasion, maddening child of Ruin / overpowers him — Ruin plans it all” (p. 118)</a:t>
            </a:r>
          </a:p>
          <a:p>
            <a:r>
              <a:rPr lang="en-US" i="1" dirty="0" err="1" smtClean="0"/>
              <a:t>biatai</a:t>
            </a:r>
            <a:r>
              <a:rPr lang="en-US" i="1" dirty="0" smtClean="0"/>
              <a:t> de </a:t>
            </a:r>
            <a:r>
              <a:rPr lang="en-US" i="1" dirty="0" err="1" smtClean="0"/>
              <a:t>hē</a:t>
            </a:r>
            <a:r>
              <a:rPr lang="en-US" i="1" dirty="0" smtClean="0"/>
              <a:t> </a:t>
            </a:r>
            <a:r>
              <a:rPr lang="en-US" i="1" dirty="0" err="1" smtClean="0"/>
              <a:t>talaina</a:t>
            </a:r>
            <a:r>
              <a:rPr lang="en-US" i="1" dirty="0" smtClean="0"/>
              <a:t> peithō, | </a:t>
            </a:r>
            <a:r>
              <a:rPr lang="en-US" i="1" dirty="0" err="1" smtClean="0"/>
              <a:t>proboulou</a:t>
            </a:r>
            <a:r>
              <a:rPr lang="en-US" i="1" dirty="0" smtClean="0"/>
              <a:t> pais </a:t>
            </a:r>
            <a:r>
              <a:rPr lang="en-US" i="1" dirty="0" err="1" smtClean="0"/>
              <a:t>aphertos</a:t>
            </a:r>
            <a:r>
              <a:rPr lang="en-US" i="1" dirty="0" smtClean="0"/>
              <a:t> </a:t>
            </a:r>
            <a:r>
              <a:rPr lang="en-US" i="1" dirty="0" err="1" smtClean="0"/>
              <a:t>atas</a:t>
            </a:r>
            <a:endParaRPr lang="en-US" i="1" dirty="0" smtClean="0"/>
          </a:p>
          <a:p>
            <a:pPr lvl="1"/>
            <a:r>
              <a:rPr lang="en-US" dirty="0" smtClean="0"/>
              <a:t>“Woeful Persuasion, </a:t>
            </a:r>
            <a:r>
              <a:rPr lang="en-US" dirty="0"/>
              <a:t>indomitable </a:t>
            </a:r>
            <a:r>
              <a:rPr lang="en-US" dirty="0" smtClean="0"/>
              <a:t>daughter of conniving ruin, works her violence on him”</a:t>
            </a:r>
            <a:r>
              <a:rPr lang="en-US" sz="2000" dirty="0" smtClean="0"/>
              <a:t> (line 385)</a:t>
            </a:r>
            <a:endParaRPr lang="en-US" dirty="0"/>
          </a:p>
        </p:txBody>
      </p:sp>
      <p:sp>
        <p:nvSpPr>
          <p:cNvPr id="13" name="Date Placeholder 12"/>
          <p:cNvSpPr>
            <a:spLocks noGrp="1"/>
          </p:cNvSpPr>
          <p:nvPr>
            <p:ph type="dt" sz="half" idx="10"/>
          </p:nvPr>
        </p:nvSpPr>
        <p:spPr/>
        <p:txBody>
          <a:bodyPr/>
          <a:lstStyle/>
          <a:p>
            <a:r>
              <a:rPr lang="en-US" smtClean="0"/>
              <a:t>2-Feb-17</a:t>
            </a:r>
            <a:endParaRPr lang="en-US"/>
          </a:p>
        </p:txBody>
      </p:sp>
      <p:sp>
        <p:nvSpPr>
          <p:cNvPr id="14" name="Footer Placeholder 13"/>
          <p:cNvSpPr>
            <a:spLocks noGrp="1"/>
          </p:cNvSpPr>
          <p:nvPr>
            <p:ph type="ftr" sz="quarter" idx="11"/>
          </p:nvPr>
        </p:nvSpPr>
        <p:spPr/>
        <p:txBody>
          <a:bodyPr/>
          <a:lstStyle/>
          <a:p>
            <a:r>
              <a:rPr lang="en-US" smtClean="0"/>
              <a:t>Agamemnon</a:t>
            </a:r>
            <a:endParaRPr lang="en-US"/>
          </a:p>
        </p:txBody>
      </p:sp>
      <p:sp>
        <p:nvSpPr>
          <p:cNvPr id="15" name="Slide Number Placeholder 14"/>
          <p:cNvSpPr>
            <a:spLocks noGrp="1"/>
          </p:cNvSpPr>
          <p:nvPr>
            <p:ph type="sldNum" sz="quarter" idx="12"/>
          </p:nvPr>
        </p:nvSpPr>
        <p:spPr/>
        <p:txBody>
          <a:bodyPr/>
          <a:lstStyle/>
          <a:p>
            <a:fld id="{C84949BF-B90B-4E25-9A47-07E9FB3241D4}" type="slidenum">
              <a:rPr lang="en-US" smtClean="0"/>
              <a:pPr/>
              <a:t>11</a:t>
            </a:fld>
            <a:endParaRPr lang="en-US"/>
          </a:p>
        </p:txBody>
      </p:sp>
    </p:spTree>
    <p:extLst>
      <p:ext uri="{BB962C8B-B14F-4D97-AF65-F5344CB8AC3E}">
        <p14:creationId xmlns:p14="http://schemas.microsoft.com/office/powerpoint/2010/main" val="24372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Aeschylus’ </a:t>
            </a:r>
            <a:r>
              <a:rPr lang="en-US" i="1" dirty="0" smtClean="0"/>
              <a:t>Oresteia</a:t>
            </a:r>
            <a:endParaRPr lang="en-US" i="1" dirty="0"/>
          </a:p>
        </p:txBody>
      </p:sp>
      <p:sp>
        <p:nvSpPr>
          <p:cNvPr id="5" name="Content Placeholder 4"/>
          <p:cNvSpPr>
            <a:spLocks noGrp="1"/>
          </p:cNvSpPr>
          <p:nvPr>
            <p:ph idx="1"/>
          </p:nvPr>
        </p:nvSpPr>
        <p:spPr/>
        <p:txBody>
          <a:bodyPr/>
          <a:lstStyle/>
          <a:p>
            <a:r>
              <a:rPr lang="en-US" dirty="0" smtClean="0"/>
              <a:t>Persuasion and revenge</a:t>
            </a:r>
          </a:p>
          <a:p>
            <a:pPr lvl="1"/>
            <a:r>
              <a:rPr lang="en-US" i="1" dirty="0" smtClean="0"/>
              <a:t>Agamemnon</a:t>
            </a:r>
          </a:p>
          <a:p>
            <a:pPr lvl="1"/>
            <a:r>
              <a:rPr lang="en-US" i="1" dirty="0" smtClean="0"/>
              <a:t>Libation Bearers</a:t>
            </a:r>
          </a:p>
          <a:p>
            <a:r>
              <a:rPr lang="en-US" dirty="0" smtClean="0"/>
              <a:t>Persuasion and justice</a:t>
            </a:r>
          </a:p>
          <a:p>
            <a:pPr lvl="1"/>
            <a:r>
              <a:rPr lang="en-US" i="1" dirty="0" smtClean="0"/>
              <a:t>Eumenides</a:t>
            </a:r>
            <a:endParaRPr lang="en-US" i="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46" y="3054109"/>
            <a:ext cx="3806435" cy="311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US" smtClean="0"/>
              <a:t>2-Feb-17</a:t>
            </a:r>
            <a:endParaRPr lang="en-US"/>
          </a:p>
        </p:txBody>
      </p:sp>
      <p:sp>
        <p:nvSpPr>
          <p:cNvPr id="7" name="Footer Placeholder 6"/>
          <p:cNvSpPr>
            <a:spLocks noGrp="1"/>
          </p:cNvSpPr>
          <p:nvPr>
            <p:ph type="ftr" sz="quarter" idx="11"/>
          </p:nvPr>
        </p:nvSpPr>
        <p:spPr/>
        <p:txBody>
          <a:bodyPr/>
          <a:lstStyle/>
          <a:p>
            <a:r>
              <a:rPr lang="en-US" smtClean="0"/>
              <a:t>Agamemnon</a:t>
            </a:r>
            <a:endParaRPr lang="en-US"/>
          </a:p>
        </p:txBody>
      </p:sp>
      <p:sp>
        <p:nvSpPr>
          <p:cNvPr id="3" name="Slide Number Placeholder 2"/>
          <p:cNvSpPr>
            <a:spLocks noGrp="1"/>
          </p:cNvSpPr>
          <p:nvPr>
            <p:ph type="sldNum" sz="quarter" idx="12"/>
          </p:nvPr>
        </p:nvSpPr>
        <p:spPr/>
        <p:txBody>
          <a:bodyPr/>
          <a:lstStyle/>
          <a:p>
            <a:fld id="{C84949BF-B90B-4E25-9A47-07E9FB3241D4}" type="slidenum">
              <a:rPr lang="en-US" smtClean="0"/>
              <a:pPr/>
              <a:t>12</a:t>
            </a:fld>
            <a:endParaRPr lang="en-US"/>
          </a:p>
        </p:txBody>
      </p:sp>
    </p:spTree>
    <p:extLst>
      <p:ext uri="{BB962C8B-B14F-4D97-AF65-F5344CB8AC3E}">
        <p14:creationId xmlns:p14="http://schemas.microsoft.com/office/powerpoint/2010/main" val="421789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Oresteia</a:t>
            </a:r>
            <a:r>
              <a:rPr lang="en-US" dirty="0" smtClean="0"/>
              <a:t>: Background</a:t>
            </a:r>
            <a:endParaRPr lang="en-US" dirty="0"/>
          </a:p>
        </p:txBody>
      </p:sp>
      <p:sp>
        <p:nvSpPr>
          <p:cNvPr id="8" name="Text Placeholder 7"/>
          <p:cNvSpPr>
            <a:spLocks noGrp="1"/>
          </p:cNvSpPr>
          <p:nvPr>
            <p:ph type="body" idx="1"/>
          </p:nvPr>
        </p:nvSpPr>
        <p:spPr/>
        <p:txBody>
          <a:bodyPr/>
          <a:lstStyle/>
          <a:p>
            <a:r>
              <a:rPr lang="en-US" dirty="0" smtClean="0"/>
              <a:t>The plays. . .</a:t>
            </a:r>
            <a:endParaRPr lang="en-US" dirty="0"/>
          </a:p>
        </p:txBody>
      </p:sp>
      <p:sp>
        <p:nvSpPr>
          <p:cNvPr id="9" name="Content Placeholder 8"/>
          <p:cNvSpPr>
            <a:spLocks noGrp="1"/>
          </p:cNvSpPr>
          <p:nvPr>
            <p:ph sz="half" idx="2"/>
          </p:nvPr>
        </p:nvSpPr>
        <p:spPr>
          <a:xfrm>
            <a:off x="457200" y="2174875"/>
            <a:ext cx="4040188" cy="3338821"/>
          </a:xfrm>
        </p:spPr>
        <p:txBody>
          <a:bodyPr>
            <a:normAutofit/>
          </a:bodyPr>
          <a:lstStyle/>
          <a:p>
            <a:r>
              <a:rPr lang="en-US" sz="2400" dirty="0" smtClean="0"/>
              <a:t>Playwright</a:t>
            </a:r>
          </a:p>
          <a:p>
            <a:pPr lvl="1"/>
            <a:r>
              <a:rPr lang="en-US" sz="2000" dirty="0" smtClean="0"/>
              <a:t>Aeschylus (525/4-456 BCE)</a:t>
            </a:r>
          </a:p>
          <a:p>
            <a:r>
              <a:rPr lang="en-US" sz="2400" dirty="0" smtClean="0"/>
              <a:t>Plays (458 BCE)</a:t>
            </a:r>
          </a:p>
          <a:p>
            <a:pPr lvl="1"/>
            <a:r>
              <a:rPr lang="en-US" sz="2000" i="1" dirty="0" smtClean="0"/>
              <a:t>Agamemnon</a:t>
            </a:r>
          </a:p>
          <a:p>
            <a:pPr lvl="1"/>
            <a:r>
              <a:rPr lang="en-US" sz="2000" i="1" dirty="0" smtClean="0"/>
              <a:t>Libation Bearers</a:t>
            </a:r>
          </a:p>
          <a:p>
            <a:pPr lvl="1"/>
            <a:r>
              <a:rPr lang="en-US" sz="2000" i="1" dirty="0" smtClean="0"/>
              <a:t>Eumenides</a:t>
            </a:r>
          </a:p>
          <a:p>
            <a:pPr lvl="1"/>
            <a:r>
              <a:rPr lang="en-US" sz="2000" i="1" dirty="0" smtClean="0"/>
              <a:t>Menelaus</a:t>
            </a:r>
            <a:r>
              <a:rPr lang="en-US" sz="2000" dirty="0" smtClean="0"/>
              <a:t> (lost)</a:t>
            </a:r>
            <a:endParaRPr lang="en-US" sz="2000" dirty="0"/>
          </a:p>
        </p:txBody>
      </p:sp>
      <p:sp>
        <p:nvSpPr>
          <p:cNvPr id="10" name="Text Placeholder 9"/>
          <p:cNvSpPr>
            <a:spLocks noGrp="1"/>
          </p:cNvSpPr>
          <p:nvPr>
            <p:ph type="body" sz="quarter" idx="3"/>
          </p:nvPr>
        </p:nvSpPr>
        <p:spPr/>
        <p:txBody>
          <a:bodyPr/>
          <a:lstStyle/>
          <a:p>
            <a:r>
              <a:rPr lang="en-US" dirty="0" smtClean="0"/>
              <a:t>The politics. . .</a:t>
            </a:r>
            <a:endParaRPr lang="en-US" dirty="0"/>
          </a:p>
        </p:txBody>
      </p:sp>
      <p:sp>
        <p:nvSpPr>
          <p:cNvPr id="11" name="Content Placeholder 10"/>
          <p:cNvSpPr>
            <a:spLocks noGrp="1"/>
          </p:cNvSpPr>
          <p:nvPr>
            <p:ph sz="quarter" idx="4"/>
          </p:nvPr>
        </p:nvSpPr>
        <p:spPr>
          <a:xfrm>
            <a:off x="4645025" y="2174875"/>
            <a:ext cx="4041775" cy="3338821"/>
          </a:xfrm>
        </p:spPr>
        <p:txBody>
          <a:bodyPr>
            <a:normAutofit/>
          </a:bodyPr>
          <a:lstStyle/>
          <a:p>
            <a:pPr>
              <a:buNone/>
            </a:pPr>
            <a:r>
              <a:rPr lang="en-US" sz="2000" dirty="0" smtClean="0"/>
              <a:t>508/7 Cleisthenic reforms</a:t>
            </a:r>
          </a:p>
          <a:p>
            <a:pPr>
              <a:buNone/>
            </a:pPr>
            <a:r>
              <a:rPr lang="en-US" sz="2000" dirty="0" smtClean="0"/>
              <a:t>490-479 Persian Wars</a:t>
            </a:r>
          </a:p>
          <a:p>
            <a:pPr>
              <a:buNone/>
            </a:pPr>
            <a:r>
              <a:rPr lang="en-US" sz="2000" dirty="0" smtClean="0"/>
              <a:t>463-461 Ephialtes’ ascendancy at Athens</a:t>
            </a:r>
          </a:p>
          <a:p>
            <a:pPr>
              <a:buNone/>
            </a:pPr>
            <a:r>
              <a:rPr lang="en-US" sz="2000" dirty="0" smtClean="0"/>
              <a:t>461-429 Pericles’ ascendency at Athens</a:t>
            </a:r>
          </a:p>
          <a:p>
            <a:pPr>
              <a:buNone/>
            </a:pPr>
            <a:r>
              <a:rPr lang="en-US" sz="2000" dirty="0" smtClean="0"/>
              <a:t>458 </a:t>
            </a:r>
            <a:r>
              <a:rPr lang="en-US" sz="2000" i="1" dirty="0" smtClean="0"/>
              <a:t>Oresteia</a:t>
            </a:r>
            <a:r>
              <a:rPr lang="en-US" sz="2000" dirty="0" smtClean="0"/>
              <a:t> produced</a:t>
            </a:r>
          </a:p>
        </p:txBody>
      </p:sp>
      <p:sp>
        <p:nvSpPr>
          <p:cNvPr id="4" name="Date Placeholder 3"/>
          <p:cNvSpPr>
            <a:spLocks noGrp="1"/>
          </p:cNvSpPr>
          <p:nvPr>
            <p:ph type="dt" sz="half" idx="10"/>
          </p:nvPr>
        </p:nvSpPr>
        <p:spPr/>
        <p:txBody>
          <a:bodyPr/>
          <a:lstStyle/>
          <a:p>
            <a:r>
              <a:rPr lang="en-US" smtClean="0"/>
              <a:t>2-Feb-17</a:t>
            </a:r>
            <a:endParaRPr lang="en-US"/>
          </a:p>
        </p:txBody>
      </p:sp>
      <p:sp>
        <p:nvSpPr>
          <p:cNvPr id="6" name="Footer Placeholder 5"/>
          <p:cNvSpPr>
            <a:spLocks noGrp="1"/>
          </p:cNvSpPr>
          <p:nvPr>
            <p:ph type="ftr" sz="quarter" idx="4294967295"/>
          </p:nvPr>
        </p:nvSpPr>
        <p:spPr>
          <a:xfrm>
            <a:off x="3124200" y="6355080"/>
            <a:ext cx="2895600" cy="365760"/>
          </a:xfrm>
          <a:prstGeom prst="rect">
            <a:avLst/>
          </a:prstGeom>
        </p:spPr>
        <p:txBody>
          <a:bodyPr/>
          <a:lstStyle/>
          <a:p>
            <a:r>
              <a:rPr lang="en-US" smtClean="0"/>
              <a:t>Agamemnon</a:t>
            </a:r>
            <a:endParaRPr lang="en-US" dirty="0"/>
          </a:p>
        </p:txBody>
      </p:sp>
      <p:sp>
        <p:nvSpPr>
          <p:cNvPr id="12" name="TextBox 11"/>
          <p:cNvSpPr txBox="1"/>
          <p:nvPr/>
        </p:nvSpPr>
        <p:spPr>
          <a:xfrm>
            <a:off x="1129430" y="5373475"/>
            <a:ext cx="6883052" cy="715089"/>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err="1" smtClean="0"/>
              <a:t>Podlecki</a:t>
            </a:r>
            <a:r>
              <a:rPr lang="en-US" sz="1800" dirty="0" smtClean="0"/>
              <a:t>, Anthony J. </a:t>
            </a:r>
            <a:r>
              <a:rPr lang="en-US" sz="1800" i="1" dirty="0" smtClean="0"/>
              <a:t>The Political Background of Aeschylean Tragedy</a:t>
            </a:r>
            <a:r>
              <a:rPr lang="en-US" sz="1800" dirty="0" smtClean="0"/>
              <a:t>. Ann Arbor, 1966. Print.</a:t>
            </a:r>
            <a:endParaRPr lang="en-US" sz="1800" dirty="0"/>
          </a:p>
        </p:txBody>
      </p:sp>
      <p:sp>
        <p:nvSpPr>
          <p:cNvPr id="2" name="Slide Number Placeholder 1"/>
          <p:cNvSpPr>
            <a:spLocks noGrp="1"/>
          </p:cNvSpPr>
          <p:nvPr>
            <p:ph type="sldNum" sz="quarter" idx="12"/>
          </p:nvPr>
        </p:nvSpPr>
        <p:spPr/>
        <p:txBody>
          <a:bodyPr/>
          <a:lstStyle/>
          <a:p>
            <a:fld id="{B1A7D873-BDEC-4D0E-826C-A647DDEC7662}" type="slidenum">
              <a:rPr lang="en-US" smtClean="0"/>
              <a:pPr/>
              <a:t>13</a:t>
            </a:fld>
            <a:endParaRPr lang="en-US"/>
          </a:p>
        </p:txBody>
      </p:sp>
    </p:spTree>
    <p:extLst>
      <p:ext uri="{BB962C8B-B14F-4D97-AF65-F5344CB8AC3E}">
        <p14:creationId xmlns:p14="http://schemas.microsoft.com/office/powerpoint/2010/main" val="241761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p:txBody>
          <a:bodyPr/>
          <a:lstStyle/>
          <a:p>
            <a:r>
              <a:rPr lang="en-US" smtClean="0"/>
              <a:t>Agamemnon: Analysis</a:t>
            </a:r>
            <a:endParaRPr lang="en-US" dirty="0"/>
          </a:p>
        </p:txBody>
      </p:sp>
      <p:sp>
        <p:nvSpPr>
          <p:cNvPr id="628739" name="Rectangle 3"/>
          <p:cNvSpPr>
            <a:spLocks noGrp="1" noChangeArrowheads="1"/>
          </p:cNvSpPr>
          <p:nvPr>
            <p:ph sz="half" idx="1"/>
          </p:nvPr>
        </p:nvSpPr>
        <p:spPr/>
        <p:txBody>
          <a:bodyPr>
            <a:normAutofit fontScale="70000" lnSpcReduction="20000"/>
          </a:bodyPr>
          <a:lstStyle/>
          <a:p>
            <a:r>
              <a:rPr lang="en-US" dirty="0" smtClean="0"/>
              <a:t>Prologue (pp. Penguin 104 f.)</a:t>
            </a:r>
          </a:p>
          <a:p>
            <a:pPr lvl="1"/>
            <a:r>
              <a:rPr lang="en-US" dirty="0" smtClean="0"/>
              <a:t>Watchman</a:t>
            </a:r>
          </a:p>
          <a:p>
            <a:r>
              <a:rPr lang="en-US" dirty="0" smtClean="0"/>
              <a:t>Chorus entry (105 ff.)</a:t>
            </a:r>
          </a:p>
          <a:p>
            <a:pPr lvl="1"/>
            <a:r>
              <a:rPr lang="en-US" dirty="0" smtClean="0"/>
              <a:t>misgivings: expedition, portent of eagles and hare; sacrifice </a:t>
            </a:r>
            <a:r>
              <a:rPr lang="en-US" smtClean="0"/>
              <a:t>of Iphigenia</a:t>
            </a:r>
          </a:p>
          <a:p>
            <a:r>
              <a:rPr lang="en-US" dirty="0" smtClean="0"/>
              <a:t>Dialogue (112 ff.)</a:t>
            </a:r>
          </a:p>
          <a:p>
            <a:pPr lvl="1"/>
            <a:r>
              <a:rPr lang="en-US" dirty="0" smtClean="0"/>
              <a:t>Fire signals</a:t>
            </a:r>
          </a:p>
          <a:p>
            <a:r>
              <a:rPr lang="en-US" dirty="0" smtClean="0"/>
              <a:t>Chorus (117 ff.)</a:t>
            </a:r>
          </a:p>
          <a:p>
            <a:pPr lvl="1"/>
            <a:r>
              <a:rPr lang="en-US" dirty="0" smtClean="0"/>
              <a:t>Paris’ crime</a:t>
            </a:r>
          </a:p>
          <a:p>
            <a:r>
              <a:rPr lang="en-US" dirty="0" smtClean="0"/>
              <a:t>Dialogue (121 ff.)</a:t>
            </a:r>
          </a:p>
          <a:p>
            <a:pPr lvl="1"/>
            <a:r>
              <a:rPr lang="en-US" dirty="0" smtClean="0"/>
              <a:t>Victory. Menelaus lost?</a:t>
            </a:r>
          </a:p>
          <a:p>
            <a:r>
              <a:rPr lang="en-US" dirty="0" smtClean="0"/>
              <a:t>Chorus (129 ff.)</a:t>
            </a:r>
          </a:p>
          <a:p>
            <a:pPr lvl="1"/>
            <a:r>
              <a:rPr lang="en-US" dirty="0" smtClean="0"/>
              <a:t>Helen’s blood wedding</a:t>
            </a:r>
            <a:endParaRPr lang="en-US" dirty="0"/>
          </a:p>
        </p:txBody>
      </p:sp>
      <p:sp>
        <p:nvSpPr>
          <p:cNvPr id="628740" name="Rectangle 4"/>
          <p:cNvSpPr>
            <a:spLocks noGrp="1" noChangeArrowheads="1"/>
          </p:cNvSpPr>
          <p:nvPr>
            <p:ph sz="half" idx="2"/>
          </p:nvPr>
        </p:nvSpPr>
        <p:spPr/>
        <p:txBody>
          <a:bodyPr>
            <a:normAutofit fontScale="70000" lnSpcReduction="20000"/>
          </a:bodyPr>
          <a:lstStyle/>
          <a:p>
            <a:r>
              <a:rPr lang="en-US" b="1" i="1" dirty="0" smtClean="0"/>
              <a:t>Agon</a:t>
            </a:r>
            <a:r>
              <a:rPr lang="en-US" b="1" dirty="0" smtClean="0"/>
              <a:t> (132 ff.)</a:t>
            </a:r>
          </a:p>
          <a:p>
            <a:pPr lvl="1"/>
            <a:r>
              <a:rPr lang="en-US" b="1" dirty="0" smtClean="0"/>
              <a:t>Red-carpet welcome</a:t>
            </a:r>
          </a:p>
          <a:p>
            <a:r>
              <a:rPr lang="en-US" dirty="0" smtClean="0"/>
              <a:t>Chorus (141 ff.)</a:t>
            </a:r>
          </a:p>
          <a:p>
            <a:pPr lvl="1"/>
            <a:r>
              <a:rPr lang="en-US" dirty="0" smtClean="0"/>
              <a:t>Foreboding</a:t>
            </a:r>
          </a:p>
          <a:p>
            <a:r>
              <a:rPr lang="en-US" dirty="0" smtClean="0"/>
              <a:t>Dialogue (143 ff.)</a:t>
            </a:r>
          </a:p>
          <a:p>
            <a:pPr lvl="1"/>
            <a:r>
              <a:rPr lang="en-US" dirty="0" smtClean="0"/>
              <a:t>Cassandra scene</a:t>
            </a:r>
          </a:p>
          <a:p>
            <a:r>
              <a:rPr lang="en-US" dirty="0" smtClean="0"/>
              <a:t>Chorus (158 ff.)</a:t>
            </a:r>
          </a:p>
          <a:p>
            <a:pPr lvl="1"/>
            <a:r>
              <a:rPr lang="en-US" dirty="0" smtClean="0"/>
              <a:t>Perils of power. Murder</a:t>
            </a:r>
          </a:p>
          <a:p>
            <a:r>
              <a:rPr lang="en-US" dirty="0" smtClean="0"/>
              <a:t>Finale (160 ff.)</a:t>
            </a:r>
          </a:p>
          <a:p>
            <a:pPr lvl="1"/>
            <a:r>
              <a:rPr lang="en-US" dirty="0" smtClean="0"/>
              <a:t>Corpses, recriminations, </a:t>
            </a:r>
            <a:r>
              <a:rPr lang="en-US" dirty="0" err="1" smtClean="0"/>
              <a:t>voctory</a:t>
            </a:r>
            <a:r>
              <a:rPr lang="en-US" dirty="0" smtClean="0"/>
              <a:t> lap, more recriminations</a:t>
            </a:r>
            <a:endParaRPr lang="en-US" dirty="0"/>
          </a:p>
        </p:txBody>
      </p:sp>
      <p:sp>
        <p:nvSpPr>
          <p:cNvPr id="8" name="Date Placeholder 7"/>
          <p:cNvSpPr>
            <a:spLocks noGrp="1"/>
          </p:cNvSpPr>
          <p:nvPr>
            <p:ph type="dt" sz="half" idx="10"/>
          </p:nvPr>
        </p:nvSpPr>
        <p:spPr/>
        <p:txBody>
          <a:bodyPr/>
          <a:lstStyle/>
          <a:p>
            <a:r>
              <a:rPr lang="en-US" smtClean="0"/>
              <a:t>2-Feb-17</a:t>
            </a:r>
            <a:endParaRPr lang="en-US"/>
          </a:p>
        </p:txBody>
      </p:sp>
      <p:sp>
        <p:nvSpPr>
          <p:cNvPr id="9" name="Footer Placeholder 8"/>
          <p:cNvSpPr>
            <a:spLocks noGrp="1"/>
          </p:cNvSpPr>
          <p:nvPr>
            <p:ph type="ftr" sz="quarter" idx="11"/>
          </p:nvPr>
        </p:nvSpPr>
        <p:spPr/>
        <p:txBody>
          <a:bodyPr/>
          <a:lstStyle/>
          <a:p>
            <a:r>
              <a:rPr lang="en-US" smtClean="0"/>
              <a:t>Agamemnon</a:t>
            </a:r>
            <a:endParaRPr lang="en-US"/>
          </a:p>
        </p:txBody>
      </p:sp>
      <p:sp>
        <p:nvSpPr>
          <p:cNvPr id="10" name="Slide Number Placeholder 9"/>
          <p:cNvSpPr>
            <a:spLocks noGrp="1"/>
          </p:cNvSpPr>
          <p:nvPr>
            <p:ph type="sldNum" sz="quarter" idx="12"/>
          </p:nvPr>
        </p:nvSpPr>
        <p:spPr/>
        <p:txBody>
          <a:bodyPr/>
          <a:lstStyle/>
          <a:p>
            <a:fld id="{E5A160DF-E29A-4672-A7A8-D5391F57194F}" type="slidenum">
              <a:rPr lang="en-US" smtClean="0"/>
              <a:pPr/>
              <a:t>14</a:t>
            </a:fld>
            <a:endParaRPr lang="en-US"/>
          </a:p>
        </p:txBody>
      </p:sp>
    </p:spTree>
    <p:extLst>
      <p:ext uri="{BB962C8B-B14F-4D97-AF65-F5344CB8AC3E}">
        <p14:creationId xmlns:p14="http://schemas.microsoft.com/office/powerpoint/2010/main" val="322247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Tread or Not to Tread?</a:t>
            </a:r>
            <a:endParaRPr lang="en-US" dirty="0"/>
          </a:p>
        </p:txBody>
      </p:sp>
      <p:sp>
        <p:nvSpPr>
          <p:cNvPr id="3" name="Text Placeholder 2"/>
          <p:cNvSpPr>
            <a:spLocks noGrp="1"/>
          </p:cNvSpPr>
          <p:nvPr>
            <p:ph type="body" idx="1"/>
          </p:nvPr>
        </p:nvSpPr>
        <p:spPr/>
        <p:txBody>
          <a:bodyPr/>
          <a:lstStyle/>
          <a:p>
            <a:r>
              <a:rPr lang="en-US" i="1" dirty="0" smtClean="0"/>
              <a:t>You</a:t>
            </a:r>
            <a:r>
              <a:rPr lang="en-US" dirty="0" smtClean="0"/>
              <a:t> Persuade!</a:t>
            </a:r>
            <a:endParaRPr lang="en-US" i="1" dirty="0"/>
          </a:p>
        </p:txBody>
      </p:sp>
    </p:spTree>
    <p:extLst>
      <p:ext uri="{BB962C8B-B14F-4D97-AF65-F5344CB8AC3E}">
        <p14:creationId xmlns:p14="http://schemas.microsoft.com/office/powerpoint/2010/main" val="121742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131" y="319803"/>
            <a:ext cx="6157415" cy="589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23" y="1801504"/>
            <a:ext cx="2826320" cy="393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6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Clytemnestra’s Speech-Act</a:t>
            </a:r>
            <a:endParaRPr lang="en-US" dirty="0"/>
          </a:p>
        </p:txBody>
      </p:sp>
      <p:sp>
        <p:nvSpPr>
          <p:cNvPr id="3" name="Text Placeholder 2"/>
          <p:cNvSpPr>
            <a:spLocks noGrp="1"/>
          </p:cNvSpPr>
          <p:nvPr>
            <p:ph type="body" idx="1"/>
          </p:nvPr>
        </p:nvSpPr>
        <p:spPr/>
        <p:txBody>
          <a:bodyPr>
            <a:normAutofit fontScale="92500"/>
          </a:bodyPr>
          <a:lstStyle/>
          <a:p>
            <a:r>
              <a:rPr lang="en-US" dirty="0" smtClean="0"/>
              <a:t>Speech acts (alter social reality)</a:t>
            </a:r>
            <a:endParaRPr lang="en-US" dirty="0"/>
          </a:p>
        </p:txBody>
      </p:sp>
      <p:sp>
        <p:nvSpPr>
          <p:cNvPr id="4" name="Content Placeholder 3"/>
          <p:cNvSpPr>
            <a:spLocks noGrp="1"/>
          </p:cNvSpPr>
          <p:nvPr>
            <p:ph sz="half" idx="2"/>
          </p:nvPr>
        </p:nvSpPr>
        <p:spPr/>
        <p:txBody>
          <a:bodyPr>
            <a:normAutofit/>
          </a:bodyPr>
          <a:lstStyle/>
          <a:p>
            <a:r>
              <a:rPr lang="en-US" sz="2400" dirty="0" smtClean="0"/>
              <a:t>Constatives v. performatives</a:t>
            </a:r>
          </a:p>
          <a:p>
            <a:r>
              <a:rPr lang="en-US" sz="2400" dirty="0" smtClean="0"/>
              <a:t>Social constraints</a:t>
            </a:r>
          </a:p>
        </p:txBody>
      </p:sp>
      <p:sp>
        <p:nvSpPr>
          <p:cNvPr id="5" name="Text Placeholder 4"/>
          <p:cNvSpPr>
            <a:spLocks noGrp="1"/>
          </p:cNvSpPr>
          <p:nvPr>
            <p:ph type="body" sz="quarter" idx="3"/>
          </p:nvPr>
        </p:nvSpPr>
        <p:spPr/>
        <p:txBody>
          <a:bodyPr/>
          <a:lstStyle/>
          <a:p>
            <a:r>
              <a:rPr lang="en-US" dirty="0" smtClean="0"/>
              <a:t>Dialogue</a:t>
            </a:r>
            <a:endParaRPr lang="en-US" dirty="0"/>
          </a:p>
        </p:txBody>
      </p:sp>
      <p:sp>
        <p:nvSpPr>
          <p:cNvPr id="6" name="Content Placeholder 5"/>
          <p:cNvSpPr>
            <a:spLocks noGrp="1"/>
          </p:cNvSpPr>
          <p:nvPr>
            <p:ph sz="quarter" idx="4"/>
          </p:nvPr>
        </p:nvSpPr>
        <p:spPr/>
        <p:txBody>
          <a:bodyPr>
            <a:normAutofit/>
          </a:bodyPr>
          <a:lstStyle/>
          <a:p>
            <a:r>
              <a:rPr lang="en-US" sz="2400" dirty="0" smtClean="0"/>
              <a:t>Response to response</a:t>
            </a:r>
          </a:p>
          <a:p>
            <a:r>
              <a:rPr lang="en-US" sz="2400" dirty="0" smtClean="0"/>
              <a:t>Social…</a:t>
            </a:r>
          </a:p>
          <a:p>
            <a:pPr lvl="1"/>
            <a:r>
              <a:rPr lang="en-US" sz="2000" dirty="0" smtClean="0"/>
              <a:t>evaluation</a:t>
            </a:r>
          </a:p>
          <a:p>
            <a:pPr lvl="1"/>
            <a:r>
              <a:rPr lang="en-US" sz="2000" dirty="0" smtClean="0"/>
              <a:t>performance</a:t>
            </a:r>
          </a:p>
          <a:p>
            <a:r>
              <a:rPr lang="en-US" sz="2400" dirty="0" smtClean="0"/>
              <a:t>Discursive…</a:t>
            </a:r>
          </a:p>
          <a:p>
            <a:pPr lvl="1"/>
            <a:r>
              <a:rPr lang="en-US" sz="2000" dirty="0" smtClean="0"/>
              <a:t>normativity</a:t>
            </a:r>
          </a:p>
          <a:p>
            <a:pPr lvl="1"/>
            <a:r>
              <a:rPr lang="en-US" sz="2000" dirty="0" smtClean="0"/>
              <a:t>pluralism</a:t>
            </a:r>
          </a:p>
        </p:txBody>
      </p:sp>
      <p:sp>
        <p:nvSpPr>
          <p:cNvPr id="9" name="Rectangle 4"/>
          <p:cNvSpPr>
            <a:spLocks noChangeArrowheads="1"/>
          </p:cNvSpPr>
          <p:nvPr/>
        </p:nvSpPr>
        <p:spPr bwMode="ltGray">
          <a:xfrm>
            <a:off x="605808" y="3711838"/>
            <a:ext cx="3474872" cy="1889879"/>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spcAft>
                <a:spcPts val="600"/>
              </a:spcAft>
            </a:pPr>
            <a:r>
              <a:rPr lang="en-US" sz="2000" dirty="0" smtClean="0">
                <a:latin typeface="+mn-lt"/>
                <a:cs typeface="Arial" charset="0"/>
              </a:rPr>
              <a:t>CLYTEMNESTRA</a:t>
            </a:r>
          </a:p>
          <a:p>
            <a:pPr>
              <a:spcAft>
                <a:spcPts val="600"/>
              </a:spcAft>
            </a:pPr>
            <a:r>
              <a:rPr lang="en-US" sz="2000" dirty="0" smtClean="0">
                <a:latin typeface="+mn-lt"/>
                <a:cs typeface="Arial" charset="0"/>
              </a:rPr>
              <a:t>“</a:t>
            </a:r>
            <a:r>
              <a:rPr lang="en-US" sz="2000" dirty="0">
                <a:latin typeface="+mn-lt"/>
                <a:cs typeface="Arial" charset="0"/>
              </a:rPr>
              <a:t>O give way (</a:t>
            </a:r>
            <a:r>
              <a:rPr lang="en-US" sz="2000" i="1" dirty="0" err="1">
                <a:latin typeface="+mn-lt"/>
                <a:cs typeface="Arial" charset="0"/>
              </a:rPr>
              <a:t>pithou</a:t>
            </a:r>
            <a:r>
              <a:rPr lang="en-US" sz="2000" dirty="0">
                <a:latin typeface="+mn-lt"/>
                <a:cs typeface="Arial" charset="0"/>
              </a:rPr>
              <a:t>, “obey”)! The power is yours if you surrender, / all of your own free will, to me</a:t>
            </a:r>
            <a:r>
              <a:rPr lang="en-US" sz="2000" dirty="0" smtClean="0">
                <a:latin typeface="+mn-lt"/>
                <a:cs typeface="Arial" charset="0"/>
              </a:rPr>
              <a:t>”</a:t>
            </a:r>
            <a:endParaRPr lang="en-US" sz="1400" dirty="0">
              <a:latin typeface="+mn-lt"/>
              <a:cs typeface="Arial" charset="0"/>
            </a:endParaRPr>
          </a:p>
        </p:txBody>
      </p:sp>
      <p:sp>
        <p:nvSpPr>
          <p:cNvPr id="7" name="Date Placeholder 6"/>
          <p:cNvSpPr>
            <a:spLocks noGrp="1"/>
          </p:cNvSpPr>
          <p:nvPr>
            <p:ph type="dt" sz="half" idx="10"/>
          </p:nvPr>
        </p:nvSpPr>
        <p:spPr/>
        <p:txBody>
          <a:bodyPr/>
          <a:lstStyle/>
          <a:p>
            <a:r>
              <a:rPr lang="en-US" smtClean="0"/>
              <a:t>2-Feb-17</a:t>
            </a:r>
            <a:endParaRPr lang="en-US"/>
          </a:p>
        </p:txBody>
      </p:sp>
      <p:sp>
        <p:nvSpPr>
          <p:cNvPr id="8" name="Footer Placeholder 7"/>
          <p:cNvSpPr>
            <a:spLocks noGrp="1"/>
          </p:cNvSpPr>
          <p:nvPr>
            <p:ph type="ftr" sz="quarter" idx="11"/>
          </p:nvPr>
        </p:nvSpPr>
        <p:spPr/>
        <p:txBody>
          <a:bodyPr/>
          <a:lstStyle/>
          <a:p>
            <a:r>
              <a:rPr lang="en-US" smtClean="0"/>
              <a:t>Agamemnon</a:t>
            </a:r>
            <a:endParaRPr lang="en-US"/>
          </a:p>
        </p:txBody>
      </p:sp>
      <p:sp>
        <p:nvSpPr>
          <p:cNvPr id="10" name="Slide Number Placeholder 9"/>
          <p:cNvSpPr>
            <a:spLocks noGrp="1"/>
          </p:cNvSpPr>
          <p:nvPr>
            <p:ph type="sldNum" sz="quarter" idx="12"/>
          </p:nvPr>
        </p:nvSpPr>
        <p:spPr/>
        <p:txBody>
          <a:bodyPr/>
          <a:lstStyle/>
          <a:p>
            <a:fld id="{B1A7D873-BDEC-4D0E-826C-A647DDEC7662}" type="slidenum">
              <a:rPr lang="en-US" smtClean="0"/>
              <a:pPr/>
              <a:t>17</a:t>
            </a:fld>
            <a:endParaRPr lang="en-US"/>
          </a:p>
        </p:txBody>
      </p:sp>
    </p:spTree>
    <p:extLst>
      <p:ext uri="{BB962C8B-B14F-4D97-AF65-F5344CB8AC3E}">
        <p14:creationId xmlns:p14="http://schemas.microsoft.com/office/powerpoint/2010/main" val="40655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to the Movies</a:t>
            </a:r>
            <a:endParaRPr lang="en-US" dirty="0"/>
          </a:p>
        </p:txBody>
      </p:sp>
      <p:sp>
        <p:nvSpPr>
          <p:cNvPr id="3" name="Text Placeholder 2"/>
          <p:cNvSpPr>
            <a:spLocks noGrp="1"/>
          </p:cNvSpPr>
          <p:nvPr>
            <p:ph type="body" idx="1"/>
          </p:nvPr>
        </p:nvSpPr>
        <p:spPr/>
        <p:txBody>
          <a:bodyPr/>
          <a:lstStyle/>
          <a:p>
            <a:r>
              <a:rPr lang="en-US" dirty="0">
                <a:hlinkClick r:id="rId3"/>
              </a:rPr>
              <a:t>https://goo.gl/hTo3Ds</a:t>
            </a:r>
            <a:endParaRPr lang="en-US" dirty="0"/>
          </a:p>
        </p:txBody>
      </p:sp>
    </p:spTree>
    <p:extLst>
      <p:ext uri="{BB962C8B-B14F-4D97-AF65-F5344CB8AC3E}">
        <p14:creationId xmlns:p14="http://schemas.microsoft.com/office/powerpoint/2010/main" val="32564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Gendered (?) </a:t>
            </a:r>
            <a:r>
              <a:rPr lang="en-US" i="1" dirty="0" smtClean="0"/>
              <a:t>peith</a:t>
            </a:r>
            <a:r>
              <a:rPr lang="en-US" i="1" dirty="0"/>
              <a:t>ō</a:t>
            </a:r>
          </a:p>
        </p:txBody>
      </p:sp>
      <p:sp>
        <p:nvSpPr>
          <p:cNvPr id="3" name="Content Placeholder 2"/>
          <p:cNvSpPr>
            <a:spLocks noGrp="1"/>
          </p:cNvSpPr>
          <p:nvPr>
            <p:ph idx="1"/>
          </p:nvPr>
        </p:nvSpPr>
        <p:spPr>
          <a:xfrm>
            <a:off x="818146" y="1600200"/>
            <a:ext cx="7868653" cy="4525963"/>
          </a:xfrm>
        </p:spPr>
        <p:txBody>
          <a:bodyPr>
            <a:normAutofit fontScale="77500" lnSpcReduction="20000"/>
          </a:bodyPr>
          <a:lstStyle/>
          <a:p>
            <a:pPr marL="457200" indent="-457200">
              <a:buNone/>
            </a:pPr>
            <a:r>
              <a:rPr lang="en-US" dirty="0" smtClean="0"/>
              <a:t>CLYTEMNESTRA … the Greeks have taken Troy!</a:t>
            </a:r>
          </a:p>
          <a:p>
            <a:pPr marL="457200" indent="-457200">
              <a:buNone/>
            </a:pPr>
            <a:r>
              <a:rPr lang="en-US" dirty="0" smtClean="0"/>
              <a:t>CHORUS LEADER No, what do you mean? I can’t believe it.</a:t>
            </a:r>
          </a:p>
          <a:p>
            <a:pPr marL="457200" indent="-457200">
              <a:buNone/>
            </a:pPr>
            <a:r>
              <a:rPr lang="en-US" dirty="0" smtClean="0"/>
              <a:t>…</a:t>
            </a:r>
          </a:p>
          <a:p>
            <a:pPr marL="457200" indent="-457200">
              <a:buNone/>
            </a:pPr>
            <a:r>
              <a:rPr lang="en-US" dirty="0" smtClean="0"/>
              <a:t>LEADER And you have proof?</a:t>
            </a:r>
          </a:p>
          <a:p>
            <a:pPr marL="457200" indent="-457200">
              <a:buNone/>
            </a:pPr>
            <a:r>
              <a:rPr lang="en-US" dirty="0" smtClean="0"/>
              <a:t>CLYTEMNESTRA I do / I must. Unless the god is lying.</a:t>
            </a:r>
          </a:p>
          <a:p>
            <a:pPr marL="457200" indent="-457200">
              <a:buNone/>
            </a:pPr>
            <a:r>
              <a:rPr lang="en-US" dirty="0" smtClean="0"/>
              <a:t>LEADER That, / or a phantom spirit sends you into raptures.</a:t>
            </a:r>
          </a:p>
          <a:p>
            <a:pPr marL="457200" indent="-457200">
              <a:buNone/>
            </a:pPr>
            <a:r>
              <a:rPr lang="en-US" dirty="0" smtClean="0"/>
              <a:t>[</a:t>
            </a:r>
            <a:r>
              <a:rPr lang="en-US" dirty="0" err="1" smtClean="0"/>
              <a:t>Clyemnestra</a:t>
            </a:r>
            <a:r>
              <a:rPr lang="en-US" dirty="0" smtClean="0"/>
              <a:t> narrates the fire signals and sack of Troy.]</a:t>
            </a:r>
          </a:p>
          <a:p>
            <a:pPr marL="457200" indent="-457200">
              <a:buNone/>
            </a:pPr>
            <a:r>
              <a:rPr lang="en-US" dirty="0" smtClean="0"/>
              <a:t>LEADER Spoken like a man, my lady</a:t>
            </a:r>
            <a:r>
              <a:rPr lang="en-US" dirty="0"/>
              <a:t>.... (pp. 112–116)</a:t>
            </a:r>
            <a:endParaRPr lang="en-US" dirty="0" smtClean="0"/>
          </a:p>
          <a:p>
            <a:pPr marL="457200" indent="-457200">
              <a:buNone/>
            </a:pPr>
            <a:r>
              <a:rPr lang="en-US" dirty="0" smtClean="0"/>
              <a:t>…</a:t>
            </a:r>
          </a:p>
          <a:p>
            <a:pPr marL="457200" indent="-457200">
              <a:buNone/>
            </a:pPr>
            <a:r>
              <a:rPr lang="en-US" dirty="0"/>
              <a:t>CLYTEMNESTRA </a:t>
            </a:r>
            <a:r>
              <a:rPr lang="en-US" dirty="0" smtClean="0"/>
              <a:t>(near end of play) Words, endless words I’ve said to serve the moment — / now it makes me proud to tell the truth. (p. 160)</a:t>
            </a:r>
            <a:endParaRPr lang="en-US" dirty="0"/>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3</a:t>
            </a:fld>
            <a:endParaRPr lang="en-US"/>
          </a:p>
        </p:txBody>
      </p:sp>
    </p:spTree>
    <p:extLst>
      <p:ext uri="{BB962C8B-B14F-4D97-AF65-F5344CB8AC3E}">
        <p14:creationId xmlns:p14="http://schemas.microsoft.com/office/powerpoint/2010/main" val="252523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lvl="0"/>
            <a:r>
              <a:rPr lang="en-US" dirty="0"/>
              <a:t>Class Business</a:t>
            </a:r>
          </a:p>
          <a:p>
            <a:pPr lvl="1"/>
            <a:r>
              <a:rPr lang="en-US" dirty="0"/>
              <a:t>Papers, Oral Reports</a:t>
            </a:r>
          </a:p>
          <a:p>
            <a:pPr lvl="0"/>
            <a:r>
              <a:rPr lang="en-US" dirty="0" smtClean="0"/>
              <a:t>Preliminary Remarks</a:t>
            </a:r>
          </a:p>
          <a:p>
            <a:pPr lvl="1"/>
            <a:r>
              <a:rPr lang="en-US" i="1" dirty="0" smtClean="0"/>
              <a:t>Peithō</a:t>
            </a:r>
            <a:r>
              <a:rPr lang="en-US" dirty="0" smtClean="0"/>
              <a:t> and </a:t>
            </a:r>
            <a:r>
              <a:rPr lang="en-US" i="1" dirty="0" smtClean="0"/>
              <a:t>Oresteia</a:t>
            </a:r>
          </a:p>
          <a:p>
            <a:pPr lvl="0"/>
            <a:r>
              <a:rPr lang="en-US" dirty="0" smtClean="0"/>
              <a:t>To Tread or Not to Tread?</a:t>
            </a:r>
          </a:p>
          <a:p>
            <a:pPr lvl="1"/>
            <a:r>
              <a:rPr lang="en-US" i="1" dirty="0" smtClean="0"/>
              <a:t>You</a:t>
            </a:r>
            <a:r>
              <a:rPr lang="en-US" dirty="0" smtClean="0"/>
              <a:t> Persuade!</a:t>
            </a:r>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7" name="Slide Number Placeholder 6"/>
          <p:cNvSpPr>
            <a:spLocks noGrp="1"/>
          </p:cNvSpPr>
          <p:nvPr>
            <p:ph type="sldNum" sz="quarter" idx="12"/>
          </p:nvPr>
        </p:nvSpPr>
        <p:spPr/>
        <p:txBody>
          <a:bodyPr/>
          <a:lstStyle/>
          <a:p>
            <a:fld id="{C84949BF-B90B-4E25-9A47-07E9FB3241D4}" type="slidenum">
              <a:rPr lang="en-US" smtClean="0"/>
              <a:pPr/>
              <a:t>4</a:t>
            </a:fld>
            <a:endParaRPr lang="en-US"/>
          </a:p>
        </p:txBody>
      </p:sp>
    </p:spTree>
    <p:extLst>
      <p:ext uri="{BB962C8B-B14F-4D97-AF65-F5344CB8AC3E}">
        <p14:creationId xmlns:p14="http://schemas.microsoft.com/office/powerpoint/2010/main" val="10394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Business</a:t>
            </a:r>
            <a:endParaRPr lang="en-US" dirty="0"/>
          </a:p>
        </p:txBody>
      </p:sp>
      <p:sp>
        <p:nvSpPr>
          <p:cNvPr id="3" name="Text Placeholder 2"/>
          <p:cNvSpPr>
            <a:spLocks noGrp="1"/>
          </p:cNvSpPr>
          <p:nvPr>
            <p:ph type="body" idx="1"/>
          </p:nvPr>
        </p:nvSpPr>
        <p:spPr/>
        <p:txBody>
          <a:bodyPr/>
          <a:lstStyle/>
          <a:p>
            <a:r>
              <a:rPr lang="en-US" dirty="0" smtClean="0"/>
              <a:t>Papers, Oral Reports</a:t>
            </a:r>
            <a:endParaRPr lang="en-US" dirty="0"/>
          </a:p>
        </p:txBody>
      </p:sp>
    </p:spTree>
    <p:extLst>
      <p:ext uri="{BB962C8B-B14F-4D97-AF65-F5344CB8AC3E}">
        <p14:creationId xmlns:p14="http://schemas.microsoft.com/office/powerpoint/2010/main" val="200996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Papers, Oral Reports</a:t>
            </a:r>
            <a:endParaRPr lang="en-US" dirty="0"/>
          </a:p>
        </p:txBody>
      </p:sp>
      <p:sp>
        <p:nvSpPr>
          <p:cNvPr id="3" name="Content Placeholder 2"/>
          <p:cNvSpPr>
            <a:spLocks noGrp="1"/>
          </p:cNvSpPr>
          <p:nvPr>
            <p:ph idx="1"/>
          </p:nvPr>
        </p:nvSpPr>
        <p:spPr/>
        <p:txBody>
          <a:bodyPr/>
          <a:lstStyle/>
          <a:p>
            <a:r>
              <a:rPr lang="en-US" dirty="0" smtClean="0"/>
              <a:t>Academic honesty</a:t>
            </a:r>
          </a:p>
          <a:p>
            <a:pPr lvl="1"/>
            <a:r>
              <a:rPr lang="en-US" dirty="0">
                <a:hlinkClick r:id="rId3"/>
              </a:rPr>
              <a:t>“Guide to Academic Honesty, Research, MLA etc</a:t>
            </a:r>
            <a:r>
              <a:rPr lang="en-US" dirty="0" smtClean="0">
                <a:hlinkClick r:id="rId3"/>
              </a:rPr>
              <a:t>.”</a:t>
            </a:r>
            <a:r>
              <a:rPr lang="en-US" dirty="0" smtClean="0"/>
              <a:t> (Bingweb Course Site)</a:t>
            </a:r>
          </a:p>
          <a:p>
            <a:pPr lvl="1"/>
            <a:r>
              <a:rPr lang="en-US" dirty="0">
                <a:hlinkClick r:id="rId4"/>
              </a:rPr>
              <a:t>George Brown Library —</a:t>
            </a:r>
            <a:r>
              <a:rPr lang="en-US" dirty="0" smtClean="0">
                <a:hlinkClick r:id="rId4"/>
              </a:rPr>
              <a:t> </a:t>
            </a:r>
            <a:r>
              <a:rPr lang="en-US" dirty="0">
                <a:hlinkClick r:id="rId4"/>
              </a:rPr>
              <a:t>Academic Honesty </a:t>
            </a:r>
            <a:r>
              <a:rPr lang="en-US" dirty="0" smtClean="0">
                <a:hlinkClick r:id="rId4"/>
              </a:rPr>
              <a:t>Tutorial</a:t>
            </a:r>
            <a:endParaRPr lang="en-US" dirty="0" smtClean="0"/>
          </a:p>
          <a:p>
            <a:r>
              <a:rPr lang="en-US" dirty="0" smtClean="0"/>
              <a:t>Oral Reports</a:t>
            </a:r>
            <a:endParaRPr lang="en-US" dirty="0"/>
          </a:p>
          <a:p>
            <a:pPr lvl="1"/>
            <a:r>
              <a:rPr lang="en-US" dirty="0">
                <a:hlinkClick r:id="rId5"/>
              </a:rPr>
              <a:t>Group Oral </a:t>
            </a:r>
            <a:r>
              <a:rPr lang="en-US" dirty="0" smtClean="0">
                <a:hlinkClick r:id="rId5"/>
              </a:rPr>
              <a:t>Reports</a:t>
            </a:r>
            <a:r>
              <a:rPr lang="en-US" dirty="0"/>
              <a:t> (Bingweb Course Site)</a:t>
            </a:r>
            <a:endParaRPr lang="en-US" dirty="0" smtClean="0"/>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6</a:t>
            </a:fld>
            <a:endParaRPr lang="en-US"/>
          </a:p>
        </p:txBody>
      </p:sp>
    </p:spTree>
    <p:extLst>
      <p:ext uri="{BB962C8B-B14F-4D97-AF65-F5344CB8AC3E}">
        <p14:creationId xmlns:p14="http://schemas.microsoft.com/office/powerpoint/2010/main" val="84843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Biblio</a:t>
            </a:r>
            <a:r>
              <a:rPr lang="en-US" dirty="0" smtClean="0"/>
              <a:t> Suggestions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Bingweb site</a:t>
            </a:r>
          </a:p>
          <a:p>
            <a:pPr lvl="1"/>
            <a:r>
              <a:rPr lang="en-US" dirty="0" smtClean="0"/>
              <a:t>Resources</a:t>
            </a:r>
          </a:p>
          <a:p>
            <a:pPr lvl="2"/>
            <a:r>
              <a:rPr lang="en-US" dirty="0">
                <a:hlinkClick r:id="rId3"/>
              </a:rPr>
              <a:t>https://goo.gl/nBgHwT</a:t>
            </a:r>
            <a:endParaRPr lang="en-US" dirty="0" smtClean="0"/>
          </a:p>
          <a:p>
            <a:r>
              <a:rPr lang="en-US" dirty="0" smtClean="0"/>
              <a:t>Persuasion generally &amp; in tragedy</a:t>
            </a:r>
          </a:p>
          <a:p>
            <a:pPr lvl="1"/>
            <a:r>
              <a:rPr lang="en-US" dirty="0"/>
              <a:t>Buxton, R. G. A. </a:t>
            </a:r>
            <a:r>
              <a:rPr lang="en-US" i="1" dirty="0"/>
              <a:t>Persuasion in Greek Tragedy: A Study of Peitho</a:t>
            </a:r>
            <a:r>
              <a:rPr lang="en-US" dirty="0"/>
              <a:t>. Cambridge: Cambridge University Press, 1982. </a:t>
            </a:r>
            <a:r>
              <a:rPr lang="en-US" dirty="0" smtClean="0"/>
              <a:t>Print</a:t>
            </a:r>
          </a:p>
          <a:p>
            <a:pPr lvl="1"/>
            <a:r>
              <a:rPr lang="en-US" dirty="0"/>
              <a:t>Kennedy, George Alexander. </a:t>
            </a:r>
            <a:r>
              <a:rPr lang="en-US" i="1" dirty="0"/>
              <a:t>The Art of Persuasion in Greece</a:t>
            </a:r>
            <a:r>
              <a:rPr lang="en-US" dirty="0"/>
              <a:t>. Princeton, N.J.: Princeton University Press, 1963. </a:t>
            </a:r>
            <a:r>
              <a:rPr lang="en-US" dirty="0" smtClean="0"/>
              <a:t>Print</a:t>
            </a:r>
          </a:p>
          <a:p>
            <a:pPr lvl="1"/>
            <a:r>
              <a:rPr lang="en-US" dirty="0"/>
              <a:t>Worthington, Ian, ed. </a:t>
            </a:r>
            <a:r>
              <a:rPr lang="en-US" i="1" dirty="0"/>
              <a:t>Persuasion: Greek Rhetoric in Action</a:t>
            </a:r>
            <a:r>
              <a:rPr lang="en-US" dirty="0"/>
              <a:t>. London and New York: Routledge, 1994. Print.</a:t>
            </a:r>
            <a:endParaRPr lang="en-US" dirty="0" smtClean="0"/>
          </a:p>
          <a:p>
            <a:r>
              <a:rPr lang="en-US" dirty="0" smtClean="0"/>
              <a:t>Persuasion in </a:t>
            </a:r>
            <a:r>
              <a:rPr lang="en-US" i="1" dirty="0" smtClean="0"/>
              <a:t>Oresteia</a:t>
            </a:r>
            <a:endParaRPr lang="en-US" dirty="0" smtClean="0"/>
          </a:p>
          <a:p>
            <a:pPr lvl="1"/>
            <a:r>
              <a:rPr lang="en-US" dirty="0" err="1"/>
              <a:t>Podlecki</a:t>
            </a:r>
            <a:r>
              <a:rPr lang="en-US" dirty="0"/>
              <a:t>, Anthony J. </a:t>
            </a:r>
            <a:r>
              <a:rPr lang="en-US" i="1" dirty="0"/>
              <a:t>The Political Background of Aeschylean Tragedy</a:t>
            </a:r>
            <a:r>
              <a:rPr lang="en-US" dirty="0"/>
              <a:t>. Ann Arbor, 1966. </a:t>
            </a:r>
            <a:r>
              <a:rPr lang="en-US" dirty="0" smtClean="0"/>
              <a:t>Print</a:t>
            </a:r>
          </a:p>
          <a:p>
            <a:pPr lvl="1"/>
            <a:r>
              <a:rPr lang="en-US" dirty="0" err="1"/>
              <a:t>Sommerstein</a:t>
            </a:r>
            <a:r>
              <a:rPr lang="en-US" dirty="0"/>
              <a:t>, Alan H. </a:t>
            </a:r>
            <a:r>
              <a:rPr lang="en-US" i="1" dirty="0"/>
              <a:t>Aeschylus. Eumenides</a:t>
            </a:r>
            <a:r>
              <a:rPr lang="en-US" dirty="0"/>
              <a:t>. Cambridge: Cambridge University Press, 1989. </a:t>
            </a:r>
            <a:r>
              <a:rPr lang="en-US" dirty="0" smtClean="0"/>
              <a:t>Print</a:t>
            </a:r>
            <a:endParaRPr lang="en-US" dirty="0"/>
          </a:p>
          <a:p>
            <a:pPr lvl="1"/>
            <a:r>
              <a:rPr lang="en-US" dirty="0" smtClean="0"/>
              <a:t>Buxton 1982, Worthington 1994</a:t>
            </a:r>
          </a:p>
          <a:p>
            <a:pPr lvl="1"/>
            <a:endParaRPr lang="en-US" dirty="0"/>
          </a:p>
        </p:txBody>
      </p:sp>
      <p:sp>
        <p:nvSpPr>
          <p:cNvPr id="4" name="Date Placeholder 3"/>
          <p:cNvSpPr>
            <a:spLocks noGrp="1"/>
          </p:cNvSpPr>
          <p:nvPr>
            <p:ph type="dt" sz="half" idx="10"/>
          </p:nvPr>
        </p:nvSpPr>
        <p:spPr/>
        <p:txBody>
          <a:bodyPr/>
          <a:lstStyle/>
          <a:p>
            <a:r>
              <a:rPr lang="en-US" smtClean="0"/>
              <a:t>2-Feb-17</a:t>
            </a:r>
            <a:endParaRPr lang="en-US"/>
          </a:p>
        </p:txBody>
      </p:sp>
      <p:sp>
        <p:nvSpPr>
          <p:cNvPr id="5" name="Footer Placeholder 4"/>
          <p:cNvSpPr>
            <a:spLocks noGrp="1"/>
          </p:cNvSpPr>
          <p:nvPr>
            <p:ph type="ftr" sz="quarter" idx="11"/>
          </p:nvPr>
        </p:nvSpPr>
        <p:spPr/>
        <p:txBody>
          <a:bodyPr/>
          <a:lstStyle/>
          <a:p>
            <a:r>
              <a:rPr lang="en-US" smtClean="0"/>
              <a:t>Agamemnon</a:t>
            </a:r>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7</a:t>
            </a:fld>
            <a:endParaRPr lang="en-US"/>
          </a:p>
        </p:txBody>
      </p:sp>
    </p:spTree>
    <p:extLst>
      <p:ext uri="{BB962C8B-B14F-4D97-AF65-F5344CB8AC3E}">
        <p14:creationId xmlns:p14="http://schemas.microsoft.com/office/powerpoint/2010/main" val="8233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Remarks</a:t>
            </a:r>
            <a:endParaRPr lang="en-US" dirty="0"/>
          </a:p>
        </p:txBody>
      </p:sp>
      <p:sp>
        <p:nvSpPr>
          <p:cNvPr id="3" name="Text Placeholder 2"/>
          <p:cNvSpPr>
            <a:spLocks noGrp="1"/>
          </p:cNvSpPr>
          <p:nvPr>
            <p:ph type="body" idx="1"/>
          </p:nvPr>
        </p:nvSpPr>
        <p:spPr/>
        <p:txBody>
          <a:bodyPr/>
          <a:lstStyle/>
          <a:p>
            <a:r>
              <a:rPr lang="en-US" i="1" dirty="0" smtClean="0"/>
              <a:t>Peithō</a:t>
            </a:r>
            <a:r>
              <a:rPr lang="en-US" dirty="0" smtClean="0"/>
              <a:t> and </a:t>
            </a:r>
            <a:r>
              <a:rPr lang="en-US" i="1" dirty="0" smtClean="0"/>
              <a:t>Oresteia</a:t>
            </a:r>
            <a:endParaRPr lang="en-US" dirty="0"/>
          </a:p>
        </p:txBody>
      </p:sp>
    </p:spTree>
    <p:extLst>
      <p:ext uri="{BB962C8B-B14F-4D97-AF65-F5344CB8AC3E}">
        <p14:creationId xmlns:p14="http://schemas.microsoft.com/office/powerpoint/2010/main" val="280421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i="1" dirty="0" err="1" smtClean="0"/>
              <a:t>Peithō</a:t>
            </a:r>
            <a:r>
              <a:rPr lang="en-US" dirty="0" err="1" smtClean="0"/>
              <a:t>’s</a:t>
            </a:r>
            <a:r>
              <a:rPr lang="en-US" dirty="0" smtClean="0"/>
              <a:t> Problematics</a:t>
            </a:r>
            <a:endParaRPr lang="en-US" dirty="0"/>
          </a:p>
        </p:txBody>
      </p:sp>
      <p:graphicFrame>
        <p:nvGraphicFramePr>
          <p:cNvPr id="8" name="Content Placeholder 7"/>
          <p:cNvGraphicFramePr>
            <a:graphicFrameLocks noGrp="1"/>
          </p:cNvGraphicFramePr>
          <p:nvPr>
            <p:ph idx="4294967295"/>
            <p:extLst/>
          </p:nvPr>
        </p:nvGraphicFramePr>
        <p:xfrm>
          <a:off x="436728" y="2255520"/>
          <a:ext cx="8270544" cy="2072640"/>
        </p:xfrm>
        <a:graphic>
          <a:graphicData uri="http://schemas.openxmlformats.org/drawingml/2006/table">
            <a:tbl>
              <a:tblPr firstRow="1" bandRow="1">
                <a:tableStyleId>{3C2FFA5D-87B4-456A-9821-1D502468CF0F}</a:tableStyleId>
              </a:tblPr>
              <a:tblGrid>
                <a:gridCol w="4135272"/>
                <a:gridCol w="4135272"/>
              </a:tblGrid>
              <a:tr h="370840">
                <a:tc gridSpan="2">
                  <a:txBody>
                    <a:bodyPr/>
                    <a:lstStyle/>
                    <a:p>
                      <a:pPr algn="ctr"/>
                      <a:r>
                        <a:rPr lang="en-US" sz="2800" dirty="0" smtClean="0"/>
                        <a:t>Opposites? Analogues?</a:t>
                      </a:r>
                      <a:endParaRPr lang="en-US" sz="2800" dirty="0"/>
                    </a:p>
                  </a:txBody>
                  <a:tcPr/>
                </a:tc>
                <a:tc hMerge="1">
                  <a:txBody>
                    <a:bodyPr/>
                    <a:lstStyle/>
                    <a:p>
                      <a:endParaRPr lang="en-US" sz="3200" dirty="0"/>
                    </a:p>
                  </a:txBody>
                  <a:tcPr/>
                </a:tc>
              </a:tr>
              <a:tr h="370840">
                <a:tc>
                  <a:txBody>
                    <a:bodyPr/>
                    <a:lstStyle/>
                    <a:p>
                      <a:pPr algn="r"/>
                      <a:r>
                        <a:rPr lang="en-US" sz="2800" i="1" dirty="0" smtClean="0"/>
                        <a:t>peitho</a:t>
                      </a:r>
                      <a:r>
                        <a:rPr lang="en-US" sz="2800" dirty="0" smtClean="0"/>
                        <a:t> (persuasion)</a:t>
                      </a:r>
                      <a:endParaRPr lang="en-US" sz="2800" dirty="0"/>
                    </a:p>
                  </a:txBody>
                  <a:tcPr/>
                </a:tc>
                <a:tc>
                  <a:txBody>
                    <a:bodyPr/>
                    <a:lstStyle/>
                    <a:p>
                      <a:r>
                        <a:rPr lang="en-US" sz="2800" i="1" dirty="0" smtClean="0"/>
                        <a:t>bia</a:t>
                      </a:r>
                      <a:r>
                        <a:rPr lang="en-US" sz="2800" dirty="0" smtClean="0"/>
                        <a:t> (force, violence)</a:t>
                      </a:r>
                      <a:endParaRPr lang="en-US" sz="2800" dirty="0"/>
                    </a:p>
                  </a:txBody>
                  <a:tcPr/>
                </a:tc>
              </a:tr>
              <a:tr h="370840">
                <a:tc>
                  <a:txBody>
                    <a:bodyPr/>
                    <a:lstStyle/>
                    <a:p>
                      <a:pPr algn="r"/>
                      <a:r>
                        <a:rPr lang="en-US" sz="2800" dirty="0" smtClean="0"/>
                        <a:t>verbal persuasion</a:t>
                      </a:r>
                      <a:endParaRPr lang="en-US" sz="2800" dirty="0"/>
                    </a:p>
                  </a:txBody>
                  <a:tcPr/>
                </a:tc>
                <a:tc>
                  <a:txBody>
                    <a:bodyPr/>
                    <a:lstStyle/>
                    <a:p>
                      <a:r>
                        <a:rPr lang="en-US" sz="2800" dirty="0" smtClean="0"/>
                        <a:t>non-verbal persuasion</a:t>
                      </a:r>
                      <a:endParaRPr lang="en-US" sz="2800" dirty="0"/>
                    </a:p>
                  </a:txBody>
                  <a:tcPr/>
                </a:tc>
              </a:tr>
              <a:tr h="370840">
                <a:tc>
                  <a:txBody>
                    <a:bodyPr/>
                    <a:lstStyle/>
                    <a:p>
                      <a:pPr algn="r"/>
                      <a:r>
                        <a:rPr lang="en-US" sz="2800" dirty="0" smtClean="0"/>
                        <a:t>sexual persuasion</a:t>
                      </a:r>
                      <a:endParaRPr lang="en-US" sz="2800" dirty="0"/>
                    </a:p>
                  </a:txBody>
                  <a:tcPr/>
                </a:tc>
                <a:tc>
                  <a:txBody>
                    <a:bodyPr/>
                    <a:lstStyle/>
                    <a:p>
                      <a:r>
                        <a:rPr lang="en-US" sz="2800" dirty="0" smtClean="0"/>
                        <a:t>non-sexual persuasion</a:t>
                      </a:r>
                      <a:endParaRPr lang="en-US" sz="2800" dirty="0"/>
                    </a:p>
                  </a:txBody>
                  <a:tcPr/>
                </a:tc>
              </a:tr>
            </a:tbl>
          </a:graphicData>
        </a:graphic>
      </p:graphicFrame>
    </p:spTree>
    <p:extLst>
      <p:ext uri="{BB962C8B-B14F-4D97-AF65-F5344CB8AC3E}">
        <p14:creationId xmlns:p14="http://schemas.microsoft.com/office/powerpoint/2010/main" val="206177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eith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360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peitho</Template>
  <TotalTime>965</TotalTime>
  <Words>2503</Words>
  <Application>Microsoft Office PowerPoint</Application>
  <PresentationFormat>On-screen Show (4:3)</PresentationFormat>
  <Paragraphs>268</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Levenim MT</vt:lpstr>
      <vt:lpstr>Times New Roman</vt:lpstr>
      <vt:lpstr>peitho</vt:lpstr>
      <vt:lpstr>Peithō on Trial: Aeschylus’ Oresteia</vt:lpstr>
      <vt:lpstr>Let’s Go to the Movies</vt:lpstr>
      <vt:lpstr>Gendered (?) peithō</vt:lpstr>
      <vt:lpstr>Agenda</vt:lpstr>
      <vt:lpstr>Class Business</vt:lpstr>
      <vt:lpstr>Papers, Oral Reports</vt:lpstr>
      <vt:lpstr>Biblio Suggestions</vt:lpstr>
      <vt:lpstr>Preliminary Remarks</vt:lpstr>
      <vt:lpstr>Peithō’s Problematics</vt:lpstr>
      <vt:lpstr>Why Oresteia?</vt:lpstr>
      <vt:lpstr>Peithō on Trial…</vt:lpstr>
      <vt:lpstr>Aeschylus’ Oresteia</vt:lpstr>
      <vt:lpstr>Oresteia: Background</vt:lpstr>
      <vt:lpstr>Agamemnon: Analysis</vt:lpstr>
      <vt:lpstr>To Tread or Not to Tread?</vt:lpstr>
      <vt:lpstr>PowerPoint Presentation</vt:lpstr>
      <vt:lpstr>Clytemnestra’s Speech-Act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Peithō on Trial: Aeschylus’ Oresteia</dc:title>
  <dc:creator>ascholtz</dc:creator>
  <cp:lastModifiedBy>Scholtz, Andrew</cp:lastModifiedBy>
  <cp:revision>129</cp:revision>
  <cp:lastPrinted>2017-02-02T21:05:54Z</cp:lastPrinted>
  <dcterms:created xsi:type="dcterms:W3CDTF">2012-09-19T20:43:20Z</dcterms:created>
  <dcterms:modified xsi:type="dcterms:W3CDTF">2017-02-02T22:52:54Z</dcterms:modified>
</cp:coreProperties>
</file>