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89" r:id="rId2"/>
    <p:sldId id="297" r:id="rId3"/>
    <p:sldId id="298" r:id="rId4"/>
    <p:sldId id="299" r:id="rId5"/>
    <p:sldId id="296" r:id="rId6"/>
    <p:sldId id="293" r:id="rId7"/>
    <p:sldId id="294" r:id="rId8"/>
    <p:sldId id="284" r:id="rId9"/>
    <p:sldId id="266" r:id="rId10"/>
    <p:sldId id="286" r:id="rId11"/>
    <p:sldId id="287" r:id="rId12"/>
    <p:sldId id="277" r:id="rId13"/>
    <p:sldId id="278" r:id="rId14"/>
    <p:sldId id="290" r:id="rId15"/>
    <p:sldId id="265" r:id="rId16"/>
    <p:sldId id="288" r:id="rId17"/>
    <p:sldId id="295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CC"/>
    <a:srgbClr val="000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93" autoAdjust="0"/>
    <p:restoredTop sz="96433" autoAdjust="0"/>
  </p:normalViewPr>
  <p:slideViewPr>
    <p:cSldViewPr showGuides="1"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20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88350B-9EA6-43EC-87D2-08E326D33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92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7725" y="482600"/>
            <a:ext cx="2776538" cy="208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5253" y="2703686"/>
            <a:ext cx="5919894" cy="58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fld id="{5721D7F7-CBDC-4618-B4D1-D6BF1CF12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4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17725" y="482600"/>
            <a:ext cx="2776538" cy="2081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2633980"/>
            <a:ext cx="5608320" cy="59651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F7BEB-A0B7-4D9E-8963-BF7AB15903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3317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04C96-E454-4D91-8735-C79F4C3F518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1/17/2017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67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14484-2641-470E-840D-BA045095BA4F}" type="slidenum">
              <a:rPr lang="en-US"/>
              <a:pPr/>
              <a:t>10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7725" y="482600"/>
            <a:ext cx="2776538" cy="20812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topics</a:t>
            </a:r>
          </a:p>
          <a:p>
            <a:pPr lvl="1"/>
            <a:r>
              <a:rPr lang="en-US" dirty="0"/>
              <a:t>cultural meaning of persuasion in ancient </a:t>
            </a:r>
            <a:r>
              <a:rPr lang="en-US" dirty="0" err="1"/>
              <a:t>grc</a:t>
            </a:r>
            <a:endParaRPr lang="en-US" dirty="0"/>
          </a:p>
          <a:p>
            <a:pPr lvl="2"/>
            <a:r>
              <a:rPr lang="en-US" dirty="0"/>
              <a:t>with special attention to the </a:t>
            </a:r>
            <a:r>
              <a:rPr lang="en-US" dirty="0" err="1"/>
              <a:t>athenian</a:t>
            </a:r>
            <a:r>
              <a:rPr lang="en-US" dirty="0"/>
              <a:t> </a:t>
            </a:r>
            <a:r>
              <a:rPr lang="en-US" dirty="0" err="1"/>
              <a:t>democacy</a:t>
            </a:r>
            <a:r>
              <a:rPr lang="en-US" dirty="0"/>
              <a:t> - role of persuasion therein, its relation to </a:t>
            </a:r>
            <a:r>
              <a:rPr lang="en-US" dirty="0" err="1"/>
              <a:t>athenian</a:t>
            </a:r>
            <a:r>
              <a:rPr lang="en-US" dirty="0"/>
              <a:t>-style democracy as a system</a:t>
            </a:r>
          </a:p>
          <a:p>
            <a:pPr lvl="1"/>
            <a:r>
              <a:rPr lang="en-US" dirty="0"/>
              <a:t>can democracy today shed light on ancient</a:t>
            </a:r>
          </a:p>
          <a:p>
            <a:pPr lvl="1"/>
            <a:r>
              <a:rPr lang="en-US" dirty="0"/>
              <a:t>and vice versa</a:t>
            </a:r>
          </a:p>
          <a:p>
            <a:r>
              <a:rPr lang="en-US" dirty="0"/>
              <a:t>sequence of units</a:t>
            </a:r>
          </a:p>
          <a:p>
            <a:pPr lvl="1"/>
            <a:r>
              <a:rPr lang="en-US" dirty="0"/>
              <a:t>intro to peitho (abstraction, personification [and thus a divine or magical power])</a:t>
            </a:r>
          </a:p>
          <a:p>
            <a:pPr lvl="1"/>
            <a:r>
              <a:rPr lang="en-US" dirty="0"/>
              <a:t>genesis of peitho in </a:t>
            </a:r>
            <a:r>
              <a:rPr lang="en-US" dirty="0" err="1"/>
              <a:t>athenian</a:t>
            </a:r>
            <a:r>
              <a:rPr lang="en-US" dirty="0"/>
              <a:t> state</a:t>
            </a:r>
          </a:p>
          <a:p>
            <a:pPr lvl="2"/>
            <a:r>
              <a:rPr lang="en-US" dirty="0"/>
              <a:t>as imagined in </a:t>
            </a:r>
            <a:r>
              <a:rPr lang="en-US" dirty="0" err="1"/>
              <a:t>aesch</a:t>
            </a:r>
            <a:r>
              <a:rPr lang="en-US" dirty="0"/>
              <a:t> </a:t>
            </a:r>
            <a:r>
              <a:rPr lang="en-US" dirty="0" err="1"/>
              <a:t>oresteia</a:t>
            </a:r>
            <a:endParaRPr lang="en-US" dirty="0"/>
          </a:p>
          <a:p>
            <a:pPr lvl="3"/>
            <a:r>
              <a:rPr lang="en-US" dirty="0"/>
              <a:t>as </a:t>
            </a:r>
            <a:r>
              <a:rPr lang="en-US" i="1" dirty="0"/>
              <a:t>imagined</a:t>
            </a:r>
            <a:r>
              <a:rPr lang="en-US" dirty="0"/>
              <a:t>, and thus insight into its </a:t>
            </a:r>
            <a:r>
              <a:rPr lang="en-US" i="1" dirty="0"/>
              <a:t>ideological</a:t>
            </a:r>
            <a:r>
              <a:rPr lang="en-US" dirty="0"/>
              <a:t> value </a:t>
            </a:r>
            <a:r>
              <a:rPr lang="en-US" dirty="0" smtClean="0"/>
              <a:t>in, </a:t>
            </a:r>
            <a:r>
              <a:rPr lang="en-US" dirty="0" err="1"/>
              <a:t>athenian</a:t>
            </a:r>
            <a:r>
              <a:rPr lang="en-US" dirty="0"/>
              <a:t> politics, justice</a:t>
            </a:r>
          </a:p>
          <a:p>
            <a:pPr lvl="1"/>
            <a:r>
              <a:rPr lang="en-US" dirty="0"/>
              <a:t>historical overview of the genesis of politics - of the </a:t>
            </a:r>
            <a:r>
              <a:rPr lang="en-US" i="1" dirty="0"/>
              <a:t>polis</a:t>
            </a:r>
            <a:r>
              <a:rPr lang="en-US" dirty="0"/>
              <a:t> - in </a:t>
            </a:r>
            <a:r>
              <a:rPr lang="en-US" dirty="0" smtClean="0"/>
              <a:t>Greece and thus in the western historical tradition; </a:t>
            </a:r>
            <a:r>
              <a:rPr lang="en-US" dirty="0"/>
              <a:t>of democracy at </a:t>
            </a:r>
            <a:r>
              <a:rPr lang="en-US" dirty="0" err="1"/>
              <a:t>athens</a:t>
            </a:r>
            <a:r>
              <a:rPr lang="en-US" dirty="0"/>
              <a:t>, and the role of persuasion therein</a:t>
            </a:r>
          </a:p>
          <a:p>
            <a:pPr lvl="1"/>
            <a:r>
              <a:rPr lang="en-US" dirty="0"/>
              <a:t>the crisis in persuasion, later 400s BCE, and how (or </a:t>
            </a:r>
            <a:r>
              <a:rPr lang="en-US" i="1" dirty="0"/>
              <a:t>if</a:t>
            </a:r>
            <a:r>
              <a:rPr lang="en-US" dirty="0"/>
              <a:t>) resolved</a:t>
            </a:r>
          </a:p>
          <a:p>
            <a:pPr lvl="1"/>
            <a:r>
              <a:rPr lang="en-US" dirty="0"/>
              <a:t>ATHENIAN DEMOCRACY AS A LABORATORY IN PERSUASION</a:t>
            </a:r>
          </a:p>
          <a:p>
            <a:pPr lvl="1"/>
            <a:r>
              <a:rPr lang="en-US" dirty="0"/>
              <a:t>emergence of rhetoric as an intellectual discipline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3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C3AC5-3A37-409F-AA3B-866F6518768F}" type="slidenum">
              <a:rPr lang="en-US"/>
              <a:pPr/>
              <a:t>15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7725" y="482600"/>
            <a:ext cx="2776538" cy="20812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98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4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Plato's </a:t>
            </a:r>
            <a:r>
              <a:rPr lang="en-US" i="1" dirty="0"/>
              <a:t>Phaedrus</a:t>
            </a:r>
            <a:r>
              <a:rPr lang="en-US" dirty="0"/>
              <a:t> features three speeches on love. Yet </a:t>
            </a:r>
            <a:r>
              <a:rPr lang="en-US" i="1" dirty="0"/>
              <a:t>Phaedrus</a:t>
            </a:r>
            <a:r>
              <a:rPr lang="en-US" dirty="0"/>
              <a:t> isn't about love; it's about rhetoric. So a question for you: </a:t>
            </a:r>
            <a:r>
              <a:rPr lang="en-US" i="1" dirty="0"/>
              <a:t>Why do you think Socrates uses love speeches to explore rhetoric?</a:t>
            </a:r>
            <a:endParaRPr lang="en-US" dirty="0"/>
          </a:p>
          <a:p>
            <a:pPr lvl="1"/>
            <a:r>
              <a:rPr lang="en-US" dirty="0"/>
              <a:t>Is it because of something special about love? About rhetoric? Do Plato's own words tell us anything? How do you react?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7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prompt </a:t>
            </a:r>
            <a:r>
              <a:rPr lang="en-US" dirty="0" smtClean="0"/>
              <a:t>students </a:t>
            </a:r>
            <a:r>
              <a:rPr lang="en-US" dirty="0" err="1" smtClean="0"/>
              <a:t>tosuggest</a:t>
            </a:r>
            <a:r>
              <a:rPr lang="en-US" dirty="0" smtClean="0"/>
              <a:t> </a:t>
            </a:r>
            <a:r>
              <a:rPr lang="en-US" dirty="0" smtClean="0"/>
              <a:t>something difficult to persuade people to do. (not sexual, not violent or weird; something more or less believable but also extremely challenging from the persuader’s perspective.)</a:t>
            </a:r>
          </a:p>
          <a:p>
            <a:r>
              <a:rPr lang="en-US" dirty="0" smtClean="0"/>
              <a:t>then solicit</a:t>
            </a:r>
            <a:r>
              <a:rPr lang="en-US" baseline="0" dirty="0" smtClean="0"/>
              <a:t> and discuss suggestions for successful persuasion. what are the challenges; how to overcome?</a:t>
            </a:r>
          </a:p>
          <a:p>
            <a:r>
              <a:rPr lang="en-US" dirty="0" smtClean="0"/>
              <a:t>next, show clip starting 2:35. before showing, ask them to keep in mind the following questions</a:t>
            </a:r>
          </a:p>
          <a:p>
            <a:pPr lvl="1"/>
            <a:r>
              <a:rPr lang="en-US" dirty="0" smtClean="0"/>
              <a:t>what is</a:t>
            </a:r>
            <a:r>
              <a:rPr lang="en-US" baseline="0" dirty="0" smtClean="0"/>
              <a:t> it that nick is here trying to get people to do or think?</a:t>
            </a:r>
          </a:p>
          <a:p>
            <a:pPr lvl="1"/>
            <a:r>
              <a:rPr lang="en-US" baseline="0" dirty="0" smtClean="0"/>
              <a:t>what challenges does he face</a:t>
            </a:r>
          </a:p>
          <a:p>
            <a:pPr lvl="1"/>
            <a:r>
              <a:rPr lang="en-US" baseline="0" dirty="0" smtClean="0"/>
              <a:t>how does he </a:t>
            </a:r>
            <a:r>
              <a:rPr lang="en-US" baseline="0" dirty="0" err="1" smtClean="0"/>
              <a:t>ovdercome</a:t>
            </a:r>
            <a:r>
              <a:rPr lang="en-US" baseline="0" dirty="0" smtClean="0"/>
              <a:t> them?</a:t>
            </a:r>
          </a:p>
          <a:p>
            <a:pPr lvl="0"/>
            <a:r>
              <a:rPr lang="en-US" baseline="0" dirty="0" smtClean="0"/>
              <a:t>then ask them is they see anything that looks familiar. that surprises.</a:t>
            </a:r>
          </a:p>
          <a:p>
            <a:pPr lvl="0"/>
            <a:r>
              <a:rPr lang="en-US" dirty="0" smtClean="0"/>
              <a:t>then spin control:</a:t>
            </a:r>
            <a:r>
              <a:rPr lang="en-US" baseline="0" dirty="0" smtClean="0"/>
              <a:t> ethics. </a:t>
            </a:r>
            <a:r>
              <a:rPr lang="en-US" dirty="0" smtClean="0"/>
              <a:t>second clip… 21:32.</a:t>
            </a:r>
            <a:endParaRPr lang="en-US" baseline="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45">
              <a:defRPr/>
            </a:pPr>
            <a:r>
              <a:rPr lang="en-US" dirty="0" smtClean="0"/>
              <a:t>pretty cynical, no? the idea of exploiting a kind of cancer mascot that way seems to prove nick’s</a:t>
            </a:r>
            <a:r>
              <a:rPr lang="en-US" baseline="0" dirty="0" smtClean="0"/>
              <a:t> point. and yet....</a:t>
            </a:r>
          </a:p>
          <a:p>
            <a:pPr defTabSz="909645">
              <a:defRPr/>
            </a:pPr>
            <a:r>
              <a:rPr lang="en-US" baseline="0" dirty="0" smtClean="0"/>
              <a:t>can we really afford to ignore spin? does the study of spin — of managing perceptions — have a place in a moral world?</a:t>
            </a:r>
          </a:p>
          <a:p>
            <a:pPr lvl="1"/>
            <a:r>
              <a:rPr lang="en-US" dirty="0" smtClean="0"/>
              <a:t>note that, without even answering the question of whether spin has a place, shouldn’t the well-educated</a:t>
            </a:r>
            <a:r>
              <a:rPr lang="en-US" baseline="0" dirty="0" smtClean="0"/>
              <a:t> individual be educated to </a:t>
            </a:r>
            <a:r>
              <a:rPr lang="en-US" i="1" baseline="0" dirty="0" smtClean="0"/>
              <a:t>recognize</a:t>
            </a:r>
            <a:r>
              <a:rPr lang="en-US" i="0" baseline="0" dirty="0" smtClean="0"/>
              <a:t>, to know when others are trying to manipulate our perceptions?</a:t>
            </a:r>
          </a:p>
          <a:p>
            <a:pPr lvl="1"/>
            <a:r>
              <a:rPr lang="en-US" i="0" baseline="0" dirty="0" smtClean="0"/>
              <a:t>on the other hand, when we interview for a job, when we put ourselves before a group whose opinions matter to us, what does it say of us that that we don’t care how our we or our views are perceived?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 smtClean="0"/>
              <a:t>Captatio benevolentiae</a:t>
            </a:r>
            <a:r>
              <a:rPr lang="en-US" b="0" dirty="0" smtClean="0"/>
              <a:t> (</a:t>
            </a:r>
            <a:r>
              <a:rPr lang="en-US" b="0" dirty="0" err="1" smtClean="0"/>
              <a:t>curring</a:t>
            </a:r>
            <a:r>
              <a:rPr lang="en-US" b="0" dirty="0" smtClean="0"/>
              <a:t> goodwill)</a:t>
            </a:r>
            <a:endParaRPr lang="en-US" b="0" i="1" dirty="0" smtClean="0"/>
          </a:p>
          <a:p>
            <a:pPr lvl="1" indent="-1580"/>
            <a:r>
              <a:rPr lang="en-US" b="0" dirty="0" smtClean="0"/>
              <a:t>“Let me share something with the fine, concerned people in the audience”</a:t>
            </a:r>
          </a:p>
          <a:p>
            <a:r>
              <a:rPr lang="en-US" b="0" i="1" dirty="0" err="1" smtClean="0"/>
              <a:t>Koinos</a:t>
            </a:r>
            <a:r>
              <a:rPr lang="en-US" b="0" i="1" dirty="0" smtClean="0"/>
              <a:t> topos</a:t>
            </a:r>
            <a:r>
              <a:rPr lang="en-US" b="0" dirty="0" smtClean="0"/>
              <a:t> (rhetorical commonplace)</a:t>
            </a:r>
          </a:p>
          <a:p>
            <a:pPr lvl="1" indent="-1580"/>
            <a:r>
              <a:rPr lang="en-US" b="0" dirty="0" smtClean="0"/>
              <a:t>“I think that we can all agree that there is nothing more important than America’s children”</a:t>
            </a:r>
          </a:p>
          <a:p>
            <a:r>
              <a:rPr lang="en-US" b="0" dirty="0" smtClean="0"/>
              <a:t>Rhetorical questioning</a:t>
            </a:r>
          </a:p>
          <a:p>
            <a:pPr lvl="1" indent="-1580"/>
            <a:r>
              <a:rPr lang="en-US" b="0" dirty="0" smtClean="0"/>
              <a:t>“How on earth would big tobacco profit off of the loss of this young man?”</a:t>
            </a:r>
          </a:p>
          <a:p>
            <a:r>
              <a:rPr lang="en-US" b="0" i="1" dirty="0" smtClean="0"/>
              <a:t>Provocative</a:t>
            </a:r>
            <a:r>
              <a:rPr lang="en-US" b="0" dirty="0" smtClean="0"/>
              <a:t> questioning/statement (safe? speakers in Pl</a:t>
            </a:r>
            <a:r>
              <a:rPr lang="en-US" b="0" baseline="0" dirty="0" smtClean="0"/>
              <a:t> </a:t>
            </a:r>
            <a:r>
              <a:rPr lang="en-US" b="0" i="1" baseline="0" dirty="0" err="1" smtClean="0"/>
              <a:t>Gor</a:t>
            </a:r>
            <a:r>
              <a:rPr lang="en-US" b="0" i="0" baseline="0" dirty="0" smtClean="0"/>
              <a:t> makes extensive use of)</a:t>
            </a:r>
            <a:endParaRPr lang="en-US" b="0" dirty="0" smtClean="0"/>
          </a:p>
          <a:p>
            <a:pPr lvl="1" indent="-1580"/>
            <a:r>
              <a:rPr lang="en-US" b="0" dirty="0" smtClean="0"/>
              <a:t>[same “How on earth would big tobacco profit off of the loss of this young man?”]</a:t>
            </a:r>
          </a:p>
          <a:p>
            <a:r>
              <a:rPr lang="en-US" b="0" dirty="0" smtClean="0"/>
              <a:t>Argument by probability (but also provocative)</a:t>
            </a:r>
          </a:p>
          <a:p>
            <a:pPr lvl="1" indent="-1580"/>
            <a:r>
              <a:rPr lang="en-US" b="0" dirty="0" smtClean="0"/>
              <a:t>“If anything, we’d be loosing a customer”</a:t>
            </a:r>
          </a:p>
          <a:p>
            <a:pPr indent="-1580"/>
            <a:r>
              <a:rPr lang="en-US" b="0" dirty="0" smtClean="0"/>
              <a:t>Telling/promising the audience what it wants to hear</a:t>
            </a:r>
          </a:p>
          <a:p>
            <a:pPr lvl="1" indent="-1580"/>
            <a:r>
              <a:rPr lang="en-US" b="0" dirty="0" smtClean="0"/>
              <a:t>in </a:t>
            </a:r>
            <a:r>
              <a:rPr lang="en-US" b="0" i="1" dirty="0" smtClean="0"/>
              <a:t>Gorgias</a:t>
            </a:r>
            <a:r>
              <a:rPr lang="en-US" b="0" i="0" dirty="0" smtClean="0"/>
              <a:t> and other sources is termed </a:t>
            </a:r>
            <a:r>
              <a:rPr lang="en-US" b="0" i="1" dirty="0" smtClean="0"/>
              <a:t>kolakeia</a:t>
            </a:r>
            <a:endParaRPr lang="en-US" b="0" dirty="0" smtClean="0"/>
          </a:p>
          <a:p>
            <a:r>
              <a:rPr lang="en-US" b="0" i="1" dirty="0" smtClean="0"/>
              <a:t>Controlling the discourse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A1A35-632A-4906-B988-9A6471960DCC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7725" y="482600"/>
            <a:ext cx="2776538" cy="208121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Persuasion (</a:t>
            </a:r>
            <a:r>
              <a:rPr lang="en-US" i="1" dirty="0" smtClean="0"/>
              <a:t>peitho</a:t>
            </a:r>
            <a:r>
              <a:rPr lang="en-US" dirty="0" smtClean="0"/>
              <a:t>): its…</a:t>
            </a:r>
          </a:p>
          <a:p>
            <a:pPr lvl="1"/>
            <a:r>
              <a:rPr lang="en-US" dirty="0" smtClean="0"/>
              <a:t>modalities</a:t>
            </a:r>
          </a:p>
          <a:p>
            <a:pPr lvl="1"/>
            <a:r>
              <a:rPr lang="en-US" dirty="0" smtClean="0"/>
              <a:t>venues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hazards</a:t>
            </a:r>
          </a:p>
          <a:p>
            <a:pPr lvl="1"/>
            <a:r>
              <a:rPr lang="en-US" i="1" dirty="0" smtClean="0"/>
              <a:t>analogies, ideologies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1311"/>
            <a:ext cx="7772400" cy="1470025"/>
          </a:xfrm>
          <a:noFill/>
        </p:spPr>
        <p:txBody>
          <a:bodyPr>
            <a:noAutofit/>
          </a:bodyPr>
          <a:lstStyle>
            <a:lvl1pPr algn="ctr">
              <a:defRPr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evenim MT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4708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000099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BD1B-F4DA-48F3-B2F2-4EC97B157840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E1735-094C-4AFD-8FD2-8DA350A0B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12C-35EE-4F8B-98DD-65ACFC2C1DD0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0241-DBC4-47FC-A6F0-845E6B9C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522-4B72-4557-8190-C8622E5DD423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E10-C0C1-4D71-A41A-6CB8B8E1C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F156-E65F-4DA0-AFDF-E877A9139FD3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54D-86BF-4ED5-B0AB-3890F7CE2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spc="200" baseline="0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FF"/>
              </a:buClr>
              <a:buSzPct val="125000"/>
              <a:buFont typeface="Arial" pitchFamily="34" charset="0"/>
              <a:buChar char="•"/>
              <a:defRPr/>
            </a:lvl1pPr>
            <a:lvl2pPr>
              <a:buClr>
                <a:schemeClr val="accent5"/>
              </a:buClr>
              <a:buSzPct val="125000"/>
              <a:buFont typeface="Arial" pitchFamily="34" charset="0"/>
              <a:buChar char="•"/>
              <a:defRPr/>
            </a:lvl2pPr>
            <a:lvl3pPr>
              <a:buClr>
                <a:schemeClr val="accent3">
                  <a:lumMod val="75000"/>
                </a:schemeClr>
              </a:buClr>
              <a:buSzPct val="125000"/>
              <a:defRPr/>
            </a:lvl3pPr>
            <a:lvl4pPr>
              <a:buClr>
                <a:srgbClr val="00B0F0"/>
              </a:buClr>
              <a:buFont typeface="Arial" pitchFamily="34" charset="0"/>
              <a:buChar char="•"/>
              <a:defRPr/>
            </a:lvl4pPr>
            <a:lvl5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8CE5-2C29-429D-B4EA-756EC4BC049E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9BF-B90B-4E25-9A47-07E9FB324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spc="200" baseline="0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FF"/>
              </a:buClr>
              <a:buSzPct val="125000"/>
              <a:buFont typeface="Arial" pitchFamily="34" charset="0"/>
              <a:buChar char="•"/>
              <a:defRPr/>
            </a:lvl1pPr>
            <a:lvl2pPr>
              <a:buClr>
                <a:schemeClr val="accent5"/>
              </a:buClr>
              <a:buSzPct val="125000"/>
              <a:buFont typeface="Arial" pitchFamily="34" charset="0"/>
              <a:buChar char="•"/>
              <a:defRPr/>
            </a:lvl2pPr>
            <a:lvl3pPr>
              <a:buClr>
                <a:schemeClr val="accent3">
                  <a:lumMod val="75000"/>
                </a:schemeClr>
              </a:buClr>
              <a:buSzPct val="125000"/>
              <a:defRPr/>
            </a:lvl3pPr>
            <a:lvl4pPr>
              <a:buClr>
                <a:srgbClr val="00B0F0"/>
              </a:buClr>
              <a:buFont typeface="Arial" pitchFamily="34" charset="0"/>
              <a:buChar char="•"/>
              <a:defRPr/>
            </a:lvl4pPr>
            <a:lvl5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2046650"/>
            <a:ext cx="7772400" cy="1362075"/>
          </a:xfrm>
        </p:spPr>
        <p:txBody>
          <a:bodyPr anchor="b" anchorCtr="0"/>
          <a:lstStyle>
            <a:lvl1pPr algn="l">
              <a:defRPr sz="4000" b="1" cap="none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49" y="3681413"/>
            <a:ext cx="77724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CD54-D802-4A33-A946-A4077F788B4B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60DF-E29A-4672-A7A8-D5391F5719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2438400" y="3886200"/>
            <a:ext cx="4114800" cy="0"/>
          </a:xfrm>
          <a:prstGeom prst="line">
            <a:avLst/>
          </a:prstGeom>
          <a:ln w="25400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571500" y="2030505"/>
            <a:ext cx="8001000" cy="3200400"/>
            <a:chOff x="571500" y="2030505"/>
            <a:chExt cx="8001000" cy="32004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571500" y="2182905"/>
              <a:ext cx="8001000" cy="0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2895600" y="3630705"/>
              <a:ext cx="3200400" cy="0"/>
            </a:xfrm>
            <a:prstGeom prst="line">
              <a:avLst/>
            </a:prstGeom>
            <a:ln w="25400"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727D-4061-49F9-8F21-8901A08F346B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73-BDEC-4D0E-826C-A647DDEC7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77A6-4E5C-499C-83F8-7DF128201508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8EF-8D2F-4BE3-B1C0-CE3278149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0249" y="0"/>
            <a:ext cx="45720" cy="36576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99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20000">
                <a:schemeClr val="bg1"/>
              </a:gs>
              <a:gs pos="99000">
                <a:schemeClr val="bg1">
                  <a:lumMod val="75000"/>
                </a:schemeClr>
              </a:gs>
            </a:gsLst>
            <a:lin ang="27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10A1-2F13-4B20-8D69-E62E5D41C951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5F9F-A147-4999-9337-ABC437A27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492695"/>
            <a:ext cx="914400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000099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ycourses.binghamton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ngweb.binghamton.edu/~clas381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ngweb.binghamton.edu/~ascholt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courses.binghamton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ngweb.binghamton.edu/~clas381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ngweb.binghamton.edu/~clas381a/syllabus.htm#journ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ngweb.binghamton.edu/~clas381a/helen_imag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062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Introduction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Persuasion in Ancient Greece</a:t>
            </a:r>
            <a:endParaRPr lang="en-US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2946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Andrew Scholtz, Instructor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Course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 </a:t>
            </a:r>
            <a:r>
              <a:rPr lang="en-US" i="1" dirty="0" smtClean="0"/>
              <a:t>peitho</a:t>
            </a:r>
            <a:endParaRPr lang="en-US" dirty="0" smtClean="0"/>
          </a:p>
          <a:p>
            <a:r>
              <a:rPr lang="en-US" i="1" dirty="0" smtClean="0"/>
              <a:t>Peitho</a:t>
            </a:r>
            <a:r>
              <a:rPr lang="en-US" dirty="0" smtClean="0"/>
              <a:t> transformed</a:t>
            </a:r>
            <a:endParaRPr lang="en-US" i="1" dirty="0" smtClean="0"/>
          </a:p>
          <a:p>
            <a:r>
              <a:rPr lang="en-US" i="1" dirty="0" smtClean="0"/>
              <a:t>Peitho</a:t>
            </a:r>
            <a:r>
              <a:rPr lang="en-US" dirty="0" smtClean="0"/>
              <a:t> in Action</a:t>
            </a:r>
          </a:p>
          <a:p>
            <a:r>
              <a:rPr lang="en-US" i="1" dirty="0" smtClean="0"/>
              <a:t>Peitho</a:t>
            </a:r>
            <a:r>
              <a:rPr lang="en-US" dirty="0" smtClean="0"/>
              <a:t> in Crisis</a:t>
            </a:r>
          </a:p>
          <a:p>
            <a:r>
              <a:rPr lang="en-US" dirty="0" smtClean="0"/>
              <a:t>A Discipline is Born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72DE-82F4-47F0-A190-5A8307D860A5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FE6-74EC-4564-AEE4-F67F450CFCE5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1646237"/>
            <a:ext cx="3579884" cy="3048000"/>
            <a:chOff x="3886200" y="1600200"/>
            <a:chExt cx="3579884" cy="3048000"/>
          </a:xfrm>
        </p:grpSpPr>
        <p:sp>
          <p:nvSpPr>
            <p:cNvPr id="2" name="Right Brace 1"/>
            <p:cNvSpPr/>
            <p:nvPr/>
          </p:nvSpPr>
          <p:spPr>
            <a:xfrm>
              <a:off x="3886200" y="1600200"/>
              <a:ext cx="1524000" cy="3048000"/>
            </a:xfrm>
            <a:prstGeom prst="rightBrace">
              <a:avLst>
                <a:gd name="adj1" fmla="val 8333"/>
                <a:gd name="adj2" fmla="val 504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10200" y="2893367"/>
              <a:ext cx="2055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latin typeface="+mn-lt"/>
                </a:rPr>
                <a:t>Plato </a:t>
              </a:r>
              <a:r>
                <a:rPr lang="en-US" i="1" dirty="0" smtClean="0">
                  <a:latin typeface="+mn-lt"/>
                </a:rPr>
                <a:t>Phaedrus</a:t>
              </a:r>
              <a:endParaRPr lang="en-US" i="1" dirty="0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Essentials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Procedures, Access, etc.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Info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CLAS 381A / COLI 380K / PPL 380E / RHET 380P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Andrew </a:t>
            </a:r>
            <a:r>
              <a:rPr lang="en-US" sz="2800" dirty="0"/>
              <a:t>Scholtz, instructor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LT50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ascholtz@binghamton.edu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GenEd etc.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“H” </a:t>
            </a:r>
            <a:r>
              <a:rPr lang="en-US" sz="2400" dirty="0"/>
              <a:t>(humanities)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“O" (joint)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PPL</a:t>
            </a:r>
            <a:r>
              <a:rPr lang="en-US" sz="2400" dirty="0"/>
              <a:t> </a:t>
            </a:r>
            <a:r>
              <a:rPr lang="en-US" sz="2400" dirty="0" smtClean="0"/>
              <a:t>cognate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65F6-AD0F-4BDA-BD55-3C2367204CE2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4FD6-8E93-4E9D-AC1D-5A3726220AAE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27-Jan</a:t>
            </a:r>
            <a:r>
              <a:rPr lang="en-US" dirty="0"/>
              <a:t> </a:t>
            </a:r>
            <a:r>
              <a:rPr lang="en-US" dirty="0" smtClean="0"/>
              <a:t>(add/drop)</a:t>
            </a:r>
            <a:endParaRPr lang="en-US" dirty="0"/>
          </a:p>
          <a:p>
            <a:r>
              <a:rPr lang="en-US" dirty="0" smtClean="0"/>
              <a:t>24-Mar</a:t>
            </a:r>
            <a:r>
              <a:rPr lang="en-US" dirty="0"/>
              <a:t> </a:t>
            </a:r>
            <a:r>
              <a:rPr lang="en-US" dirty="0" smtClean="0"/>
              <a:t>(W, grading option deadline)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480-83C2-4859-AFB6-F7E7056DB188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609-0D38-4FEA-B0E3-EB44BD516D8A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</a:t>
            </a:r>
            <a:endParaRPr lang="en-US" dirty="0"/>
          </a:p>
        </p:txBody>
      </p:sp>
      <p:sp>
        <p:nvSpPr>
          <p:cNvPr id="81924" name="laptop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457200" y="1798637"/>
            <a:ext cx="8229600" cy="452596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b="1" i="1" dirty="0" err="1" smtClean="0"/>
              <a:t>myCourses</a:t>
            </a:r>
            <a:endParaRPr lang="en-US" b="1" dirty="0" smtClean="0"/>
          </a:p>
          <a:p>
            <a:pPr>
              <a:buNone/>
            </a:pPr>
            <a:r>
              <a:rPr lang="en-US" sz="2200" dirty="0" smtClean="0">
                <a:hlinkClick r:id="rId3"/>
              </a:rPr>
              <a:t>http://mycourses.binghamton.edu/</a:t>
            </a:r>
            <a:endParaRPr lang="en-US" sz="2200" dirty="0" smtClean="0"/>
          </a:p>
          <a:p>
            <a:pPr>
              <a:buNone/>
            </a:pPr>
            <a:r>
              <a:rPr lang="en-US" b="1" i="1" dirty="0" err="1" smtClean="0"/>
              <a:t>Bingweb</a:t>
            </a:r>
            <a:endParaRPr lang="en-US" b="1" i="1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http://bingweb.binghamton.edu/~clas381a/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Procedures (Syllabus)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honesty</a:t>
            </a:r>
          </a:p>
          <a:p>
            <a:r>
              <a:rPr lang="en-US" dirty="0"/>
              <a:t>Participation, attendance</a:t>
            </a:r>
          </a:p>
          <a:p>
            <a:r>
              <a:rPr lang="en-US" dirty="0"/>
              <a:t>Coursework</a:t>
            </a:r>
          </a:p>
          <a:p>
            <a:pPr lvl="1"/>
            <a:r>
              <a:rPr lang="en-US" dirty="0"/>
              <a:t>readings, </a:t>
            </a:r>
            <a:r>
              <a:rPr lang="en-US" dirty="0" smtClean="0"/>
              <a:t>blogs, discussion</a:t>
            </a:r>
            <a:endParaRPr lang="en-US" dirty="0"/>
          </a:p>
          <a:p>
            <a:pPr lvl="1"/>
            <a:r>
              <a:rPr lang="en-US" dirty="0" smtClean="0"/>
              <a:t>papers, </a:t>
            </a:r>
            <a:r>
              <a:rPr lang="en-US" dirty="0" err="1" smtClean="0"/>
              <a:t>powerpoints</a:t>
            </a:r>
            <a:endParaRPr lang="en-US" dirty="0"/>
          </a:p>
          <a:p>
            <a:pPr lvl="1"/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(no exams!!)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94BB-14FC-47CD-A31B-CB935EF8952E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4F3-A55E-45D4-8275-4D7B51199156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Thursday. . .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Plato’s </a:t>
            </a:r>
            <a:r>
              <a:rPr lang="en-US" i="1" dirty="0" smtClean="0"/>
              <a:t>Phaedrus</a:t>
            </a:r>
            <a:r>
              <a:rPr lang="en-US" dirty="0" smtClean="0"/>
              <a:t> pt. 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6991" y="3105836"/>
            <a:ext cx="4750018" cy="64633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n-US" sz="3600" b="1" i="1" dirty="0"/>
              <a:t>Why love-speeches?</a:t>
            </a:r>
          </a:p>
        </p:txBody>
      </p:sp>
    </p:spTree>
    <p:extLst>
      <p:ext uri="{BB962C8B-B14F-4D97-AF65-F5344CB8AC3E}">
        <p14:creationId xmlns:p14="http://schemas.microsoft.com/office/powerpoint/2010/main" val="20923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 (Instructor), Persuasion IAG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Andrew Scholtz</a:t>
            </a:r>
          </a:p>
          <a:p>
            <a:pPr lvl="1"/>
            <a:r>
              <a:rPr lang="en-US" dirty="0" smtClean="0"/>
              <a:t>ascholtz@binghamton.edu</a:t>
            </a:r>
          </a:p>
          <a:p>
            <a:pPr lvl="1"/>
            <a:r>
              <a:rPr lang="en-US" dirty="0" smtClean="0"/>
              <a:t>LT 509</a:t>
            </a:r>
          </a:p>
          <a:p>
            <a:pPr lvl="1"/>
            <a:r>
              <a:rPr lang="en-US" dirty="0" smtClean="0">
                <a:hlinkClick r:id="rId3"/>
              </a:rPr>
              <a:t>http://bingweb.binghamton.edu/~ascholtz/</a:t>
            </a:r>
            <a:endParaRPr lang="en-US" dirty="0" smtClean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smtClean="0"/>
              <a:t>R </a:t>
            </a:r>
            <a:r>
              <a:rPr lang="en-US" dirty="0" smtClean="0"/>
              <a:t>10-12 in LT 509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</a:t>
            </a:r>
            <a:endParaRPr lang="en-US" dirty="0"/>
          </a:p>
        </p:txBody>
      </p:sp>
      <p:sp>
        <p:nvSpPr>
          <p:cNvPr id="81924" name="laptop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457200" y="1798637"/>
            <a:ext cx="8229600" cy="452596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b="1" i="1" dirty="0" err="1" smtClean="0"/>
              <a:t>myCourses</a:t>
            </a:r>
            <a:endParaRPr lang="en-US" b="1" dirty="0" smtClean="0"/>
          </a:p>
          <a:p>
            <a:pPr>
              <a:buNone/>
            </a:pPr>
            <a:r>
              <a:rPr lang="en-US" sz="2200" dirty="0" smtClean="0">
                <a:hlinkClick r:id="rId3"/>
              </a:rPr>
              <a:t>http://mycourses.binghamton.edu/</a:t>
            </a:r>
            <a:endParaRPr lang="en-US" sz="2200" dirty="0" smtClean="0"/>
          </a:p>
          <a:p>
            <a:pPr>
              <a:buNone/>
            </a:pPr>
            <a:r>
              <a:rPr lang="en-US" b="1" i="1" dirty="0" err="1" smtClean="0"/>
              <a:t>Bingweb</a:t>
            </a:r>
            <a:endParaRPr lang="en-US" b="1" i="1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http://bingweb.binghamton.edu/~clas381a/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0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Assignment: </a:t>
            </a:r>
            <a:r>
              <a:rPr lang="en-US" sz="3600" dirty="0"/>
              <a:t>Plato </a:t>
            </a:r>
            <a:r>
              <a:rPr lang="en-US" sz="3600" i="1" dirty="0"/>
              <a:t>Gorgias</a:t>
            </a:r>
            <a:r>
              <a:rPr lang="en-US" sz="3600" dirty="0"/>
              <a:t> </a:t>
            </a:r>
            <a:r>
              <a:rPr lang="en-US" sz="3600" dirty="0" smtClean="0"/>
              <a:t>Pt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 study guide (</a:t>
            </a:r>
            <a:r>
              <a:rPr lang="en-US" dirty="0" err="1"/>
              <a:t>req'd</a:t>
            </a:r>
            <a:r>
              <a:rPr lang="en-US" dirty="0"/>
              <a:t>!)</a:t>
            </a:r>
          </a:p>
          <a:p>
            <a:r>
              <a:rPr lang="en-US" dirty="0" smtClean="0"/>
              <a:t>Read </a:t>
            </a:r>
            <a:r>
              <a:rPr lang="en-US" i="1" dirty="0" smtClean="0"/>
              <a:t>Gorgias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sections </a:t>
            </a:r>
            <a:r>
              <a:rPr lang="en-US" dirty="0" smtClean="0"/>
              <a:t>447a-481b via web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Journal Entry via </a:t>
            </a:r>
            <a:r>
              <a:rPr lang="en-US" dirty="0" err="1" smtClean="0"/>
              <a:t>myCourses</a:t>
            </a:r>
            <a:r>
              <a:rPr lang="en-US" dirty="0" smtClean="0"/>
              <a:t> site</a:t>
            </a:r>
            <a:r>
              <a:rPr lang="en-US" dirty="0"/>
              <a:t>, "Journal"</a:t>
            </a:r>
          </a:p>
          <a:p>
            <a:pPr lvl="1"/>
            <a:r>
              <a:rPr lang="en-US" dirty="0"/>
              <a:t>For more on journal entries, see </a:t>
            </a:r>
            <a:r>
              <a:rPr lang="en-US" dirty="0" smtClean="0"/>
              <a:t>under Bingweb</a:t>
            </a:r>
            <a:r>
              <a:rPr lang="en-US" dirty="0"/>
              <a:t> </a:t>
            </a:r>
            <a:r>
              <a:rPr lang="en-US" dirty="0" smtClean="0">
                <a:hlinkClick r:id="rId3"/>
              </a:rPr>
              <a:t>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Exercise…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spinning…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image problems</a:t>
            </a:r>
          </a:p>
          <a:p>
            <a:r>
              <a:rPr lang="en-US" dirty="0" smtClean="0"/>
              <a:t>Challenges?</a:t>
            </a:r>
          </a:p>
          <a:p>
            <a:pPr lvl="1"/>
            <a:r>
              <a:rPr lang="en-US" dirty="0" smtClean="0"/>
              <a:t>image</a:t>
            </a:r>
          </a:p>
          <a:p>
            <a:r>
              <a:rPr lang="en-US" dirty="0" smtClean="0"/>
              <a:t>Strategies?</a:t>
            </a:r>
          </a:p>
          <a:p>
            <a:pPr lvl="1"/>
            <a:r>
              <a:rPr lang="en-US" dirty="0" smtClean="0"/>
              <a:t>no covering up</a:t>
            </a:r>
          </a:p>
          <a:p>
            <a:pPr lvl="1"/>
            <a:r>
              <a:rPr lang="en-US" dirty="0" smtClean="0"/>
              <a:t>re-direction</a:t>
            </a:r>
          </a:p>
          <a:p>
            <a:pPr lvl="1"/>
            <a:r>
              <a:rPr lang="en-US" dirty="0" smtClean="0"/>
              <a:t>salvaging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Nick’s spinning…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create the perception that cigarettes are safe</a:t>
            </a:r>
          </a:p>
          <a:p>
            <a:pPr lvl="1"/>
            <a:r>
              <a:rPr lang="en-US" dirty="0" smtClean="0"/>
              <a:t>shift </a:t>
            </a:r>
            <a:r>
              <a:rPr lang="en-US" dirty="0" err="1" smtClean="0"/>
              <a:t>perc’d</a:t>
            </a:r>
            <a:r>
              <a:rPr lang="en-US" dirty="0" smtClean="0"/>
              <a:t> intention</a:t>
            </a:r>
          </a:p>
          <a:p>
            <a:pPr lvl="1"/>
            <a:r>
              <a:rPr lang="en-US" dirty="0" smtClean="0"/>
              <a:t>that tobacco cares</a:t>
            </a:r>
            <a:endParaRPr lang="en-US" dirty="0"/>
          </a:p>
          <a:p>
            <a:r>
              <a:rPr lang="en-US" dirty="0"/>
              <a:t>Challenges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image</a:t>
            </a:r>
            <a:endParaRPr lang="en-US" dirty="0"/>
          </a:p>
          <a:p>
            <a:r>
              <a:rPr lang="en-US" dirty="0"/>
              <a:t>Strategies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redefining the issue (profits)</a:t>
            </a:r>
          </a:p>
          <a:p>
            <a:pPr lvl="1"/>
            <a:r>
              <a:rPr lang="en-US" dirty="0" smtClean="0"/>
              <a:t>pull the other guy down</a:t>
            </a:r>
          </a:p>
          <a:p>
            <a:pPr lvl="1"/>
            <a:r>
              <a:rPr lang="en-US" dirty="0"/>
              <a:t>shift the </a:t>
            </a:r>
            <a:r>
              <a:rPr lang="en-US" dirty="0" smtClean="0"/>
              <a:t>blame</a:t>
            </a:r>
          </a:p>
          <a:p>
            <a:pPr lvl="1"/>
            <a:r>
              <a:rPr lang="en-US" dirty="0" smtClean="0"/>
              <a:t>shock tactics</a:t>
            </a:r>
          </a:p>
          <a:p>
            <a:pPr lvl="1"/>
            <a:r>
              <a:rPr lang="en-US" dirty="0" smtClean="0"/>
              <a:t>taking control of </a:t>
            </a:r>
            <a:r>
              <a:rPr lang="en-US" smtClean="0"/>
              <a:t>the discourse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8CE5-2C29-429D-B4EA-756EC4BC049E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Persuasion,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9BF-B90B-4E25-9A47-07E9FB3241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71" y="648269"/>
            <a:ext cx="3804458" cy="556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Counterparts</a:t>
            </a:r>
            <a:endParaRPr lang="en-US" dirty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Captatio </a:t>
            </a:r>
            <a:r>
              <a:rPr lang="en-US" i="1" dirty="0" smtClean="0"/>
              <a:t>benevolentiae</a:t>
            </a:r>
            <a:endParaRPr lang="en-US" i="1" dirty="0"/>
          </a:p>
          <a:p>
            <a:r>
              <a:rPr lang="en-US" i="1" dirty="0" err="1"/>
              <a:t>Koinos</a:t>
            </a:r>
            <a:r>
              <a:rPr lang="en-US" i="1" dirty="0"/>
              <a:t> </a:t>
            </a:r>
            <a:r>
              <a:rPr lang="en-US" i="1" dirty="0" smtClean="0"/>
              <a:t>topos</a:t>
            </a:r>
            <a:endParaRPr lang="en-US" i="1" dirty="0"/>
          </a:p>
          <a:p>
            <a:r>
              <a:rPr lang="en-US" dirty="0"/>
              <a:t>Rhetorical questioning</a:t>
            </a:r>
          </a:p>
          <a:p>
            <a:r>
              <a:rPr lang="en-US" dirty="0"/>
              <a:t>Argument by probability</a:t>
            </a:r>
          </a:p>
        </p:txBody>
      </p: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759700" y="5092082"/>
            <a:ext cx="1003300" cy="146111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26316" y="5092082"/>
            <a:ext cx="4291371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+mn-lt"/>
              </a:rPr>
              <a:t>controlling the discourse</a:t>
            </a:r>
            <a:endParaRPr lang="en-US" sz="2800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Issues</a:t>
            </a:r>
            <a:endParaRPr lang="en-US" dirty="0"/>
          </a:p>
        </p:txBody>
      </p:sp>
      <p:pic>
        <p:nvPicPr>
          <p:cNvPr id="18439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2717074" y="2194181"/>
            <a:ext cx="3659934" cy="28334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90291" y="5410200"/>
            <a:ext cx="13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Helen Relief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it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ith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peitho</Template>
  <TotalTime>2047</TotalTime>
  <Words>836</Words>
  <Application>Microsoft Office PowerPoint</Application>
  <PresentationFormat>On-screen Show (4:3)</PresentationFormat>
  <Paragraphs>172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Levenim MT</vt:lpstr>
      <vt:lpstr>Times New Roman</vt:lpstr>
      <vt:lpstr>peitho</vt:lpstr>
      <vt:lpstr>Introduction to Persuasion in Ancient Greece</vt:lpstr>
      <vt:lpstr>Me (Instructor), Persuasion IAG</vt:lpstr>
      <vt:lpstr>Web Access</vt:lpstr>
      <vt:lpstr>First Assignment: Plato Gorgias Pt 1</vt:lpstr>
      <vt:lpstr>An Exercise…</vt:lpstr>
      <vt:lpstr>Spin</vt:lpstr>
      <vt:lpstr>PowerPoint Presentation</vt:lpstr>
      <vt:lpstr>Ancient Counterparts</vt:lpstr>
      <vt:lpstr>Course Issues</vt:lpstr>
      <vt:lpstr>Shape of Course</vt:lpstr>
      <vt:lpstr>Course Essentials</vt:lpstr>
      <vt:lpstr>Basic Info</vt:lpstr>
      <vt:lpstr>Key dates</vt:lpstr>
      <vt:lpstr>Web Access</vt:lpstr>
      <vt:lpstr>Procedures (Syllabus)</vt:lpstr>
      <vt:lpstr>For Thursday. . .</vt:lpstr>
      <vt:lpstr>PowerPoint Presentation</vt:lpstr>
    </vt:vector>
  </TitlesOfParts>
  <Company>Binghamton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Scholtz</dc:creator>
  <cp:lastModifiedBy>Scholtz, Andrew</cp:lastModifiedBy>
  <cp:revision>204</cp:revision>
  <cp:lastPrinted>2017-01-17T21:24:58Z</cp:lastPrinted>
  <dcterms:created xsi:type="dcterms:W3CDTF">2002-09-02T20:54:14Z</dcterms:created>
  <dcterms:modified xsi:type="dcterms:W3CDTF">2017-01-17T21:45:46Z</dcterms:modified>
</cp:coreProperties>
</file>