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17"/>
  </p:notesMasterIdLst>
  <p:handoutMasterIdLst>
    <p:handoutMasterId r:id="rId18"/>
  </p:handoutMasterIdLst>
  <p:sldIdLst>
    <p:sldId id="256" r:id="rId2"/>
    <p:sldId id="263" r:id="rId3"/>
    <p:sldId id="280" r:id="rId4"/>
    <p:sldId id="257" r:id="rId5"/>
    <p:sldId id="258" r:id="rId6"/>
    <p:sldId id="274" r:id="rId7"/>
    <p:sldId id="277" r:id="rId8"/>
    <p:sldId id="278" r:id="rId9"/>
    <p:sldId id="279" r:id="rId10"/>
    <p:sldId id="281" r:id="rId11"/>
    <p:sldId id="285" r:id="rId12"/>
    <p:sldId id="282" r:id="rId13"/>
    <p:sldId id="284" r:id="rId14"/>
    <p:sldId id="286" r:id="rId15"/>
    <p:sldId id="276" r:id="rId16"/>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3"/>
    <a:srgbClr val="FFFFFF"/>
    <a:srgbClr val="000099"/>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81588" autoAdjust="0"/>
  </p:normalViewPr>
  <p:slideViewPr>
    <p:cSldViewPr snapToGrid="0" showGuides="1">
      <p:cViewPr varScale="1">
        <p:scale>
          <a:sx n="113" d="100"/>
          <a:sy n="113" d="100"/>
        </p:scale>
        <p:origin x="22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7" d="100"/>
        <a:sy n="87" d="100"/>
      </p:scale>
      <p:origin x="0" y="0"/>
    </p:cViewPr>
  </p:sorterViewPr>
  <p:notesViewPr>
    <p:cSldViewPr snapToGrid="0" showGuides="1">
      <p:cViewPr>
        <p:scale>
          <a:sx n="150" d="100"/>
          <a:sy n="150" d="100"/>
        </p:scale>
        <p:origin x="1446" y="-16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a:lvl1pPr>
          </a:lstStyle>
          <a:p>
            <a:r>
              <a:rPr lang="en-US" smtClean="0"/>
              <a:t>persuasion anc. greece</a:t>
            </a:r>
            <a:endParaRPr lang="en-US"/>
          </a:p>
        </p:txBody>
      </p:sp>
      <p:sp>
        <p:nvSpPr>
          <p:cNvPr id="79875" name="Rectangle 3"/>
          <p:cNvSpPr>
            <a:spLocks noGrp="1" noChangeArrowheads="1"/>
          </p:cNvSpPr>
          <p:nvPr>
            <p:ph type="dt" sz="quarter"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a:lvl1pPr>
          </a:lstStyle>
          <a:p>
            <a:r>
              <a:rPr lang="en-US" smtClean="0"/>
              <a:t>notes</a:t>
            </a:r>
            <a:endParaRPr lang="en-US"/>
          </a:p>
        </p:txBody>
      </p:sp>
      <p:sp>
        <p:nvSpPr>
          <p:cNvPr id="79877" name="Rectangle 5"/>
          <p:cNvSpPr>
            <a:spLocks noGrp="1" noChangeArrowheads="1"/>
          </p:cNvSpPr>
          <p:nvPr>
            <p:ph type="sldNum" sz="quarter" idx="3"/>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390648924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b="1">
                <a:solidFill>
                  <a:srgbClr val="000099"/>
                </a:solidFill>
                <a:latin typeface="Times New Roman" charset="0"/>
              </a:defRPr>
            </a:lvl1pPr>
          </a:lstStyle>
          <a:p>
            <a:r>
              <a:rPr lang="en-US" smtClean="0"/>
              <a:t>persuasion anc. greece</a:t>
            </a:r>
            <a:endParaRPr lang="en-US"/>
          </a:p>
        </p:txBody>
      </p:sp>
      <p:sp>
        <p:nvSpPr>
          <p:cNvPr id="19459" name="Rectangle 3"/>
          <p:cNvSpPr>
            <a:spLocks noGrp="1" noChangeArrowheads="1"/>
          </p:cNvSpPr>
          <p:nvPr>
            <p:ph type="dt"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2117725" y="482600"/>
            <a:ext cx="2776538"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6"/>
            <a:ext cx="5919894" cy="5895930"/>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b="1">
                <a:solidFill>
                  <a:srgbClr val="000099"/>
                </a:solidFill>
                <a:latin typeface="Times New Roman" charset="0"/>
              </a:defRPr>
            </a:lvl1pPr>
          </a:lstStyle>
          <a:p>
            <a:r>
              <a:rPr lang="en-US" smtClean="0"/>
              <a:t>notes</a:t>
            </a:r>
            <a:endParaRPr lang="en-US"/>
          </a:p>
        </p:txBody>
      </p:sp>
      <p:sp>
        <p:nvSpPr>
          <p:cNvPr id="19463" name="Rectangle 7"/>
          <p:cNvSpPr>
            <a:spLocks noGrp="1" noChangeArrowheads="1"/>
          </p:cNvSpPr>
          <p:nvPr>
            <p:ph type="sldNum" sz="quarter" idx="5"/>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2109169465"/>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100" kern="1200">
        <a:solidFill>
          <a:schemeClr val="tx1"/>
        </a:solidFill>
        <a:latin typeface="+mn-lt"/>
        <a:ea typeface="+mn-ea"/>
        <a:cs typeface="+mn-cs"/>
      </a:defRPr>
    </a:lvl1pPr>
    <a:lvl2pPr marL="457200" algn="l" rtl="0" fontAlgn="base">
      <a:spcBef>
        <a:spcPct val="30000"/>
      </a:spcBef>
      <a:spcAft>
        <a:spcPct val="0"/>
      </a:spcAft>
      <a:defRPr sz="1100" kern="1200">
        <a:solidFill>
          <a:schemeClr val="tx1"/>
        </a:solidFill>
        <a:latin typeface="+mn-lt"/>
        <a:ea typeface="+mn-ea"/>
        <a:cs typeface="+mn-cs"/>
      </a:defRPr>
    </a:lvl2pPr>
    <a:lvl3pPr marL="914400" algn="l" rtl="0" fontAlgn="base">
      <a:spcBef>
        <a:spcPct val="30000"/>
      </a:spcBef>
      <a:spcAft>
        <a:spcPct val="0"/>
      </a:spcAft>
      <a:defRPr sz="1100" kern="1200">
        <a:solidFill>
          <a:schemeClr val="tx1"/>
        </a:solidFill>
        <a:latin typeface="+mn-lt"/>
        <a:ea typeface="+mn-ea"/>
        <a:cs typeface="+mn-cs"/>
      </a:defRPr>
    </a:lvl3pPr>
    <a:lvl4pPr marL="1371600" algn="l" rtl="0" fontAlgn="base">
      <a:spcBef>
        <a:spcPct val="30000"/>
      </a:spcBef>
      <a:spcAft>
        <a:spcPct val="0"/>
      </a:spcAft>
      <a:defRPr sz="1100" kern="1200">
        <a:solidFill>
          <a:schemeClr val="tx1"/>
        </a:solidFill>
        <a:latin typeface="+mn-lt"/>
        <a:ea typeface="+mn-ea"/>
        <a:cs typeface="+mn-cs"/>
      </a:defRPr>
    </a:lvl4pPr>
    <a:lvl5pPr marL="1828800" algn="l" rtl="0" fontAlgn="base">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8E49A08-93F0-4494-8F1E-AAEAF0DF8BA2}" type="datetime1">
              <a:rPr lang="en-US"/>
              <a:pPr/>
              <a:t>5/2/2017</a:t>
            </a:fld>
            <a:endParaRPr lang="en-US" dirty="0"/>
          </a:p>
        </p:txBody>
      </p:sp>
      <p:sp>
        <p:nvSpPr>
          <p:cNvPr id="7" name="Rectangle 7"/>
          <p:cNvSpPr>
            <a:spLocks noGrp="1" noChangeArrowheads="1"/>
          </p:cNvSpPr>
          <p:nvPr>
            <p:ph type="sldNum" sz="quarter" idx="5"/>
          </p:nvPr>
        </p:nvSpPr>
        <p:spPr>
          <a:ln/>
        </p:spPr>
        <p:txBody>
          <a:bodyPr/>
          <a:lstStyle/>
          <a:p>
            <a:fld id="{A2448B16-BED2-4FB0-8381-97BB56EDF11A}" type="slidenum">
              <a:rPr lang="en-US"/>
              <a:pPr/>
              <a:t>1</a:t>
            </a:fld>
            <a:endParaRPr lang="en-US" dirty="0"/>
          </a:p>
        </p:txBody>
      </p:sp>
      <p:sp>
        <p:nvSpPr>
          <p:cNvPr id="228354" name="Rectangle 2"/>
          <p:cNvSpPr>
            <a:spLocks noGrp="1" noRot="1" noChangeAspect="1" noChangeArrowheads="1" noTextEdit="1"/>
          </p:cNvSpPr>
          <p:nvPr>
            <p:ph type="sldImg"/>
          </p:nvPr>
        </p:nvSpPr>
        <p:spPr>
          <a:xfrm>
            <a:off x="2301875" y="622300"/>
            <a:ext cx="2406650" cy="1804988"/>
          </a:xfrm>
          <a:ln/>
        </p:spPr>
      </p:sp>
      <p:sp>
        <p:nvSpPr>
          <p:cNvPr id="2283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87691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2687636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different from the kind of eros that the </a:t>
            </a:r>
            <a:r>
              <a:rPr lang="en-US" dirty="0" err="1"/>
              <a:t>gorgias</a:t>
            </a:r>
            <a:r>
              <a:rPr lang="en-US" dirty="0"/>
              <a:t> introduces. there it was eros for the powers and perks that skill with speech brings one. there's also the protections eloquence brings one, which enable one to pursue one's eros with relative absence of fear of consequences - compare the weaker argument in </a:t>
            </a:r>
            <a:r>
              <a:rPr lang="en-US" dirty="0" err="1"/>
              <a:t>ar's</a:t>
            </a:r>
            <a:r>
              <a:rPr lang="en-US" dirty="0"/>
              <a:t> clouds.</a:t>
            </a:r>
          </a:p>
          <a:p>
            <a:r>
              <a:rPr lang="en-US" dirty="0"/>
              <a:t>here it is passion for speeches, for the pleasure of listening to/reading them. that resonates with </a:t>
            </a:r>
            <a:r>
              <a:rPr lang="en-US" dirty="0" err="1"/>
              <a:t>cleon</a:t>
            </a:r>
            <a:r>
              <a:rPr lang="en-US" dirty="0"/>
              <a:t> in </a:t>
            </a:r>
            <a:r>
              <a:rPr lang="en-US" dirty="0" err="1"/>
              <a:t>thuc</a:t>
            </a:r>
            <a:r>
              <a:rPr lang="en-US" dirty="0"/>
              <a:t> (attacks same) and with </a:t>
            </a:r>
            <a:r>
              <a:rPr lang="en-US" dirty="0" err="1"/>
              <a:t>gorgias</a:t>
            </a:r>
            <a:r>
              <a:rPr lang="en-US" dirty="0"/>
              <a:t>' </a:t>
            </a:r>
            <a:r>
              <a:rPr lang="en-US" dirty="0" err="1"/>
              <a:t>helen</a:t>
            </a:r>
            <a:r>
              <a:rPr lang="en-US" dirty="0"/>
              <a:t>: the affects produced directly by speech. but it also resonates with the idea of desire to have what successful orator-politicians have: the </a:t>
            </a:r>
            <a:r>
              <a:rPr lang="en-US" i="1" dirty="0"/>
              <a:t>prestige</a:t>
            </a:r>
            <a:r>
              <a:rPr lang="en-US" dirty="0"/>
              <a:t> that comes with success at rhetoric and in the public sphere.</a:t>
            </a:r>
            <a:endParaRPr lang="en-US" dirty="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1986142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soc</a:t>
            </a:r>
            <a:r>
              <a:rPr lang="en-US" dirty="0" smtClean="0"/>
              <a:t> on speech 1:</a:t>
            </a:r>
          </a:p>
          <a:p>
            <a:pPr lvl="1"/>
            <a:r>
              <a:rPr lang="en-US" dirty="0"/>
              <a:t>"I thought, though I speak under correction, that he repeated himself two or three times, either from lack of words or from lack of carefulness; and also, he appeared to me ostentatiously to exult in showing how well he could say the same thing in two or three ways.“</a:t>
            </a:r>
          </a:p>
          <a:p>
            <a:pPr lvl="0"/>
            <a:r>
              <a:rPr lang="en-US" kern="1200" dirty="0" err="1" smtClean="0">
                <a:solidFill>
                  <a:schemeClr val="tx1"/>
                </a:solidFill>
                <a:latin typeface="+mn-lt"/>
                <a:ea typeface="+mn-ea"/>
                <a:cs typeface="+mn-cs"/>
              </a:rPr>
              <a:t>soc</a:t>
            </a:r>
            <a:r>
              <a:rPr lang="en-US" kern="1200" dirty="0" smtClean="0">
                <a:solidFill>
                  <a:schemeClr val="tx1"/>
                </a:solidFill>
                <a:latin typeface="+mn-lt"/>
                <a:ea typeface="+mn-ea"/>
                <a:cs typeface="+mn-cs"/>
              </a:rPr>
              <a:t> commencing speech 2</a:t>
            </a:r>
          </a:p>
          <a:p>
            <a:pPr lvl="1"/>
            <a:r>
              <a:rPr lang="en-US" dirty="0"/>
              <a:t>contains some </a:t>
            </a:r>
            <a:r>
              <a:rPr lang="en-US" dirty="0" err="1"/>
              <a:t>socratic</a:t>
            </a:r>
            <a:r>
              <a:rPr lang="en-US" dirty="0"/>
              <a:t> elements in its rhetoric:</a:t>
            </a:r>
          </a:p>
          <a:p>
            <a:pPr lvl="1"/>
            <a:r>
              <a:rPr lang="en-US" dirty="0"/>
              <a:t>"My boy, all good counsel begins in the same way; [237c] one should know what one is advising about, or his counsel will all come to nothing. But people imagine that they know about the nature of things, when they don't know about them, and, not having come to an understanding at first because they think that they know, they end, as might be expected, in contradicting one another and themselves. Now you and I must not be guilty of this fundamental error which we condemn in others; but as our question is whether the lover or non-lover is to be preferred, let us first of all agree in defining the nature and power of love, [237d] and then, keeping our eyes upon the definition and the question at hand, let us further inquire whether love brings advantage or disadvantage."</a:t>
            </a:r>
          </a:p>
          <a:p>
            <a:pPr lvl="1"/>
            <a:r>
              <a:rPr lang="en-US" dirty="0"/>
              <a:t>note that that starts with a proper intro, including a preview of the structure of the discourse.</a:t>
            </a:r>
          </a:p>
          <a:p>
            <a:pPr lvl="1"/>
            <a:r>
              <a:rPr lang="en-US" dirty="0"/>
              <a:t>238d-e. note the signposting: "Thus, my friend, we have declared and defined the nature of the subject. Keeping the definition in view, [238e] let us now inquire what advantage or disadvantage is likely to ensue from the lover or the non-lover to him who accepts their advances.“</a:t>
            </a:r>
          </a:p>
          <a:p>
            <a:pPr lvl="0"/>
            <a:r>
              <a:rPr lang="en-US" kern="1200" dirty="0" smtClean="0">
                <a:solidFill>
                  <a:schemeClr val="tx1"/>
                </a:solidFill>
                <a:latin typeface="+mn-lt"/>
                <a:ea typeface="+mn-ea"/>
                <a:cs typeface="+mn-cs"/>
              </a:rPr>
              <a:t>third speech,</a:t>
            </a:r>
            <a:r>
              <a:rPr lang="en-US" kern="1200" baseline="0" dirty="0" smtClean="0">
                <a:solidFill>
                  <a:schemeClr val="tx1"/>
                </a:solidFill>
                <a:latin typeface="+mn-lt"/>
                <a:ea typeface="+mn-ea"/>
                <a:cs typeface="+mn-cs"/>
              </a:rPr>
              <a:t> the recantation, is much more than a defense of love. it’s a complex account of the physiology and metaphysics of </a:t>
            </a:r>
            <a:r>
              <a:rPr lang="en-US" i="1" kern="1200" baseline="0" dirty="0" smtClean="0">
                <a:solidFill>
                  <a:schemeClr val="tx1"/>
                </a:solidFill>
                <a:latin typeface="+mn-lt"/>
                <a:ea typeface="+mn-ea"/>
                <a:cs typeface="+mn-cs"/>
              </a:rPr>
              <a:t>eros</a:t>
            </a:r>
            <a:r>
              <a:rPr lang="en-US" i="0" kern="1200" baseline="0" dirty="0" smtClean="0">
                <a:solidFill>
                  <a:schemeClr val="tx1"/>
                </a:solidFill>
                <a:latin typeface="+mn-lt"/>
                <a:ea typeface="+mn-ea"/>
                <a:cs typeface="+mn-cs"/>
              </a:rPr>
              <a:t>, and a pitch for philosophy conducted as a dialectic, a shared discourse aimed at expanding </a:t>
            </a:r>
            <a:r>
              <a:rPr lang="en-US" i="0" kern="1200" baseline="0" dirty="0" err="1" smtClean="0">
                <a:solidFill>
                  <a:schemeClr val="tx1"/>
                </a:solidFill>
                <a:latin typeface="+mn-lt"/>
                <a:ea typeface="+mn-ea"/>
                <a:cs typeface="+mn-cs"/>
              </a:rPr>
              <a:t>knledge</a:t>
            </a:r>
            <a:r>
              <a:rPr lang="en-US" i="0" kern="1200" baseline="0" dirty="0" smtClean="0">
                <a:solidFill>
                  <a:schemeClr val="tx1"/>
                </a:solidFill>
                <a:latin typeface="+mn-lt"/>
                <a:ea typeface="+mn-ea"/>
                <a:cs typeface="+mn-cs"/>
              </a:rPr>
              <a:t>. thus like Gorgias’</a:t>
            </a:r>
            <a:endParaRPr lang="en-US" dirty="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1566148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13</a:t>
            </a:fld>
            <a:endParaRPr lang="en-US"/>
          </a:p>
        </p:txBody>
      </p:sp>
    </p:spTree>
    <p:extLst>
      <p:ext uri="{BB962C8B-B14F-4D97-AF65-F5344CB8AC3E}">
        <p14:creationId xmlns:p14="http://schemas.microsoft.com/office/powerpoint/2010/main" val="4045275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speech is a m a rhetorical misdirect</a:t>
            </a:r>
            <a:r>
              <a:rPr lang="en-US" baseline="0" dirty="0" smtClean="0"/>
              <a:t> as any of your speeches were or as Gorgias’ defense of </a:t>
            </a:r>
            <a:r>
              <a:rPr lang="en-US" baseline="0" dirty="0" err="1" smtClean="0"/>
              <a:t>helen</a:t>
            </a:r>
            <a:r>
              <a:rPr lang="en-US" baseline="0" dirty="0" smtClean="0"/>
              <a:t>- really, an advertisement for sophistic and rhetoric. so is this really an advertisement for philosophy and dialectic (philosophical dialogue), but using: rhetoric.</a:t>
            </a:r>
          </a:p>
          <a:p>
            <a:r>
              <a:rPr lang="en-US" baseline="0" dirty="0" smtClean="0"/>
              <a:t>so why eros in a dialogue about rhetoric?</a:t>
            </a:r>
          </a:p>
          <a:p>
            <a:r>
              <a:rPr lang="en-US" dirty="0"/>
              <a:t>the speaker's prestige can be understood as a rhetorical reflex of </a:t>
            </a:r>
            <a:r>
              <a:rPr lang="en-US" dirty="0" err="1"/>
              <a:t>weberian</a:t>
            </a:r>
            <a:r>
              <a:rPr lang="en-US" dirty="0"/>
              <a:t> charisma. prestige from nearly any source, including reputation for eloquence. again, best examples may be </a:t>
            </a:r>
            <a:r>
              <a:rPr lang="en-US" dirty="0" err="1"/>
              <a:t>peri</a:t>
            </a:r>
            <a:r>
              <a:rPr lang="en-US" dirty="0"/>
              <a:t> and al. </a:t>
            </a:r>
            <a:r>
              <a:rPr lang="en-US" dirty="0" err="1"/>
              <a:t>cleon</a:t>
            </a:r>
            <a:r>
              <a:rPr lang="en-US" dirty="0"/>
              <a:t> for a kind of ancient </a:t>
            </a:r>
            <a:r>
              <a:rPr lang="en-US" dirty="0" err="1"/>
              <a:t>athenian</a:t>
            </a:r>
            <a:r>
              <a:rPr lang="en-US" dirty="0"/>
              <a:t> version of populist nationalism, but still very liberal with regard to public policy.</a:t>
            </a:r>
          </a:p>
          <a:p>
            <a:r>
              <a:rPr lang="en-US" dirty="0"/>
              <a:t>that desirable something in speech is treated by implication in </a:t>
            </a:r>
            <a:r>
              <a:rPr lang="en-US" dirty="0" err="1"/>
              <a:t>phaedrus</a:t>
            </a:r>
            <a:r>
              <a:rPr lang="en-US" dirty="0"/>
              <a:t> as drug-like: the myth of the rape of Boreas and </a:t>
            </a:r>
            <a:r>
              <a:rPr lang="en-US" dirty="0" err="1"/>
              <a:t>Oreithyia</a:t>
            </a:r>
            <a:r>
              <a:rPr lang="en-US" dirty="0"/>
              <a:t>. "... </a:t>
            </a:r>
            <a:r>
              <a:rPr lang="en-US" dirty="0" err="1"/>
              <a:t>Oreithyia</a:t>
            </a:r>
            <a:r>
              <a:rPr lang="en-US" dirty="0"/>
              <a:t> was playing with Pharmacia, when a northern gust carried her over the neighboring rocks; and this being the manner of her death, she was said to have been carried away by Boreas" (229c). Or with messing with drugs when swept away by powers greater than herself.</a:t>
            </a:r>
          </a:p>
          <a:p>
            <a:r>
              <a:rPr lang="en-US" dirty="0" err="1"/>
              <a:t>soc-plato</a:t>
            </a:r>
            <a:r>
              <a:rPr lang="en-US" dirty="0"/>
              <a:t> as much as </a:t>
            </a:r>
            <a:r>
              <a:rPr lang="en-US" dirty="0" err="1"/>
              <a:t>gorgias</a:t>
            </a:r>
            <a:r>
              <a:rPr lang="en-US" dirty="0"/>
              <a:t> acknowledges the power that speech packs, but the myth of the cicadas, and the myth of the soul in the third speech, temper and try to redirect that eros to higher things. still, </a:t>
            </a:r>
            <a:r>
              <a:rPr lang="en-US" dirty="0" err="1"/>
              <a:t>soc</a:t>
            </a:r>
            <a:r>
              <a:rPr lang="en-US" dirty="0"/>
              <a:t> will slake </a:t>
            </a:r>
            <a:r>
              <a:rPr lang="en-US" dirty="0" err="1"/>
              <a:t>ph's</a:t>
            </a:r>
            <a:r>
              <a:rPr lang="en-US" dirty="0"/>
              <a:t> thirst for rhetoric by meeting him half-way with a new kind of rhetoric.</a:t>
            </a:r>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14</a:t>
            </a:fld>
            <a:endParaRPr lang="en-US"/>
          </a:p>
        </p:txBody>
      </p:sp>
    </p:spTree>
    <p:extLst>
      <p:ext uri="{BB962C8B-B14F-4D97-AF65-F5344CB8AC3E}">
        <p14:creationId xmlns:p14="http://schemas.microsoft.com/office/powerpoint/2010/main" val="252982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might </a:t>
            </a:r>
            <a:r>
              <a:rPr lang="en-US" dirty="0" err="1"/>
              <a:t>socrates’</a:t>
            </a:r>
            <a:r>
              <a:rPr lang="en-US" dirty="0"/>
              <a:t> chariot be political?</a:t>
            </a:r>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15</a:t>
            </a:fld>
            <a:endParaRPr lang="en-US"/>
          </a:p>
        </p:txBody>
      </p:sp>
    </p:spTree>
    <p:extLst>
      <p:ext uri="{BB962C8B-B14F-4D97-AF65-F5344CB8AC3E}">
        <p14:creationId xmlns:p14="http://schemas.microsoft.com/office/powerpoint/2010/main" val="339920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want us to discuss:</a:t>
            </a:r>
          </a:p>
          <a:p>
            <a:pPr marL="227411" indent="-227411">
              <a:buFont typeface="+mj-lt"/>
              <a:buAutoNum type="arabicPeriod"/>
            </a:pPr>
            <a:r>
              <a:rPr lang="en-US" dirty="0" smtClean="0"/>
              <a:t>What</a:t>
            </a:r>
            <a:r>
              <a:rPr lang="en-US" baseline="0" dirty="0" smtClean="0"/>
              <a:t> is the video’s main point?</a:t>
            </a:r>
          </a:p>
          <a:p>
            <a:pPr marL="682234" lvl="1" indent="-227411">
              <a:buFont typeface="Arial" panose="020B0604020202020204" pitchFamily="34" charset="0"/>
              <a:buChar char="•"/>
            </a:pPr>
            <a:r>
              <a:rPr lang="en-US" baseline="0" dirty="0" smtClean="0"/>
              <a:t>That charisma is important to one’s own success and can be learned – what does this remind us of? (sophistic)</a:t>
            </a:r>
          </a:p>
          <a:p>
            <a:pPr marL="682234" lvl="1" indent="-227411">
              <a:buFont typeface="Arial" panose="020B0604020202020204" pitchFamily="34" charset="0"/>
              <a:buChar char="•"/>
            </a:pPr>
            <a:r>
              <a:rPr lang="en-US" baseline="0" dirty="0" smtClean="0"/>
              <a:t>it implies, though, that persuasion can be more about </a:t>
            </a:r>
          </a:p>
          <a:p>
            <a:pPr marL="227411" indent="-227411">
              <a:buFont typeface="+mj-lt"/>
              <a:buAutoNum type="arabicPeriod"/>
            </a:pPr>
            <a:r>
              <a:rPr lang="en-US" dirty="0" smtClean="0"/>
              <a:t>How do you think you’re supposed to feel after watching it?</a:t>
            </a:r>
          </a:p>
          <a:p>
            <a:pPr marL="682234" lvl="1" indent="-227411">
              <a:buFont typeface="Arial" panose="020B0604020202020204" pitchFamily="34" charset="0"/>
              <a:buChar char="•"/>
            </a:pPr>
            <a:r>
              <a:rPr lang="en-US" dirty="0" smtClean="0"/>
              <a:t>you’re supposed to find charley engaging, charismatic – to enjoy his presentation</a:t>
            </a:r>
          </a:p>
          <a:p>
            <a:pPr marL="682234" lvl="1" indent="-227411">
              <a:buFont typeface="Arial" panose="020B0604020202020204" pitchFamily="34" charset="0"/>
              <a:buChar char="•"/>
            </a:pPr>
            <a:r>
              <a:rPr lang="en-US" dirty="0" smtClean="0"/>
              <a:t>you’re also supposed to want what he has</a:t>
            </a:r>
          </a:p>
          <a:p>
            <a:pPr marL="227411" indent="-227411">
              <a:buFont typeface="+mj-lt"/>
              <a:buAutoNum type="arabicPeriod"/>
            </a:pPr>
            <a:r>
              <a:rPr lang="en-US" dirty="0" smtClean="0"/>
              <a:t>How do you actually feel and why?</a:t>
            </a:r>
          </a:p>
          <a:p>
            <a:pPr marL="227411" indent="-227411">
              <a:buFont typeface="+mj-lt"/>
              <a:buAutoNum type="arabicPeriod"/>
            </a:pPr>
            <a:r>
              <a:rPr lang="en-US" dirty="0" smtClean="0"/>
              <a:t>(don’t give them this first) How might this relate to today’s reading?</a:t>
            </a:r>
          </a:p>
          <a:p>
            <a:pPr marL="227411" indent="-227411">
              <a:buFont typeface="Arial" panose="020B0604020202020204" pitchFamily="34" charset="0"/>
              <a:buChar char="•"/>
            </a:pPr>
            <a:r>
              <a:rPr lang="en-US" dirty="0" smtClean="0"/>
              <a:t>it depends on how we see the</a:t>
            </a:r>
            <a:r>
              <a:rPr lang="en-US" baseline="0" dirty="0" smtClean="0"/>
              <a:t> business between Socrates and Phaedrus, how we see the speeches that they share</a:t>
            </a:r>
          </a:p>
          <a:p>
            <a:pPr marL="227411" indent="-227411">
              <a:buFont typeface="Arial" panose="020B0604020202020204" pitchFamily="34" charset="0"/>
              <a:buChar char="•"/>
            </a:pPr>
            <a:r>
              <a:rPr lang="en-US" baseline="0" dirty="0" smtClean="0"/>
              <a:t>just as a preview</a:t>
            </a:r>
          </a:p>
          <a:p>
            <a:pPr marL="682234" lvl="1" indent="-227411">
              <a:buFont typeface="Arial" panose="020B0604020202020204" pitchFamily="34" charset="0"/>
              <a:buChar char="•"/>
            </a:pPr>
            <a:r>
              <a:rPr lang="en-US" baseline="0" dirty="0" smtClean="0"/>
              <a:t>there is a lot of seduction similarly going on in Plato’s </a:t>
            </a:r>
            <a:r>
              <a:rPr lang="en-US" i="1" baseline="0" dirty="0" smtClean="0"/>
              <a:t>Phaedrus</a:t>
            </a:r>
            <a:endParaRPr lang="en-US" baseline="0" dirty="0" smtClean="0"/>
          </a:p>
          <a:p>
            <a:pPr marL="1137056" lvl="2" indent="-227411">
              <a:buFont typeface="Arial" panose="020B0604020202020204" pitchFamily="34" charset="0"/>
              <a:buChar char="•"/>
            </a:pPr>
            <a:r>
              <a:rPr lang="en-US" b="1" baseline="0" dirty="0" smtClean="0"/>
              <a:t>Lysias of Phaedrus</a:t>
            </a:r>
          </a:p>
          <a:p>
            <a:pPr marL="1591879" lvl="3" indent="-227411">
              <a:buFont typeface="Arial" panose="020B0604020202020204" pitchFamily="34" charset="0"/>
              <a:buChar char="•"/>
            </a:pPr>
            <a:r>
              <a:rPr lang="en-US" baseline="0" dirty="0" smtClean="0"/>
              <a:t>to get the latter to dig his rhetoric, maybe to sign up for lessons</a:t>
            </a:r>
          </a:p>
          <a:p>
            <a:pPr marL="2046702" lvl="4" indent="-227411">
              <a:buFont typeface="Arial" panose="020B0604020202020204" pitchFamily="34" charset="0"/>
              <a:buChar char="•"/>
            </a:pPr>
            <a:r>
              <a:rPr lang="en-US" baseline="0" dirty="0" err="1" smtClean="0"/>
              <a:t>lysias</a:t>
            </a:r>
            <a:r>
              <a:rPr lang="en-US" baseline="0" dirty="0" smtClean="0"/>
              <a:t> here as sophist</a:t>
            </a:r>
          </a:p>
          <a:p>
            <a:pPr marL="2046702" lvl="4" indent="-227411">
              <a:buFont typeface="Arial" panose="020B0604020202020204" pitchFamily="34" charset="0"/>
              <a:buChar char="•"/>
            </a:pPr>
            <a:r>
              <a:rPr lang="en-US" baseline="0" dirty="0" smtClean="0"/>
              <a:t>Phaedrus as lover of speeches</a:t>
            </a:r>
          </a:p>
          <a:p>
            <a:pPr marL="1591879" lvl="3" indent="-227411">
              <a:buFont typeface="Arial" panose="020B0604020202020204" pitchFamily="34" charset="0"/>
              <a:buChar char="•"/>
            </a:pPr>
            <a:r>
              <a:rPr lang="en-US" baseline="0" dirty="0" smtClean="0"/>
              <a:t>perhaps a sort of playacting, but presenting as a sort of analogous parallel, at sexual seduction by oh-so-clever means (by sophistic means), at </a:t>
            </a:r>
            <a:r>
              <a:rPr lang="en-US" baseline="0" dirty="0" err="1" smtClean="0"/>
              <a:t>lysias</a:t>
            </a:r>
            <a:r>
              <a:rPr lang="en-US" baseline="0" dirty="0" smtClean="0"/>
              <a:t> seducing Phaedrus (and other listeners) quasi-sexually</a:t>
            </a:r>
          </a:p>
          <a:p>
            <a:pPr marL="2046702" lvl="4" indent="-227411">
              <a:buFont typeface="Arial" panose="020B0604020202020204" pitchFamily="34" charset="0"/>
              <a:buChar char="•"/>
            </a:pPr>
            <a:r>
              <a:rPr lang="en-US" baseline="0" dirty="0" smtClean="0"/>
              <a:t>but arousing an </a:t>
            </a:r>
            <a:r>
              <a:rPr lang="en-US" baseline="0" dirty="0" err="1" smtClean="0"/>
              <a:t>anteros</a:t>
            </a:r>
            <a:r>
              <a:rPr lang="en-US" baseline="0" dirty="0" smtClean="0"/>
              <a:t>, again, for l’s eloquence/skill at argument</a:t>
            </a:r>
          </a:p>
          <a:p>
            <a:pPr marL="1137056" lvl="2" indent="-227411">
              <a:buFont typeface="Arial" panose="020B0604020202020204" pitchFamily="34" charset="0"/>
              <a:buChar char="•"/>
            </a:pPr>
            <a:r>
              <a:rPr lang="en-US" b="1" baseline="0" dirty="0" smtClean="0"/>
              <a:t>Phaedrus, of </a:t>
            </a:r>
            <a:r>
              <a:rPr lang="en-US" b="1" baseline="0" dirty="0" err="1" smtClean="0"/>
              <a:t>soc</a:t>
            </a:r>
            <a:r>
              <a:rPr lang="en-US" baseline="0" dirty="0" smtClean="0"/>
              <a:t> – to get the latter to hear, and admire, l’s speech</a:t>
            </a:r>
          </a:p>
          <a:p>
            <a:pPr marL="1137056" lvl="2" indent="-227411">
              <a:buFont typeface="Arial" panose="020B0604020202020204" pitchFamily="34" charset="0"/>
              <a:buChar char="•"/>
            </a:pPr>
            <a:r>
              <a:rPr lang="en-US" b="1" baseline="0" dirty="0" err="1" smtClean="0"/>
              <a:t>soc</a:t>
            </a:r>
            <a:r>
              <a:rPr lang="en-US" b="1" baseline="0" dirty="0" smtClean="0"/>
              <a:t> of </a:t>
            </a:r>
            <a:r>
              <a:rPr lang="en-US" b="1" baseline="0" dirty="0" err="1" smtClean="0"/>
              <a:t>ph</a:t>
            </a:r>
            <a:r>
              <a:rPr lang="en-US" baseline="0" dirty="0" smtClean="0"/>
              <a:t> – to break the spell cast by l, and to get </a:t>
            </a:r>
            <a:r>
              <a:rPr lang="en-US" baseline="0" dirty="0" err="1" smtClean="0"/>
              <a:t>ph</a:t>
            </a:r>
            <a:r>
              <a:rPr lang="en-US" baseline="0" dirty="0" smtClean="0"/>
              <a:t> to love not rhetoric but philosophy</a:t>
            </a:r>
          </a:p>
          <a:p>
            <a:pPr marL="1591879" lvl="3" indent="-227411">
              <a:buFont typeface="Arial" panose="020B0604020202020204" pitchFamily="34" charset="0"/>
              <a:buChar char="•"/>
            </a:pPr>
            <a:r>
              <a:rPr lang="en-US" baseline="0" dirty="0" smtClean="0"/>
              <a:t>but note that it still takes rhetoric – the third speech – to do that</a:t>
            </a:r>
          </a:p>
          <a:p>
            <a:pPr marL="682234" lvl="1" indent="-227411">
              <a:buFont typeface="Arial" panose="020B0604020202020204" pitchFamily="34" charset="0"/>
              <a:buChar char="•"/>
            </a:pPr>
            <a:r>
              <a:rPr lang="en-US" baseline="0" dirty="0" smtClean="0"/>
              <a:t>so </a:t>
            </a:r>
            <a:r>
              <a:rPr lang="en-US" b="1" baseline="0" dirty="0" smtClean="0"/>
              <a:t>charisma</a:t>
            </a:r>
            <a:r>
              <a:rPr lang="en-US" b="0" baseline="0" dirty="0" smtClean="0"/>
              <a:t> in the sense of action producing pleasure, charm, attractiveness, desire</a:t>
            </a:r>
          </a:p>
          <a:p>
            <a:r>
              <a:rPr lang="en-US" dirty="0"/>
              <a:t>this is different from the kind of eros that the </a:t>
            </a:r>
            <a:r>
              <a:rPr lang="en-US" dirty="0" err="1"/>
              <a:t>gorgias</a:t>
            </a:r>
            <a:r>
              <a:rPr lang="en-US" dirty="0"/>
              <a:t> introduces. there it was eros for the powers and perks that skill with speech brings one. there's also the protections eloquence brings one, which enable one to pursue one's eros with relative absence of fear of consequences - compare the weaker argument in </a:t>
            </a:r>
            <a:r>
              <a:rPr lang="en-US" dirty="0" err="1"/>
              <a:t>ar's</a:t>
            </a:r>
            <a:r>
              <a:rPr lang="en-US" dirty="0"/>
              <a:t> clouds.</a:t>
            </a:r>
          </a:p>
          <a:p>
            <a:r>
              <a:rPr lang="en-US" dirty="0"/>
              <a:t>here it is passion for speeches, for the pleasure of listening to/reading them. that resonates with </a:t>
            </a:r>
            <a:r>
              <a:rPr lang="en-US" dirty="0" err="1"/>
              <a:t>cleon</a:t>
            </a:r>
            <a:r>
              <a:rPr lang="en-US" dirty="0"/>
              <a:t> in </a:t>
            </a:r>
            <a:r>
              <a:rPr lang="en-US" dirty="0" err="1"/>
              <a:t>thuc</a:t>
            </a:r>
            <a:r>
              <a:rPr lang="en-US" dirty="0"/>
              <a:t> (attacks same) and with </a:t>
            </a:r>
            <a:r>
              <a:rPr lang="en-US" dirty="0" err="1"/>
              <a:t>gorgias</a:t>
            </a:r>
            <a:r>
              <a:rPr lang="en-US" dirty="0"/>
              <a:t>' </a:t>
            </a:r>
            <a:r>
              <a:rPr lang="en-US" dirty="0" err="1"/>
              <a:t>helen</a:t>
            </a:r>
            <a:r>
              <a:rPr lang="en-US" dirty="0"/>
              <a:t>: the affects produced directly by speech. but it also resonates with the idea of desire to have what successful orator-politicians have: the </a:t>
            </a:r>
            <a:r>
              <a:rPr lang="en-US" i="1" dirty="0"/>
              <a:t>prestige</a:t>
            </a:r>
            <a:r>
              <a:rPr lang="en-US" dirty="0"/>
              <a:t> that comes with success at rhetoric and in the public sphere.</a:t>
            </a:r>
          </a:p>
          <a:p>
            <a:r>
              <a:rPr lang="en-US" dirty="0"/>
              <a:t>the speaker's prestige can be understood as a rhetorical reflex of </a:t>
            </a:r>
            <a:r>
              <a:rPr lang="en-US" dirty="0" err="1"/>
              <a:t>weberian</a:t>
            </a:r>
            <a:r>
              <a:rPr lang="en-US" dirty="0"/>
              <a:t> charisma. prestige from nearly any source, including reputation for eloquence.</a:t>
            </a:r>
            <a:endParaRPr lang="en-US" dirty="0" smtClean="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17110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want us to discuss:</a:t>
            </a:r>
          </a:p>
          <a:p>
            <a:pPr marL="227411" indent="-227411">
              <a:buFont typeface="+mj-lt"/>
              <a:buAutoNum type="arabicPeriod"/>
            </a:pPr>
            <a:r>
              <a:rPr lang="en-US" dirty="0" smtClean="0"/>
              <a:t>What</a:t>
            </a:r>
            <a:r>
              <a:rPr lang="en-US" baseline="0" dirty="0" smtClean="0"/>
              <a:t> is the video’s main point?</a:t>
            </a:r>
          </a:p>
          <a:p>
            <a:pPr marL="682234" lvl="1" indent="-227411">
              <a:buFont typeface="Arial" panose="020B0604020202020204" pitchFamily="34" charset="0"/>
              <a:buChar char="•"/>
            </a:pPr>
            <a:r>
              <a:rPr lang="en-US" baseline="0" dirty="0" smtClean="0"/>
              <a:t>That charisma is important to one’s own success and can be learned – what does this remind us of? (sophistic)</a:t>
            </a:r>
          </a:p>
          <a:p>
            <a:pPr marL="682234" lvl="1" indent="-227411">
              <a:buFont typeface="Arial" panose="020B0604020202020204" pitchFamily="34" charset="0"/>
              <a:buChar char="•"/>
            </a:pPr>
            <a:r>
              <a:rPr lang="en-US" baseline="0" dirty="0" smtClean="0"/>
              <a:t>it implies, though, that persuasion can be more about </a:t>
            </a:r>
          </a:p>
          <a:p>
            <a:pPr marL="227411" indent="-227411">
              <a:buFont typeface="+mj-lt"/>
              <a:buAutoNum type="arabicPeriod"/>
            </a:pPr>
            <a:r>
              <a:rPr lang="en-US" dirty="0" smtClean="0"/>
              <a:t>How do you think you’re supposed to feel after watching it?</a:t>
            </a:r>
          </a:p>
          <a:p>
            <a:pPr marL="682234" lvl="1" indent="-227411">
              <a:buFont typeface="Arial" panose="020B0604020202020204" pitchFamily="34" charset="0"/>
              <a:buChar char="•"/>
            </a:pPr>
            <a:r>
              <a:rPr lang="en-US" dirty="0" smtClean="0"/>
              <a:t>you’re supposed to find charley engaging, charismatic – to enjoy his presentation</a:t>
            </a:r>
          </a:p>
          <a:p>
            <a:pPr marL="682234" lvl="1" indent="-227411">
              <a:buFont typeface="Arial" panose="020B0604020202020204" pitchFamily="34" charset="0"/>
              <a:buChar char="•"/>
            </a:pPr>
            <a:r>
              <a:rPr lang="en-US" dirty="0" smtClean="0"/>
              <a:t>you’re also supposed to want what he has</a:t>
            </a:r>
          </a:p>
          <a:p>
            <a:pPr marL="227411" indent="-227411">
              <a:buFont typeface="+mj-lt"/>
              <a:buAutoNum type="arabicPeriod"/>
            </a:pPr>
            <a:r>
              <a:rPr lang="en-US" dirty="0" smtClean="0"/>
              <a:t>How do you actually feel and why?</a:t>
            </a:r>
          </a:p>
          <a:p>
            <a:pPr marL="227411" indent="-227411">
              <a:buFont typeface="+mj-lt"/>
              <a:buAutoNum type="arabicPeriod"/>
            </a:pPr>
            <a:r>
              <a:rPr lang="en-US" dirty="0" smtClean="0"/>
              <a:t>(don’t give them this first) How might this relate to today’s reading?</a:t>
            </a:r>
          </a:p>
          <a:p>
            <a:pPr marL="227411" indent="-227411">
              <a:buFont typeface="Arial" panose="020B0604020202020204" pitchFamily="34" charset="0"/>
              <a:buChar char="•"/>
            </a:pPr>
            <a:r>
              <a:rPr lang="en-US" dirty="0" smtClean="0"/>
              <a:t>it depends on how we see the</a:t>
            </a:r>
            <a:r>
              <a:rPr lang="en-US" baseline="0" dirty="0" smtClean="0"/>
              <a:t> business between Socrates and Phaedrus, how we see the speeches that they share</a:t>
            </a:r>
          </a:p>
          <a:p>
            <a:pPr marL="227411" indent="-227411">
              <a:buFont typeface="Arial" panose="020B0604020202020204" pitchFamily="34" charset="0"/>
              <a:buChar char="•"/>
            </a:pPr>
            <a:r>
              <a:rPr lang="en-US" baseline="0" dirty="0" smtClean="0"/>
              <a:t>just as a preview</a:t>
            </a:r>
          </a:p>
          <a:p>
            <a:pPr marL="682234" lvl="1" indent="-227411">
              <a:buFont typeface="Arial" panose="020B0604020202020204" pitchFamily="34" charset="0"/>
              <a:buChar char="•"/>
            </a:pPr>
            <a:r>
              <a:rPr lang="en-US" baseline="0" dirty="0" smtClean="0"/>
              <a:t>there is a lot of seduction similarly going on in Plato’s </a:t>
            </a:r>
            <a:r>
              <a:rPr lang="en-US" i="1" baseline="0" dirty="0" smtClean="0"/>
              <a:t>Phaedrus</a:t>
            </a:r>
            <a:endParaRPr lang="en-US" baseline="0" dirty="0" smtClean="0"/>
          </a:p>
          <a:p>
            <a:pPr marL="1137056" lvl="2" indent="-227411">
              <a:buFont typeface="Arial" panose="020B0604020202020204" pitchFamily="34" charset="0"/>
              <a:buChar char="•"/>
            </a:pPr>
            <a:r>
              <a:rPr lang="en-US" b="1" baseline="0" dirty="0" smtClean="0"/>
              <a:t>Lysias of Phaedrus</a:t>
            </a:r>
          </a:p>
          <a:p>
            <a:pPr marL="1591879" lvl="3" indent="-227411">
              <a:buFont typeface="Arial" panose="020B0604020202020204" pitchFamily="34" charset="0"/>
              <a:buChar char="•"/>
            </a:pPr>
            <a:r>
              <a:rPr lang="en-US" baseline="0" dirty="0" smtClean="0"/>
              <a:t>to get the latter to dig his rhetoric, maybe to sign up for lessons</a:t>
            </a:r>
          </a:p>
          <a:p>
            <a:pPr marL="2046702" lvl="4" indent="-227411">
              <a:buFont typeface="Arial" panose="020B0604020202020204" pitchFamily="34" charset="0"/>
              <a:buChar char="•"/>
            </a:pPr>
            <a:r>
              <a:rPr lang="en-US" baseline="0" dirty="0" err="1" smtClean="0"/>
              <a:t>lysias</a:t>
            </a:r>
            <a:r>
              <a:rPr lang="en-US" baseline="0" dirty="0" smtClean="0"/>
              <a:t> here as sophist</a:t>
            </a:r>
          </a:p>
          <a:p>
            <a:pPr marL="2046702" lvl="4" indent="-227411">
              <a:buFont typeface="Arial" panose="020B0604020202020204" pitchFamily="34" charset="0"/>
              <a:buChar char="•"/>
            </a:pPr>
            <a:r>
              <a:rPr lang="en-US" baseline="0" dirty="0" smtClean="0"/>
              <a:t>Phaedrus as lover of speeches</a:t>
            </a:r>
          </a:p>
          <a:p>
            <a:pPr marL="1591879" lvl="3" indent="-227411">
              <a:buFont typeface="Arial" panose="020B0604020202020204" pitchFamily="34" charset="0"/>
              <a:buChar char="•"/>
            </a:pPr>
            <a:r>
              <a:rPr lang="en-US" baseline="0" dirty="0" smtClean="0"/>
              <a:t>perhaps a sort of playacting, but presenting as a sort of analogous parallel, at sexual seduction by oh-so-clever means (by sophistic means), at </a:t>
            </a:r>
            <a:r>
              <a:rPr lang="en-US" baseline="0" dirty="0" err="1" smtClean="0"/>
              <a:t>lysias</a:t>
            </a:r>
            <a:r>
              <a:rPr lang="en-US" baseline="0" dirty="0" smtClean="0"/>
              <a:t> seducing Phaedrus (and other listeners) quasi-sexually</a:t>
            </a:r>
          </a:p>
          <a:p>
            <a:pPr marL="2046702" lvl="4" indent="-227411">
              <a:buFont typeface="Arial" panose="020B0604020202020204" pitchFamily="34" charset="0"/>
              <a:buChar char="•"/>
            </a:pPr>
            <a:r>
              <a:rPr lang="en-US" baseline="0" dirty="0" smtClean="0"/>
              <a:t>but arousing an </a:t>
            </a:r>
            <a:r>
              <a:rPr lang="en-US" baseline="0" dirty="0" err="1" smtClean="0"/>
              <a:t>anteros</a:t>
            </a:r>
            <a:r>
              <a:rPr lang="en-US" baseline="0" dirty="0" smtClean="0"/>
              <a:t>, again, for l’s eloquence/skill at argument</a:t>
            </a:r>
          </a:p>
          <a:p>
            <a:pPr marL="1137056" lvl="2" indent="-227411">
              <a:buFont typeface="Arial" panose="020B0604020202020204" pitchFamily="34" charset="0"/>
              <a:buChar char="•"/>
            </a:pPr>
            <a:r>
              <a:rPr lang="en-US" b="1" baseline="0" dirty="0" smtClean="0"/>
              <a:t>Phaedrus, of </a:t>
            </a:r>
            <a:r>
              <a:rPr lang="en-US" b="1" baseline="0" dirty="0" err="1" smtClean="0"/>
              <a:t>soc</a:t>
            </a:r>
            <a:r>
              <a:rPr lang="en-US" baseline="0" dirty="0" smtClean="0"/>
              <a:t> – to get the latter to hear, and admire, l’s speech</a:t>
            </a:r>
          </a:p>
          <a:p>
            <a:pPr marL="1137056" lvl="2" indent="-227411">
              <a:buFont typeface="Arial" panose="020B0604020202020204" pitchFamily="34" charset="0"/>
              <a:buChar char="•"/>
            </a:pPr>
            <a:r>
              <a:rPr lang="en-US" b="1" baseline="0" dirty="0" err="1" smtClean="0"/>
              <a:t>soc</a:t>
            </a:r>
            <a:r>
              <a:rPr lang="en-US" b="1" baseline="0" dirty="0" smtClean="0"/>
              <a:t> of </a:t>
            </a:r>
            <a:r>
              <a:rPr lang="en-US" b="1" baseline="0" dirty="0" err="1" smtClean="0"/>
              <a:t>ph</a:t>
            </a:r>
            <a:r>
              <a:rPr lang="en-US" baseline="0" dirty="0" smtClean="0"/>
              <a:t> – to break the spell cast by l, and to get </a:t>
            </a:r>
            <a:r>
              <a:rPr lang="en-US" baseline="0" dirty="0" err="1" smtClean="0"/>
              <a:t>ph</a:t>
            </a:r>
            <a:r>
              <a:rPr lang="en-US" baseline="0" dirty="0" smtClean="0"/>
              <a:t> to love not rhetoric but philosophy</a:t>
            </a:r>
          </a:p>
          <a:p>
            <a:pPr marL="1591879" lvl="3" indent="-227411">
              <a:buFont typeface="Arial" panose="020B0604020202020204" pitchFamily="34" charset="0"/>
              <a:buChar char="•"/>
            </a:pPr>
            <a:r>
              <a:rPr lang="en-US" baseline="0" dirty="0" smtClean="0"/>
              <a:t>but note that it still takes rhetoric – the third speech – to do that</a:t>
            </a:r>
          </a:p>
          <a:p>
            <a:pPr marL="682234" lvl="1" indent="-227411">
              <a:buFont typeface="Arial" panose="020B0604020202020204" pitchFamily="34" charset="0"/>
              <a:buChar char="•"/>
            </a:pPr>
            <a:r>
              <a:rPr lang="en-US" baseline="0" dirty="0" smtClean="0"/>
              <a:t>so </a:t>
            </a:r>
            <a:r>
              <a:rPr lang="en-US" b="1" baseline="0" dirty="0" smtClean="0"/>
              <a:t>charisma</a:t>
            </a:r>
            <a:r>
              <a:rPr lang="en-US" b="0" baseline="0" dirty="0" smtClean="0"/>
              <a:t> in the sense of action producing pleasure, charm, attractiveness, desire</a:t>
            </a:r>
          </a:p>
          <a:p>
            <a:r>
              <a:rPr lang="en-US" dirty="0"/>
              <a:t>this is different from the kind of eros that the </a:t>
            </a:r>
            <a:r>
              <a:rPr lang="en-US" dirty="0" err="1"/>
              <a:t>gorgias</a:t>
            </a:r>
            <a:r>
              <a:rPr lang="en-US" dirty="0"/>
              <a:t> introduces. there it was eros for the powers and perks that skill with speech brings one. there's also the protections eloquence brings one, which enable one to pursue one's eros with relative absence of fear of consequences - compare the weaker argument in </a:t>
            </a:r>
            <a:r>
              <a:rPr lang="en-US" dirty="0" err="1"/>
              <a:t>ar's</a:t>
            </a:r>
            <a:r>
              <a:rPr lang="en-US" dirty="0"/>
              <a:t> clouds.</a:t>
            </a:r>
          </a:p>
          <a:p>
            <a:r>
              <a:rPr lang="en-US" dirty="0"/>
              <a:t>here it is passion for speeches, for the pleasure of listening to/reading them. that resonates with </a:t>
            </a:r>
            <a:r>
              <a:rPr lang="en-US" dirty="0" err="1"/>
              <a:t>cleon</a:t>
            </a:r>
            <a:r>
              <a:rPr lang="en-US" dirty="0"/>
              <a:t> in </a:t>
            </a:r>
            <a:r>
              <a:rPr lang="en-US" dirty="0" err="1"/>
              <a:t>thuc</a:t>
            </a:r>
            <a:r>
              <a:rPr lang="en-US" dirty="0"/>
              <a:t> (attacks same) and with </a:t>
            </a:r>
            <a:r>
              <a:rPr lang="en-US" dirty="0" err="1"/>
              <a:t>gorgias</a:t>
            </a:r>
            <a:r>
              <a:rPr lang="en-US" dirty="0"/>
              <a:t>' </a:t>
            </a:r>
            <a:r>
              <a:rPr lang="en-US" dirty="0" err="1"/>
              <a:t>helen</a:t>
            </a:r>
            <a:r>
              <a:rPr lang="en-US" dirty="0"/>
              <a:t>: the affects produced directly by speech. but it also resonates with the idea of desire to have what successful orator-politicians have: the </a:t>
            </a:r>
            <a:r>
              <a:rPr lang="en-US" i="1" dirty="0"/>
              <a:t>prestige</a:t>
            </a:r>
            <a:r>
              <a:rPr lang="en-US" dirty="0"/>
              <a:t> that comes with success at rhetoric and in the public sphere.</a:t>
            </a:r>
          </a:p>
          <a:p>
            <a:r>
              <a:rPr lang="en-US" dirty="0"/>
              <a:t>the speaker's prestige can be understood as a rhetorical reflex of </a:t>
            </a:r>
            <a:r>
              <a:rPr lang="en-US" dirty="0" err="1"/>
              <a:t>weberian</a:t>
            </a:r>
            <a:r>
              <a:rPr lang="en-US" dirty="0"/>
              <a:t> charisma. prestige from nearly any source, including reputation for eloquence.</a:t>
            </a:r>
            <a:endParaRPr lang="en-US" dirty="0" smtClean="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229579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120638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00F7339-3F21-4C74-8923-07F04A379C33}" type="datetime1">
              <a:rPr lang="en-US"/>
              <a:pPr/>
              <a:t>5/2/2017</a:t>
            </a:fld>
            <a:endParaRPr lang="en-US"/>
          </a:p>
        </p:txBody>
      </p:sp>
      <p:sp>
        <p:nvSpPr>
          <p:cNvPr id="7" name="Rectangle 7"/>
          <p:cNvSpPr>
            <a:spLocks noGrp="1" noChangeArrowheads="1"/>
          </p:cNvSpPr>
          <p:nvPr>
            <p:ph type="sldNum" sz="quarter" idx="5"/>
          </p:nvPr>
        </p:nvSpPr>
        <p:spPr>
          <a:ln/>
        </p:spPr>
        <p:txBody>
          <a:bodyPr/>
          <a:lstStyle/>
          <a:p>
            <a:fld id="{E4B68D17-FFA8-46EB-A874-64ECAA331CC2}" type="slidenum">
              <a:rPr lang="en-US"/>
              <a:pPr/>
              <a:t>5</a:t>
            </a:fld>
            <a:endParaRPr lang="en-US"/>
          </a:p>
        </p:txBody>
      </p:sp>
      <p:sp>
        <p:nvSpPr>
          <p:cNvPr id="226306" name="Rectangle 2"/>
          <p:cNvSpPr>
            <a:spLocks noGrp="1" noRot="1" noChangeAspect="1" noChangeArrowheads="1" noTextEdit="1"/>
          </p:cNvSpPr>
          <p:nvPr>
            <p:ph type="sldImg"/>
          </p:nvPr>
        </p:nvSpPr>
        <p:spPr>
          <a:xfrm>
            <a:off x="2301875" y="622300"/>
            <a:ext cx="2406650" cy="1804988"/>
          </a:xfrm>
          <a:ln/>
        </p:spPr>
      </p:sp>
      <p:sp>
        <p:nvSpPr>
          <p:cNvPr id="2263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5163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359453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a:t>
            </a:r>
          </a:p>
          <a:p>
            <a:pPr lvl="1"/>
            <a:r>
              <a:rPr lang="en-US" dirty="0" smtClean="0"/>
              <a:t>Plato son of Ariston ( 428/7–348/7)</a:t>
            </a:r>
          </a:p>
          <a:p>
            <a:r>
              <a:rPr lang="en-US" dirty="0" smtClean="0"/>
              <a:t>Speakers</a:t>
            </a:r>
          </a:p>
          <a:p>
            <a:pPr lvl="1"/>
            <a:r>
              <a:rPr lang="en-US" dirty="0" smtClean="0"/>
              <a:t>Socrates</a:t>
            </a:r>
          </a:p>
          <a:p>
            <a:pPr lvl="1"/>
            <a:r>
              <a:rPr lang="en-US" dirty="0" smtClean="0"/>
              <a:t>Phaedrus</a:t>
            </a:r>
          </a:p>
          <a:p>
            <a:pPr lvl="2"/>
            <a:r>
              <a:rPr lang="en-US" dirty="0" smtClean="0"/>
              <a:t>has veritable eros for speeches, not just here but also</a:t>
            </a:r>
            <a:r>
              <a:rPr lang="en-US" baseline="0" dirty="0" smtClean="0"/>
              <a:t> somewhat implied in the </a:t>
            </a:r>
            <a:r>
              <a:rPr lang="en-US" i="1" baseline="0" dirty="0" smtClean="0"/>
              <a:t>symposium</a:t>
            </a:r>
            <a:r>
              <a:rPr lang="en-US" baseline="0" dirty="0" smtClean="0"/>
              <a:t>, where he is said to have once complained that too few speeches praising eros</a:t>
            </a:r>
            <a:endParaRPr lang="en-US" dirty="0" smtClean="0"/>
          </a:p>
          <a:p>
            <a:pPr lvl="1"/>
            <a:r>
              <a:rPr lang="en-US" dirty="0" smtClean="0"/>
              <a:t>Lysias??</a:t>
            </a:r>
          </a:p>
          <a:p>
            <a:pPr lvl="2"/>
            <a:r>
              <a:rPr lang="en-US" dirty="0" smtClean="0"/>
              <a:t>“the greatest writer of the age,” here treated basically as a sophist</a:t>
            </a:r>
            <a:r>
              <a:rPr lang="en-US" baseline="0" dirty="0" smtClean="0"/>
              <a:t> after the fashion of a Protagoras (make the weaker argument stronger) and of a Gorgias (rhetorical art)</a:t>
            </a:r>
            <a:r>
              <a:rPr lang="en-US" dirty="0" smtClean="0"/>
              <a:t> </a:t>
            </a:r>
          </a:p>
          <a:p>
            <a:r>
              <a:rPr lang="en-US" dirty="0" smtClean="0"/>
              <a:t>Dramatic date</a:t>
            </a:r>
          </a:p>
          <a:p>
            <a:pPr lvl="1"/>
            <a:r>
              <a:rPr lang="en-US" dirty="0" smtClean="0"/>
              <a:t>ca. 418–416 BCE</a:t>
            </a:r>
          </a:p>
          <a:p>
            <a:pPr lvl="2"/>
            <a:r>
              <a:rPr lang="en-US" dirty="0" smtClean="0"/>
              <a:t>this will be some</a:t>
            </a:r>
            <a:r>
              <a:rPr lang="en-US" baseline="0" dirty="0" smtClean="0"/>
              <a:t> 10 years after Gorgias’ famous visit to </a:t>
            </a:r>
            <a:r>
              <a:rPr lang="en-US" baseline="0" dirty="0" err="1" smtClean="0"/>
              <a:t>athens</a:t>
            </a:r>
            <a:r>
              <a:rPr lang="en-US" baseline="0" dirty="0" smtClean="0"/>
              <a:t>. </a:t>
            </a:r>
            <a:r>
              <a:rPr lang="en-US" baseline="0" dirty="0" err="1" smtClean="0"/>
              <a:t>cleon</a:t>
            </a:r>
            <a:r>
              <a:rPr lang="en-US" baseline="0" dirty="0" smtClean="0"/>
              <a:t> has been dead since 422. this is the time of Nicias’ and Alcibiades’ rivalry</a:t>
            </a:r>
            <a:endParaRPr lang="en-US" dirty="0" smtClean="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412775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358492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suffused with eros in the sense of an overmastering, even dangerous passion. a madness.</a:t>
            </a:r>
          </a:p>
          <a:p>
            <a:pPr lvl="1"/>
            <a:r>
              <a:rPr lang="en-US" dirty="0" smtClean="0"/>
              <a:t>the myth of </a:t>
            </a:r>
            <a:r>
              <a:rPr lang="en-US" dirty="0" err="1" smtClean="0"/>
              <a:t>boreas</a:t>
            </a:r>
            <a:r>
              <a:rPr lang="en-US" dirty="0" smtClean="0"/>
              <a:t> and </a:t>
            </a:r>
            <a:r>
              <a:rPr lang="en-US" dirty="0" err="1" smtClean="0"/>
              <a:t>oreithyia</a:t>
            </a:r>
            <a:r>
              <a:rPr lang="en-US" dirty="0" smtClean="0"/>
              <a:t>,  with </a:t>
            </a:r>
            <a:r>
              <a:rPr lang="en-US" dirty="0" err="1" smtClean="0"/>
              <a:t>pharmacia</a:t>
            </a:r>
            <a:r>
              <a:rPr lang="en-US" dirty="0" smtClean="0"/>
              <a:t> on hand</a:t>
            </a:r>
          </a:p>
          <a:p>
            <a:pPr lvl="2"/>
            <a:r>
              <a:rPr lang="en-US" dirty="0"/>
              <a:t>that desirable something in speech is treated by implication in </a:t>
            </a:r>
            <a:r>
              <a:rPr lang="en-US" dirty="0" err="1"/>
              <a:t>phaedrus</a:t>
            </a:r>
            <a:r>
              <a:rPr lang="en-US" dirty="0"/>
              <a:t> as drug-like: the myth of the rape of Boreas and </a:t>
            </a:r>
            <a:r>
              <a:rPr lang="en-US" dirty="0" err="1"/>
              <a:t>Oreithyia</a:t>
            </a:r>
            <a:r>
              <a:rPr lang="en-US" dirty="0"/>
              <a:t>. "... </a:t>
            </a:r>
            <a:r>
              <a:rPr lang="en-US" dirty="0" err="1"/>
              <a:t>Oreithyia</a:t>
            </a:r>
            <a:r>
              <a:rPr lang="en-US" dirty="0"/>
              <a:t> was playing with Pharmacia, when a northern gust carried her over the neighboring rocks; and this being the manner of her death, she was said to have been carried away by Boreas" (229c). Or with messing with drugs when swept away by powers greater than herself. drugs, logos, eros in Gorgias’ </a:t>
            </a:r>
            <a:r>
              <a:rPr lang="en-US" dirty="0" err="1"/>
              <a:t>helen</a:t>
            </a:r>
            <a:r>
              <a:rPr lang="en-US" dirty="0"/>
              <a:t>.</a:t>
            </a:r>
          </a:p>
          <a:p>
            <a:r>
              <a:rPr lang="en-US" baseline="0" dirty="0" smtClean="0"/>
              <a:t>there is a lot of seduction similarly going on in Plato’s </a:t>
            </a:r>
            <a:r>
              <a:rPr lang="en-US" i="1" baseline="0" dirty="0" smtClean="0"/>
              <a:t>Phaedrus</a:t>
            </a:r>
            <a:endParaRPr lang="en-US" baseline="0" dirty="0" smtClean="0"/>
          </a:p>
          <a:p>
            <a:pPr marL="227411" indent="-227411">
              <a:buFont typeface="Arial" panose="020B0604020202020204" pitchFamily="34" charset="0"/>
              <a:buChar char="•"/>
            </a:pPr>
            <a:r>
              <a:rPr lang="en-US" b="1" baseline="0" dirty="0" smtClean="0"/>
              <a:t>Lysias of Phaedrus</a:t>
            </a:r>
          </a:p>
          <a:p>
            <a:pPr marL="682234" lvl="1" indent="-227411">
              <a:buFont typeface="Arial" panose="020B0604020202020204" pitchFamily="34" charset="0"/>
              <a:buChar char="•"/>
            </a:pPr>
            <a:r>
              <a:rPr lang="en-US" baseline="0" dirty="0" smtClean="0"/>
              <a:t>to get the latter to dig his rhetoric, maybe to sign up for lessons</a:t>
            </a:r>
          </a:p>
          <a:p>
            <a:pPr marL="1137056" lvl="2" indent="-227411">
              <a:buFont typeface="Arial" panose="020B0604020202020204" pitchFamily="34" charset="0"/>
              <a:buChar char="•"/>
            </a:pPr>
            <a:r>
              <a:rPr lang="en-US" baseline="0" dirty="0" err="1" smtClean="0"/>
              <a:t>lysias</a:t>
            </a:r>
            <a:r>
              <a:rPr lang="en-US" baseline="0" dirty="0" smtClean="0"/>
              <a:t> here as sophist</a:t>
            </a:r>
          </a:p>
          <a:p>
            <a:pPr marL="1137056" lvl="2" indent="-227411">
              <a:buFont typeface="Arial" panose="020B0604020202020204" pitchFamily="34" charset="0"/>
              <a:buChar char="•"/>
            </a:pPr>
            <a:r>
              <a:rPr lang="en-US" baseline="0" dirty="0" smtClean="0"/>
              <a:t>Phaedrus as lover of speeches</a:t>
            </a:r>
          </a:p>
          <a:p>
            <a:pPr marL="682234" lvl="1" indent="-227411">
              <a:buFont typeface="Arial" panose="020B0604020202020204" pitchFamily="34" charset="0"/>
              <a:buChar char="•"/>
            </a:pPr>
            <a:r>
              <a:rPr lang="en-US" baseline="0" dirty="0" smtClean="0"/>
              <a:t>perhaps a sort of playacting, but presenting as a sort of analogous parallel, at sexual seduction by oh-so-clever means (by sophistic means), at </a:t>
            </a:r>
            <a:r>
              <a:rPr lang="en-US" baseline="0" dirty="0" err="1" smtClean="0"/>
              <a:t>lysias</a:t>
            </a:r>
            <a:r>
              <a:rPr lang="en-US" baseline="0" dirty="0" smtClean="0"/>
              <a:t> seducing Phaedrus (and other listeners) quasi-sexually</a:t>
            </a:r>
          </a:p>
          <a:p>
            <a:pPr marL="1137056" lvl="2" indent="-227411">
              <a:buFont typeface="Arial" panose="020B0604020202020204" pitchFamily="34" charset="0"/>
              <a:buChar char="•"/>
            </a:pPr>
            <a:r>
              <a:rPr lang="en-US" baseline="0" dirty="0" smtClean="0"/>
              <a:t>but arousing an </a:t>
            </a:r>
            <a:r>
              <a:rPr lang="en-US" baseline="0" dirty="0" err="1" smtClean="0"/>
              <a:t>anteros</a:t>
            </a:r>
            <a:r>
              <a:rPr lang="en-US" baseline="0" dirty="0" smtClean="0"/>
              <a:t>, again, for l’s eloquence/skill at argument</a:t>
            </a:r>
          </a:p>
          <a:p>
            <a:pPr marL="227411" indent="-227411">
              <a:buFont typeface="Arial" panose="020B0604020202020204" pitchFamily="34" charset="0"/>
              <a:buChar char="•"/>
            </a:pPr>
            <a:r>
              <a:rPr lang="en-US" b="1" baseline="0" dirty="0" smtClean="0"/>
              <a:t>Phaedrus, of </a:t>
            </a:r>
            <a:r>
              <a:rPr lang="en-US" b="1" baseline="0" dirty="0" err="1" smtClean="0"/>
              <a:t>soc</a:t>
            </a:r>
            <a:r>
              <a:rPr lang="en-US" baseline="0" dirty="0" smtClean="0"/>
              <a:t> – to get the latter to hear, and admire, l’s speech</a:t>
            </a:r>
          </a:p>
          <a:p>
            <a:pPr marL="227411" indent="-227411">
              <a:buFont typeface="Arial" panose="020B0604020202020204" pitchFamily="34" charset="0"/>
              <a:buChar char="•"/>
            </a:pPr>
            <a:r>
              <a:rPr lang="en-US" b="1" baseline="0" dirty="0" err="1" smtClean="0"/>
              <a:t>soc</a:t>
            </a:r>
            <a:r>
              <a:rPr lang="en-US" b="1" baseline="0" dirty="0" smtClean="0"/>
              <a:t> of </a:t>
            </a:r>
            <a:r>
              <a:rPr lang="en-US" b="1" baseline="0" dirty="0" err="1" smtClean="0"/>
              <a:t>ph</a:t>
            </a:r>
            <a:r>
              <a:rPr lang="en-US" baseline="0" dirty="0" smtClean="0"/>
              <a:t> – to break the spell cast by l, and to get </a:t>
            </a:r>
            <a:r>
              <a:rPr lang="en-US" baseline="0" dirty="0" err="1" smtClean="0"/>
              <a:t>ph</a:t>
            </a:r>
            <a:r>
              <a:rPr lang="en-US" baseline="0" dirty="0" smtClean="0"/>
              <a:t> to love not rhetoric but philosophy</a:t>
            </a:r>
          </a:p>
          <a:p>
            <a:pPr marL="682234" lvl="1" indent="-227411">
              <a:buFont typeface="Arial" panose="020B0604020202020204" pitchFamily="34" charset="0"/>
              <a:buChar char="•"/>
            </a:pPr>
            <a:r>
              <a:rPr lang="en-US" baseline="0" dirty="0" smtClean="0"/>
              <a:t>but note that it still takes rhetoric – the third speech – to do that</a:t>
            </a:r>
            <a:endParaRPr lang="en-US" dirty="0" smtClean="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1859294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1311"/>
            <a:ext cx="7772400" cy="1470025"/>
          </a:xfrm>
          <a:noFill/>
        </p:spPr>
        <p:txBody>
          <a:bodyPr>
            <a:noAutofit/>
          </a:bodyPr>
          <a:lstStyle>
            <a:lvl1pPr algn="ctr">
              <a:defRPr sz="4800" b="0">
                <a:solidFill>
                  <a:schemeClr val="bg1"/>
                </a:solidFill>
                <a:effectLst>
                  <a:outerShdw blurRad="38100" dist="38100" dir="2700000" algn="tl">
                    <a:srgbClr val="000000">
                      <a:alpha val="43137"/>
                    </a:srgbClr>
                  </a:outerShdw>
                </a:effectLst>
                <a:latin typeface="+mj-lt"/>
                <a:cs typeface="Levenim MT" pitchFamily="2" charset="-79"/>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47086"/>
            <a:ext cx="6400800" cy="1752600"/>
          </a:xfrm>
        </p:spPr>
        <p:txBody>
          <a:bodyPr>
            <a:normAutofit/>
          </a:bodyPr>
          <a:lstStyle>
            <a:lvl1pPr marL="0" indent="0" algn="ctr">
              <a:buNone/>
              <a:defRPr sz="3600" b="0">
                <a:solidFill>
                  <a:srgbClr val="000099"/>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21FC0-E8F4-4780-9929-696A88489187}" type="datetime1">
              <a:rPr lang="en-US" smtClean="0"/>
              <a:t>5/2/2017</a:t>
            </a:fld>
            <a:endParaRPr lang="en-US"/>
          </a:p>
        </p:txBody>
      </p:sp>
      <p:sp>
        <p:nvSpPr>
          <p:cNvPr id="6" name="Footer Placeholder 5"/>
          <p:cNvSpPr>
            <a:spLocks noGrp="1"/>
          </p:cNvSpPr>
          <p:nvPr>
            <p:ph type="ftr" sz="quarter" idx="11"/>
          </p:nvPr>
        </p:nvSpPr>
        <p:spPr/>
        <p:txBody>
          <a:bodyPr/>
          <a:lstStyle/>
          <a:p>
            <a:r>
              <a:rPr lang="en-US" smtClean="0"/>
              <a:t>Plato Phaedrus 1</a:t>
            </a:r>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E9778-D9C7-4230-9F25-29F5A6314614}" type="datetime1">
              <a:rPr lang="en-US" smtClean="0"/>
              <a:t>5/2/2017</a:t>
            </a:fld>
            <a:endParaRPr lang="en-US"/>
          </a:p>
        </p:txBody>
      </p:sp>
      <p:sp>
        <p:nvSpPr>
          <p:cNvPr id="5" name="Footer Placeholder 4"/>
          <p:cNvSpPr>
            <a:spLocks noGrp="1"/>
          </p:cNvSpPr>
          <p:nvPr>
            <p:ph type="ftr" sz="quarter" idx="11"/>
          </p:nvPr>
        </p:nvSpPr>
        <p:spPr/>
        <p:txBody>
          <a:bodyPr/>
          <a:lstStyle/>
          <a:p>
            <a:r>
              <a:rPr lang="en-US" smtClean="0"/>
              <a:t>Plato Phaedrus 1</a:t>
            </a:r>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1E7AEC-F0C1-4734-BFD9-BF82645DF31B}" type="datetime1">
              <a:rPr lang="en-US" smtClean="0"/>
              <a:t>5/2/2017</a:t>
            </a:fld>
            <a:endParaRPr lang="en-US"/>
          </a:p>
        </p:txBody>
      </p:sp>
      <p:sp>
        <p:nvSpPr>
          <p:cNvPr id="5" name="Footer Placeholder 4"/>
          <p:cNvSpPr>
            <a:spLocks noGrp="1"/>
          </p:cNvSpPr>
          <p:nvPr>
            <p:ph type="ftr" sz="quarter" idx="11"/>
          </p:nvPr>
        </p:nvSpPr>
        <p:spPr/>
        <p:txBody>
          <a:bodyPr/>
          <a:lstStyle/>
          <a:p>
            <a:r>
              <a:rPr lang="en-US" smtClean="0"/>
              <a:t>Plato Phaedrus 1</a:t>
            </a:r>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0" baseline="0">
                <a:solidFill>
                  <a:srgbClr val="000099"/>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2C0FC1-7333-44B4-AF6E-7193DEAA4BBD}" type="datetime1">
              <a:rPr lang="en-US" smtClean="0"/>
              <a:t>5/2/2017</a:t>
            </a:fld>
            <a:endParaRPr lang="en-US"/>
          </a:p>
        </p:txBody>
      </p:sp>
      <p:sp>
        <p:nvSpPr>
          <p:cNvPr id="5" name="Footer Placeholder 4"/>
          <p:cNvSpPr>
            <a:spLocks noGrp="1"/>
          </p:cNvSpPr>
          <p:nvPr>
            <p:ph type="ftr" sz="quarter" idx="11"/>
          </p:nvPr>
        </p:nvSpPr>
        <p:spPr/>
        <p:txBody>
          <a:bodyPr/>
          <a:lstStyle/>
          <a:p>
            <a:r>
              <a:rPr lang="en-US" smtClean="0"/>
              <a:t>Plato Phaedrus 1</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0" baseline="0">
                <a:solidFill>
                  <a:srgbClr val="000099"/>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54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9449" y="2046650"/>
            <a:ext cx="7772400" cy="1362075"/>
          </a:xfrm>
        </p:spPr>
        <p:txBody>
          <a:bodyPr anchor="b" anchorCtr="0"/>
          <a:lstStyle>
            <a:lvl1pPr algn="l">
              <a:defRPr sz="4000" b="1" cap="none" baseline="0">
                <a:solidFill>
                  <a:srgbClr val="00009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79449" y="3681413"/>
            <a:ext cx="7772400" cy="1500187"/>
          </a:xfrm>
        </p:spPr>
        <p:txBody>
          <a:bodyPr anchor="t" anchorCtr="0">
            <a:normAutofit/>
          </a:bodyPr>
          <a:lstStyle>
            <a:lvl1pPr marL="0" indent="0">
              <a:buNone/>
              <a:defRPr sz="3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7FEEFD-48C1-4924-A588-A7E7651221EE}" type="datetime1">
              <a:rPr lang="en-US" smtClean="0"/>
              <a:t>5/2/2017</a:t>
            </a:fld>
            <a:endParaRPr lang="en-US"/>
          </a:p>
        </p:txBody>
      </p:sp>
      <p:sp>
        <p:nvSpPr>
          <p:cNvPr id="6" name="Footer Placeholder 5"/>
          <p:cNvSpPr>
            <a:spLocks noGrp="1"/>
          </p:cNvSpPr>
          <p:nvPr>
            <p:ph type="ftr" sz="quarter" idx="11"/>
          </p:nvPr>
        </p:nvSpPr>
        <p:spPr/>
        <p:txBody>
          <a:bodyPr/>
          <a:lstStyle/>
          <a:p>
            <a:r>
              <a:rPr lang="en-US" smtClean="0"/>
              <a:t>Plato Phaedrus 1</a:t>
            </a:r>
            <a:endParaRPr lang="en-US"/>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cxnSp>
        <p:nvCxnSpPr>
          <p:cNvPr id="10" name="Straight Connector 9"/>
          <p:cNvCxnSpPr/>
          <p:nvPr userDrawn="1"/>
        </p:nvCxnSpPr>
        <p:spPr>
          <a:xfrm rot="5400000">
            <a:off x="2438400" y="3886200"/>
            <a:ext cx="41148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12" name="Group 11"/>
          <p:cNvGrpSpPr/>
          <p:nvPr userDrawn="1"/>
        </p:nvGrpSpPr>
        <p:grpSpPr>
          <a:xfrm>
            <a:off x="571500" y="2030505"/>
            <a:ext cx="8001000" cy="3200400"/>
            <a:chOff x="571500" y="2030505"/>
            <a:chExt cx="8001000" cy="3200400"/>
          </a:xfrm>
        </p:grpSpPr>
        <p:cxnSp>
          <p:nvCxnSpPr>
            <p:cNvPr id="10" name="Straight Connector 9"/>
            <p:cNvCxnSpPr/>
            <p:nvPr userDrawn="1"/>
          </p:nvCxnSpPr>
          <p:spPr>
            <a:xfrm>
              <a:off x="571500" y="2182905"/>
              <a:ext cx="8001000"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95600" y="3630705"/>
              <a:ext cx="32004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0B168F-7F17-4B22-9982-4055CD220C11}" type="datetime1">
              <a:rPr lang="en-US" smtClean="0"/>
              <a:t>5/2/2017</a:t>
            </a:fld>
            <a:endParaRPr lang="en-US"/>
          </a:p>
        </p:txBody>
      </p:sp>
      <p:sp>
        <p:nvSpPr>
          <p:cNvPr id="8" name="Footer Placeholder 7"/>
          <p:cNvSpPr>
            <a:spLocks noGrp="1"/>
          </p:cNvSpPr>
          <p:nvPr>
            <p:ph type="ftr" sz="quarter" idx="11"/>
          </p:nvPr>
        </p:nvSpPr>
        <p:spPr/>
        <p:txBody>
          <a:bodyPr/>
          <a:lstStyle/>
          <a:p>
            <a:r>
              <a:rPr lang="en-US" smtClean="0"/>
              <a:t>Plato Phaedrus 1</a:t>
            </a:r>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lgn="ctr">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37BEC-A70B-474E-9AC9-8C19A78F6C82}" type="datetime1">
              <a:rPr lang="en-US" smtClean="0"/>
              <a:t>5/2/2017</a:t>
            </a:fld>
            <a:endParaRPr lang="en-US"/>
          </a:p>
        </p:txBody>
      </p:sp>
      <p:sp>
        <p:nvSpPr>
          <p:cNvPr id="6" name="Footer Placeholder 5"/>
          <p:cNvSpPr>
            <a:spLocks noGrp="1"/>
          </p:cNvSpPr>
          <p:nvPr>
            <p:ph type="ftr" sz="quarter" idx="11"/>
          </p:nvPr>
        </p:nvSpPr>
        <p:spPr/>
        <p:txBody>
          <a:bodyPr/>
          <a:lstStyle/>
          <a:p>
            <a:r>
              <a:rPr lang="en-US" smtClean="0"/>
              <a:t>Plato Phaedrus 1</a:t>
            </a:r>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780249" y="0"/>
            <a:ext cx="45720" cy="3657600"/>
          </a:xfrm>
          <a:prstGeom prst="rect">
            <a:avLst/>
          </a:prstGeom>
          <a:gradFill>
            <a:gsLst>
              <a:gs pos="0">
                <a:schemeClr val="bg1">
                  <a:lumMod val="75000"/>
                </a:schemeClr>
              </a:gs>
              <a:gs pos="99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 name="Title Placeholder 1"/>
          <p:cNvSpPr>
            <a:spLocks noGrp="1"/>
          </p:cNvSpPr>
          <p:nvPr>
            <p:ph type="title"/>
          </p:nvPr>
        </p:nvSpPr>
        <p:spPr>
          <a:xfrm>
            <a:off x="457200" y="274638"/>
            <a:ext cx="8229600" cy="1143000"/>
          </a:xfrm>
          <a:prstGeom prst="rect">
            <a:avLst/>
          </a:prstGeom>
          <a:gradFill>
            <a:gsLst>
              <a:gs pos="20000">
                <a:schemeClr val="bg1"/>
              </a:gs>
              <a:gs pos="99000">
                <a:schemeClr val="bg1">
                  <a:lumMod val="75000"/>
                </a:schemeClr>
              </a:gs>
            </a:gsLst>
            <a:lin ang="2700000" scaled="0"/>
          </a:gradFill>
        </p:spPr>
        <p:txBody>
          <a:bodyPr vert="horz" wrap="non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C7042-F260-4232-9E1F-30C25A613AF2}" type="datetime1">
              <a:rPr lang="en-US" smtClean="0"/>
              <a:t>5/2/2017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Plato Phaedrus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5F9F-A147-4999-9337-ABC437A27969}" type="slidenum">
              <a:rPr lang="en-US" smtClean="0"/>
              <a:pPr/>
              <a:t>‹#›</a:t>
            </a:fld>
            <a:endParaRPr lang="en-US"/>
          </a:p>
        </p:txBody>
      </p:sp>
      <p:sp>
        <p:nvSpPr>
          <p:cNvPr id="8" name="Rectangle 7"/>
          <p:cNvSpPr/>
          <p:nvPr/>
        </p:nvSpPr>
        <p:spPr>
          <a:xfrm>
            <a:off x="0" y="1492695"/>
            <a:ext cx="9144000" cy="45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7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b="1" kern="1200" baseline="0">
          <a:solidFill>
            <a:srgbClr val="000099"/>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youtu.be/IfcvzpVR0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2279" name="Picture 7" descr="Smokey Light"/>
          <p:cNvPicPr>
            <a:picLocks noChangeAspect="1" noChangeArrowheads="1"/>
          </p:cNvPicPr>
          <p:nvPr/>
        </p:nvPicPr>
        <p:blipFill>
          <a:blip r:embed="rId3" cstate="print"/>
          <a:srcRect/>
          <a:stretch>
            <a:fillRect/>
          </a:stretch>
        </p:blipFill>
        <p:spPr bwMode="auto">
          <a:xfrm>
            <a:off x="0" y="-3175"/>
            <a:ext cx="9144000" cy="6861175"/>
          </a:xfrm>
          <a:prstGeom prst="rect">
            <a:avLst/>
          </a:prstGeom>
          <a:noFill/>
        </p:spPr>
      </p:pic>
      <p:sp>
        <p:nvSpPr>
          <p:cNvPr id="182275" name="Rectangle 3"/>
          <p:cNvSpPr>
            <a:spLocks noGrp="1" noChangeArrowheads="1"/>
          </p:cNvSpPr>
          <p:nvPr>
            <p:ph type="ctrTitle"/>
          </p:nvPr>
        </p:nvSpPr>
        <p:spPr>
          <a:xfrm>
            <a:off x="1070985" y="551349"/>
            <a:ext cx="6981398" cy="2492990"/>
          </a:xfrm>
          <a:solidFill>
            <a:schemeClr val="accent1">
              <a:lumMod val="40000"/>
              <a:lumOff val="60000"/>
              <a:alpha val="67000"/>
            </a:schemeClr>
          </a:solidFill>
          <a:ln/>
        </p:spPr>
        <p:txBody>
          <a:bodyPr wrap="none">
            <a:spAutoFit/>
          </a:bodyPr>
          <a:lstStyle/>
          <a:p>
            <a:r>
              <a:rPr lang="en-US" sz="6000" dirty="0"/>
              <a:t>Plato’s </a:t>
            </a:r>
            <a:r>
              <a:rPr lang="en-US" sz="6000" i="1" dirty="0" smtClean="0"/>
              <a:t>Phaedrus</a:t>
            </a:r>
            <a:r>
              <a:rPr lang="en-US" sz="6000" dirty="0" smtClean="0"/>
              <a:t> 1</a:t>
            </a:r>
            <a:r>
              <a:rPr lang="en-US" sz="6000" dirty="0"/>
              <a:t/>
            </a:r>
            <a:br>
              <a:rPr lang="en-US" sz="6000" dirty="0"/>
            </a:br>
            <a:r>
              <a:rPr lang="en-US" sz="4800" dirty="0" smtClean="0"/>
              <a:t>What’s </a:t>
            </a:r>
            <a:r>
              <a:rPr lang="en-US" sz="4800" i="1" dirty="0" smtClean="0"/>
              <a:t>eros</a:t>
            </a:r>
            <a:r>
              <a:rPr lang="en-US" sz="4800" dirty="0" smtClean="0"/>
              <a:t/>
            </a:r>
            <a:br>
              <a:rPr lang="en-US" sz="4800" dirty="0" smtClean="0"/>
            </a:br>
            <a:r>
              <a:rPr lang="en-US" sz="4800" dirty="0" smtClean="0"/>
              <a:t>Got to Do with It?</a:t>
            </a:r>
            <a:endParaRPr lang="en-US" sz="6000" dirty="0"/>
          </a:p>
        </p:txBody>
      </p:sp>
    </p:spTree>
    <p:extLst>
      <p:ext uri="{BB962C8B-B14F-4D97-AF65-F5344CB8AC3E}">
        <p14:creationId xmlns:p14="http://schemas.microsoft.com/office/powerpoint/2010/main" val="355857427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Idyllic Settings: Comparison</a:t>
            </a:r>
            <a:endParaRPr lang="en-US" dirty="0"/>
          </a:p>
        </p:txBody>
      </p:sp>
      <p:sp>
        <p:nvSpPr>
          <p:cNvPr id="3" name="Text Placeholder 2"/>
          <p:cNvSpPr>
            <a:spLocks noGrp="1"/>
          </p:cNvSpPr>
          <p:nvPr>
            <p:ph type="body" idx="1"/>
          </p:nvPr>
        </p:nvSpPr>
        <p:spPr/>
        <p:txBody>
          <a:bodyPr/>
          <a:lstStyle/>
          <a:p>
            <a:r>
              <a:rPr lang="en-US" i="1" dirty="0" smtClean="0"/>
              <a:t>Phaedrus</a:t>
            </a:r>
            <a:r>
              <a:rPr lang="en-US" dirty="0" smtClean="0"/>
              <a:t> 230b</a:t>
            </a:r>
            <a:endParaRPr lang="en-US" i="1"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a:t>SOCRATES: By Hera, a fair resting-place, full of summer sounds and scents. Here is this lofty and spreading plane-tree, and the chaste tree high and clustering, in the fullest blossom and the greatest fragrance; and the stream which flows beneath the plane-tree is deliciously cold to the feet. Judging from the ornaments and images, this must be a spot sacred to Achelous and the Nymphs</a:t>
            </a:r>
            <a:r>
              <a:rPr lang="en-US" dirty="0" smtClean="0"/>
              <a:t>.</a:t>
            </a:r>
            <a:endParaRPr lang="en-US" dirty="0"/>
          </a:p>
        </p:txBody>
      </p:sp>
      <p:sp>
        <p:nvSpPr>
          <p:cNvPr id="5" name="Text Placeholder 4"/>
          <p:cNvSpPr>
            <a:spLocks noGrp="1"/>
          </p:cNvSpPr>
          <p:nvPr>
            <p:ph type="body" sz="quarter" idx="3"/>
          </p:nvPr>
        </p:nvSpPr>
        <p:spPr/>
        <p:txBody>
          <a:bodyPr/>
          <a:lstStyle/>
          <a:p>
            <a:r>
              <a:rPr lang="en-US" dirty="0" smtClean="0"/>
              <a:t>Sappho fr. 2</a:t>
            </a:r>
            <a:endParaRPr lang="en-US" dirty="0"/>
          </a:p>
        </p:txBody>
      </p:sp>
      <p:sp>
        <p:nvSpPr>
          <p:cNvPr id="6" name="Content Placeholder 5"/>
          <p:cNvSpPr>
            <a:spLocks noGrp="1"/>
          </p:cNvSpPr>
          <p:nvPr>
            <p:ph sz="quarter" idx="4"/>
          </p:nvPr>
        </p:nvSpPr>
        <p:spPr/>
        <p:txBody>
          <a:bodyPr>
            <a:normAutofit fontScale="85000" lnSpcReduction="20000"/>
          </a:bodyPr>
          <a:lstStyle/>
          <a:p>
            <a:pPr marL="0" indent="0">
              <a:buNone/>
            </a:pPr>
            <a:r>
              <a:rPr lang="en-US" dirty="0"/>
              <a:t>[Come</a:t>
            </a:r>
            <a:r>
              <a:rPr lang="en-US" dirty="0" smtClean="0"/>
              <a:t>] to </a:t>
            </a:r>
            <a:r>
              <a:rPr lang="en-US" dirty="0"/>
              <a:t>me from Crete to this holy dwelling,</a:t>
            </a:r>
          </a:p>
          <a:p>
            <a:pPr marL="0" indent="0">
              <a:buNone/>
            </a:pPr>
            <a:r>
              <a:rPr lang="en-US" dirty="0"/>
              <a:t>where your lovely grove</a:t>
            </a:r>
          </a:p>
          <a:p>
            <a:pPr marL="0" indent="0">
              <a:buNone/>
            </a:pPr>
            <a:r>
              <a:rPr lang="en-US" dirty="0"/>
              <a:t>of apple trees is, and your altars </a:t>
            </a:r>
            <a:r>
              <a:rPr lang="en-US" dirty="0" smtClean="0"/>
              <a:t>smoking with </a:t>
            </a:r>
            <a:r>
              <a:rPr lang="en-US" dirty="0"/>
              <a:t>frankincense</a:t>
            </a:r>
          </a:p>
          <a:p>
            <a:pPr marL="0" indent="0">
              <a:buNone/>
            </a:pPr>
            <a:endParaRPr lang="en-US" dirty="0"/>
          </a:p>
          <a:p>
            <a:pPr marL="0" indent="0">
              <a:buNone/>
            </a:pPr>
            <a:r>
              <a:rPr lang="en-US" dirty="0"/>
              <a:t>herein cold water rushes through the apple branches,</a:t>
            </a:r>
          </a:p>
          <a:p>
            <a:pPr marL="0" indent="0">
              <a:buNone/>
            </a:pPr>
            <a:r>
              <a:rPr lang="en-US" dirty="0"/>
              <a:t>and the entire space is overshadowed by roses,</a:t>
            </a:r>
          </a:p>
          <a:p>
            <a:pPr marL="0" indent="0">
              <a:buNone/>
            </a:pPr>
            <a:r>
              <a:rPr lang="en-US" dirty="0"/>
              <a:t>and from the shimmering </a:t>
            </a:r>
            <a:r>
              <a:rPr lang="en-US" dirty="0" smtClean="0"/>
              <a:t>leaves sleep </a:t>
            </a:r>
            <a:r>
              <a:rPr lang="en-US" dirty="0"/>
              <a:t>pours down.</a:t>
            </a:r>
          </a:p>
          <a:p>
            <a:pPr marL="0" indent="0">
              <a:buNone/>
            </a:pPr>
            <a:r>
              <a:rPr lang="en-US" dirty="0"/>
              <a:t>(http://inamidst.com/stuff/sappho/)</a:t>
            </a:r>
          </a:p>
        </p:txBody>
      </p:sp>
      <p:sp>
        <p:nvSpPr>
          <p:cNvPr id="10" name="Action Button: Return 9">
            <a:hlinkClick r:id="" action="ppaction://hlinkshowjump?jump=lastslideviewed" highlightClick="1"/>
          </p:cNvPr>
          <p:cNvSpPr/>
          <p:nvPr/>
        </p:nvSpPr>
        <p:spPr>
          <a:xfrm>
            <a:off x="7929154" y="457200"/>
            <a:ext cx="509452" cy="444137"/>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60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618067" y="1870433"/>
            <a:ext cx="7907866" cy="4285532"/>
          </a:xfrm>
          <a:prstGeom prst="rect">
            <a:avLst/>
          </a:prstGeom>
        </p:spPr>
        <p:txBody>
          <a:bodyPr wrap="square" anchor="ctr" anchorCtr="0">
            <a:spAutoFit/>
          </a:bodyPr>
          <a:lstStyle/>
          <a:p>
            <a:pPr>
              <a:lnSpc>
                <a:spcPts val="3000"/>
              </a:lnSpc>
            </a:pPr>
            <a:r>
              <a:rPr lang="en-US" sz="2000" dirty="0" smtClean="0">
                <a:solidFill>
                  <a:srgbClr val="666666"/>
                </a:solidFill>
                <a:latin typeface="Verdana" panose="020B0604030504040204" pitchFamily="34" charset="0"/>
              </a:rPr>
              <a:t>Socrates: “There </a:t>
            </a:r>
            <a:r>
              <a:rPr lang="en-US" sz="2000" dirty="0">
                <a:solidFill>
                  <a:srgbClr val="666666"/>
                </a:solidFill>
                <a:latin typeface="Verdana" panose="020B0604030504040204" pitchFamily="34" charset="0"/>
              </a:rPr>
              <a:t>he saw a certain lover of discourse </a:t>
            </a:r>
            <a:r>
              <a:rPr lang="en-US" sz="2000" dirty="0" smtClean="0">
                <a:solidFill>
                  <a:srgbClr val="666666"/>
                </a:solidFill>
                <a:latin typeface="Verdana" panose="020B0604030504040204" pitchFamily="34" charset="0"/>
              </a:rPr>
              <a:t>(an</a:t>
            </a:r>
            <a:r>
              <a:rPr lang="en-US" sz="2000" dirty="0">
                <a:solidFill>
                  <a:srgbClr val="666666"/>
                </a:solidFill>
                <a:latin typeface="Verdana" panose="020B0604030504040204" pitchFamily="34" charset="0"/>
              </a:rPr>
              <a:t> </a:t>
            </a:r>
            <a:r>
              <a:rPr lang="en-US" sz="2000" i="1" dirty="0" smtClean="0">
                <a:solidFill>
                  <a:srgbClr val="666666"/>
                </a:solidFill>
                <a:latin typeface="Verdana" panose="020B0604030504040204" pitchFamily="34" charset="0"/>
              </a:rPr>
              <a:t>erastēs</a:t>
            </a:r>
            <a:r>
              <a:rPr lang="en-US" sz="2000" dirty="0">
                <a:solidFill>
                  <a:srgbClr val="666666"/>
                </a:solidFill>
                <a:latin typeface="Verdana" panose="020B0604030504040204" pitchFamily="34" charset="0"/>
              </a:rPr>
              <a:t> of </a:t>
            </a:r>
            <a:r>
              <a:rPr lang="en-US" sz="2000" i="1" dirty="0" smtClean="0">
                <a:solidFill>
                  <a:srgbClr val="666666"/>
                </a:solidFill>
                <a:latin typeface="Verdana" panose="020B0604030504040204" pitchFamily="34" charset="0"/>
              </a:rPr>
              <a:t>logoi</a:t>
            </a:r>
            <a:r>
              <a:rPr lang="en-US" sz="2000" dirty="0" smtClean="0">
                <a:solidFill>
                  <a:srgbClr val="666666"/>
                </a:solidFill>
                <a:latin typeface="Verdana" panose="020B0604030504040204" pitchFamily="34" charset="0"/>
              </a:rPr>
              <a:t>) </a:t>
            </a:r>
            <a:r>
              <a:rPr lang="en-US" sz="2000" dirty="0">
                <a:solidFill>
                  <a:srgbClr val="666666"/>
                </a:solidFill>
                <a:latin typeface="Verdana" panose="020B0604030504040204" pitchFamily="34" charset="0"/>
              </a:rPr>
              <a:t>who had a similar weakness; - he saw and rejoiced; now thought he, </a:t>
            </a:r>
            <a:r>
              <a:rPr lang="en-US" sz="2000" dirty="0" smtClean="0">
                <a:solidFill>
                  <a:srgbClr val="666666"/>
                </a:solidFill>
                <a:latin typeface="Verdana" panose="020B0604030504040204" pitchFamily="34" charset="0"/>
              </a:rPr>
              <a:t>‘I </a:t>
            </a:r>
            <a:r>
              <a:rPr lang="en-US" sz="2000" dirty="0">
                <a:solidFill>
                  <a:srgbClr val="666666"/>
                </a:solidFill>
                <a:latin typeface="Verdana" panose="020B0604030504040204" pitchFamily="34" charset="0"/>
              </a:rPr>
              <a:t>shall have a partner in my revels</a:t>
            </a:r>
            <a:r>
              <a:rPr lang="en-US" sz="2000" dirty="0" smtClean="0">
                <a:solidFill>
                  <a:srgbClr val="666666"/>
                </a:solidFill>
                <a:latin typeface="Verdana" panose="020B0604030504040204" pitchFamily="34" charset="0"/>
              </a:rPr>
              <a:t>.’ And </a:t>
            </a:r>
            <a:r>
              <a:rPr lang="en-US" sz="2000" dirty="0">
                <a:solidFill>
                  <a:srgbClr val="666666"/>
                </a:solidFill>
                <a:latin typeface="Verdana" panose="020B0604030504040204" pitchFamily="34" charset="0"/>
              </a:rPr>
              <a:t>he invited him to come and walk with him. </a:t>
            </a:r>
            <a:r>
              <a:rPr lang="en-US" sz="2000" dirty="0" smtClean="0">
                <a:solidFill>
                  <a:srgbClr val="666666"/>
                </a:solidFill>
                <a:latin typeface="Verdana" panose="020B0604030504040204" pitchFamily="34" charset="0"/>
              </a:rPr>
              <a:t>But </a:t>
            </a:r>
            <a:r>
              <a:rPr lang="en-US" sz="2000" dirty="0">
                <a:solidFill>
                  <a:srgbClr val="666666"/>
                </a:solidFill>
                <a:latin typeface="Verdana" panose="020B0604030504040204" pitchFamily="34" charset="0"/>
              </a:rPr>
              <a:t>when the lover of discourse begged that he would repeat the tale, he played hard to get and said, </a:t>
            </a:r>
            <a:r>
              <a:rPr lang="en-US" sz="2000" dirty="0" smtClean="0">
                <a:solidFill>
                  <a:srgbClr val="666666"/>
                </a:solidFill>
                <a:latin typeface="Verdana" panose="020B0604030504040204" pitchFamily="34" charset="0"/>
              </a:rPr>
              <a:t>‘No </a:t>
            </a:r>
            <a:r>
              <a:rPr lang="en-US" sz="2000" dirty="0">
                <a:solidFill>
                  <a:srgbClr val="666666"/>
                </a:solidFill>
                <a:latin typeface="Verdana" panose="020B0604030504040204" pitchFamily="34" charset="0"/>
              </a:rPr>
              <a:t>I cannot</a:t>
            </a:r>
            <a:r>
              <a:rPr lang="en-US" sz="2000" dirty="0" smtClean="0">
                <a:solidFill>
                  <a:srgbClr val="666666"/>
                </a:solidFill>
                <a:latin typeface="Verdana" panose="020B0604030504040204" pitchFamily="34" charset="0"/>
              </a:rPr>
              <a:t>,’ </a:t>
            </a:r>
            <a:r>
              <a:rPr lang="en-US" sz="2000" dirty="0">
                <a:solidFill>
                  <a:srgbClr val="666666"/>
                </a:solidFill>
                <a:latin typeface="Verdana" panose="020B0604030504040204" pitchFamily="34" charset="0"/>
              </a:rPr>
              <a:t>as if he were indisposed; although, if the hearer had refused, he would sooner or later have been compelled by him to listen whether he would or no. Therefore, Phaedrus, bid him do at once what he will soon do whether bidden or not</a:t>
            </a:r>
            <a:r>
              <a:rPr lang="en-US" sz="2000" dirty="0" smtClean="0">
                <a:solidFill>
                  <a:srgbClr val="666666"/>
                </a:solidFill>
                <a:latin typeface="Verdana" panose="020B0604030504040204" pitchFamily="34" charset="0"/>
              </a:rPr>
              <a:t>.”</a:t>
            </a:r>
            <a:br>
              <a:rPr lang="en-US" sz="2000" dirty="0" smtClean="0">
                <a:solidFill>
                  <a:srgbClr val="666666"/>
                </a:solidFill>
                <a:latin typeface="Verdana" panose="020B0604030504040204" pitchFamily="34" charset="0"/>
              </a:rPr>
            </a:br>
            <a:r>
              <a:rPr lang="en-US" sz="2000" dirty="0" smtClean="0">
                <a:solidFill>
                  <a:srgbClr val="666666"/>
                </a:solidFill>
                <a:latin typeface="Verdana" panose="020B0604030504040204" pitchFamily="34" charset="0"/>
              </a:rPr>
              <a:t>(Plato </a:t>
            </a:r>
            <a:r>
              <a:rPr lang="en-US" sz="2000" i="1" dirty="0" smtClean="0">
                <a:solidFill>
                  <a:srgbClr val="666666"/>
                </a:solidFill>
                <a:latin typeface="Verdana" panose="020B0604030504040204" pitchFamily="34" charset="0"/>
              </a:rPr>
              <a:t>Phaedrus</a:t>
            </a:r>
            <a:r>
              <a:rPr lang="en-US" sz="2000" dirty="0" smtClean="0">
                <a:solidFill>
                  <a:srgbClr val="666666"/>
                </a:solidFill>
                <a:latin typeface="Verdana" panose="020B0604030504040204" pitchFamily="34" charset="0"/>
              </a:rPr>
              <a:t> 228b–c)</a:t>
            </a:r>
            <a:endParaRPr lang="en-US" sz="2000" dirty="0"/>
          </a:p>
        </p:txBody>
      </p:sp>
      <p:sp>
        <p:nvSpPr>
          <p:cNvPr id="5" name="Action Button: Return 4">
            <a:hlinkClick r:id="" action="ppaction://hlinkshowjump?jump=lastslideviewed" highlightClick="1"/>
          </p:cNvPr>
          <p:cNvSpPr/>
          <p:nvPr/>
        </p:nvSpPr>
        <p:spPr>
          <a:xfrm>
            <a:off x="7929154" y="457200"/>
            <a:ext cx="509452" cy="444137"/>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t>Seduction/Compulsion</a:t>
            </a:r>
            <a:endParaRPr lang="en-US" dirty="0"/>
          </a:p>
        </p:txBody>
      </p:sp>
    </p:spTree>
    <p:extLst>
      <p:ext uri="{BB962C8B-B14F-4D97-AF65-F5344CB8AC3E}">
        <p14:creationId xmlns:p14="http://schemas.microsoft.com/office/powerpoint/2010/main" val="313779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a:t>Epideixeis</a:t>
            </a:r>
            <a:r>
              <a:rPr lang="en-US" sz="4000" dirty="0"/>
              <a:t> </a:t>
            </a:r>
            <a:r>
              <a:rPr lang="en-US" sz="4000" dirty="0" smtClean="0"/>
              <a:t>on…</a:t>
            </a:r>
            <a:endParaRPr lang="en-US" sz="4000" dirty="0"/>
          </a:p>
        </p:txBody>
      </p:sp>
      <p:sp>
        <p:nvSpPr>
          <p:cNvPr id="3" name="Content Placeholder 2"/>
          <p:cNvSpPr>
            <a:spLocks noGrp="1"/>
          </p:cNvSpPr>
          <p:nvPr>
            <p:ph idx="1"/>
          </p:nvPr>
        </p:nvSpPr>
        <p:spPr/>
        <p:txBody>
          <a:bodyPr>
            <a:normAutofit/>
          </a:bodyPr>
          <a:lstStyle/>
          <a:p>
            <a:r>
              <a:rPr lang="en-US" dirty="0" smtClean="0"/>
              <a:t>Why favor </a:t>
            </a:r>
            <a:r>
              <a:rPr lang="en-US" i="1" dirty="0" smtClean="0"/>
              <a:t>non</a:t>
            </a:r>
            <a:r>
              <a:rPr lang="en-US" dirty="0" smtClean="0"/>
              <a:t>-lovers </a:t>
            </a:r>
            <a:r>
              <a:rPr lang="en-US" sz="2400" dirty="0" smtClean="0"/>
              <a:t>(why </a:t>
            </a:r>
            <a:r>
              <a:rPr lang="en-US" sz="2400" dirty="0" smtClean="0">
                <a:hlinkClick r:id="rId3" action="ppaction://hlinksldjump"/>
              </a:rPr>
              <a:t>pederasty</a:t>
            </a:r>
            <a:r>
              <a:rPr lang="en-US" sz="2400" dirty="0" smtClean="0"/>
              <a:t> without </a:t>
            </a:r>
            <a:r>
              <a:rPr lang="en-US" sz="2400" i="1" dirty="0" smtClean="0"/>
              <a:t>erōs</a:t>
            </a:r>
            <a:r>
              <a:rPr lang="en-US" sz="2400" dirty="0" smtClean="0"/>
              <a:t>)</a:t>
            </a:r>
            <a:endParaRPr lang="en-US" dirty="0" smtClean="0"/>
          </a:p>
          <a:p>
            <a:pPr lvl="1"/>
            <a:r>
              <a:rPr lang="en-US" dirty="0"/>
              <a:t>Lysias (</a:t>
            </a:r>
            <a:r>
              <a:rPr lang="en-US" dirty="0" smtClean="0"/>
              <a:t>230e–234c</a:t>
            </a:r>
            <a:r>
              <a:rPr lang="en-US" dirty="0" smtClean="0"/>
              <a:t>)</a:t>
            </a:r>
          </a:p>
          <a:p>
            <a:pPr lvl="1"/>
            <a:r>
              <a:rPr lang="en-US" dirty="0" smtClean="0"/>
              <a:t>Socrates </a:t>
            </a:r>
            <a:r>
              <a:rPr lang="en-US" dirty="0"/>
              <a:t>(</a:t>
            </a:r>
            <a:r>
              <a:rPr lang="en-US" dirty="0" smtClean="0"/>
              <a:t>237b–241d)</a:t>
            </a:r>
            <a:endParaRPr lang="en-US" dirty="0" smtClean="0"/>
          </a:p>
          <a:p>
            <a:r>
              <a:rPr lang="en-US" dirty="0" smtClean="0"/>
              <a:t>Why favor </a:t>
            </a:r>
            <a:r>
              <a:rPr lang="en-US" i="1" dirty="0" smtClean="0"/>
              <a:t>lovers</a:t>
            </a:r>
          </a:p>
          <a:p>
            <a:pPr lvl="1"/>
            <a:r>
              <a:rPr lang="en-US" dirty="0" smtClean="0"/>
              <a:t>Socrates</a:t>
            </a:r>
            <a:r>
              <a:rPr lang="en-US" dirty="0"/>
              <a:t>’ recantation (</a:t>
            </a:r>
            <a:r>
              <a:rPr lang="en-US" dirty="0" smtClean="0"/>
              <a:t>244a-257b)</a:t>
            </a:r>
            <a:endParaRPr lang="en-US" dirty="0"/>
          </a:p>
        </p:txBody>
      </p:sp>
    </p:spTree>
    <p:extLst>
      <p:ext uri="{BB962C8B-B14F-4D97-AF65-F5344CB8AC3E}">
        <p14:creationId xmlns:p14="http://schemas.microsoft.com/office/powerpoint/2010/main" val="47204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Pederasty</a:t>
            </a:r>
            <a:endParaRPr lang="en-US" dirty="0"/>
          </a:p>
        </p:txBody>
      </p:sp>
      <p:sp>
        <p:nvSpPr>
          <p:cNvPr id="3" name="Content Placeholder 2"/>
          <p:cNvSpPr>
            <a:spLocks noGrp="1"/>
          </p:cNvSpPr>
          <p:nvPr>
            <p:ph idx="1"/>
          </p:nvPr>
        </p:nvSpPr>
        <p:spPr/>
        <p:txBody>
          <a:bodyPr/>
          <a:lstStyle/>
          <a:p>
            <a:r>
              <a:rPr lang="en-US" i="1" dirty="0" smtClean="0"/>
              <a:t>Erōs</a:t>
            </a:r>
            <a:endParaRPr lang="en-US" dirty="0" smtClean="0"/>
          </a:p>
          <a:p>
            <a:pPr lvl="1"/>
            <a:r>
              <a:rPr lang="en-US" dirty="0" smtClean="0"/>
              <a:t>“Passionate desire”</a:t>
            </a:r>
          </a:p>
          <a:p>
            <a:r>
              <a:rPr lang="en-US" i="1" dirty="0" smtClean="0"/>
              <a:t>Erastēs</a:t>
            </a:r>
            <a:endParaRPr lang="en-US" dirty="0" smtClean="0"/>
          </a:p>
          <a:p>
            <a:pPr lvl="1"/>
            <a:r>
              <a:rPr lang="en-US" dirty="0" smtClean="0"/>
              <a:t>Senior “lover,” pursuer, source of…</a:t>
            </a:r>
          </a:p>
          <a:p>
            <a:pPr lvl="2"/>
            <a:r>
              <a:rPr lang="en-US" dirty="0" smtClean="0"/>
              <a:t>Mentoring, gifts</a:t>
            </a:r>
          </a:p>
          <a:p>
            <a:r>
              <a:rPr lang="en-US" i="1" dirty="0" smtClean="0"/>
              <a:t>Erōmenos</a:t>
            </a:r>
            <a:endParaRPr lang="en-US" dirty="0" smtClean="0"/>
          </a:p>
          <a:p>
            <a:pPr lvl="1"/>
            <a:r>
              <a:rPr lang="en-US" dirty="0" smtClean="0"/>
              <a:t>Junior “beloved,” pursued, source of...</a:t>
            </a:r>
          </a:p>
          <a:p>
            <a:pPr lvl="2"/>
            <a:r>
              <a:rPr lang="en-US" i="1" dirty="0" smtClean="0"/>
              <a:t>Kharis</a:t>
            </a:r>
            <a:r>
              <a:rPr lang="en-US" dirty="0" smtClean="0"/>
              <a:t> ([physical] gratification)</a:t>
            </a:r>
            <a:endParaRPr lang="en-US" i="1" dirty="0"/>
          </a:p>
        </p:txBody>
      </p:sp>
      <p:sp>
        <p:nvSpPr>
          <p:cNvPr id="4" name="Action Button: Return 3">
            <a:hlinkClick r:id="" action="ppaction://hlinkshowjump?jump=lastslideviewed" highlightClick="1"/>
          </p:cNvPr>
          <p:cNvSpPr/>
          <p:nvPr/>
        </p:nvSpPr>
        <p:spPr>
          <a:xfrm>
            <a:off x="7929154" y="457200"/>
            <a:ext cx="509452" cy="444137"/>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609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Sorates</a:t>
            </a:r>
            <a:r>
              <a:rPr lang="en-US" dirty="0" smtClean="0"/>
              <a:t>’ Recantation</a:t>
            </a:r>
            <a:endParaRPr lang="en-US" dirty="0"/>
          </a:p>
        </p:txBody>
      </p:sp>
      <p:sp>
        <p:nvSpPr>
          <p:cNvPr id="3" name="Content Placeholder 2"/>
          <p:cNvSpPr>
            <a:spLocks noGrp="1"/>
          </p:cNvSpPr>
          <p:nvPr>
            <p:ph idx="1"/>
          </p:nvPr>
        </p:nvSpPr>
        <p:spPr>
          <a:xfrm>
            <a:off x="457200" y="1600200"/>
            <a:ext cx="5656139" cy="4525963"/>
          </a:xfrm>
        </p:spPr>
        <p:txBody>
          <a:bodyPr/>
          <a:lstStyle/>
          <a:p>
            <a:r>
              <a:rPr lang="en-US" dirty="0" smtClean="0"/>
              <a:t>The soul as chariot</a:t>
            </a:r>
          </a:p>
          <a:p>
            <a:r>
              <a:rPr lang="en-US" i="1" dirty="0" smtClean="0"/>
              <a:t>Erōs</a:t>
            </a:r>
            <a:r>
              <a:rPr lang="en-US" dirty="0" smtClean="0"/>
              <a:t> as</a:t>
            </a:r>
          </a:p>
          <a:p>
            <a:pPr lvl="1"/>
            <a:r>
              <a:rPr lang="en-US" dirty="0" smtClean="0"/>
              <a:t>Desire for human</a:t>
            </a:r>
          </a:p>
          <a:p>
            <a:pPr lvl="2"/>
            <a:r>
              <a:rPr lang="en-US" dirty="0" smtClean="0"/>
              <a:t>Affective (sexual?)/philosophical partner</a:t>
            </a:r>
          </a:p>
          <a:p>
            <a:pPr lvl="2"/>
            <a:r>
              <a:rPr lang="en-US" dirty="0" smtClean="0"/>
              <a:t>Recognition of the divine in the human other</a:t>
            </a:r>
          </a:p>
          <a:p>
            <a:pPr lvl="2"/>
            <a:r>
              <a:rPr lang="en-US" dirty="0" smtClean="0"/>
              <a:t>Reunion with higher reality</a:t>
            </a:r>
            <a:endParaRPr lang="en-US" dirty="0"/>
          </a:p>
        </p:txBody>
      </p:sp>
      <p:grpSp>
        <p:nvGrpSpPr>
          <p:cNvPr id="7" name="Group 6"/>
          <p:cNvGrpSpPr/>
          <p:nvPr/>
        </p:nvGrpSpPr>
        <p:grpSpPr>
          <a:xfrm>
            <a:off x="6113339" y="1650762"/>
            <a:ext cx="2573461" cy="4344769"/>
            <a:chOff x="5829020" y="1991302"/>
            <a:chExt cx="2573461" cy="4344769"/>
          </a:xfrm>
        </p:grpSpPr>
        <p:pic>
          <p:nvPicPr>
            <p:cNvPr id="1026" name="Picture 2" descr="Phaedrus 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2965" y="1991302"/>
              <a:ext cx="2125570" cy="18936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966138" y="4142283"/>
              <a:ext cx="2299224" cy="1759351"/>
            </a:xfrm>
            <a:prstGeom prst="rect">
              <a:avLst/>
            </a:prstGeom>
          </p:spPr>
        </p:pic>
        <p:sp>
          <p:nvSpPr>
            <p:cNvPr id="6" name="TextBox 5"/>
            <p:cNvSpPr txBox="1"/>
            <p:nvPr/>
          </p:nvSpPr>
          <p:spPr>
            <a:xfrm>
              <a:off x="5829020" y="6028294"/>
              <a:ext cx="2573461"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nchor="ctr" anchorCtr="0">
              <a:spAutoFit/>
            </a:bodyPr>
            <a:lstStyle/>
            <a:p>
              <a:r>
                <a:rPr lang="en-US" sz="1400" dirty="0" smtClean="0">
                  <a:latin typeface="+mn-lt"/>
                </a:rPr>
                <a:t>Donatello, detail, Bust of a Youth</a:t>
              </a:r>
              <a:endParaRPr lang="en-US" sz="1400" dirty="0" smtClean="0">
                <a:latin typeface="+mn-lt"/>
              </a:endParaRPr>
            </a:p>
          </p:txBody>
        </p:sp>
      </p:grpSp>
    </p:spTree>
    <p:extLst>
      <p:ext uri="{BB962C8B-B14F-4D97-AF65-F5344CB8AC3E}">
        <p14:creationId xmlns:p14="http://schemas.microsoft.com/office/powerpoint/2010/main" val="220966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Next Assignment</a:t>
            </a:r>
            <a:endParaRPr lang="en-US" dirty="0"/>
          </a:p>
        </p:txBody>
      </p:sp>
      <p:sp>
        <p:nvSpPr>
          <p:cNvPr id="2" name="Text Placeholder 1"/>
          <p:cNvSpPr>
            <a:spLocks noGrp="1"/>
          </p:cNvSpPr>
          <p:nvPr>
            <p:ph type="body" idx="1"/>
          </p:nvPr>
        </p:nvSpPr>
        <p:spPr/>
        <p:txBody>
          <a:bodyPr/>
          <a:lstStyle/>
          <a:p>
            <a:r>
              <a:rPr lang="en-US" dirty="0"/>
              <a:t>Horses and </a:t>
            </a:r>
            <a:r>
              <a:rPr lang="en-US" dirty="0" smtClean="0"/>
              <a:t>Democracy?</a:t>
            </a:r>
            <a:endParaRPr lang="en-US" dirty="0"/>
          </a:p>
        </p:txBody>
      </p:sp>
    </p:spTree>
    <p:extLst>
      <p:ext uri="{BB962C8B-B14F-4D97-AF65-F5344CB8AC3E}">
        <p14:creationId xmlns:p14="http://schemas.microsoft.com/office/powerpoint/2010/main" val="341799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5766"/>
            <a:ext cx="9144000" cy="5146467"/>
          </a:xfrm>
          <a:prstGeom prst="rect">
            <a:avLst/>
          </a:prstGeom>
        </p:spPr>
      </p:pic>
      <p:sp>
        <p:nvSpPr>
          <p:cNvPr id="5" name="TextBox 4"/>
          <p:cNvSpPr txBox="1"/>
          <p:nvPr/>
        </p:nvSpPr>
        <p:spPr>
          <a:xfrm>
            <a:off x="1678675" y="6193779"/>
            <a:ext cx="5786651"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spAutoFit/>
          </a:bodyPr>
          <a:lstStyle/>
          <a:p>
            <a:r>
              <a:rPr lang="en-US" sz="2800" dirty="0">
                <a:solidFill>
                  <a:schemeClr val="bg1"/>
                </a:solidFill>
                <a:hlinkClick r:id="rId4"/>
              </a:rPr>
              <a:t>https://youtu.be/IfcvzpVR0Ts</a:t>
            </a:r>
            <a:endParaRPr lang="en-US" sz="2800" dirty="0" smtClean="0">
              <a:solidFill>
                <a:schemeClr val="bg1"/>
              </a:solidFill>
            </a:endParaRPr>
          </a:p>
        </p:txBody>
      </p:sp>
    </p:spTree>
    <p:extLst>
      <p:ext uri="{BB962C8B-B14F-4D97-AF65-F5344CB8AC3E}">
        <p14:creationId xmlns:p14="http://schemas.microsoft.com/office/powerpoint/2010/main" val="57149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a:xfrm>
            <a:off x="457200" y="1600200"/>
            <a:ext cx="5666014" cy="4525963"/>
          </a:xfrm>
        </p:spPr>
        <p:txBody>
          <a:bodyPr>
            <a:normAutofit lnSpcReduction="10000"/>
          </a:bodyPr>
          <a:lstStyle/>
          <a:p>
            <a:r>
              <a:rPr lang="en-US" dirty="0" smtClean="0"/>
              <a:t>What </a:t>
            </a:r>
            <a:r>
              <a:rPr lang="en-US" dirty="0"/>
              <a:t>is the video’s main point?</a:t>
            </a:r>
          </a:p>
          <a:p>
            <a:r>
              <a:rPr lang="en-US" dirty="0" smtClean="0"/>
              <a:t>How </a:t>
            </a:r>
            <a:r>
              <a:rPr lang="en-US" dirty="0"/>
              <a:t>do you think you’re supposed to feel after watching it?</a:t>
            </a:r>
          </a:p>
          <a:p>
            <a:r>
              <a:rPr lang="en-US" dirty="0" smtClean="0"/>
              <a:t>How </a:t>
            </a:r>
            <a:r>
              <a:rPr lang="en-US" dirty="0"/>
              <a:t>do you actually feel and why?</a:t>
            </a:r>
          </a:p>
          <a:p>
            <a:r>
              <a:rPr lang="en-US" dirty="0" smtClean="0"/>
              <a:t>How </a:t>
            </a:r>
            <a:r>
              <a:rPr lang="en-US" dirty="0"/>
              <a:t>might </a:t>
            </a:r>
            <a:r>
              <a:rPr lang="en-US" dirty="0" smtClean="0"/>
              <a:t>any of this </a:t>
            </a:r>
            <a:r>
              <a:rPr lang="en-US" dirty="0"/>
              <a:t>relate to today’s reading</a:t>
            </a:r>
            <a:r>
              <a:rPr lang="en-US" dirty="0" smtClean="0"/>
              <a:t>?</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714" r="25714" b="29060"/>
          <a:stretch/>
        </p:blipFill>
        <p:spPr>
          <a:xfrm>
            <a:off x="6103598" y="1762742"/>
            <a:ext cx="2583201" cy="2123457"/>
          </a:xfrm>
          <a:prstGeom prst="rect">
            <a:avLst/>
          </a:prstGeom>
        </p:spPr>
      </p:pic>
    </p:spTree>
    <p:extLst>
      <p:ext uri="{BB962C8B-B14F-4D97-AF65-F5344CB8AC3E}">
        <p14:creationId xmlns:p14="http://schemas.microsoft.com/office/powerpoint/2010/main" val="355133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pPr lvl="0"/>
            <a:endParaRPr lang="en-US" dirty="0" smtClean="0"/>
          </a:p>
        </p:txBody>
      </p:sp>
    </p:spTree>
    <p:extLst>
      <p:ext uri="{BB962C8B-B14F-4D97-AF65-F5344CB8AC3E}">
        <p14:creationId xmlns:p14="http://schemas.microsoft.com/office/powerpoint/2010/main" val="154916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dirty="0"/>
              <a:t>Discussion</a:t>
            </a:r>
          </a:p>
        </p:txBody>
      </p:sp>
      <p:sp>
        <p:nvSpPr>
          <p:cNvPr id="202755" name="Rectangle 3"/>
          <p:cNvSpPr>
            <a:spLocks noGrp="1" noChangeArrowheads="1"/>
          </p:cNvSpPr>
          <p:nvPr>
            <p:ph type="body" idx="1"/>
          </p:nvPr>
        </p:nvSpPr>
        <p:spPr/>
        <p:txBody>
          <a:bodyPr/>
          <a:lstStyle/>
          <a:p>
            <a:r>
              <a:rPr lang="en-US" dirty="0" smtClean="0"/>
              <a:t>Why </a:t>
            </a:r>
            <a:r>
              <a:rPr lang="en-US" i="1" dirty="0" smtClean="0"/>
              <a:t>eros</a:t>
            </a:r>
            <a:r>
              <a:rPr lang="en-US" i="1" dirty="0" smtClean="0"/>
              <a:t>?</a:t>
            </a:r>
            <a:r>
              <a:rPr lang="en-US" dirty="0" smtClean="0"/>
              <a:t> (In a dialogue about rhetoric)</a:t>
            </a:r>
            <a:endParaRPr lang="en-US" dirty="0"/>
          </a:p>
        </p:txBody>
      </p:sp>
    </p:spTree>
    <p:extLst>
      <p:ext uri="{BB962C8B-B14F-4D97-AF65-F5344CB8AC3E}">
        <p14:creationId xmlns:p14="http://schemas.microsoft.com/office/powerpoint/2010/main" val="52195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 </a:t>
            </a:r>
            <a:r>
              <a:rPr lang="en-US" dirty="0"/>
              <a:t>to Plato’s </a:t>
            </a:r>
            <a:r>
              <a:rPr lang="en-US" i="1" dirty="0"/>
              <a:t>Phaedrus</a:t>
            </a:r>
            <a:endParaRPr lang="en-US" dirty="0"/>
          </a:p>
        </p:txBody>
      </p:sp>
      <p:sp>
        <p:nvSpPr>
          <p:cNvPr id="4" name="Text Placeholder 3"/>
          <p:cNvSpPr>
            <a:spLocks noGrp="1"/>
          </p:cNvSpPr>
          <p:nvPr>
            <p:ph type="body" idx="1"/>
          </p:nvPr>
        </p:nvSpPr>
        <p:spPr/>
        <p:txBody>
          <a:bodyPr/>
          <a:lstStyle/>
          <a:p>
            <a:r>
              <a:rPr lang="en-US" dirty="0" smtClean="0"/>
              <a:t>Three Speeches with a Prelude</a:t>
            </a:r>
            <a:endParaRPr lang="en-US" dirty="0"/>
          </a:p>
        </p:txBody>
      </p:sp>
    </p:spTree>
    <p:extLst>
      <p:ext uri="{BB962C8B-B14F-4D97-AF65-F5344CB8AC3E}">
        <p14:creationId xmlns:p14="http://schemas.microsoft.com/office/powerpoint/2010/main" val="88839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Facts</a:t>
            </a:r>
            <a:endParaRPr lang="en-US" dirty="0"/>
          </a:p>
        </p:txBody>
      </p:sp>
      <p:sp>
        <p:nvSpPr>
          <p:cNvPr id="3" name="Content Placeholder 2"/>
          <p:cNvSpPr>
            <a:spLocks noGrp="1"/>
          </p:cNvSpPr>
          <p:nvPr>
            <p:ph idx="1"/>
          </p:nvPr>
        </p:nvSpPr>
        <p:spPr/>
        <p:txBody>
          <a:bodyPr/>
          <a:lstStyle/>
          <a:p>
            <a:r>
              <a:rPr lang="en-US" dirty="0" smtClean="0"/>
              <a:t>Author</a:t>
            </a:r>
          </a:p>
          <a:p>
            <a:pPr lvl="1"/>
            <a:r>
              <a:rPr lang="en-US" dirty="0" smtClean="0"/>
              <a:t>Plato </a:t>
            </a:r>
            <a:r>
              <a:rPr lang="en-US" dirty="0"/>
              <a:t>son of Ariston </a:t>
            </a:r>
            <a:r>
              <a:rPr lang="en-US" dirty="0" smtClean="0"/>
              <a:t>(428/7–348/7)</a:t>
            </a:r>
          </a:p>
          <a:p>
            <a:r>
              <a:rPr lang="en-US" dirty="0" smtClean="0"/>
              <a:t>Speakers</a:t>
            </a:r>
          </a:p>
          <a:p>
            <a:pPr lvl="1"/>
            <a:r>
              <a:rPr lang="en-US" dirty="0" smtClean="0"/>
              <a:t>Socrates</a:t>
            </a:r>
          </a:p>
          <a:p>
            <a:pPr lvl="1"/>
            <a:r>
              <a:rPr lang="en-US" dirty="0" smtClean="0"/>
              <a:t>Phaedrus</a:t>
            </a:r>
          </a:p>
          <a:p>
            <a:pPr lvl="1"/>
            <a:r>
              <a:rPr lang="en-US" dirty="0" smtClean="0"/>
              <a:t>Lysias??</a:t>
            </a:r>
          </a:p>
          <a:p>
            <a:r>
              <a:rPr lang="en-US" dirty="0" smtClean="0"/>
              <a:t>Dramatic date</a:t>
            </a:r>
          </a:p>
          <a:p>
            <a:pPr lvl="1"/>
            <a:r>
              <a:rPr lang="en-US" dirty="0" smtClean="0"/>
              <a:t>ca. 418–416 </a:t>
            </a:r>
            <a:r>
              <a:rPr lang="en-US" dirty="0"/>
              <a:t>BCE</a:t>
            </a:r>
          </a:p>
        </p:txBody>
      </p:sp>
    </p:spTree>
    <p:extLst>
      <p:ext uri="{BB962C8B-B14F-4D97-AF65-F5344CB8AC3E}">
        <p14:creationId xmlns:p14="http://schemas.microsoft.com/office/powerpoint/2010/main" val="385131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Text Facts (cont’d): Structure</a:t>
            </a:r>
            <a:endParaRPr lang="en-US" dirty="0"/>
          </a:p>
        </p:txBody>
      </p:sp>
      <p:sp>
        <p:nvSpPr>
          <p:cNvPr id="7" name="Content Placeholder 6"/>
          <p:cNvSpPr>
            <a:spLocks noGrp="1"/>
          </p:cNvSpPr>
          <p:nvPr>
            <p:ph idx="1"/>
          </p:nvPr>
        </p:nvSpPr>
        <p:spPr/>
        <p:txBody>
          <a:bodyPr/>
          <a:lstStyle/>
          <a:p>
            <a:r>
              <a:rPr lang="en-US" i="1" dirty="0" smtClean="0"/>
              <a:t>Prooimion</a:t>
            </a:r>
            <a:r>
              <a:rPr lang="en-US" dirty="0" smtClean="0"/>
              <a:t> (“introduction,” 227a–230e)</a:t>
            </a:r>
          </a:p>
          <a:p>
            <a:r>
              <a:rPr lang="en-US" i="1" dirty="0" smtClean="0"/>
              <a:t>Epideixeis</a:t>
            </a:r>
            <a:r>
              <a:rPr lang="en-US" dirty="0" smtClean="0"/>
              <a:t> (“demonstrations,” 230e–257c)</a:t>
            </a:r>
          </a:p>
          <a:p>
            <a:r>
              <a:rPr lang="en-US" i="1" dirty="0" err="1" smtClean="0"/>
              <a:t>Didaxis</a:t>
            </a:r>
            <a:r>
              <a:rPr lang="en-US" dirty="0" smtClean="0"/>
              <a:t> (“instruction,” 257c–end)</a:t>
            </a:r>
          </a:p>
        </p:txBody>
      </p:sp>
    </p:spTree>
    <p:extLst>
      <p:ext uri="{BB962C8B-B14F-4D97-AF65-F5344CB8AC3E}">
        <p14:creationId xmlns:p14="http://schemas.microsoft.com/office/powerpoint/2010/main" val="153249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a:t>Prooimion</a:t>
            </a:r>
            <a:r>
              <a:rPr lang="en-US" sz="4000" dirty="0"/>
              <a:t> (227a–230e)</a:t>
            </a:r>
          </a:p>
        </p:txBody>
      </p:sp>
      <p:sp>
        <p:nvSpPr>
          <p:cNvPr id="3" name="Content Placeholder 2"/>
          <p:cNvSpPr>
            <a:spLocks noGrp="1"/>
          </p:cNvSpPr>
          <p:nvPr>
            <p:ph idx="1"/>
          </p:nvPr>
        </p:nvSpPr>
        <p:spPr/>
        <p:txBody>
          <a:bodyPr>
            <a:normAutofit/>
          </a:bodyPr>
          <a:lstStyle/>
          <a:p>
            <a:r>
              <a:rPr lang="en-US" dirty="0" smtClean="0">
                <a:hlinkClick r:id="rId3" action="ppaction://hlinksldjump"/>
              </a:rPr>
              <a:t>Idyllic setting</a:t>
            </a:r>
            <a:endParaRPr lang="en-US" dirty="0" smtClean="0"/>
          </a:p>
          <a:p>
            <a:r>
              <a:rPr lang="en-US" dirty="0" smtClean="0"/>
              <a:t>Erotic evocation</a:t>
            </a:r>
          </a:p>
          <a:p>
            <a:pPr lvl="1"/>
            <a:r>
              <a:rPr lang="en-US" dirty="0" smtClean="0"/>
              <a:t>Myth of Boreas, </a:t>
            </a:r>
            <a:r>
              <a:rPr lang="en-US" dirty="0" err="1" smtClean="0"/>
              <a:t>Oreithyia</a:t>
            </a:r>
            <a:r>
              <a:rPr lang="en-US" dirty="0" smtClean="0"/>
              <a:t>, Pharmacia</a:t>
            </a:r>
          </a:p>
          <a:p>
            <a:r>
              <a:rPr lang="en-US" dirty="0" smtClean="0">
                <a:hlinkClick r:id="rId4" action="ppaction://hlinksldjump"/>
              </a:rPr>
              <a:t>Seductive persuading/compelling</a:t>
            </a:r>
            <a:endParaRPr lang="en-US" dirty="0" smtClean="0"/>
          </a:p>
          <a:p>
            <a:pPr lvl="1"/>
            <a:r>
              <a:rPr lang="en-US" dirty="0" smtClean="0"/>
              <a:t>Lysias of Phaedrus</a:t>
            </a:r>
          </a:p>
          <a:p>
            <a:pPr lvl="1"/>
            <a:r>
              <a:rPr lang="en-US" dirty="0" smtClean="0"/>
              <a:t>Phaedrus of Socrates</a:t>
            </a:r>
          </a:p>
          <a:p>
            <a:pPr lvl="1"/>
            <a:r>
              <a:rPr lang="en-US" dirty="0" smtClean="0"/>
              <a:t>Socrates of Phaedrus</a:t>
            </a:r>
          </a:p>
          <a:p>
            <a:endParaRPr lang="en-US" dirty="0" smtClean="0"/>
          </a:p>
          <a:p>
            <a:pPr lvl="1"/>
            <a:endParaRPr lang="en-US" dirty="0" smtClean="0"/>
          </a:p>
        </p:txBody>
      </p:sp>
    </p:spTree>
    <p:extLst>
      <p:ext uri="{BB962C8B-B14F-4D97-AF65-F5344CB8AC3E}">
        <p14:creationId xmlns:p14="http://schemas.microsoft.com/office/powerpoint/2010/main" val="326981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eith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itho">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nchor="ctr" anchorCtr="0">
        <a:spAutoFit/>
      </a:bodyPr>
      <a:lstStyle>
        <a:defPPr>
          <a:defRPr sz="3600" dirty="0" err="1" smtClean="0">
            <a:latin typeface="+mn-lt"/>
          </a:defRPr>
        </a:defPPr>
      </a:lstStyle>
      <a:style>
        <a:lnRef idx="2">
          <a:schemeClr val="accent1"/>
        </a:lnRef>
        <a:fillRef idx="1">
          <a:schemeClr val="lt1"/>
        </a:fillRef>
        <a:effectRef idx="0">
          <a:schemeClr val="accent1"/>
        </a:effectRef>
        <a:fontRef idx="minor">
          <a:schemeClr val="dk1"/>
        </a:fontRef>
      </a: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peitho</Template>
  <TotalTime>1151</TotalTime>
  <Words>2484</Words>
  <Application>Microsoft Office PowerPoint</Application>
  <PresentationFormat>On-screen Show (4:3)</PresentationFormat>
  <Paragraphs>203</Paragraphs>
  <Slides>15</Slides>
  <Notes>15</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Levenim MT</vt:lpstr>
      <vt:lpstr>Times New Roman</vt:lpstr>
      <vt:lpstr>Verdana</vt:lpstr>
      <vt:lpstr>peitho</vt:lpstr>
      <vt:lpstr>Plato’s Phaedrus 1 What’s eros Got to Do with It?</vt:lpstr>
      <vt:lpstr>PowerPoint Presentation</vt:lpstr>
      <vt:lpstr>Discuss…</vt:lpstr>
      <vt:lpstr>Agenda</vt:lpstr>
      <vt:lpstr>Discussion</vt:lpstr>
      <vt:lpstr>Introduction to Plato’s Phaedrus</vt:lpstr>
      <vt:lpstr>Text Facts</vt:lpstr>
      <vt:lpstr>Text Facts (cont’d): Structure</vt:lpstr>
      <vt:lpstr>Prooimion (227a–230e)</vt:lpstr>
      <vt:lpstr>Idyllic Settings: Comparison</vt:lpstr>
      <vt:lpstr>Seduction/Compulsion</vt:lpstr>
      <vt:lpstr>Epideixeis on…</vt:lpstr>
      <vt:lpstr>Pederasty</vt:lpstr>
      <vt:lpstr>Sorates’ Recantation</vt:lpstr>
      <vt:lpstr>Next Assignment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Phaedrus 1 Why eros?</dc:title>
  <dc:creator>ascholtz</dc:creator>
  <cp:lastModifiedBy>Scholtz, Andrew</cp:lastModifiedBy>
  <cp:revision>199</cp:revision>
  <cp:lastPrinted>2017-05-02T19:48:58Z</cp:lastPrinted>
  <dcterms:created xsi:type="dcterms:W3CDTF">2012-09-06T00:47:45Z</dcterms:created>
  <dcterms:modified xsi:type="dcterms:W3CDTF">2017-05-02T19:50:46Z</dcterms:modified>
</cp:coreProperties>
</file>