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5"/>
  </p:notesMasterIdLst>
  <p:handoutMasterIdLst>
    <p:handoutMasterId r:id="rId16"/>
  </p:handoutMasterIdLst>
  <p:sldIdLst>
    <p:sldId id="256" r:id="rId2"/>
    <p:sldId id="260" r:id="rId3"/>
    <p:sldId id="262" r:id="rId4"/>
    <p:sldId id="275" r:id="rId5"/>
    <p:sldId id="264" r:id="rId6"/>
    <p:sldId id="276" r:id="rId7"/>
    <p:sldId id="265" r:id="rId8"/>
    <p:sldId id="272" r:id="rId9"/>
    <p:sldId id="273" r:id="rId10"/>
    <p:sldId id="274" r:id="rId11"/>
    <p:sldId id="266" r:id="rId12"/>
    <p:sldId id="267" r:id="rId13"/>
    <p:sldId id="269" r:id="rId14"/>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howGuides="1">
      <p:cViewPr varScale="1">
        <p:scale>
          <a:sx n="64" d="100"/>
          <a:sy n="64" d="100"/>
        </p:scale>
        <p:origin x="1746"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5" d="100"/>
        <a:sy n="65" d="100"/>
      </p:scale>
      <p:origin x="0" y="0"/>
    </p:cViewPr>
  </p:sorterViewPr>
  <p:notesViewPr>
    <p:cSldViewPr showGuides="1">
      <p:cViewPr varScale="1">
        <p:scale>
          <a:sx n="56" d="100"/>
          <a:sy n="56" d="100"/>
        </p:scale>
        <p:origin x="-25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17577094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2117725" y="482600"/>
            <a:ext cx="2776538"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711745909"/>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a:p>
        </p:txBody>
      </p:sp>
    </p:spTree>
    <p:extLst>
      <p:ext uri="{BB962C8B-B14F-4D97-AF65-F5344CB8AC3E}">
        <p14:creationId xmlns:p14="http://schemas.microsoft.com/office/powerpoint/2010/main" val="376657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162533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kharis</a:t>
            </a:r>
            <a:r>
              <a:rPr lang="en-US" dirty="0" smtClean="0"/>
              <a:t> literally conferred upon </a:t>
            </a:r>
            <a:r>
              <a:rPr lang="en-US" dirty="0" err="1" smtClean="0"/>
              <a:t>al’s</a:t>
            </a:r>
            <a:r>
              <a:rPr lang="en-US" dirty="0" smtClean="0"/>
              <a:t> speech (1.6, 245).</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391254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4B9F232-B7AD-4320-A6AD-C46D1987F79C}" type="datetime1">
              <a:rPr lang="en-US"/>
              <a:pPr/>
              <a:t>4/4/2017</a:t>
            </a:fld>
            <a:endParaRPr lang="en-US"/>
          </a:p>
        </p:txBody>
      </p:sp>
      <p:sp>
        <p:nvSpPr>
          <p:cNvPr id="7" name="Rectangle 7"/>
          <p:cNvSpPr>
            <a:spLocks noGrp="1" noChangeArrowheads="1"/>
          </p:cNvSpPr>
          <p:nvPr>
            <p:ph type="sldNum" sz="quarter" idx="5"/>
          </p:nvPr>
        </p:nvSpPr>
        <p:spPr>
          <a:ln/>
        </p:spPr>
        <p:txBody>
          <a:bodyPr/>
          <a:lstStyle/>
          <a:p>
            <a:fld id="{2573D33F-15B1-4B45-9B31-93F9D768FD7A}" type="slidenum">
              <a:rPr lang="en-US"/>
              <a:pPr/>
              <a:t>12</a:t>
            </a:fld>
            <a:endParaRPr lang="en-US"/>
          </a:p>
        </p:txBody>
      </p:sp>
      <p:sp>
        <p:nvSpPr>
          <p:cNvPr id="199684" name="Rectangle 4"/>
          <p:cNvSpPr>
            <a:spLocks noGrp="1" noRot="1" noChangeAspect="1" noChangeArrowheads="1" noTextEdit="1"/>
          </p:cNvSpPr>
          <p:nvPr>
            <p:ph type="sldImg"/>
          </p:nvPr>
        </p:nvSpPr>
        <p:spPr>
          <a:ln/>
        </p:spPr>
      </p:sp>
      <p:sp>
        <p:nvSpPr>
          <p:cNvPr id="199685" name="Rectangle 5"/>
          <p:cNvSpPr>
            <a:spLocks noGrp="1" noChangeArrowheads="1"/>
          </p:cNvSpPr>
          <p:nvPr>
            <p:ph type="body" idx="1"/>
          </p:nvPr>
        </p:nvSpPr>
        <p:spPr/>
        <p:txBody>
          <a:bodyPr/>
          <a:lstStyle/>
          <a:p>
            <a:pPr defTabSz="909645">
              <a:lnSpc>
                <a:spcPct val="90000"/>
              </a:lnSpc>
              <a:defRPr/>
            </a:pPr>
            <a:r>
              <a:rPr lang="en-US" sz="2000" dirty="0"/>
              <a:t>the aggregate </a:t>
            </a:r>
            <a:r>
              <a:rPr lang="en-US" sz="2000" i="1" dirty="0"/>
              <a:t>portrait</a:t>
            </a:r>
            <a:r>
              <a:rPr lang="en-US" sz="2000" dirty="0"/>
              <a:t> (</a:t>
            </a:r>
            <a:r>
              <a:rPr lang="en-US" sz="2000" dirty="0" err="1"/>
              <a:t>thuc</a:t>
            </a:r>
            <a:r>
              <a:rPr lang="en-US" sz="2000" dirty="0"/>
              <a:t>, </a:t>
            </a:r>
            <a:r>
              <a:rPr lang="en-US" sz="2000" dirty="0" err="1"/>
              <a:t>plut</a:t>
            </a:r>
            <a:r>
              <a:rPr lang="en-US" sz="2000" dirty="0"/>
              <a:t>, others - never mind objective facts for now) strongly suggests an individual motivated </a:t>
            </a:r>
            <a:r>
              <a:rPr lang="en-US" sz="2000" i="1" dirty="0"/>
              <a:t>by</a:t>
            </a:r>
            <a:r>
              <a:rPr lang="en-US" sz="2000" dirty="0"/>
              <a:t> self-interest and able to appeal </a:t>
            </a:r>
            <a:r>
              <a:rPr lang="en-US" sz="2000" i="1" dirty="0"/>
              <a:t>to</a:t>
            </a:r>
            <a:r>
              <a:rPr lang="en-US" sz="2000" dirty="0"/>
              <a:t> self-interest.</a:t>
            </a:r>
          </a:p>
          <a:p>
            <a:r>
              <a:rPr lang="en-US" i="1" dirty="0" smtClean="0"/>
              <a:t>kharis</a:t>
            </a:r>
            <a:r>
              <a:rPr lang="en-US" dirty="0" smtClean="0"/>
              <a:t> coupled</a:t>
            </a:r>
            <a:r>
              <a:rPr lang="en-US" baseline="0" dirty="0" smtClean="0"/>
              <a:t> with </a:t>
            </a:r>
            <a:r>
              <a:rPr lang="en-US" baseline="0" dirty="0" err="1" smtClean="0"/>
              <a:t>al’s</a:t>
            </a:r>
            <a:r>
              <a:rPr lang="en-US" baseline="0" dirty="0" smtClean="0"/>
              <a:t> </a:t>
            </a:r>
            <a:r>
              <a:rPr lang="en-US" dirty="0" smtClean="0"/>
              <a:t>speech - innate, rhetorical charisma? (1.6, 245).</a:t>
            </a:r>
          </a:p>
          <a:p>
            <a:pPr lvl="1"/>
            <a:r>
              <a:rPr lang="en-US" dirty="0" smtClean="0"/>
              <a:t>compare</a:t>
            </a:r>
          </a:p>
          <a:p>
            <a:r>
              <a:rPr lang="en-US" dirty="0" smtClean="0"/>
              <a:t>discuss </a:t>
            </a:r>
            <a:r>
              <a:rPr lang="en-US" i="1" dirty="0" smtClean="0"/>
              <a:t>pros kharin </a:t>
            </a:r>
            <a:r>
              <a:rPr lang="en-US" i="1" dirty="0" err="1" smtClean="0"/>
              <a:t>legein</a:t>
            </a:r>
            <a:r>
              <a:rPr lang="en-US" dirty="0" smtClean="0"/>
              <a:t> in relation to charisma.</a:t>
            </a:r>
          </a:p>
          <a:p>
            <a:pPr lvl="1"/>
            <a:r>
              <a:rPr lang="en-US" dirty="0" smtClean="0"/>
              <a:t>Athenian orators and writers clearly recognize that Athenian democracy vulnerable to, if not inevitably taken over by, a demagogic, non-substantive, rhetoric-based style of politics</a:t>
            </a:r>
          </a:p>
          <a:p>
            <a:pPr lvl="1"/>
            <a:r>
              <a:rPr lang="en-US" dirty="0" smtClean="0"/>
              <a:t>yet in a sense this </a:t>
            </a:r>
            <a:r>
              <a:rPr lang="en-US" i="1" dirty="0" smtClean="0"/>
              <a:t>is</a:t>
            </a:r>
            <a:r>
              <a:rPr lang="en-US" dirty="0" smtClean="0"/>
              <a:t> endemic to Athenian democracy - in the sense that any </a:t>
            </a:r>
            <a:r>
              <a:rPr lang="en-US" i="1" dirty="0" smtClean="0"/>
              <a:t>rhetor</a:t>
            </a:r>
            <a:r>
              <a:rPr lang="en-US" dirty="0" smtClean="0"/>
              <a:t>’s policies or leadership can all too easily be spun by an opponent as all words, no action.</a:t>
            </a:r>
          </a:p>
          <a:p>
            <a:pPr lvl="1"/>
            <a:r>
              <a:rPr lang="en-US" dirty="0" smtClean="0"/>
              <a:t>so too the enemies of democracy can spin democracy this way - it all depends on how you look at it, what set of interests you are arguing from.</a:t>
            </a:r>
            <a:endParaRPr lang="en-US" sz="2000" dirty="0"/>
          </a:p>
          <a:p>
            <a:pPr defTabSz="909645">
              <a:lnSpc>
                <a:spcPct val="90000"/>
              </a:lnSpc>
              <a:defRPr/>
            </a:pPr>
            <a:r>
              <a:rPr lang="en-US" sz="2000" dirty="0"/>
              <a:t>cf. </a:t>
            </a:r>
            <a:r>
              <a:rPr lang="en-US" sz="2000" dirty="0" err="1"/>
              <a:t>thuc</a:t>
            </a:r>
            <a:r>
              <a:rPr lang="en-US" sz="2000" dirty="0"/>
              <a:t>, Sicilian Debate (</a:t>
            </a:r>
            <a:r>
              <a:rPr lang="en-US" sz="2000" dirty="0" err="1"/>
              <a:t>bk</a:t>
            </a:r>
            <a:r>
              <a:rPr lang="en-US" sz="2000" dirty="0"/>
              <a:t> 6). NICIAS: “Do not be sick . . . with yearning (erōs) for what is not here” (116). HISTORIAN’S ANALYSIS: “Now everyone alike fell in love (erōs </a:t>
            </a:r>
            <a:r>
              <a:rPr lang="en-US" sz="2000" dirty="0" err="1"/>
              <a:t>enepese</a:t>
            </a:r>
            <a:r>
              <a:rPr lang="en-US" sz="2000" dirty="0"/>
              <a:t>) with the enterprise” (122).</a:t>
            </a:r>
          </a:p>
          <a:p>
            <a:pPr lvl="1"/>
            <a:r>
              <a:rPr lang="en-US" dirty="0" smtClean="0"/>
              <a:t>the power of irrational thinking – eros – in face of rational thought</a:t>
            </a:r>
            <a:r>
              <a:rPr lang="en-US" baseline="0" dirty="0" smtClean="0"/>
              <a:t> and speech, logos. Nicias’ frank speech not enough to undo the earlier decision. but his second speech arguably intensified the “sick eros” decried by him vis-à-vis expedition.</a:t>
            </a:r>
          </a:p>
          <a:p>
            <a:pPr lvl="1"/>
            <a:r>
              <a:rPr lang="en-US" baseline="0" dirty="0" smtClean="0"/>
              <a:t>but the coercive power of charisma also a factor. al subtly sought to counteract </a:t>
            </a:r>
            <a:r>
              <a:rPr lang="en-US" baseline="0" dirty="0" err="1" smtClean="0"/>
              <a:t>nic’s</a:t>
            </a:r>
            <a:r>
              <a:rPr lang="en-US" baseline="0" dirty="0" smtClean="0"/>
              <a:t> attempt to peel away the older elements. </a:t>
            </a:r>
            <a:r>
              <a:rPr lang="en-US" baseline="0" dirty="0" err="1" smtClean="0"/>
              <a:t>alc</a:t>
            </a:r>
            <a:r>
              <a:rPr lang="en-US" baseline="0" dirty="0" smtClean="0"/>
              <a:t> seems to treat that as implicitly contrary to a political ethic of consensus – this is, in other words, the rhetoric of consensus as a coercive element. so </a:t>
            </a:r>
            <a:r>
              <a:rPr lang="en-US" baseline="0" dirty="0" err="1" smtClean="0"/>
              <a:t>thucydides</a:t>
            </a:r>
            <a:r>
              <a:rPr lang="en-US" baseline="0" dirty="0" smtClean="0"/>
              <a:t> on the eros to sail:</a:t>
            </a:r>
          </a:p>
          <a:p>
            <a:pPr lvl="2"/>
            <a:r>
              <a:rPr lang="en-US" dirty="0"/>
              <a:t>This </a:t>
            </a:r>
            <a:r>
              <a:rPr lang="en-US" i="1" dirty="0"/>
              <a:t>erôs </a:t>
            </a:r>
            <a:r>
              <a:rPr lang="en-US" dirty="0"/>
              <a:t>left Athenians feeling empowered and confident, but it also exercised power </a:t>
            </a:r>
            <a:r>
              <a:rPr lang="en-US" i="1" dirty="0"/>
              <a:t>over </a:t>
            </a:r>
            <a:r>
              <a:rPr lang="en-US" dirty="0"/>
              <a:t>them, a power so forceful that nothing Nicias could say would deter support for the invasion. On the contrary, his attempts at reverse psychology only reinforced the city’s resolve (Thucydides 6.24.2). Nor were those opposed to the motion willing to vote their convictions, since to do so would have involved appearing hostile to the city’s interests (</a:t>
            </a:r>
            <a:r>
              <a:rPr lang="en-US" i="1" dirty="0" err="1"/>
              <a:t>kakonous</a:t>
            </a:r>
            <a:r>
              <a:rPr lang="en-US" i="1" dirty="0"/>
              <a:t> . . . </a:t>
            </a:r>
            <a:r>
              <a:rPr lang="en-US" i="1" dirty="0" err="1"/>
              <a:t>têi</a:t>
            </a:r>
            <a:r>
              <a:rPr lang="en-US" i="1" dirty="0"/>
              <a:t> </a:t>
            </a:r>
            <a:r>
              <a:rPr lang="en-US" i="1" dirty="0" err="1"/>
              <a:t>polei</a:t>
            </a:r>
            <a:r>
              <a:rPr lang="en-US" dirty="0"/>
              <a:t>, 6.24.4; cf. 6.13.1). Thucydides’ point? Among other things, that consensus, when it gains the kind of momentum this “</a:t>
            </a:r>
            <a:r>
              <a:rPr lang="en-US" i="1" dirty="0"/>
              <a:t>erôs </a:t>
            </a:r>
            <a:r>
              <a:rPr lang="en-US" dirty="0"/>
              <a:t>to sail” did, can create a social-discursive atmosphere hostile to the free exchange of ideas, to </a:t>
            </a:r>
            <a:r>
              <a:rPr lang="en-US" i="1" dirty="0"/>
              <a:t>dialogue</a:t>
            </a:r>
            <a:r>
              <a:rPr lang="en-US" dirty="0"/>
              <a:t>. (</a:t>
            </a:r>
            <a:r>
              <a:rPr lang="en-US" i="1" dirty="0"/>
              <a:t>CD</a:t>
            </a:r>
            <a:r>
              <a:rPr lang="en-US" dirty="0"/>
              <a:t> 28)</a:t>
            </a:r>
          </a:p>
        </p:txBody>
      </p:sp>
    </p:spTree>
    <p:extLst>
      <p:ext uri="{BB962C8B-B14F-4D97-AF65-F5344CB8AC3E}">
        <p14:creationId xmlns:p14="http://schemas.microsoft.com/office/powerpoint/2010/main" val="129345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9252733-EE22-455D-88D5-3440BB203A59}" type="datetime1">
              <a:rPr lang="en-US"/>
              <a:pPr/>
              <a:t>4/4/2017</a:t>
            </a:fld>
            <a:endParaRPr lang="en-US"/>
          </a:p>
        </p:txBody>
      </p:sp>
      <p:sp>
        <p:nvSpPr>
          <p:cNvPr id="7" name="Rectangle 7"/>
          <p:cNvSpPr>
            <a:spLocks noGrp="1" noChangeArrowheads="1"/>
          </p:cNvSpPr>
          <p:nvPr>
            <p:ph type="sldNum" sz="quarter" idx="5"/>
          </p:nvPr>
        </p:nvSpPr>
        <p:spPr>
          <a:ln/>
        </p:spPr>
        <p:txBody>
          <a:bodyPr/>
          <a:lstStyle/>
          <a:p>
            <a:fld id="{30D6D0BD-611A-4050-9BB3-6B93458005E3}" type="slidenum">
              <a:rPr lang="en-US"/>
              <a:pPr/>
              <a:t>13</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dirty="0" smtClean="0"/>
              <a:t>we don’t know that al ever learned a great deal from any teacher – the tradition suggests that he was a very bad student. BUT, </a:t>
            </a:r>
            <a:r>
              <a:rPr lang="en-US" dirty="0" err="1" smtClean="0"/>
              <a:t>xenophon</a:t>
            </a:r>
            <a:r>
              <a:rPr lang="en-US" dirty="0" smtClean="0"/>
              <a:t> suggests that he and his arch-</a:t>
            </a:r>
            <a:r>
              <a:rPr lang="en-US" dirty="0" err="1" smtClean="0"/>
              <a:t>frenemy</a:t>
            </a:r>
            <a:r>
              <a:rPr lang="en-US" dirty="0" smtClean="0"/>
              <a:t>,</a:t>
            </a:r>
            <a:r>
              <a:rPr lang="en-US" baseline="0" dirty="0" smtClean="0"/>
              <a:t> </a:t>
            </a:r>
            <a:r>
              <a:rPr lang="en-US" baseline="0" dirty="0" err="1" smtClean="0"/>
              <a:t>critias</a:t>
            </a:r>
            <a:r>
              <a:rPr lang="en-US" baseline="0" dirty="0" smtClean="0"/>
              <a:t>, attached themselves to </a:t>
            </a:r>
            <a:r>
              <a:rPr lang="en-US" baseline="0" dirty="0" err="1" smtClean="0"/>
              <a:t>socrates</a:t>
            </a:r>
            <a:r>
              <a:rPr lang="en-US" baseline="0" dirty="0" smtClean="0"/>
              <a:t> to get from the philosopher what aspiring politicians typically sought from sophists: a knowledge of rhetoric and argumentation. quotes like these, whatever their value as factual evidence may be </a:t>
            </a:r>
            <a:r>
              <a:rPr lang="en-US" baseline="0" dirty="0" err="1" smtClean="0"/>
              <a:t>debateable</a:t>
            </a:r>
            <a:r>
              <a:rPr lang="en-US" baseline="0" dirty="0" smtClean="0"/>
              <a:t>, do at least suggest an orator who had absorbed the lessons taught in a work like </a:t>
            </a:r>
            <a:r>
              <a:rPr lang="en-US" baseline="0" dirty="0" err="1" smtClean="0"/>
              <a:t>plato’s</a:t>
            </a:r>
            <a:r>
              <a:rPr lang="en-US" baseline="0" dirty="0" smtClean="0"/>
              <a:t> </a:t>
            </a:r>
            <a:r>
              <a:rPr lang="en-US" baseline="0" dirty="0" err="1" smtClean="0"/>
              <a:t>phaedrus</a:t>
            </a:r>
            <a:r>
              <a:rPr lang="en-US" baseline="0" dirty="0" smtClean="0"/>
              <a:t>: know your material, know your audience’s mind.</a:t>
            </a:r>
            <a:endParaRPr lang="en-US" dirty="0" smtClean="0"/>
          </a:p>
        </p:txBody>
      </p:sp>
    </p:spTree>
    <p:extLst>
      <p:ext uri="{BB962C8B-B14F-4D97-AF65-F5344CB8AC3E}">
        <p14:creationId xmlns:p14="http://schemas.microsoft.com/office/powerpoint/2010/main" val="75687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6837209-0A11-4571-A711-CAF8AC07F98F}" type="datetime1">
              <a:rPr lang="en-US"/>
              <a:pPr/>
              <a:t>4/4/2017</a:t>
            </a:fld>
            <a:endParaRPr lang="en-US"/>
          </a:p>
        </p:txBody>
      </p:sp>
      <p:sp>
        <p:nvSpPr>
          <p:cNvPr id="7" name="Rectangle 7"/>
          <p:cNvSpPr>
            <a:spLocks noGrp="1" noChangeArrowheads="1"/>
          </p:cNvSpPr>
          <p:nvPr>
            <p:ph type="sldNum" sz="quarter" idx="5"/>
          </p:nvPr>
        </p:nvSpPr>
        <p:spPr>
          <a:ln/>
        </p:spPr>
        <p:txBody>
          <a:bodyPr/>
          <a:lstStyle/>
          <a:p>
            <a:fld id="{4FC24C98-352D-4942-B3E5-E4AE82DA769E}" type="slidenum">
              <a:rPr lang="en-US"/>
              <a:pPr/>
              <a:t>2</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pPr defTabSz="909645">
              <a:defRPr/>
            </a:pPr>
            <a:r>
              <a:rPr lang="en-US" dirty="0" smtClean="0"/>
              <a:t>what’s with that shield? do you see the shield more as a myth </a:t>
            </a:r>
            <a:r>
              <a:rPr lang="en-US" dirty="0" err="1" smtClean="0"/>
              <a:t>plut</a:t>
            </a:r>
            <a:r>
              <a:rPr lang="en-US" dirty="0" smtClean="0"/>
              <a:t> uses to characterize al or as a statement al uses to characterize himself?</a:t>
            </a:r>
          </a:p>
        </p:txBody>
      </p:sp>
    </p:spTree>
    <p:extLst>
      <p:ext uri="{BB962C8B-B14F-4D97-AF65-F5344CB8AC3E}">
        <p14:creationId xmlns:p14="http://schemas.microsoft.com/office/powerpoint/2010/main" val="34440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139096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200900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3393B9A-3B16-473D-8F94-B4286C275DCF}" type="datetime1">
              <a:rPr lang="en-US"/>
              <a:pPr/>
              <a:t>4/4/2017</a:t>
            </a:fld>
            <a:endParaRPr lang="en-US"/>
          </a:p>
        </p:txBody>
      </p:sp>
      <p:sp>
        <p:nvSpPr>
          <p:cNvPr id="7" name="Rectangle 7"/>
          <p:cNvSpPr>
            <a:spLocks noGrp="1" noChangeArrowheads="1"/>
          </p:cNvSpPr>
          <p:nvPr>
            <p:ph type="sldNum" sz="quarter" idx="5"/>
          </p:nvPr>
        </p:nvSpPr>
        <p:spPr>
          <a:ln/>
        </p:spPr>
        <p:txBody>
          <a:bodyPr/>
          <a:lstStyle/>
          <a:p>
            <a:fld id="{BBAFB68E-9788-415C-A10F-67E978833A2B}" type="slidenum">
              <a:rPr lang="en-US"/>
              <a:pPr/>
              <a:t>5</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marL="1476595" indent="-1028089"/>
            <a:r>
              <a:rPr lang="en-US" dirty="0" smtClean="0"/>
              <a:t>Alcibiades born.</a:t>
            </a:r>
          </a:p>
          <a:p>
            <a:pPr marL="1476595" indent="-1028089"/>
            <a:r>
              <a:rPr lang="en-US" dirty="0" smtClean="0"/>
              <a:t>431	War breaks out.</a:t>
            </a:r>
          </a:p>
          <a:p>
            <a:pPr marL="1476595" indent="-1028089"/>
            <a:r>
              <a:rPr lang="en-US" dirty="0" smtClean="0"/>
              <a:t>432-431	Potidaean campaign: Socrates saves Alcibiades.</a:t>
            </a:r>
          </a:p>
          <a:p>
            <a:pPr marL="1476595" indent="-1028089"/>
            <a:r>
              <a:rPr lang="en-US" dirty="0" smtClean="0"/>
              <a:t>424	Battle of </a:t>
            </a:r>
            <a:r>
              <a:rPr lang="en-US" dirty="0" err="1" smtClean="0"/>
              <a:t>Delium</a:t>
            </a:r>
            <a:r>
              <a:rPr lang="en-US" dirty="0" smtClean="0"/>
              <a:t>: Alcibiades saves Socrates.</a:t>
            </a:r>
          </a:p>
          <a:p>
            <a:pPr marL="1476595" indent="-1028089"/>
            <a:r>
              <a:rPr lang="en-US" dirty="0" smtClean="0"/>
              <a:t>421	Peace with Sparta (“Peace of Nicias”). </a:t>
            </a:r>
          </a:p>
          <a:p>
            <a:pPr marL="1476595" indent="-1028089"/>
            <a:r>
              <a:rPr lang="en-US" dirty="0" smtClean="0"/>
              <a:t>416	</a:t>
            </a:r>
            <a:r>
              <a:rPr lang="en-US" dirty="0" err="1" smtClean="0"/>
              <a:t>Annus</a:t>
            </a:r>
            <a:r>
              <a:rPr lang="en-US" dirty="0" smtClean="0"/>
              <a:t> mirabilis: Olympic victory, ostrakophoria survived, Sicilian Debate. Nearly clinches prostasia tou </a:t>
            </a:r>
            <a:r>
              <a:rPr lang="en-US" dirty="0" err="1" smtClean="0"/>
              <a:t>dēmou</a:t>
            </a:r>
            <a:r>
              <a:rPr lang="en-US" dirty="0" smtClean="0"/>
              <a:t>.</a:t>
            </a:r>
          </a:p>
          <a:p>
            <a:pPr lvl="1">
              <a:buNone/>
            </a:pPr>
            <a:r>
              <a:rPr lang="en-US" dirty="0" smtClean="0"/>
              <a:t>415	Sicilian expedition; desecration of Herms, Mysteries at Athens; defects to Sparta.</a:t>
            </a:r>
          </a:p>
          <a:p>
            <a:pPr lvl="1">
              <a:buNone/>
            </a:pPr>
            <a:r>
              <a:rPr lang="en-US" dirty="0" smtClean="0"/>
              <a:t>413-412	Sicilian disaster; Al. defects to Persians. </a:t>
            </a:r>
          </a:p>
          <a:p>
            <a:pPr lvl="1">
              <a:buNone/>
            </a:pPr>
            <a:r>
              <a:rPr lang="en-US" dirty="0" smtClean="0"/>
              <a:t>411-410	Al. foments oligarchic revolution and counter-revolution.</a:t>
            </a:r>
          </a:p>
          <a:p>
            <a:pPr lvl="1">
              <a:buNone/>
            </a:pPr>
            <a:r>
              <a:rPr lang="en-US" dirty="0" smtClean="0"/>
              <a:t>408	Repatriated. </a:t>
            </a:r>
          </a:p>
          <a:p>
            <a:pPr lvl="1">
              <a:buNone/>
            </a:pPr>
            <a:r>
              <a:rPr lang="en-US" dirty="0" smtClean="0"/>
              <a:t>406	Re-exiled (defeat at </a:t>
            </a:r>
            <a:r>
              <a:rPr lang="en-US" dirty="0" err="1" smtClean="0"/>
              <a:t>Notium</a:t>
            </a:r>
            <a:r>
              <a:rPr lang="en-US" dirty="0" smtClean="0"/>
              <a:t>).</a:t>
            </a:r>
          </a:p>
          <a:p>
            <a:pPr lvl="1">
              <a:buNone/>
            </a:pPr>
            <a:r>
              <a:rPr lang="en-US" dirty="0" smtClean="0"/>
              <a:t>404	Sparta defeats Athens.</a:t>
            </a:r>
          </a:p>
          <a:p>
            <a:pPr lvl="1">
              <a:buNone/>
            </a:pPr>
            <a:r>
              <a:rPr lang="en-US" dirty="0" smtClean="0"/>
              <a:t>404-403	30 at Athens; Al. murdered.</a:t>
            </a:r>
          </a:p>
        </p:txBody>
      </p:sp>
    </p:spTree>
    <p:extLst>
      <p:ext uri="{BB962C8B-B14F-4D97-AF65-F5344CB8AC3E}">
        <p14:creationId xmlns:p14="http://schemas.microsoft.com/office/powerpoint/2010/main" val="130300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366784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70302B5-3BED-4C6A-A2A4-CE8D2164533B}" type="datetime1">
              <a:rPr lang="en-US"/>
              <a:pPr/>
              <a:t>4/4/2017</a:t>
            </a:fld>
            <a:endParaRPr lang="en-US"/>
          </a:p>
        </p:txBody>
      </p:sp>
      <p:sp>
        <p:nvSpPr>
          <p:cNvPr id="7" name="Rectangle 7"/>
          <p:cNvSpPr>
            <a:spLocks noGrp="1" noChangeArrowheads="1"/>
          </p:cNvSpPr>
          <p:nvPr>
            <p:ph type="sldNum" sz="quarter" idx="5"/>
          </p:nvPr>
        </p:nvSpPr>
        <p:spPr>
          <a:ln/>
        </p:spPr>
        <p:txBody>
          <a:bodyPr/>
          <a:lstStyle/>
          <a:p>
            <a:fld id="{29D017E3-A737-479B-8CC5-599839E5E691}" type="slidenum">
              <a:rPr lang="en-US"/>
              <a:pPr/>
              <a:t>7</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64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BED834C-6372-4C50-94FE-4B738C090538}" type="datetime1">
              <a:rPr lang="en-US"/>
              <a:pPr/>
              <a:t>4/4/2017</a:t>
            </a:fld>
            <a:endParaRPr lang="en-US"/>
          </a:p>
        </p:txBody>
      </p:sp>
      <p:sp>
        <p:nvSpPr>
          <p:cNvPr id="7" name="Rectangle 7"/>
          <p:cNvSpPr>
            <a:spLocks noGrp="1" noChangeArrowheads="1"/>
          </p:cNvSpPr>
          <p:nvPr>
            <p:ph type="sldNum" sz="quarter" idx="5"/>
          </p:nvPr>
        </p:nvSpPr>
        <p:spPr>
          <a:ln/>
        </p:spPr>
        <p:txBody>
          <a:bodyPr/>
          <a:lstStyle/>
          <a:p>
            <a:fld id="{FCABA67C-A6E6-431A-A29A-737B9194A42F}" type="slidenum">
              <a:rPr lang="en-US"/>
              <a:pPr/>
              <a:t>8</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pPr defTabSz="909645">
              <a:defRPr/>
            </a:pPr>
            <a:r>
              <a:rPr lang="en-US" dirty="0" smtClean="0"/>
              <a:t>let’s just review</a:t>
            </a:r>
            <a:r>
              <a:rPr lang="en-US" baseline="0" dirty="0" smtClean="0"/>
              <a:t>.</a:t>
            </a:r>
          </a:p>
          <a:p>
            <a:pPr marL="227411" indent="-227411" defTabSz="909645">
              <a:buFont typeface="+mj-lt"/>
              <a:buAutoNum type="arabicPeriod"/>
              <a:defRPr/>
            </a:pPr>
            <a:r>
              <a:rPr lang="en-US" baseline="0" dirty="0" smtClean="0"/>
              <a:t>charisma. allegiance to inspiring individual, cult of personality. (none of that really applies to </a:t>
            </a:r>
            <a:r>
              <a:rPr lang="en-US" baseline="0" dirty="0" err="1" smtClean="0"/>
              <a:t>athenian</a:t>
            </a:r>
            <a:r>
              <a:rPr lang="en-US" baseline="0" dirty="0" smtClean="0"/>
              <a:t> demagogues. charismatic domination is “extraordinary,” “revolutionary.”</a:t>
            </a:r>
          </a:p>
          <a:p>
            <a:pPr marL="227411" indent="-227411" defTabSz="909645">
              <a:buFont typeface="+mj-lt"/>
              <a:buAutoNum type="arabicPeriod"/>
              <a:defRPr/>
            </a:pPr>
            <a:r>
              <a:rPr lang="en-US" dirty="0"/>
              <a:t>“Plebiscitary democracy”: the </a:t>
            </a:r>
            <a:r>
              <a:rPr lang="en-US" i="1" dirty="0"/>
              <a:t>dēmos</a:t>
            </a:r>
            <a:r>
              <a:rPr lang="en-US" dirty="0"/>
              <a:t> recognizes, and thus legitimizes, charismatic authority, thereby concealing its authoritarian character. we learn from </a:t>
            </a:r>
            <a:r>
              <a:rPr lang="en-US" dirty="0" err="1"/>
              <a:t>finley</a:t>
            </a:r>
            <a:r>
              <a:rPr lang="en-US" dirty="0"/>
              <a:t> that, for weber, </a:t>
            </a:r>
            <a:r>
              <a:rPr lang="en-US" dirty="0" err="1"/>
              <a:t>pericles</a:t>
            </a:r>
            <a:r>
              <a:rPr lang="en-US" dirty="0"/>
              <a:t> and </a:t>
            </a:r>
            <a:r>
              <a:rPr lang="en-US" dirty="0" err="1"/>
              <a:t>cleon</a:t>
            </a:r>
            <a:r>
              <a:rPr lang="en-US" dirty="0"/>
              <a:t> were charismatocrats.</a:t>
            </a:r>
            <a:endParaRPr lang="en-US" baseline="0" dirty="0" smtClean="0"/>
          </a:p>
          <a:p>
            <a:pPr marL="227411" indent="-227411" defTabSz="909645">
              <a:buFont typeface="+mj-lt"/>
              <a:buAutoNum type="arabicPeriod"/>
              <a:defRPr/>
            </a:pPr>
            <a:r>
              <a:rPr lang="en-US" baseline="0" dirty="0" smtClean="0"/>
              <a:t>pure charismatic authority is unstable. the challenge is to maintain it beyond the leadership of any one individual – who’s going to be the next </a:t>
            </a:r>
            <a:r>
              <a:rPr lang="en-US" baseline="0" dirty="0" err="1" smtClean="0"/>
              <a:t>castro</a:t>
            </a:r>
            <a:r>
              <a:rPr lang="en-US" baseline="0" dirty="0" smtClean="0"/>
              <a:t>, the next </a:t>
            </a:r>
            <a:r>
              <a:rPr lang="en-US" baseline="0" dirty="0" err="1" smtClean="0"/>
              <a:t>hugo</a:t>
            </a:r>
            <a:r>
              <a:rPr lang="en-US" baseline="0" dirty="0" smtClean="0"/>
              <a:t> </a:t>
            </a:r>
            <a:r>
              <a:rPr lang="en-US" baseline="0" dirty="0" err="1" smtClean="0"/>
              <a:t>chavez</a:t>
            </a:r>
            <a:r>
              <a:rPr lang="en-US" baseline="0" dirty="0" smtClean="0"/>
              <a:t>?</a:t>
            </a:r>
          </a:p>
          <a:p>
            <a:pPr marL="682234" lvl="1" indent="-227411" defTabSz="909645">
              <a:buFont typeface="+mj-lt"/>
              <a:buAutoNum type="arabicPeriod"/>
              <a:defRPr/>
            </a:pPr>
            <a:r>
              <a:rPr lang="en-US" dirty="0"/>
              <a:t>1114: the leader gains authority “solely by proving his powers in practice.” the perfect charismatic leader = the thief-king.</a:t>
            </a:r>
            <a:r>
              <a:rPr lang="en-US" baseline="0" dirty="0" smtClean="0"/>
              <a:t>” – maybe a roman </a:t>
            </a:r>
            <a:r>
              <a:rPr lang="en-US" baseline="0" dirty="0" err="1" smtClean="0"/>
              <a:t>caesar</a:t>
            </a:r>
            <a:r>
              <a:rPr lang="en-US" baseline="0" dirty="0" smtClean="0"/>
              <a:t>, but not an </a:t>
            </a:r>
            <a:r>
              <a:rPr lang="en-US" baseline="0" dirty="0" err="1" smtClean="0"/>
              <a:t>athenian</a:t>
            </a:r>
            <a:r>
              <a:rPr lang="en-US" baseline="0" dirty="0" smtClean="0"/>
              <a:t> </a:t>
            </a:r>
            <a:r>
              <a:rPr lang="en-US" baseline="0" dirty="0" err="1" smtClean="0"/>
              <a:t>pericles</a:t>
            </a:r>
            <a:r>
              <a:rPr lang="en-US" baseline="0" dirty="0" smtClean="0"/>
              <a:t>.</a:t>
            </a:r>
            <a:endParaRPr lang="en-US" dirty="0" smtClean="0"/>
          </a:p>
          <a:p>
            <a:pPr defTabSz="909645">
              <a:defRPr/>
            </a:pPr>
            <a:r>
              <a:rPr lang="en-US" dirty="0" smtClean="0"/>
              <a:t>Al needs more development with regard to his Weberian-charismatic features. note, e.g., that he had, inter alia, a staff: not exactly that of a Teutonic warlord, but a hetaireia noted by Nicias at the Sicilian debate (</a:t>
            </a:r>
            <a:r>
              <a:rPr lang="en-US" dirty="0" err="1" smtClean="0"/>
              <a:t>thuc</a:t>
            </a:r>
            <a:r>
              <a:rPr lang="en-US" dirty="0" smtClean="0"/>
              <a:t> </a:t>
            </a:r>
            <a:r>
              <a:rPr lang="en-US" dirty="0" err="1" smtClean="0"/>
              <a:t>bk</a:t>
            </a:r>
            <a:r>
              <a:rPr lang="en-US" dirty="0" smtClean="0"/>
              <a:t> 6), and perhaps fêted by Al at the mysteries-profanation incident. Indeed, this last suggests Al’s efforts to establish charismatic authority over just that group. However accurate/inaccurate charismatocracy for Athens generally, it works well for a whole range of individual situations. If charismatocracy is inherently revolutionary, transitional, by itself unstable, then it makes eminent good sense to describe Alcibiades’ </a:t>
            </a:r>
            <a:r>
              <a:rPr lang="en-US" i="1" dirty="0" smtClean="0"/>
              <a:t>prostasia</a:t>
            </a:r>
            <a:r>
              <a:rPr lang="en-US" dirty="0" smtClean="0"/>
              <a:t> as “charismatic.”</a:t>
            </a:r>
          </a:p>
          <a:p>
            <a:pPr defTabSz="909645">
              <a:defRPr/>
            </a:pPr>
            <a:r>
              <a:rPr lang="en-US" dirty="0" smtClean="0"/>
              <a:t>Finley argues against Al as exemplary:</a:t>
            </a:r>
            <a:r>
              <a:rPr lang="en-US" baseline="0" dirty="0" smtClean="0"/>
              <a:t> “What could have been more inconsistent than the success record of Alcibiades?” charismatic leadership by definition unstable, but does a leader who falls short of even achieving a consistent stretch of leadership count? so maybe al was charismatic, but was </a:t>
            </a:r>
            <a:r>
              <a:rPr lang="en-US" i="1" baseline="0" dirty="0" smtClean="0"/>
              <a:t>democracy</a:t>
            </a:r>
            <a:r>
              <a:rPr lang="en-US" baseline="0" dirty="0" smtClean="0"/>
              <a:t> charismatic under him? but does that mean that charismatic leadership tells us nothing about al or about the democracy he operated under?</a:t>
            </a:r>
            <a:endParaRPr lang="en-US" dirty="0" smtClean="0"/>
          </a:p>
        </p:txBody>
      </p:sp>
    </p:spTree>
    <p:extLst>
      <p:ext uri="{BB962C8B-B14F-4D97-AF65-F5344CB8AC3E}">
        <p14:creationId xmlns:p14="http://schemas.microsoft.com/office/powerpoint/2010/main" val="81763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3099206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 y="1191311"/>
            <a:ext cx="85344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2947086"/>
            <a:ext cx="85344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4-Apr 2017</a:t>
            </a:r>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
        <p:nvSpPr>
          <p:cNvPr id="9"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Plutarch Alcibiades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4-Apr 2017</a:t>
            </a:r>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
        <p:nvSpPr>
          <p:cNvPr id="8"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Plutarch Alcibiades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4-Apr 2017</a:t>
            </a:r>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
        <p:nvSpPr>
          <p:cNvPr id="9"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Plutarch Alcibiades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effectLst>
                  <a:outerShdw blurRad="50800" dist="25400" dir="2700000" algn="tl" rotWithShape="0">
                    <a:prstClr val="black">
                      <a:alpha val="25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4-Apr 2017</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
        <p:nvSpPr>
          <p:cNvPr id="7"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i="0" kern="1200" smtClean="0">
                <a:solidFill>
                  <a:schemeClr val="tx1">
                    <a:tint val="75000"/>
                  </a:schemeClr>
                </a:solidFill>
                <a:latin typeface="Arial" charset="0"/>
                <a:ea typeface="+mn-ea"/>
                <a:cs typeface="+mn-cs"/>
              </a:defRPr>
            </a:lvl1pPr>
          </a:lstStyle>
          <a:p>
            <a:r>
              <a:rPr lang="en-US" smtClean="0"/>
              <a:t>Plutarch Alcibiades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772400" cy="4525963"/>
          </a:xfrm>
        </p:spPr>
        <p:txBody>
          <a:bodyPr>
            <a:normAutofit/>
          </a:bodyPr>
          <a:lstStyle>
            <a:lvl1pPr marL="0" indent="0">
              <a:buClr>
                <a:srgbClr val="0000FF"/>
              </a:buClr>
              <a:buSzPct val="125000"/>
              <a:buFont typeface="Arial" pitchFamily="34" charset="0"/>
              <a:buNone/>
              <a:defRPr sz="2800"/>
            </a:lvl1pPr>
            <a:lvl2pPr marL="457200" indent="0">
              <a:buClr>
                <a:schemeClr val="accent5"/>
              </a:buClr>
              <a:buSzPct val="125000"/>
              <a:buFont typeface="Arial" pitchFamily="34" charset="0"/>
              <a:buNone/>
              <a:defRPr sz="2400"/>
            </a:lvl2pPr>
            <a:lvl3pPr marL="914400" indent="0">
              <a:buClr>
                <a:schemeClr val="accent3">
                  <a:lumMod val="75000"/>
                </a:schemeClr>
              </a:buClr>
              <a:buSzPct val="125000"/>
              <a:buNone/>
              <a:defRPr sz="2000"/>
            </a:lvl3pPr>
            <a:lvl4pPr marL="1371600" indent="0">
              <a:buClr>
                <a:srgbClr val="00B0F0"/>
              </a:buClr>
              <a:buFont typeface="Arial" pitchFamily="34" charset="0"/>
              <a:buNone/>
              <a:defRPr sz="1800"/>
            </a:lvl4pPr>
            <a:lvl5pPr marL="1828800" indent="0">
              <a:buClr>
                <a:schemeClr val="accent3">
                  <a:lumMod val="75000"/>
                </a:schemeClr>
              </a:buClr>
              <a:buFont typeface="Arial" pitchFamily="34" charse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4-Apr 2017</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
        <p:nvSpPr>
          <p:cNvPr id="7"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Plutarch Alcibiades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32450"/>
            <a:ext cx="77724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722313" y="4279100"/>
            <a:ext cx="7772400" cy="1500187"/>
          </a:xfr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2"/>
          <p:cNvPicPr>
            <a:picLocks noChangeAspect="1" noChangeArrowheads="1"/>
          </p:cNvPicPr>
          <p:nvPr userDrawn="1"/>
        </p:nvPicPr>
        <p:blipFill>
          <a:blip r:embed="rId2" cstate="print"/>
          <a:srcRect/>
          <a:stretch>
            <a:fillRect/>
          </a:stretch>
        </p:blipFill>
        <p:spPr bwMode="auto">
          <a:xfrm>
            <a:off x="7162800" y="533401"/>
            <a:ext cx="1371600" cy="13329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9" name="Straight Connector 8"/>
          <p:cNvCxnSpPr/>
          <p:nvPr userDrawn="1"/>
        </p:nvCxnSpPr>
        <p:spPr>
          <a:xfrm rot="5400000">
            <a:off x="28956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4-Apr 2017</a:t>
            </a:r>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sp>
        <p:nvSpPr>
          <p:cNvPr id="8"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Plutarch Alcibiades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12" name="Straight Connector 11"/>
          <p:cNvCxnSpPr/>
          <p:nvPr userDrawn="1"/>
        </p:nvCxnSpPr>
        <p:spPr>
          <a:xfrm>
            <a:off x="571500" y="1981200"/>
            <a:ext cx="8001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460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normAutofit/>
          </a:bodyPr>
          <a:lstStyle>
            <a:lvl1pPr>
              <a:defRPr sz="2800"/>
            </a:lvl1pPr>
            <a:lvl2pPr marL="625475" indent="-285750">
              <a:defRPr sz="2400"/>
            </a:lvl2pPr>
            <a:lvl3pPr marL="914400" indent="-287338">
              <a:defRPr sz="2400"/>
            </a:lvl3pPr>
            <a:lvl4pPr marL="1149350" indent="-234950">
              <a:defRPr sz="2000"/>
            </a:lvl4pPr>
            <a:lvl5pPr marL="1371600" indent="-222250">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4460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normAutofit/>
          </a:bodyPr>
          <a:lstStyle>
            <a:lvl1pPr>
              <a:defRPr sz="2800"/>
            </a:lvl1pPr>
            <a:lvl2pPr marL="574675" indent="-234950">
              <a:defRPr sz="2400"/>
            </a:lvl2pPr>
            <a:lvl3pPr marL="796925" indent="-222250">
              <a:defRPr sz="2400"/>
            </a:lvl3pPr>
            <a:lvl4pPr marL="1031875" indent="-234950">
              <a:defRPr sz="2000"/>
            </a:lvl4pPr>
            <a:lvl5pPr marL="1254125" indent="-222250">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4-Apr 2017</a:t>
            </a:r>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0" name="Straight Connector 9"/>
          <p:cNvCxnSpPr/>
          <p:nvPr userDrawn="1"/>
        </p:nvCxnSpPr>
        <p:spPr>
          <a:xfrm rot="5400000">
            <a:off x="28956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Plutarch Alcibiades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Documents and Settings\Andrew Scholtz\Desktop\index_poster.jpg"/>
          <p:cNvPicPr>
            <a:picLocks noChangeAspect="1" noChangeArrowheads="1"/>
          </p:cNvPicPr>
          <p:nvPr userDrawn="1"/>
        </p:nvPicPr>
        <p:blipFill>
          <a:blip r:embed="rId2" cstate="print"/>
          <a:srcRect l="9170"/>
          <a:stretch>
            <a:fillRect/>
          </a:stretch>
        </p:blipFill>
        <p:spPr bwMode="auto">
          <a:xfrm>
            <a:off x="418071" y="425450"/>
            <a:ext cx="8302625" cy="6003925"/>
          </a:xfrm>
          <a:prstGeom prst="rect">
            <a:avLst/>
          </a:prstGeom>
          <a:noFill/>
        </p:spPr>
      </p:pic>
      <p:sp>
        <p:nvSpPr>
          <p:cNvPr id="2" name="Title 1"/>
          <p:cNvSpPr>
            <a:spLocks noGrp="1"/>
          </p:cNvSpPr>
          <p:nvPr>
            <p:ph type="title"/>
          </p:nvPr>
        </p:nvSpPr>
        <p:spPr>
          <a:noFill/>
        </p:spPr>
        <p:txBody>
          <a:bodyPr/>
          <a:lstStyle>
            <a:lvl1pPr algn="ctr">
              <a:defRPr>
                <a:effectLst>
                  <a:outerShdw blurRad="50800" dist="25400" dir="2700000" algn="tl" rotWithShape="0">
                    <a:prstClr val="black">
                      <a:alpha val="25000"/>
                    </a:prstClr>
                  </a:outerShdw>
                </a:effectLst>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effectLst>
                  <a:outerShdw dist="38100" sx="1000" sy="1000" algn="ctr" rotWithShape="0">
                    <a:srgbClr val="000000"/>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4-Apr 2017</a:t>
            </a:r>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
        <p:nvSpPr>
          <p:cNvPr id="10"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Plutarch Alcibiades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80249" y="0"/>
            <a:ext cx="45720" cy="27432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Placeholder 1"/>
          <p:cNvSpPr>
            <a:spLocks noGrp="1"/>
          </p:cNvSpPr>
          <p:nvPr>
            <p:ph type="title"/>
          </p:nvPr>
        </p:nvSpPr>
        <p:spPr>
          <a:xfrm>
            <a:off x="457200" y="274638"/>
            <a:ext cx="8229600" cy="1143000"/>
          </a:xfrm>
          <a:prstGeom prst="rect">
            <a:avLst/>
          </a:prstGeom>
          <a:gradFill>
            <a:gsLst>
              <a:gs pos="20000">
                <a:schemeClr val="bg1"/>
              </a:gs>
              <a:gs pos="99000">
                <a:schemeClr val="bg1">
                  <a:lumMod val="75000"/>
                </a:schemeClr>
              </a:gs>
            </a:gsLst>
            <a:lin ang="2700000" scaled="0"/>
          </a:gra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4-Apr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5F9F-A147-4999-9337-ABC437A27969}" type="slidenum">
              <a:rPr lang="en-US" smtClean="0"/>
              <a:pPr/>
              <a:t>‹#›</a:t>
            </a:fld>
            <a:endParaRPr lang="en-US"/>
          </a:p>
        </p:txBody>
      </p:sp>
      <p:sp>
        <p:nvSpPr>
          <p:cNvPr id="10" name="Rectangle 9"/>
          <p:cNvSpPr/>
          <p:nvPr/>
        </p:nvSpPr>
        <p:spPr>
          <a:xfrm rot="16200000">
            <a:off x="1348741" y="145656"/>
            <a:ext cx="45720" cy="27432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Footer Placeholder 5"/>
          <p:cNvSpPr>
            <a:spLocks noGrp="1"/>
          </p:cNvSpPr>
          <p:nvPr>
            <p:ph type="ftr" sz="quarter" idx="3"/>
          </p:nvPr>
        </p:nvSpPr>
        <p:spPr>
          <a:xfrm>
            <a:off x="3124200" y="6355080"/>
            <a:ext cx="2895600" cy="365760"/>
          </a:xfrm>
          <a:prstGeom prst="rect">
            <a:avLst/>
          </a:prstGeom>
        </p:spPr>
        <p:txBody>
          <a:bodyPr anchor="ctr" anchorCtr="0"/>
          <a:lstStyle>
            <a:lvl1pPr>
              <a:defRPr lang="en-US" sz="1200" i="0" kern="1200" dirty="0" smtClean="0">
                <a:solidFill>
                  <a:schemeClr val="tx1">
                    <a:tint val="75000"/>
                  </a:schemeClr>
                </a:solidFill>
                <a:latin typeface="Arial" charset="0"/>
                <a:ea typeface="+mn-ea"/>
                <a:cs typeface="+mn-cs"/>
              </a:defRPr>
            </a:lvl1pPr>
          </a:lstStyle>
          <a:p>
            <a:r>
              <a:rPr lang="en-US" smtClean="0"/>
              <a:t>Plutarch Alcibiades</a:t>
            </a: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dissolve/>
  </p:transition>
  <p:timing>
    <p:tnLst>
      <p:par>
        <p:cTn id="1" dur="indefinite" restart="never" nodeType="tmRoot"/>
      </p:par>
    </p:tnLst>
  </p:timing>
  <p:hf hdr="0"/>
  <p:txStyles>
    <p:titleStyle>
      <a:lvl1pPr algn="l" defTabSz="914400" rtl="0" eaLnBrk="1" latinLnBrk="0" hangingPunct="1">
        <a:spcBef>
          <a:spcPct val="0"/>
        </a:spcBef>
        <a:buNone/>
        <a:defRPr sz="4400" b="1" kern="1200">
          <a:solidFill>
            <a:srgbClr val="000099"/>
          </a:solidFill>
          <a:effectLst>
            <a:outerShdw blurRad="50800" dist="25400" dir="2700000" algn="ctr" rotWithShape="0">
              <a:srgbClr val="000000">
                <a:alpha val="25000"/>
              </a:srgbClr>
            </a:outerShdw>
          </a:effectLst>
          <a:latin typeface="+mn-lt"/>
          <a:ea typeface="+mj-ea"/>
          <a:cs typeface="+mj-cs"/>
        </a:defRPr>
      </a:lvl1pPr>
    </p:titleStyle>
    <p:bodyStyle>
      <a:lvl1pPr marL="342900" indent="-342900" algn="l" defTabSz="914400" rtl="0" eaLnBrk="1" latinLnBrk="0" hangingPunct="1">
        <a:spcBef>
          <a:spcPct val="20000"/>
        </a:spcBef>
        <a:buClr>
          <a:srgbClr val="0000FF"/>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BACC6"/>
        </a:buClr>
        <a:buSzPct val="12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7933C"/>
        </a:buClr>
        <a:buSzPct val="12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7933C"/>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Plutarch’s </a:t>
            </a:r>
            <a:r>
              <a:rPr lang="en-US" i="1" dirty="0" smtClean="0"/>
              <a:t>Life of Alcibiades</a:t>
            </a:r>
            <a:endParaRPr lang="en-US" dirty="0"/>
          </a:p>
        </p:txBody>
      </p:sp>
      <p:sp>
        <p:nvSpPr>
          <p:cNvPr id="5" name="Subtitle 4"/>
          <p:cNvSpPr>
            <a:spLocks noGrp="1"/>
          </p:cNvSpPr>
          <p:nvPr>
            <p:ph type="subTitle" idx="1"/>
          </p:nvPr>
        </p:nvSpPr>
        <p:spPr/>
        <p:txBody>
          <a:bodyPr/>
          <a:lstStyle/>
          <a:p>
            <a:r>
              <a:rPr lang="en-US" dirty="0" smtClean="0"/>
              <a:t>Extreme Charisma?</a:t>
            </a:r>
            <a:endParaRPr lang="en-US" dirty="0"/>
          </a:p>
        </p:txBody>
      </p:sp>
      <p:pic>
        <p:nvPicPr>
          <p:cNvPr id="1026" name="Picture 2"/>
          <p:cNvPicPr>
            <a:picLocks noChangeAspect="1" noChangeArrowheads="1"/>
          </p:cNvPicPr>
          <p:nvPr/>
        </p:nvPicPr>
        <p:blipFill>
          <a:blip r:embed="rId3" cstate="print"/>
          <a:srcRect/>
          <a:stretch>
            <a:fillRect/>
          </a:stretch>
        </p:blipFill>
        <p:spPr bwMode="ltGray">
          <a:xfrm>
            <a:off x="3432132" y="3810000"/>
            <a:ext cx="2279736" cy="2783732"/>
          </a:xfrm>
          <a:prstGeom prst="rect">
            <a:avLst/>
          </a:prstGeom>
          <a:noFill/>
          <a:ln w="9525" cap="flat" cmpd="sng">
            <a:noFill/>
            <a:prstDash val="solid"/>
            <a:miter lim="800000"/>
            <a:headEnd/>
            <a:tailEnd/>
          </a:ln>
          <a:effectLst/>
        </p:spPr>
      </p:pic>
    </p:spTree>
    <p:extLst>
      <p:ext uri="{BB962C8B-B14F-4D97-AF65-F5344CB8AC3E}">
        <p14:creationId xmlns:p14="http://schemas.microsoft.com/office/powerpoint/2010/main" val="73227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1515" y="2969302"/>
            <a:ext cx="4220973" cy="919401"/>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nchorCtr="0">
            <a:spAutoFit/>
          </a:bodyPr>
          <a:lstStyle/>
          <a:p>
            <a:r>
              <a:rPr lang="en-US" sz="4800" dirty="0" smtClean="0">
                <a:latin typeface="+mn-lt"/>
              </a:rPr>
              <a:t>And Alcibiades?</a:t>
            </a:r>
          </a:p>
        </p:txBody>
      </p:sp>
    </p:spTree>
    <p:extLst>
      <p:ext uri="{BB962C8B-B14F-4D97-AF65-F5344CB8AC3E}">
        <p14:creationId xmlns:p14="http://schemas.microsoft.com/office/powerpoint/2010/main" val="292858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i="1" dirty="0" smtClean="0"/>
              <a:t>Kharis</a:t>
            </a:r>
            <a:endParaRPr lang="en-US" i="1" dirty="0"/>
          </a:p>
        </p:txBody>
      </p:sp>
      <p:sp>
        <p:nvSpPr>
          <p:cNvPr id="5" name="Content Placeholder 4"/>
          <p:cNvSpPr>
            <a:spLocks noGrp="1"/>
          </p:cNvSpPr>
          <p:nvPr>
            <p:ph idx="1"/>
          </p:nvPr>
        </p:nvSpPr>
        <p:spPr>
          <a:xfrm>
            <a:off x="914400" y="1600200"/>
            <a:ext cx="4876800" cy="4525963"/>
          </a:xfrm>
        </p:spPr>
        <p:txBody>
          <a:bodyPr/>
          <a:lstStyle/>
          <a:p>
            <a:r>
              <a:rPr lang="en-US" dirty="0" smtClean="0"/>
              <a:t>“As for Alcibiades’ beauty, . . . it flowered at each season of his growth in turn, and lent him and extraordinary grace and charm (</a:t>
            </a:r>
            <a:r>
              <a:rPr lang="en-US" i="1" dirty="0" err="1" smtClean="0"/>
              <a:t>erasmion</a:t>
            </a:r>
            <a:r>
              <a:rPr lang="en-US" i="1" dirty="0" smtClean="0"/>
              <a:t> </a:t>
            </a:r>
            <a:r>
              <a:rPr lang="en-US" i="1" dirty="0" err="1" smtClean="0"/>
              <a:t>kai</a:t>
            </a:r>
            <a:r>
              <a:rPr lang="en-US" i="1" dirty="0" smtClean="0"/>
              <a:t> </a:t>
            </a:r>
            <a:r>
              <a:rPr lang="en-US" i="1" dirty="0" err="1" smtClean="0"/>
              <a:t>hēdun</a:t>
            </a:r>
            <a:r>
              <a:rPr lang="en-US" dirty="0" smtClean="0"/>
              <a:t>). . . . Even his lisp is said to have suited his voice well and to have made his talk persuasive and full of charm (</a:t>
            </a:r>
            <a:r>
              <a:rPr lang="en-US" i="1" dirty="0" smtClean="0"/>
              <a:t>kharis</a:t>
            </a:r>
            <a:r>
              <a:rPr lang="en-US" dirty="0" smtClean="0"/>
              <a:t>)” (245-246)</a:t>
            </a:r>
          </a:p>
          <a:p>
            <a:endParaRPr lang="en-US" dirty="0"/>
          </a:p>
        </p:txBody>
      </p:sp>
      <p:pic>
        <p:nvPicPr>
          <p:cNvPr id="6" name="Picture 2"/>
          <p:cNvPicPr>
            <a:picLocks noChangeAspect="1" noChangeArrowheads="1"/>
          </p:cNvPicPr>
          <p:nvPr/>
        </p:nvPicPr>
        <p:blipFill>
          <a:blip r:embed="rId3" cstate="print"/>
          <a:srcRect/>
          <a:stretch>
            <a:fillRect/>
          </a:stretch>
        </p:blipFill>
        <p:spPr bwMode="ltGray">
          <a:xfrm>
            <a:off x="6096000" y="1600200"/>
            <a:ext cx="2279736" cy="2783732"/>
          </a:xfrm>
          <a:prstGeom prst="rect">
            <a:avLst/>
          </a:prstGeom>
          <a:noFill/>
          <a:ln w="9525" cap="flat" cmpd="sng">
            <a:noFill/>
            <a:prstDash val="solid"/>
            <a:miter lim="800000"/>
            <a:headEnd/>
            <a:tailEnd/>
          </a:ln>
          <a:effectLst/>
        </p:spPr>
      </p:pic>
      <p:sp>
        <p:nvSpPr>
          <p:cNvPr id="2" name="Date Placeholder 1"/>
          <p:cNvSpPr>
            <a:spLocks noGrp="1"/>
          </p:cNvSpPr>
          <p:nvPr>
            <p:ph type="dt" sz="half" idx="10"/>
          </p:nvPr>
        </p:nvSpPr>
        <p:spPr/>
        <p:txBody>
          <a:bodyPr/>
          <a:lstStyle/>
          <a:p>
            <a:r>
              <a:rPr lang="en-US" smtClean="0"/>
              <a:t>4-Apr 2017</a:t>
            </a:r>
            <a:endParaRPr lang="en-US"/>
          </a:p>
        </p:txBody>
      </p:sp>
      <p:sp>
        <p:nvSpPr>
          <p:cNvPr id="9" name="Footer Placeholder 8"/>
          <p:cNvSpPr>
            <a:spLocks noGrp="1"/>
          </p:cNvSpPr>
          <p:nvPr>
            <p:ph type="ftr" sz="quarter" idx="3"/>
          </p:nvPr>
        </p:nvSpPr>
        <p:spPr/>
        <p:txBody>
          <a:bodyPr/>
          <a:lstStyle/>
          <a:p>
            <a:r>
              <a:rPr lang="en-US" smtClean="0"/>
              <a:t>Plutarch Alcibiades</a:t>
            </a:r>
            <a:endParaRPr lang="en-US" dirty="0"/>
          </a:p>
        </p:txBody>
      </p:sp>
      <p:sp>
        <p:nvSpPr>
          <p:cNvPr id="10" name="Slide Number Placeholder 9"/>
          <p:cNvSpPr>
            <a:spLocks noGrp="1"/>
          </p:cNvSpPr>
          <p:nvPr>
            <p:ph type="sldNum" sz="quarter" idx="12"/>
          </p:nvPr>
        </p:nvSpPr>
        <p:spPr/>
        <p:txBody>
          <a:bodyPr/>
          <a:lstStyle/>
          <a:p>
            <a:fld id="{C84949BF-B90B-4E25-9A47-07E9FB3241D4}" type="slidenum">
              <a:rPr lang="en-US" smtClean="0"/>
              <a:pPr/>
              <a:t>11</a:t>
            </a:fld>
            <a:endParaRPr lang="en-US"/>
          </a:p>
        </p:txBody>
      </p:sp>
    </p:spTree>
    <p:extLst>
      <p:ext uri="{BB962C8B-B14F-4D97-AF65-F5344CB8AC3E}">
        <p14:creationId xmlns:p14="http://schemas.microsoft.com/office/powerpoint/2010/main" val="29116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i="1" dirty="0" smtClean="0"/>
              <a:t>Erōs:</a:t>
            </a:r>
            <a:r>
              <a:rPr lang="el-GR" dirty="0" smtClean="0"/>
              <a:t> </a:t>
            </a:r>
            <a:r>
              <a:rPr lang="en-US" dirty="0" smtClean="0"/>
              <a:t>Plutarch’s </a:t>
            </a:r>
            <a:r>
              <a:rPr lang="en-US" i="1" dirty="0" smtClean="0"/>
              <a:t>Life</a:t>
            </a:r>
            <a:endParaRPr lang="en-US" i="1" dirty="0"/>
          </a:p>
        </p:txBody>
      </p:sp>
      <p:sp>
        <p:nvSpPr>
          <p:cNvPr id="198659" name="Rectangle 3"/>
          <p:cNvSpPr>
            <a:spLocks noGrp="1" noChangeArrowheads="1"/>
          </p:cNvSpPr>
          <p:nvPr>
            <p:ph type="body" idx="1"/>
          </p:nvPr>
        </p:nvSpPr>
        <p:spPr/>
        <p:txBody>
          <a:bodyPr>
            <a:noAutofit/>
          </a:bodyPr>
          <a:lstStyle/>
          <a:p>
            <a:r>
              <a:rPr lang="en-US" sz="2000" dirty="0" smtClean="0"/>
              <a:t>“He had a golden shield made for him, which was emblazoned not with any ancestral device, but with the figure of Eros armed with a thunderbolt.” (Plutarch </a:t>
            </a:r>
            <a:r>
              <a:rPr lang="en-US" sz="2000" i="1" dirty="0" smtClean="0"/>
              <a:t>Alcibiades</a:t>
            </a:r>
            <a:r>
              <a:rPr lang="en-US" sz="2000" dirty="0" smtClean="0"/>
              <a:t> p. 58)</a:t>
            </a:r>
          </a:p>
          <a:p>
            <a:r>
              <a:rPr lang="en-US" sz="2000" dirty="0" smtClean="0"/>
              <a:t>“But the weakness which his tempters played upon most of all was his love of distinction (</a:t>
            </a:r>
            <a:r>
              <a:rPr lang="en-US" sz="2000" i="1" dirty="0" smtClean="0"/>
              <a:t>philotimia</a:t>
            </a:r>
            <a:r>
              <a:rPr lang="en-US" sz="2000" dirty="0" smtClean="0"/>
              <a:t>) and his desire for fame (</a:t>
            </a:r>
            <a:r>
              <a:rPr lang="en-US" sz="2000" i="1" dirty="0" err="1" smtClean="0"/>
              <a:t>philodoxia</a:t>
            </a:r>
            <a:r>
              <a:rPr lang="en-US" sz="2000" dirty="0" smtClean="0"/>
              <a:t>)” (p. 250)</a:t>
            </a:r>
          </a:p>
          <a:p>
            <a:r>
              <a:rPr lang="en-US" sz="2000" dirty="0" smtClean="0"/>
              <a:t>“The hopes he aroused among the Athenians were great enough, but his own were even more ambitious, for while others regarded Sicily as the final objective …, to him it was no more than a springboard” (p. 260)</a:t>
            </a:r>
          </a:p>
          <a:p>
            <a:r>
              <a:rPr lang="en-US" sz="2000" dirty="0" smtClean="0"/>
              <a:t>“The sway which he held over the humbler and poorer classes was so potent that they were filled with an extraordinary passion (</a:t>
            </a:r>
            <a:r>
              <a:rPr lang="en-US" sz="2000" i="1" dirty="0" smtClean="0"/>
              <a:t>eros</a:t>
            </a:r>
            <a:r>
              <a:rPr lang="en-US" sz="2000" dirty="0" smtClean="0"/>
              <a:t>) for him to rule them as a dictator (</a:t>
            </a:r>
            <a:r>
              <a:rPr lang="en-US" sz="2000" i="1" dirty="0" smtClean="0"/>
              <a:t>turannos</a:t>
            </a:r>
            <a:r>
              <a:rPr lang="en-US" sz="2000" dirty="0" smtClean="0"/>
              <a:t>)” (p. 280)</a:t>
            </a:r>
          </a:p>
        </p:txBody>
      </p:sp>
      <p:sp>
        <p:nvSpPr>
          <p:cNvPr id="2" name="Date Placeholder 1"/>
          <p:cNvSpPr>
            <a:spLocks noGrp="1"/>
          </p:cNvSpPr>
          <p:nvPr>
            <p:ph type="dt" sz="half" idx="10"/>
          </p:nvPr>
        </p:nvSpPr>
        <p:spPr/>
        <p:txBody>
          <a:bodyPr/>
          <a:lstStyle/>
          <a:p>
            <a:r>
              <a:rPr lang="en-US" smtClean="0"/>
              <a:t>4-Apr 2017</a:t>
            </a:r>
            <a:endParaRPr lang="en-US"/>
          </a:p>
        </p:txBody>
      </p:sp>
      <p:sp>
        <p:nvSpPr>
          <p:cNvPr id="3" name="Footer Placeholder 2"/>
          <p:cNvSpPr>
            <a:spLocks noGrp="1"/>
          </p:cNvSpPr>
          <p:nvPr>
            <p:ph type="ftr" sz="quarter" idx="3"/>
          </p:nvPr>
        </p:nvSpPr>
        <p:spPr/>
        <p:txBody>
          <a:bodyPr/>
          <a:lstStyle/>
          <a:p>
            <a:r>
              <a:rPr lang="en-US" smtClean="0"/>
              <a:t>Plutarch Alcibiades</a:t>
            </a:r>
            <a:endParaRPr lang="en-US" dirty="0"/>
          </a:p>
        </p:txBody>
      </p:sp>
      <p:sp>
        <p:nvSpPr>
          <p:cNvPr id="7" name="Slide Number Placeholder 6"/>
          <p:cNvSpPr>
            <a:spLocks noGrp="1"/>
          </p:cNvSpPr>
          <p:nvPr>
            <p:ph type="sldNum" sz="quarter" idx="12"/>
          </p:nvPr>
        </p:nvSpPr>
        <p:spPr/>
        <p:txBody>
          <a:bodyPr/>
          <a:lstStyle/>
          <a:p>
            <a:fld id="{C84949BF-B90B-4E25-9A47-07E9FB3241D4}" type="slidenum">
              <a:rPr lang="en-US" smtClean="0"/>
              <a:pPr/>
              <a:t>12</a:t>
            </a:fld>
            <a:endParaRPr lang="en-US"/>
          </a:p>
        </p:txBody>
      </p:sp>
    </p:spTree>
    <p:extLst>
      <p:ext uri="{BB962C8B-B14F-4D97-AF65-F5344CB8AC3E}">
        <p14:creationId xmlns:p14="http://schemas.microsoft.com/office/powerpoint/2010/main" val="77000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fade">
                                      <p:cBhvr>
                                        <p:cTn id="7" dur="500"/>
                                        <p:tgtEl>
                                          <p:spTgt spid="198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fade">
                                      <p:cBhvr>
                                        <p:cTn id="12" dur="500"/>
                                        <p:tgtEl>
                                          <p:spTgt spid="198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Effect transition="in" filter="fade">
                                      <p:cBhvr>
                                        <p:cTn id="17" dur="500"/>
                                        <p:tgtEl>
                                          <p:spTgt spid="198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8659">
                                            <p:txEl>
                                              <p:pRg st="3" end="3"/>
                                            </p:txEl>
                                          </p:spTgt>
                                        </p:tgtEl>
                                        <p:attrNameLst>
                                          <p:attrName>style.visibility</p:attrName>
                                        </p:attrNameLst>
                                      </p:cBhvr>
                                      <p:to>
                                        <p:strVal val="visible"/>
                                      </p:to>
                                    </p:set>
                                    <p:animEffect transition="in" filter="fade">
                                      <p:cBhvr>
                                        <p:cTn id="22" dur="500"/>
                                        <p:tgtEl>
                                          <p:spTgt spid="198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Rectangle 5"/>
          <p:cNvSpPr>
            <a:spLocks noGrp="1" noChangeArrowheads="1"/>
          </p:cNvSpPr>
          <p:nvPr>
            <p:ph type="title"/>
          </p:nvPr>
        </p:nvSpPr>
        <p:spPr/>
        <p:txBody>
          <a:bodyPr/>
          <a:lstStyle/>
          <a:p>
            <a:r>
              <a:rPr lang="en-US" smtClean="0"/>
              <a:t>Savvy Orator?</a:t>
            </a:r>
            <a:endParaRPr lang="en-US" dirty="0"/>
          </a:p>
        </p:txBody>
      </p:sp>
      <p:sp>
        <p:nvSpPr>
          <p:cNvPr id="193542" name="Rectangle 6"/>
          <p:cNvSpPr>
            <a:spLocks noGrp="1" noChangeArrowheads="1"/>
          </p:cNvSpPr>
          <p:nvPr>
            <p:ph type="body" idx="1"/>
          </p:nvPr>
        </p:nvSpPr>
        <p:spPr/>
        <p:txBody>
          <a:bodyPr>
            <a:normAutofit/>
          </a:bodyPr>
          <a:lstStyle/>
          <a:p>
            <a:r>
              <a:rPr lang="en-US" sz="2800" dirty="0" smtClean="0"/>
              <a:t>General assessment:</a:t>
            </a:r>
          </a:p>
          <a:p>
            <a:pPr marL="457200" lvl="1" indent="0">
              <a:buNone/>
            </a:pPr>
            <a:r>
              <a:rPr lang="en-US" sz="2400" dirty="0" smtClean="0"/>
              <a:t>“Alcibiades possessed in a higher degree than any of his contemporaries the faculty of discerning and grasping what was required of a given situation.” (Plutarch Alcibiades p. 253)</a:t>
            </a:r>
          </a:p>
          <a:p>
            <a:r>
              <a:rPr lang="en-US" sz="2800" dirty="0" smtClean="0"/>
              <a:t>Samos, 411:</a:t>
            </a:r>
          </a:p>
          <a:p>
            <a:pPr marL="457200" lvl="1" indent="0">
              <a:buNone/>
            </a:pPr>
            <a:r>
              <a:rPr lang="en-US" sz="2400" dirty="0" smtClean="0"/>
              <a:t>“He not only convinced the people and showed them their danger by his speeches in public, but he appealed to them as individuals, using entreaties with some and force with others.” (pp. 272–3)</a:t>
            </a:r>
            <a:endParaRPr lang="en-US" sz="2400" dirty="0"/>
          </a:p>
        </p:txBody>
      </p:sp>
      <p:sp>
        <p:nvSpPr>
          <p:cNvPr id="2" name="Date Placeholder 1"/>
          <p:cNvSpPr>
            <a:spLocks noGrp="1"/>
          </p:cNvSpPr>
          <p:nvPr>
            <p:ph type="dt" sz="half" idx="10"/>
          </p:nvPr>
        </p:nvSpPr>
        <p:spPr/>
        <p:txBody>
          <a:bodyPr/>
          <a:lstStyle/>
          <a:p>
            <a:r>
              <a:rPr lang="en-US" smtClean="0"/>
              <a:t>4-Apr 2017</a:t>
            </a:r>
            <a:endParaRPr lang="en-US"/>
          </a:p>
        </p:txBody>
      </p:sp>
      <p:sp>
        <p:nvSpPr>
          <p:cNvPr id="3" name="Footer Placeholder 2"/>
          <p:cNvSpPr>
            <a:spLocks noGrp="1"/>
          </p:cNvSpPr>
          <p:nvPr>
            <p:ph type="ftr" sz="quarter" idx="3"/>
          </p:nvPr>
        </p:nvSpPr>
        <p:spPr/>
        <p:txBody>
          <a:bodyPr/>
          <a:lstStyle/>
          <a:p>
            <a:r>
              <a:rPr lang="en-US" smtClean="0"/>
              <a:t>Plutarch Alcibiades</a:t>
            </a:r>
            <a:endParaRPr lang="en-US" dirty="0"/>
          </a:p>
        </p:txBody>
      </p:sp>
      <p:sp>
        <p:nvSpPr>
          <p:cNvPr id="7" name="Slide Number Placeholder 6"/>
          <p:cNvSpPr>
            <a:spLocks noGrp="1"/>
          </p:cNvSpPr>
          <p:nvPr>
            <p:ph type="sldNum" sz="quarter" idx="12"/>
          </p:nvPr>
        </p:nvSpPr>
        <p:spPr/>
        <p:txBody>
          <a:bodyPr/>
          <a:lstStyle/>
          <a:p>
            <a:fld id="{C84949BF-B90B-4E25-9A47-07E9FB3241D4}" type="slidenum">
              <a:rPr lang="en-US" smtClean="0"/>
              <a:pPr/>
              <a:t>13</a:t>
            </a:fld>
            <a:endParaRPr lang="en-US"/>
          </a:p>
        </p:txBody>
      </p:sp>
    </p:spTree>
    <p:extLst>
      <p:ext uri="{BB962C8B-B14F-4D97-AF65-F5344CB8AC3E}">
        <p14:creationId xmlns:p14="http://schemas.microsoft.com/office/powerpoint/2010/main" val="63789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542">
                                            <p:txEl>
                                              <p:pRg st="0" end="0"/>
                                            </p:txEl>
                                          </p:spTgt>
                                        </p:tgtEl>
                                        <p:attrNameLst>
                                          <p:attrName>style.visibility</p:attrName>
                                        </p:attrNameLst>
                                      </p:cBhvr>
                                      <p:to>
                                        <p:strVal val="visible"/>
                                      </p:to>
                                    </p:set>
                                    <p:animEffect transition="in" filter="fade">
                                      <p:cBhvr>
                                        <p:cTn id="7" dur="500"/>
                                        <p:tgtEl>
                                          <p:spTgt spid="1935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542">
                                            <p:txEl>
                                              <p:pRg st="1" end="1"/>
                                            </p:txEl>
                                          </p:spTgt>
                                        </p:tgtEl>
                                        <p:attrNameLst>
                                          <p:attrName>style.visibility</p:attrName>
                                        </p:attrNameLst>
                                      </p:cBhvr>
                                      <p:to>
                                        <p:strVal val="visible"/>
                                      </p:to>
                                    </p:set>
                                    <p:animEffect transition="in" filter="fade">
                                      <p:cBhvr>
                                        <p:cTn id="10" dur="500"/>
                                        <p:tgtEl>
                                          <p:spTgt spid="19354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3542">
                                            <p:txEl>
                                              <p:pRg st="2" end="2"/>
                                            </p:txEl>
                                          </p:spTgt>
                                        </p:tgtEl>
                                        <p:attrNameLst>
                                          <p:attrName>style.visibility</p:attrName>
                                        </p:attrNameLst>
                                      </p:cBhvr>
                                      <p:to>
                                        <p:strVal val="visible"/>
                                      </p:to>
                                    </p:set>
                                    <p:animEffect transition="in" filter="fade">
                                      <p:cBhvr>
                                        <p:cTn id="15" dur="500"/>
                                        <p:tgtEl>
                                          <p:spTgt spid="19354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3542">
                                            <p:txEl>
                                              <p:pRg st="3" end="3"/>
                                            </p:txEl>
                                          </p:spTgt>
                                        </p:tgtEl>
                                        <p:attrNameLst>
                                          <p:attrName>style.visibility</p:attrName>
                                        </p:attrNameLst>
                                      </p:cBhvr>
                                      <p:to>
                                        <p:strVal val="visible"/>
                                      </p:to>
                                    </p:set>
                                    <p:animEffect transition="in" filter="fade">
                                      <p:cBhvr>
                                        <p:cTn id="18" dur="500"/>
                                        <p:tgtEl>
                                          <p:spTgt spid="1935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5" name="Group 24"/>
          <p:cNvGrpSpPr/>
          <p:nvPr/>
        </p:nvGrpSpPr>
        <p:grpSpPr>
          <a:xfrm>
            <a:off x="3107080" y="4038600"/>
            <a:ext cx="2929841" cy="2334130"/>
            <a:chOff x="944512" y="4207402"/>
            <a:chExt cx="2929841" cy="2334130"/>
          </a:xfrm>
        </p:grpSpPr>
        <p:grpSp>
          <p:nvGrpSpPr>
            <p:cNvPr id="21" name="Group 20"/>
            <p:cNvGrpSpPr/>
            <p:nvPr/>
          </p:nvGrpSpPr>
          <p:grpSpPr>
            <a:xfrm>
              <a:off x="1005656" y="4207402"/>
              <a:ext cx="2807553" cy="1888598"/>
              <a:chOff x="838200" y="4353706"/>
              <a:chExt cx="2807553" cy="1888598"/>
            </a:xfrm>
          </p:grpSpPr>
          <p:pic>
            <p:nvPicPr>
              <p:cNvPr id="23" name="Picture 7"/>
              <p:cNvPicPr>
                <a:picLocks noChangeAspect="1" noChangeArrowheads="1"/>
              </p:cNvPicPr>
              <p:nvPr/>
            </p:nvPicPr>
            <p:blipFill>
              <a:blip r:embed="rId3" cstate="print"/>
              <a:srcRect/>
              <a:stretch>
                <a:fillRect/>
              </a:stretch>
            </p:blipFill>
            <p:spPr bwMode="ltGray">
              <a:xfrm>
                <a:off x="838200" y="4539053"/>
                <a:ext cx="1265209" cy="1517904"/>
              </a:xfrm>
              <a:prstGeom prst="rect">
                <a:avLst/>
              </a:prstGeom>
              <a:noFill/>
              <a:ln w="9525">
                <a:noFill/>
                <a:miter lim="800000"/>
                <a:headEnd/>
                <a:tailEnd/>
              </a:ln>
              <a:effectLst/>
            </p:spPr>
          </p:pic>
          <p:pic>
            <p:nvPicPr>
              <p:cNvPr id="24" name="Picture 4"/>
              <p:cNvPicPr>
                <a:picLocks noChangeAspect="1" noChangeArrowheads="1"/>
              </p:cNvPicPr>
              <p:nvPr/>
            </p:nvPicPr>
            <p:blipFill>
              <a:blip r:embed="rId4" cstate="print"/>
              <a:srcRect/>
              <a:stretch>
                <a:fillRect/>
              </a:stretch>
            </p:blipFill>
            <p:spPr bwMode="auto">
              <a:xfrm>
                <a:off x="2438400" y="4353706"/>
                <a:ext cx="1207353" cy="1888598"/>
              </a:xfrm>
              <a:prstGeom prst="rect">
                <a:avLst/>
              </a:prstGeom>
              <a:noFill/>
              <a:ln w="9525">
                <a:noFill/>
                <a:miter lim="800000"/>
                <a:headEnd/>
                <a:tailEnd/>
              </a:ln>
              <a:effectLst/>
            </p:spPr>
          </p:pic>
        </p:grpSp>
        <p:sp>
          <p:nvSpPr>
            <p:cNvPr id="22" name="TextBox 21"/>
            <p:cNvSpPr txBox="1"/>
            <p:nvPr/>
          </p:nvSpPr>
          <p:spPr>
            <a:xfrm>
              <a:off x="944512" y="6172200"/>
              <a:ext cx="2929841" cy="369332"/>
            </a:xfrm>
            <a:prstGeom prst="rect">
              <a:avLst/>
            </a:prstGeom>
            <a:noFill/>
          </p:spPr>
          <p:txBody>
            <a:bodyPr wrap="none" rtlCol="0" anchor="ctr" anchorCtr="0">
              <a:spAutoFit/>
            </a:bodyPr>
            <a:lstStyle/>
            <a:p>
              <a:r>
                <a:rPr lang="en-US" sz="1800" dirty="0" smtClean="0">
                  <a:latin typeface="+mn-lt"/>
                </a:rPr>
                <a:t>Eros, Zeus with thunderbolts.</a:t>
              </a:r>
            </a:p>
          </p:txBody>
        </p:sp>
      </p:grpSp>
      <p:sp>
        <p:nvSpPr>
          <p:cNvPr id="29" name="TextBox 28"/>
          <p:cNvSpPr txBox="1"/>
          <p:nvPr/>
        </p:nvSpPr>
        <p:spPr>
          <a:xfrm>
            <a:off x="338667" y="751344"/>
            <a:ext cx="8466666" cy="2616101"/>
          </a:xfrm>
          <a:prstGeom prst="rect">
            <a:avLst/>
          </a:prstGeom>
          <a:noFill/>
        </p:spPr>
        <p:txBody>
          <a:bodyPr wrap="square" rtlCol="0" anchor="t" anchorCtr="0">
            <a:spAutoFit/>
          </a:bodyPr>
          <a:lstStyle/>
          <a:p>
            <a:r>
              <a:rPr lang="en-US" dirty="0">
                <a:latin typeface="+mn-lt"/>
              </a:rPr>
              <a:t>“He had a golden shield made for him, which was emblazoned not with any ancestral device, but with the figure of Eros armed with a </a:t>
            </a:r>
            <a:r>
              <a:rPr lang="en-US" dirty="0" smtClean="0">
                <a:latin typeface="+mn-lt"/>
              </a:rPr>
              <a:t>thunderbolt.” </a:t>
            </a:r>
            <a:r>
              <a:rPr lang="en-US" sz="2000" dirty="0" smtClean="0">
                <a:latin typeface="+mn-lt"/>
              </a:rPr>
              <a:t>(</a:t>
            </a:r>
            <a:r>
              <a:rPr lang="en-US" sz="2000" dirty="0">
                <a:latin typeface="+mn-lt"/>
              </a:rPr>
              <a:t>Plutarch </a:t>
            </a:r>
            <a:r>
              <a:rPr lang="en-US" sz="2000" i="1" dirty="0">
                <a:latin typeface="+mn-lt"/>
              </a:rPr>
              <a:t>Alcibiades</a:t>
            </a:r>
            <a:r>
              <a:rPr lang="en-US" sz="2000" dirty="0">
                <a:latin typeface="+mn-lt"/>
              </a:rPr>
              <a:t> p. 58</a:t>
            </a:r>
            <a:r>
              <a:rPr lang="en-US" sz="2000" dirty="0" smtClean="0">
                <a:latin typeface="+mn-lt"/>
              </a:rPr>
              <a:t>)</a:t>
            </a:r>
            <a:endParaRPr lang="en-US" dirty="0" smtClean="0">
              <a:latin typeface="+mn-lt"/>
            </a:endParaRPr>
          </a:p>
          <a:p>
            <a:r>
              <a:rPr lang="en-US" dirty="0" smtClean="0">
                <a:latin typeface="+mn-lt"/>
              </a:rPr>
              <a:t>“The </a:t>
            </a:r>
            <a:r>
              <a:rPr lang="en-US" dirty="0">
                <a:latin typeface="+mn-lt"/>
              </a:rPr>
              <a:t>sway which he held over the humbler and poorer classes was so potent that they were filled with an extraordinary passion </a:t>
            </a:r>
            <a:r>
              <a:rPr lang="en-US" dirty="0" smtClean="0">
                <a:latin typeface="+mn-lt"/>
              </a:rPr>
              <a:t>(an </a:t>
            </a:r>
            <a:r>
              <a:rPr lang="en-US" i="1" dirty="0" smtClean="0">
                <a:latin typeface="+mn-lt"/>
              </a:rPr>
              <a:t>erōs </a:t>
            </a:r>
            <a:r>
              <a:rPr lang="en-US" i="1" dirty="0" err="1" smtClean="0">
                <a:latin typeface="+mn-lt"/>
              </a:rPr>
              <a:t>thamastos</a:t>
            </a:r>
            <a:r>
              <a:rPr lang="en-US" dirty="0" smtClean="0">
                <a:latin typeface="+mn-lt"/>
              </a:rPr>
              <a:t>) for </a:t>
            </a:r>
            <a:r>
              <a:rPr lang="en-US" dirty="0">
                <a:latin typeface="+mn-lt"/>
              </a:rPr>
              <a:t>him to rule them as a </a:t>
            </a:r>
            <a:r>
              <a:rPr lang="en-US" dirty="0" smtClean="0">
                <a:latin typeface="+mn-lt"/>
              </a:rPr>
              <a:t>dictator (a </a:t>
            </a:r>
            <a:r>
              <a:rPr lang="en-US" i="1" dirty="0" smtClean="0">
                <a:latin typeface="+mn-lt"/>
              </a:rPr>
              <a:t>turannos</a:t>
            </a:r>
            <a:r>
              <a:rPr lang="en-US" dirty="0" smtClean="0">
                <a:latin typeface="+mn-lt"/>
              </a:rPr>
              <a:t>)….” </a:t>
            </a:r>
            <a:r>
              <a:rPr lang="en-US" sz="2000" dirty="0" smtClean="0">
                <a:latin typeface="+mn-lt"/>
              </a:rPr>
              <a:t>(p. 280)</a:t>
            </a:r>
            <a:endParaRPr lang="en-US" dirty="0" smtClean="0">
              <a:latin typeface="+mn-lt"/>
            </a:endParaRPr>
          </a:p>
        </p:txBody>
      </p:sp>
    </p:spTree>
    <p:extLst>
      <p:ext uri="{BB962C8B-B14F-4D97-AF65-F5344CB8AC3E}">
        <p14:creationId xmlns:p14="http://schemas.microsoft.com/office/powerpoint/2010/main" val="158624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ubtitle 2"/>
          <p:cNvSpPr>
            <a:spLocks noGrp="1"/>
          </p:cNvSpPr>
          <p:nvPr>
            <p:ph idx="1"/>
          </p:nvPr>
        </p:nvSpPr>
        <p:spPr/>
        <p:txBody>
          <a:bodyPr>
            <a:normAutofit/>
          </a:bodyPr>
          <a:lstStyle/>
          <a:p>
            <a:pPr lvl="0"/>
            <a:r>
              <a:rPr lang="en-US" dirty="0" smtClean="0"/>
              <a:t>Introduction</a:t>
            </a:r>
          </a:p>
          <a:p>
            <a:pPr lvl="1"/>
            <a:r>
              <a:rPr lang="en-US" dirty="0" smtClean="0"/>
              <a:t>Alcibiades’ Life and Times</a:t>
            </a:r>
          </a:p>
          <a:p>
            <a:pPr lvl="0"/>
            <a:r>
              <a:rPr lang="en-US" dirty="0" smtClean="0"/>
              <a:t>Oral Report</a:t>
            </a:r>
          </a:p>
          <a:p>
            <a:pPr lvl="1"/>
            <a:r>
              <a:rPr lang="en-US" dirty="0" smtClean="0"/>
              <a:t>Plutarch’s </a:t>
            </a:r>
            <a:r>
              <a:rPr lang="en-US" i="1" dirty="0" smtClean="0"/>
              <a:t>Life of Alcibiades</a:t>
            </a:r>
          </a:p>
          <a:p>
            <a:pPr lvl="0"/>
            <a:r>
              <a:rPr lang="en-US" dirty="0" smtClean="0"/>
              <a:t>Reading the Body Rhetorical</a:t>
            </a:r>
          </a:p>
          <a:p>
            <a:pPr lvl="1"/>
            <a:r>
              <a:rPr lang="en-US" dirty="0" smtClean="0"/>
              <a:t>Alcibiades and Charisma</a:t>
            </a:r>
            <a:endParaRPr lang="en-US" dirty="0"/>
          </a:p>
        </p:txBody>
      </p:sp>
      <p:sp>
        <p:nvSpPr>
          <p:cNvPr id="7" name="Date Placeholder 6"/>
          <p:cNvSpPr>
            <a:spLocks noGrp="1"/>
          </p:cNvSpPr>
          <p:nvPr>
            <p:ph type="dt" sz="half" idx="10"/>
          </p:nvPr>
        </p:nvSpPr>
        <p:spPr/>
        <p:txBody>
          <a:bodyPr/>
          <a:lstStyle/>
          <a:p>
            <a:r>
              <a:rPr lang="en-US" smtClean="0"/>
              <a:t>4-Apr 2017</a:t>
            </a:r>
            <a:endParaRPr lang="en-US"/>
          </a:p>
        </p:txBody>
      </p:sp>
      <p:sp>
        <p:nvSpPr>
          <p:cNvPr id="8" name="Footer Placeholder 7"/>
          <p:cNvSpPr>
            <a:spLocks noGrp="1"/>
          </p:cNvSpPr>
          <p:nvPr>
            <p:ph type="ftr" sz="quarter" idx="3"/>
          </p:nvPr>
        </p:nvSpPr>
        <p:spPr/>
        <p:txBody>
          <a:bodyPr/>
          <a:lstStyle/>
          <a:p>
            <a:r>
              <a:rPr lang="en-US" smtClean="0"/>
              <a:t>Plutarch Alcibiades</a:t>
            </a:r>
            <a:endParaRPr lang="en-US" dirty="0"/>
          </a:p>
        </p:txBody>
      </p:sp>
      <p:sp>
        <p:nvSpPr>
          <p:cNvPr id="9" name="Slide Number Placeholder 8"/>
          <p:cNvSpPr>
            <a:spLocks noGrp="1"/>
          </p:cNvSpPr>
          <p:nvPr>
            <p:ph type="sldNum" sz="quarter" idx="12"/>
          </p:nvPr>
        </p:nvSpPr>
        <p:spPr/>
        <p:txBody>
          <a:bodyPr/>
          <a:lstStyle/>
          <a:p>
            <a:fld id="{C84949BF-B90B-4E25-9A47-07E9FB3241D4}" type="slidenum">
              <a:rPr lang="en-US" smtClean="0"/>
              <a:pPr/>
              <a:t>3</a:t>
            </a:fld>
            <a:endParaRPr lang="en-US"/>
          </a:p>
        </p:txBody>
      </p:sp>
    </p:spTree>
    <p:extLst>
      <p:ext uri="{BB962C8B-B14F-4D97-AF65-F5344CB8AC3E}">
        <p14:creationId xmlns:p14="http://schemas.microsoft.com/office/powerpoint/2010/main" val="295846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Text Placeholder 5"/>
          <p:cNvSpPr>
            <a:spLocks noGrp="1"/>
          </p:cNvSpPr>
          <p:nvPr>
            <p:ph type="body" idx="1"/>
          </p:nvPr>
        </p:nvSpPr>
        <p:spPr/>
        <p:txBody>
          <a:bodyPr/>
          <a:lstStyle/>
          <a:p>
            <a:r>
              <a:rPr lang="en-US" dirty="0" smtClean="0"/>
              <a:t>Alcibiades’ Life and Times</a:t>
            </a:r>
            <a:endParaRPr lang="en-US" dirty="0"/>
          </a:p>
        </p:txBody>
      </p:sp>
    </p:spTree>
    <p:extLst>
      <p:ext uri="{BB962C8B-B14F-4D97-AF65-F5344CB8AC3E}">
        <p14:creationId xmlns:p14="http://schemas.microsoft.com/office/powerpoint/2010/main" val="347154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dirty="0" smtClean="0"/>
              <a:t>Alcibiades’ Life and Times</a:t>
            </a:r>
            <a:endParaRPr lang="en-US" dirty="0"/>
          </a:p>
        </p:txBody>
      </p:sp>
      <p:sp>
        <p:nvSpPr>
          <p:cNvPr id="8" name="Content Placeholder 7"/>
          <p:cNvSpPr>
            <a:spLocks noGrp="1"/>
          </p:cNvSpPr>
          <p:nvPr>
            <p:ph sz="half" idx="1"/>
          </p:nvPr>
        </p:nvSpPr>
        <p:spPr/>
        <p:txBody>
          <a:bodyPr>
            <a:normAutofit/>
          </a:bodyPr>
          <a:lstStyle/>
          <a:p>
            <a:pPr marL="1484313" indent="-1139825">
              <a:buNone/>
            </a:pPr>
            <a:r>
              <a:rPr lang="en-US" sz="2000" dirty="0" smtClean="0"/>
              <a:t>ca. 450	Born.</a:t>
            </a:r>
          </a:p>
          <a:p>
            <a:pPr marL="1484313" indent="-1139825">
              <a:buNone/>
            </a:pPr>
            <a:r>
              <a:rPr lang="en-US" sz="2000" dirty="0" smtClean="0"/>
              <a:t>431	Peloponnesian War starts.</a:t>
            </a:r>
          </a:p>
          <a:p>
            <a:pPr marL="1484313" indent="-1139825">
              <a:buNone/>
            </a:pPr>
            <a:r>
              <a:rPr lang="en-US" sz="2000" dirty="0" smtClean="0"/>
              <a:t>432-431	Potidaean campaign.</a:t>
            </a:r>
          </a:p>
          <a:p>
            <a:pPr marL="1484313" indent="-1139825">
              <a:buNone/>
            </a:pPr>
            <a:r>
              <a:rPr lang="en-US" sz="2000" dirty="0" smtClean="0"/>
              <a:t>ca. 427	Follower of Cleon.</a:t>
            </a:r>
          </a:p>
          <a:p>
            <a:pPr marL="1484313" indent="-1139825">
              <a:buNone/>
            </a:pPr>
            <a:r>
              <a:rPr lang="en-US" sz="2000" dirty="0" smtClean="0"/>
              <a:t>424	Battle of </a:t>
            </a:r>
            <a:r>
              <a:rPr lang="en-US" sz="2000" dirty="0" err="1" smtClean="0"/>
              <a:t>Delium</a:t>
            </a:r>
            <a:r>
              <a:rPr lang="en-US" sz="2000" dirty="0" smtClean="0"/>
              <a:t>.</a:t>
            </a:r>
          </a:p>
          <a:p>
            <a:pPr marL="1484313" indent="-1139825">
              <a:buNone/>
            </a:pPr>
            <a:r>
              <a:rPr lang="en-US" sz="2000" dirty="0" smtClean="0"/>
              <a:t>421	Peace with Sparta . </a:t>
            </a:r>
          </a:p>
          <a:p>
            <a:pPr marL="1484313" indent="-1139825">
              <a:buNone/>
            </a:pPr>
            <a:r>
              <a:rPr lang="en-US" sz="2000" dirty="0" smtClean="0"/>
              <a:t>417/6	Melian debate.</a:t>
            </a:r>
          </a:p>
          <a:p>
            <a:pPr marL="1484313" indent="-1139825">
              <a:buNone/>
            </a:pPr>
            <a:r>
              <a:rPr lang="en-US" sz="2000" dirty="0" smtClean="0"/>
              <a:t>416	Olympic victory. Ostracism survived. Sicilian Debate.</a:t>
            </a:r>
          </a:p>
        </p:txBody>
      </p:sp>
      <p:sp>
        <p:nvSpPr>
          <p:cNvPr id="14" name="Content Placeholder 13"/>
          <p:cNvSpPr>
            <a:spLocks noGrp="1"/>
          </p:cNvSpPr>
          <p:nvPr>
            <p:ph sz="half" idx="2"/>
          </p:nvPr>
        </p:nvSpPr>
        <p:spPr/>
        <p:txBody>
          <a:bodyPr>
            <a:normAutofit/>
          </a:bodyPr>
          <a:lstStyle/>
          <a:p>
            <a:pPr marL="1139825" indent="-1139825">
              <a:buNone/>
            </a:pPr>
            <a:r>
              <a:rPr lang="en-US" sz="2000" dirty="0" smtClean="0"/>
              <a:t>415	Mysteries affair. Defection to Sparta.</a:t>
            </a:r>
          </a:p>
          <a:p>
            <a:pPr marL="1139825" indent="-1139825">
              <a:buNone/>
            </a:pPr>
            <a:r>
              <a:rPr lang="en-US" sz="2000" dirty="0" smtClean="0"/>
              <a:t>413	Fortification of </a:t>
            </a:r>
            <a:r>
              <a:rPr lang="en-US" sz="2000" dirty="0" err="1" smtClean="0"/>
              <a:t>Decelea</a:t>
            </a:r>
            <a:r>
              <a:rPr lang="en-US" sz="2000" dirty="0" smtClean="0"/>
              <a:t>.</a:t>
            </a:r>
          </a:p>
          <a:p>
            <a:pPr marL="1139825" indent="-1139825">
              <a:buNone/>
            </a:pPr>
            <a:r>
              <a:rPr lang="en-US" sz="2000" dirty="0" smtClean="0"/>
              <a:t>413-412	Sicilian disaster. Defection to Persians. </a:t>
            </a:r>
          </a:p>
          <a:p>
            <a:pPr marL="1139825" indent="-1139825">
              <a:buNone/>
            </a:pPr>
            <a:r>
              <a:rPr lang="en-US" sz="2000" dirty="0" smtClean="0"/>
              <a:t>411	Oligarchic coup.</a:t>
            </a:r>
          </a:p>
          <a:p>
            <a:pPr marL="1139825" indent="-1139825">
              <a:buNone/>
            </a:pPr>
            <a:r>
              <a:rPr lang="en-US" sz="2000" dirty="0" smtClean="0"/>
              <a:t>408	Repatriation. </a:t>
            </a:r>
          </a:p>
          <a:p>
            <a:pPr marL="1139825" indent="-1139825">
              <a:buNone/>
            </a:pPr>
            <a:r>
              <a:rPr lang="en-US" sz="2000" dirty="0" smtClean="0"/>
              <a:t>406	Re-exile.</a:t>
            </a:r>
          </a:p>
          <a:p>
            <a:pPr marL="1139825" indent="-1139825">
              <a:buNone/>
            </a:pPr>
            <a:r>
              <a:rPr lang="en-US" sz="2000" dirty="0" smtClean="0"/>
              <a:t>404	Sparta defeats Athens.</a:t>
            </a:r>
          </a:p>
          <a:p>
            <a:pPr marL="1139825" indent="-1139825">
              <a:buNone/>
            </a:pPr>
            <a:r>
              <a:rPr lang="en-US" sz="2000" dirty="0" smtClean="0"/>
              <a:t>404-403	Tyranny of 30. Al murdered.</a:t>
            </a:r>
          </a:p>
        </p:txBody>
      </p:sp>
      <p:sp>
        <p:nvSpPr>
          <p:cNvPr id="5" name="Date Placeholder 4"/>
          <p:cNvSpPr>
            <a:spLocks noGrp="1"/>
          </p:cNvSpPr>
          <p:nvPr>
            <p:ph type="dt" sz="half" idx="10"/>
          </p:nvPr>
        </p:nvSpPr>
        <p:spPr/>
        <p:txBody>
          <a:bodyPr/>
          <a:lstStyle/>
          <a:p>
            <a:r>
              <a:rPr lang="en-US" smtClean="0"/>
              <a:t>4-Apr 2017</a:t>
            </a:r>
            <a:endParaRPr lang="en-US"/>
          </a:p>
        </p:txBody>
      </p:sp>
      <p:sp>
        <p:nvSpPr>
          <p:cNvPr id="6" name="Footer Placeholder 5"/>
          <p:cNvSpPr>
            <a:spLocks noGrp="1"/>
          </p:cNvSpPr>
          <p:nvPr>
            <p:ph type="ftr" sz="quarter" idx="3"/>
          </p:nvPr>
        </p:nvSpPr>
        <p:spPr/>
        <p:txBody>
          <a:bodyPr/>
          <a:lstStyle/>
          <a:p>
            <a:r>
              <a:rPr lang="en-US" smtClean="0"/>
              <a:t>Plutarch Alcibiades</a:t>
            </a:r>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5</a:t>
            </a:fld>
            <a:endParaRPr lang="en-US"/>
          </a:p>
        </p:txBody>
      </p:sp>
    </p:spTree>
    <p:extLst>
      <p:ext uri="{BB962C8B-B14F-4D97-AF65-F5344CB8AC3E}">
        <p14:creationId xmlns:p14="http://schemas.microsoft.com/office/powerpoint/2010/main" val="69511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Report</a:t>
            </a:r>
            <a:endParaRPr lang="en-US" dirty="0"/>
          </a:p>
        </p:txBody>
      </p:sp>
      <p:sp>
        <p:nvSpPr>
          <p:cNvPr id="6" name="Text Placeholder 5"/>
          <p:cNvSpPr>
            <a:spLocks noGrp="1"/>
          </p:cNvSpPr>
          <p:nvPr>
            <p:ph type="body" idx="1"/>
          </p:nvPr>
        </p:nvSpPr>
        <p:spPr/>
        <p:txBody>
          <a:bodyPr/>
          <a:lstStyle/>
          <a:p>
            <a:r>
              <a:rPr lang="en-US" dirty="0" smtClean="0"/>
              <a:t>Plutarch’s </a:t>
            </a:r>
            <a:r>
              <a:rPr lang="en-US" i="1" dirty="0" smtClean="0"/>
              <a:t>Life of Alcibiades</a:t>
            </a:r>
            <a:endParaRPr lang="en-US" i="1" dirty="0"/>
          </a:p>
        </p:txBody>
      </p:sp>
    </p:spTree>
    <p:extLst>
      <p:ext uri="{BB962C8B-B14F-4D97-AF65-F5344CB8AC3E}">
        <p14:creationId xmlns:p14="http://schemas.microsoft.com/office/powerpoint/2010/main" val="398430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Reading the Body Rhetorical</a:t>
            </a:r>
            <a:endParaRPr lang="en-US" i="1"/>
          </a:p>
        </p:txBody>
      </p:sp>
      <p:sp>
        <p:nvSpPr>
          <p:cNvPr id="192515" name="Rectangle 3"/>
          <p:cNvSpPr>
            <a:spLocks noGrp="1" noChangeArrowheads="1"/>
          </p:cNvSpPr>
          <p:nvPr>
            <p:ph type="body" idx="1"/>
          </p:nvPr>
        </p:nvSpPr>
        <p:spPr/>
        <p:txBody>
          <a:bodyPr/>
          <a:lstStyle/>
          <a:p>
            <a:r>
              <a:rPr lang="en-US" dirty="0"/>
              <a:t>Alcibiades </a:t>
            </a:r>
            <a:r>
              <a:rPr lang="en-US" dirty="0" smtClean="0"/>
              <a:t>and Charisma</a:t>
            </a:r>
            <a:endParaRPr lang="en-US" dirty="0"/>
          </a:p>
        </p:txBody>
      </p:sp>
    </p:spTree>
    <p:extLst>
      <p:ext uri="{BB962C8B-B14F-4D97-AF65-F5344CB8AC3E}">
        <p14:creationId xmlns:p14="http://schemas.microsoft.com/office/powerpoint/2010/main" val="16244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ltGray">
          <a:xfrm>
            <a:off x="422275" y="1544004"/>
            <a:ext cx="8270875" cy="3739485"/>
          </a:xfrm>
          <a:prstGeom prst="rect">
            <a:avLst/>
          </a:prstGeom>
          <a:noFill/>
          <a:ln w="9525">
            <a:noFill/>
            <a:miter lim="800000"/>
            <a:headEnd/>
            <a:tailEnd/>
          </a:ln>
          <a:effectLst/>
        </p:spPr>
        <p:txBody>
          <a:bodyPr anchor="ctr">
            <a:spAutoFit/>
          </a:bodyPr>
          <a:lstStyle/>
          <a:p>
            <a:pPr algn="l">
              <a:spcAft>
                <a:spcPct val="50000"/>
              </a:spcAft>
            </a:pPr>
            <a:r>
              <a:rPr lang="en-US" sz="2000" dirty="0">
                <a:latin typeface="+mn-lt"/>
              </a:rPr>
              <a:t>“Theophrastus noted long ago that the strongest desire</a:t>
            </a:r>
            <a:br>
              <a:rPr lang="en-US" sz="2000" dirty="0">
                <a:latin typeface="+mn-lt"/>
              </a:rPr>
            </a:br>
            <a:r>
              <a:rPr lang="en-US" sz="2000" dirty="0">
                <a:latin typeface="+mn-lt"/>
              </a:rPr>
              <a:t>of men who have attained to leadership in a popularly governed state is not so much the acquirement of personal wealth as the gradual establishment of their own sovereignty at the expense of popular sovereignty</a:t>
            </a:r>
            <a:r>
              <a:rPr lang="en-US" sz="2000" dirty="0" smtClean="0">
                <a:latin typeface="+mn-lt"/>
              </a:rPr>
              <a:t>.”</a:t>
            </a:r>
            <a:br>
              <a:rPr lang="en-US" sz="2000" dirty="0" smtClean="0">
                <a:latin typeface="+mn-lt"/>
              </a:rPr>
            </a:br>
            <a:r>
              <a:rPr lang="en-US" sz="1800" dirty="0" smtClean="0">
                <a:latin typeface="+mn-lt"/>
              </a:rPr>
              <a:t>(</a:t>
            </a:r>
            <a:r>
              <a:rPr lang="en-US" sz="1800" dirty="0" err="1">
                <a:latin typeface="+mn-lt"/>
              </a:rPr>
              <a:t>Michels</a:t>
            </a:r>
            <a:r>
              <a:rPr lang="en-US" sz="1800" dirty="0">
                <a:latin typeface="+mn-lt"/>
              </a:rPr>
              <a:t> 349)</a:t>
            </a:r>
          </a:p>
          <a:p>
            <a:pPr algn="l">
              <a:spcAft>
                <a:spcPct val="50000"/>
              </a:spcAft>
            </a:pPr>
            <a:r>
              <a:rPr lang="en-US" sz="2000" dirty="0" smtClean="0">
                <a:latin typeface="+mn-lt"/>
              </a:rPr>
              <a:t>“</a:t>
            </a:r>
            <a:r>
              <a:rPr lang="en-US" sz="2000" dirty="0">
                <a:latin typeface="+mn-lt"/>
              </a:rPr>
              <a:t>The leader (demagogue) rules by virtue of the devotion and trust which his political followers have in him personally” </a:t>
            </a:r>
            <a:r>
              <a:rPr lang="en-US" sz="1800" dirty="0">
                <a:latin typeface="+mn-lt"/>
              </a:rPr>
              <a:t>(Weber 268)</a:t>
            </a:r>
          </a:p>
          <a:p>
            <a:pPr algn="l">
              <a:spcAft>
                <a:spcPct val="50000"/>
              </a:spcAft>
            </a:pPr>
            <a:r>
              <a:rPr lang="en-US" sz="2000" dirty="0">
                <a:latin typeface="+mn-lt"/>
              </a:rPr>
              <a:t>“Greek writers about politics all thought that the ‘demagogues’ gained and maintained their authority through substantive promises </a:t>
            </a:r>
            <a:r>
              <a:rPr lang="en-US" sz="1800" dirty="0">
                <a:latin typeface="+mn-lt"/>
              </a:rPr>
              <a:t>[i.e., rather than through “emotional appeals”]</a:t>
            </a:r>
            <a:r>
              <a:rPr lang="en-US" sz="2000" dirty="0">
                <a:latin typeface="+mn-lt"/>
              </a:rPr>
              <a:t>…. The evidence, as I read it, fully supports that view.” </a:t>
            </a:r>
            <a:r>
              <a:rPr lang="en-US" sz="1800" dirty="0">
                <a:latin typeface="+mn-lt"/>
              </a:rPr>
              <a:t>(Finley 98)</a:t>
            </a:r>
          </a:p>
        </p:txBody>
      </p:sp>
      <p:sp>
        <p:nvSpPr>
          <p:cNvPr id="9" name="Title 8"/>
          <p:cNvSpPr>
            <a:spLocks noGrp="1"/>
          </p:cNvSpPr>
          <p:nvPr>
            <p:ph type="title"/>
          </p:nvPr>
        </p:nvSpPr>
        <p:spPr/>
        <p:txBody>
          <a:bodyPr/>
          <a:lstStyle/>
          <a:p>
            <a:r>
              <a:rPr lang="en-US" dirty="0" smtClean="0"/>
              <a:t>Lenses</a:t>
            </a:r>
            <a:endParaRPr lang="en-US" dirty="0"/>
          </a:p>
        </p:txBody>
      </p:sp>
      <p:sp>
        <p:nvSpPr>
          <p:cNvPr id="2" name="Date Placeholder 1"/>
          <p:cNvSpPr>
            <a:spLocks noGrp="1"/>
          </p:cNvSpPr>
          <p:nvPr>
            <p:ph type="dt" sz="half" idx="4294967295"/>
          </p:nvPr>
        </p:nvSpPr>
        <p:spPr>
          <a:xfrm>
            <a:off x="0" y="6356350"/>
            <a:ext cx="2133600" cy="365125"/>
          </a:xfrm>
        </p:spPr>
        <p:txBody>
          <a:bodyPr/>
          <a:lstStyle/>
          <a:p>
            <a:r>
              <a:rPr lang="en-US" smtClean="0"/>
              <a:t>4-Apr 2017</a:t>
            </a:r>
            <a:endParaRPr lang="en-US"/>
          </a:p>
        </p:txBody>
      </p:sp>
      <p:sp>
        <p:nvSpPr>
          <p:cNvPr id="7" name="Footer Placeholder 6"/>
          <p:cNvSpPr>
            <a:spLocks noGrp="1"/>
          </p:cNvSpPr>
          <p:nvPr>
            <p:ph type="ftr" sz="quarter" idx="4294967295"/>
          </p:nvPr>
        </p:nvSpPr>
        <p:spPr>
          <a:xfrm>
            <a:off x="0" y="6354763"/>
            <a:ext cx="2895600" cy="366712"/>
          </a:xfrm>
        </p:spPr>
        <p:txBody>
          <a:bodyPr/>
          <a:lstStyle/>
          <a:p>
            <a:r>
              <a:rPr lang="en-US" smtClean="0"/>
              <a:t>Plutarch Alcibiades</a:t>
            </a:r>
            <a:endParaRPr lang="en-US" dirty="0"/>
          </a:p>
        </p:txBody>
      </p:sp>
      <p:sp>
        <p:nvSpPr>
          <p:cNvPr id="8" name="Slide Number Placeholder 7"/>
          <p:cNvSpPr>
            <a:spLocks noGrp="1"/>
          </p:cNvSpPr>
          <p:nvPr>
            <p:ph type="sldNum" sz="quarter" idx="4294967295"/>
          </p:nvPr>
        </p:nvSpPr>
        <p:spPr>
          <a:xfrm>
            <a:off x="7010400" y="6356350"/>
            <a:ext cx="2133600" cy="365125"/>
          </a:xfrm>
        </p:spPr>
        <p:txBody>
          <a:bodyPr/>
          <a:lstStyle/>
          <a:p>
            <a:fld id="{D8DA791F-B178-4742-A26D-9D2FEF52258B}" type="slidenum">
              <a:rPr lang="en-US" smtClean="0"/>
              <a:pPr/>
              <a:t>8</a:t>
            </a:fld>
            <a:endParaRPr lang="en-US"/>
          </a:p>
        </p:txBody>
      </p:sp>
    </p:spTree>
    <p:extLst>
      <p:ext uri="{BB962C8B-B14F-4D97-AF65-F5344CB8AC3E}">
        <p14:creationId xmlns:p14="http://schemas.microsoft.com/office/powerpoint/2010/main" val="10882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Kharis</a:t>
            </a:r>
            <a:r>
              <a:rPr lang="en-US" dirty="0" smtClean="0"/>
              <a:t>, Charisma, Charm</a:t>
            </a:r>
            <a:endParaRPr lang="en-US" dirty="0"/>
          </a:p>
        </p:txBody>
      </p:sp>
      <p:sp>
        <p:nvSpPr>
          <p:cNvPr id="3" name="Content Placeholder 2"/>
          <p:cNvSpPr>
            <a:spLocks noGrp="1"/>
          </p:cNvSpPr>
          <p:nvPr>
            <p:ph idx="1"/>
          </p:nvPr>
        </p:nvSpPr>
        <p:spPr/>
        <p:txBody>
          <a:bodyPr/>
          <a:lstStyle/>
          <a:p>
            <a:r>
              <a:rPr lang="en-US" dirty="0" smtClean="0"/>
              <a:t>“Charisma” &lt; </a:t>
            </a:r>
            <a:r>
              <a:rPr lang="en-US" b="1" i="1" dirty="0" smtClean="0"/>
              <a:t>kharis</a:t>
            </a:r>
            <a:endParaRPr lang="en-US" b="1" dirty="0" smtClean="0"/>
          </a:p>
          <a:p>
            <a:pPr lvl="1"/>
            <a:r>
              <a:rPr lang="en-US" dirty="0" smtClean="0"/>
              <a:t>“charm,” “pleasure,” “favor”</a:t>
            </a:r>
          </a:p>
          <a:p>
            <a:r>
              <a:rPr lang="en-US" dirty="0" smtClean="0"/>
              <a:t>Compare</a:t>
            </a:r>
          </a:p>
          <a:p>
            <a:pPr lvl="1"/>
            <a:r>
              <a:rPr lang="en-US" i="1" dirty="0" smtClean="0"/>
              <a:t>pros kharin </a:t>
            </a:r>
            <a:r>
              <a:rPr lang="en-US" i="1" dirty="0" err="1" smtClean="0"/>
              <a:t>legein</a:t>
            </a:r>
            <a:r>
              <a:rPr lang="en-US" dirty="0" smtClean="0"/>
              <a:t> (Demosthenes)</a:t>
            </a:r>
          </a:p>
          <a:p>
            <a:pPr lvl="1"/>
            <a:r>
              <a:rPr lang="en-US" i="1" dirty="0" err="1" smtClean="0"/>
              <a:t>kharizomai</a:t>
            </a:r>
            <a:r>
              <a:rPr lang="en-US" dirty="0" smtClean="0"/>
              <a:t> &amp; cognates (Aristophanes </a:t>
            </a:r>
            <a:r>
              <a:rPr lang="en-US" i="1" dirty="0" smtClean="0"/>
              <a:t>Knights</a:t>
            </a:r>
            <a:r>
              <a:rPr lang="en-US" dirty="0" smtClean="0"/>
              <a:t>)</a:t>
            </a:r>
          </a:p>
          <a:p>
            <a:pPr lvl="2"/>
            <a:r>
              <a:rPr lang="en-US" dirty="0" smtClean="0"/>
              <a:t>sexual</a:t>
            </a:r>
          </a:p>
          <a:p>
            <a:pPr lvl="2"/>
            <a:r>
              <a:rPr lang="en-US" dirty="0" smtClean="0"/>
              <a:t>political</a:t>
            </a:r>
          </a:p>
        </p:txBody>
      </p:sp>
      <p:sp>
        <p:nvSpPr>
          <p:cNvPr id="7" name="Date Placeholder 6"/>
          <p:cNvSpPr>
            <a:spLocks noGrp="1"/>
          </p:cNvSpPr>
          <p:nvPr>
            <p:ph type="dt" sz="half" idx="10"/>
          </p:nvPr>
        </p:nvSpPr>
        <p:spPr/>
        <p:txBody>
          <a:bodyPr/>
          <a:lstStyle/>
          <a:p>
            <a:r>
              <a:rPr lang="en-US" smtClean="0"/>
              <a:t>4-Apr 2017</a:t>
            </a:r>
            <a:endParaRPr lang="en-US"/>
          </a:p>
        </p:txBody>
      </p:sp>
      <p:sp>
        <p:nvSpPr>
          <p:cNvPr id="8" name="Footer Placeholder 7"/>
          <p:cNvSpPr>
            <a:spLocks noGrp="1"/>
          </p:cNvSpPr>
          <p:nvPr>
            <p:ph type="ftr" sz="quarter" idx="3"/>
          </p:nvPr>
        </p:nvSpPr>
        <p:spPr/>
        <p:txBody>
          <a:bodyPr/>
          <a:lstStyle/>
          <a:p>
            <a:r>
              <a:rPr lang="en-US" smtClean="0"/>
              <a:t>Plutarch Alcibiades</a:t>
            </a:r>
            <a:endParaRPr lang="en-US" dirty="0"/>
          </a:p>
        </p:txBody>
      </p:sp>
      <p:sp>
        <p:nvSpPr>
          <p:cNvPr id="9" name="Slide Number Placeholder 8"/>
          <p:cNvSpPr>
            <a:spLocks noGrp="1"/>
          </p:cNvSpPr>
          <p:nvPr>
            <p:ph type="sldNum" sz="quarter" idx="12"/>
          </p:nvPr>
        </p:nvSpPr>
        <p:spPr/>
        <p:txBody>
          <a:bodyPr/>
          <a:lstStyle/>
          <a:p>
            <a:fld id="{C84949BF-B90B-4E25-9A47-07E9FB3241D4}" type="slidenum">
              <a:rPr lang="en-US" smtClean="0"/>
              <a:pPr/>
              <a:t>9</a:t>
            </a:fld>
            <a:endParaRPr lang="en-US"/>
          </a:p>
        </p:txBody>
      </p:sp>
    </p:spTree>
    <p:extLst>
      <p:ext uri="{BB962C8B-B14F-4D97-AF65-F5344CB8AC3E}">
        <p14:creationId xmlns:p14="http://schemas.microsoft.com/office/powerpoint/2010/main" val="425367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z">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itho">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nchorCtr="0">
        <a:spAutoFit/>
      </a:bodyPr>
      <a:lstStyle>
        <a:defPPr>
          <a:defRPr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Template>
  <TotalTime>468</TotalTime>
  <Words>1149</Words>
  <Application>Microsoft Office PowerPoint</Application>
  <PresentationFormat>On-screen Show (4:3)</PresentationFormat>
  <Paragraphs>134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Levenim MT</vt:lpstr>
      <vt:lpstr>Tahoma</vt:lpstr>
      <vt:lpstr>Times New Roman</vt:lpstr>
      <vt:lpstr>z</vt:lpstr>
      <vt:lpstr>Plutarch’s Life of Alcibiades</vt:lpstr>
      <vt:lpstr>PowerPoint Presentation</vt:lpstr>
      <vt:lpstr>Agenda</vt:lpstr>
      <vt:lpstr>Introduction</vt:lpstr>
      <vt:lpstr>Alcibiades’ Life and Times</vt:lpstr>
      <vt:lpstr>Oral Report</vt:lpstr>
      <vt:lpstr>Reading the Body Rhetorical</vt:lpstr>
      <vt:lpstr>Lenses</vt:lpstr>
      <vt:lpstr>Kharis, Charisma, Charm</vt:lpstr>
      <vt:lpstr>PowerPoint Presentation</vt:lpstr>
      <vt:lpstr>Kharis</vt:lpstr>
      <vt:lpstr>Erōs: Plutarch’s Life</vt:lpstr>
      <vt:lpstr>Savvy Orator?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Plutarch’s Life of Alcibiades</dc:title>
  <dc:creator>ascholtz</dc:creator>
  <cp:lastModifiedBy>Scholtz, Andrew</cp:lastModifiedBy>
  <cp:revision>61</cp:revision>
  <cp:lastPrinted>2017-04-04T20:05:21Z</cp:lastPrinted>
  <dcterms:created xsi:type="dcterms:W3CDTF">2012-11-19T18:02:21Z</dcterms:created>
  <dcterms:modified xsi:type="dcterms:W3CDTF">2017-04-04T20:25:21Z</dcterms:modified>
</cp:coreProperties>
</file>