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4" r:id="rId4"/>
    <p:sldId id="267" r:id="rId5"/>
    <p:sldId id="268" r:id="rId6"/>
    <p:sldId id="258" r:id="rId7"/>
    <p:sldId id="259" r:id="rId8"/>
    <p:sldId id="260" r:id="rId9"/>
    <p:sldId id="261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28" y="114"/>
      </p:cViewPr>
      <p:guideLst>
        <p:guide orient="horz" pos="37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473075"/>
            <a:ext cx="3924300" cy="220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 spd="slow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middle participles, quantity/number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830997"/>
          </a:xfrm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</a:rPr>
              <a:t>grk</a:t>
            </a:r>
            <a:r>
              <a:rPr lang="en-US" dirty="0" smtClean="0">
                <a:solidFill>
                  <a:srgbClr val="000099"/>
                </a:solidFill>
              </a:rPr>
              <a:t>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962780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ᾶς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etc. “every/ all / whole / everyone / everything”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4633820"/>
          <a:ext cx="8229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ONE: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εἷς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μί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 ἕν (singular only)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3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962780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ᾶς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etc. “every/ all / whole / everyone / everything”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ᾶσ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‑α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παντ-ός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πάσ-ης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πα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ντ-ός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παντ-ί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πάσ-ῃ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πα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πᾶσ-αν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πάντ-ες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πᾶσ-αι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πασ-ῶν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πᾶσι(ν)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πάσ-αις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ᾶσι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(ν)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πάντ-ας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πάσ-ας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άντ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4633820"/>
          <a:ext cx="8229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ONE: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εἷς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8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μί</a:t>
                      </a:r>
                      <a:r>
                        <a:rPr lang="en-US" sz="2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 ἕν (singular only)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(3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fem (1</a:t>
                      </a:r>
                      <a:r>
                        <a:rPr lang="en-US" sz="2000" kern="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decl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 (3</a:t>
                      </a:r>
                      <a:r>
                        <a:rPr lang="en-US" sz="2000" kern="800" baseline="30000"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 decl)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εἷς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μί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ἑν-ός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μι-ᾶς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ἑν-ός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ἑν-ί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μι-ᾷ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ἑν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μί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ἕν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4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 smtClean="0"/>
              <a:t>ὦ _____· πόσας γυνᾶικας ὁρᾷς;</a:t>
            </a:r>
          </a:p>
          <a:p>
            <a:r>
              <a:rPr lang="cpg-Grek-GR" dirty="0" smtClean="0"/>
              <a:t>ὦ διδάσκαλε· ὁρῶ _____</a:t>
            </a:r>
            <a:endParaRPr lang="en-US" dirty="0"/>
          </a:p>
        </p:txBody>
      </p:sp>
      <p:pic>
        <p:nvPicPr>
          <p:cNvPr id="4" name="Picture 3" descr="Clipart - Wom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02" y="2182483"/>
            <a:ext cx="792947" cy="1121434"/>
          </a:xfrm>
          <a:prstGeom prst="rect">
            <a:avLst/>
          </a:prstGeom>
        </p:spPr>
      </p:pic>
      <p:pic>
        <p:nvPicPr>
          <p:cNvPr id="5" name="Picture 4" descr="File:A Cartoon Woman Talks Business On The Phone.svg ...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01" y="4019910"/>
            <a:ext cx="557447" cy="1337094"/>
          </a:xfrm>
          <a:prstGeom prst="rect">
            <a:avLst/>
          </a:prstGeom>
        </p:spPr>
      </p:pic>
      <p:pic>
        <p:nvPicPr>
          <p:cNvPr id="6" name="Picture 5" descr="Cartoon Teacher PNG | PNG All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48" y="2695395"/>
            <a:ext cx="1304547" cy="2112268"/>
          </a:xfrm>
          <a:prstGeom prst="rect">
            <a:avLst/>
          </a:prstGeom>
        </p:spPr>
      </p:pic>
      <p:pic>
        <p:nvPicPr>
          <p:cNvPr id="7" name="Picture 6" descr="File:A Cool And Calm Cartoon Businesswoman.svg - Wikimedia ...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06" y="2277372"/>
            <a:ext cx="624613" cy="14990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95691" y="2001328"/>
            <a:ext cx="1026543" cy="1544129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2143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ὦ _____· πόσας γυνᾶικας ὁρᾷς;</a:t>
            </a:r>
          </a:p>
          <a:p>
            <a:r>
              <a:rPr lang="cpg-Grek-GR" dirty="0"/>
              <a:t>ὦ διδάσκαλε· ὁρῶ _____</a:t>
            </a:r>
            <a:endParaRPr lang="en-US" dirty="0"/>
          </a:p>
        </p:txBody>
      </p:sp>
      <p:pic>
        <p:nvPicPr>
          <p:cNvPr id="4" name="Picture 3" descr="Clipart - Wom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02" y="2182483"/>
            <a:ext cx="792947" cy="1121434"/>
          </a:xfrm>
          <a:prstGeom prst="rect">
            <a:avLst/>
          </a:prstGeom>
        </p:spPr>
      </p:pic>
      <p:pic>
        <p:nvPicPr>
          <p:cNvPr id="5" name="Picture 4" descr="File:A Cartoon Woman Talks Business On The Phone.sv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01" y="4019910"/>
            <a:ext cx="557447" cy="1337094"/>
          </a:xfrm>
          <a:prstGeom prst="rect">
            <a:avLst/>
          </a:prstGeom>
        </p:spPr>
      </p:pic>
      <p:pic>
        <p:nvPicPr>
          <p:cNvPr id="6" name="Picture 5" descr="Cartoon Teacher PNG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48" y="2695395"/>
            <a:ext cx="1304547" cy="2112268"/>
          </a:xfrm>
          <a:prstGeom prst="rect">
            <a:avLst/>
          </a:prstGeom>
        </p:spPr>
      </p:pic>
      <p:pic>
        <p:nvPicPr>
          <p:cNvPr id="7" name="Picture 6" descr="File:A Cool And Calm Cartoon Businesswoman.svg - Wikimedi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06" y="2277372"/>
            <a:ext cx="624613" cy="14990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10687" y="1725283"/>
            <a:ext cx="4606505" cy="4364966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411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ὦ _____· </a:t>
            </a:r>
            <a:r>
              <a:rPr lang="cpg-Grek-GR" dirty="0" smtClean="0"/>
              <a:t>πόσα ἄροτρα </a:t>
            </a:r>
            <a:r>
              <a:rPr lang="cpg-Grek-GR" dirty="0"/>
              <a:t>ὁρᾷς;</a:t>
            </a:r>
          </a:p>
          <a:p>
            <a:r>
              <a:rPr lang="cpg-Grek-GR" dirty="0"/>
              <a:t>ὦ διδάσκαλε· ὁρῶ _____</a:t>
            </a:r>
            <a:endParaRPr lang="en-US" dirty="0"/>
          </a:p>
        </p:txBody>
      </p:sp>
      <p:pic>
        <p:nvPicPr>
          <p:cNvPr id="9" name="Picture 8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3" y="2228340"/>
            <a:ext cx="1541253" cy="810763"/>
          </a:xfrm>
          <a:prstGeom prst="rect">
            <a:avLst/>
          </a:prstGeom>
        </p:spPr>
      </p:pic>
      <p:pic>
        <p:nvPicPr>
          <p:cNvPr id="10" name="Picture 9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7" y="3436038"/>
            <a:ext cx="1541253" cy="810763"/>
          </a:xfrm>
          <a:prstGeom prst="rect">
            <a:avLst/>
          </a:prstGeom>
        </p:spPr>
      </p:pic>
      <p:pic>
        <p:nvPicPr>
          <p:cNvPr id="11" name="Picture 10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5" y="2547517"/>
            <a:ext cx="1541253" cy="810763"/>
          </a:xfrm>
          <a:prstGeom prst="rect">
            <a:avLst/>
          </a:prstGeom>
        </p:spPr>
      </p:pic>
      <p:pic>
        <p:nvPicPr>
          <p:cNvPr id="12" name="Picture 11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3" y="4074393"/>
            <a:ext cx="1541253" cy="8107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97283" y="1940943"/>
            <a:ext cx="2070340" cy="1406106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1292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ὦ _____· </a:t>
            </a:r>
            <a:r>
              <a:rPr lang="cpg-Grek-GR" dirty="0" smtClean="0"/>
              <a:t>πόσα ἄροτρα </a:t>
            </a:r>
            <a:r>
              <a:rPr lang="cpg-Grek-GR" dirty="0"/>
              <a:t>ὁρᾷς;</a:t>
            </a:r>
          </a:p>
          <a:p>
            <a:r>
              <a:rPr lang="cpg-Grek-GR" dirty="0"/>
              <a:t>ὦ διδάσκαλε· ὁρῶ _____</a:t>
            </a:r>
            <a:endParaRPr lang="en-US" dirty="0"/>
          </a:p>
        </p:txBody>
      </p:sp>
      <p:pic>
        <p:nvPicPr>
          <p:cNvPr id="9" name="Picture 8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43" y="2228340"/>
            <a:ext cx="1541253" cy="810763"/>
          </a:xfrm>
          <a:prstGeom prst="rect">
            <a:avLst/>
          </a:prstGeom>
        </p:spPr>
      </p:pic>
      <p:pic>
        <p:nvPicPr>
          <p:cNvPr id="10" name="Picture 9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7" y="3436038"/>
            <a:ext cx="1541253" cy="810763"/>
          </a:xfrm>
          <a:prstGeom prst="rect">
            <a:avLst/>
          </a:prstGeom>
        </p:spPr>
      </p:pic>
      <p:pic>
        <p:nvPicPr>
          <p:cNvPr id="11" name="Picture 10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5" y="2547517"/>
            <a:ext cx="1541253" cy="810763"/>
          </a:xfrm>
          <a:prstGeom prst="rect">
            <a:avLst/>
          </a:prstGeom>
        </p:spPr>
      </p:pic>
      <p:pic>
        <p:nvPicPr>
          <p:cNvPr id="12" name="Picture 11" descr="Plough Agriculture Farming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3" y="4074393"/>
            <a:ext cx="1541253" cy="8107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58928" y="1518249"/>
            <a:ext cx="5874589" cy="4209691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0476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ὦ _____· </a:t>
            </a:r>
            <a:r>
              <a:rPr lang="cpg-Grek-GR" dirty="0" smtClean="0"/>
              <a:t>πόσοις ἀρέσκουσιν οἱ κύνες;</a:t>
            </a:r>
            <a:endParaRPr lang="cpg-Grek-GR" dirty="0"/>
          </a:p>
          <a:p>
            <a:r>
              <a:rPr lang="cpg-Grek-GR" dirty="0"/>
              <a:t>ὦ διδάσκαλε· </a:t>
            </a:r>
            <a:r>
              <a:rPr lang="cpg-Grek-GR" dirty="0" smtClean="0"/>
              <a:t>_____</a:t>
            </a:r>
            <a:r>
              <a:rPr lang="cpg-Grek-GR" dirty="0"/>
              <a:t> ἀρέσκουσιν οἱ κύνες;</a:t>
            </a:r>
            <a:endParaRPr lang="en-US" dirty="0"/>
          </a:p>
        </p:txBody>
      </p:sp>
      <p:pic>
        <p:nvPicPr>
          <p:cNvPr id="14" name="Picture 13" descr="Happy Man Waving Clipart Free Stock Photo - Public Dom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3052312"/>
            <a:ext cx="2943045" cy="2943045"/>
          </a:xfrm>
          <a:prstGeom prst="rect">
            <a:avLst/>
          </a:prstGeom>
        </p:spPr>
      </p:pic>
      <p:pic>
        <p:nvPicPr>
          <p:cNvPr id="15" name="Picture 14" descr="File:Happy Cartoon Man Using A Smartphone.svg - Wikimedia ...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55" y="3881886"/>
            <a:ext cx="2162248" cy="2798309"/>
          </a:xfrm>
          <a:prstGeom prst="rect">
            <a:avLst/>
          </a:prstGeom>
        </p:spPr>
      </p:pic>
      <p:pic>
        <p:nvPicPr>
          <p:cNvPr id="16" name="Picture 15" descr="Man Happy Laughing · Free vector graphic on Pixabay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53" y="3950897"/>
            <a:ext cx="1459201" cy="1783743"/>
          </a:xfrm>
          <a:prstGeom prst="rect">
            <a:avLst/>
          </a:prstGeom>
        </p:spPr>
      </p:pic>
      <p:pic>
        <p:nvPicPr>
          <p:cNvPr id="17" name="Picture 16" descr="Clipart - Gentleman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0" y="3094904"/>
            <a:ext cx="854884" cy="152885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339086" y="3010620"/>
            <a:ext cx="2760453" cy="3441939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0220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-GR" dirty="0" smtClean="0"/>
              <a:t>λαλῶμεν ἑλληνιστί· εἷς, πᾶς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-GR" dirty="0"/>
              <a:t>ὦ _____· </a:t>
            </a:r>
            <a:r>
              <a:rPr lang="cpg-Grek-GR" dirty="0" smtClean="0"/>
              <a:t>πόσοις ἀρέσκουσιν οἱ κύνες;</a:t>
            </a:r>
            <a:endParaRPr lang="cpg-Grek-GR" dirty="0"/>
          </a:p>
          <a:p>
            <a:r>
              <a:rPr lang="cpg-Grek-GR" dirty="0"/>
              <a:t>ὦ διδάσκαλε· </a:t>
            </a:r>
            <a:r>
              <a:rPr lang="cpg-Grek-GR" dirty="0" smtClean="0"/>
              <a:t>_____</a:t>
            </a:r>
            <a:r>
              <a:rPr lang="cpg-Grek-GR" dirty="0"/>
              <a:t> ἀρέσκουσιν οἱ κύνες;</a:t>
            </a:r>
            <a:endParaRPr lang="en-US" dirty="0"/>
          </a:p>
        </p:txBody>
      </p:sp>
      <p:pic>
        <p:nvPicPr>
          <p:cNvPr id="5" name="Picture 4" descr="Happy Man Waving Clipart Free Stock Photo - Public Dom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18" y="3052312"/>
            <a:ext cx="2943045" cy="2943045"/>
          </a:xfrm>
          <a:prstGeom prst="rect">
            <a:avLst/>
          </a:prstGeom>
        </p:spPr>
      </p:pic>
      <p:pic>
        <p:nvPicPr>
          <p:cNvPr id="6" name="Picture 5" descr="File:Happy Cartoon Man Using A Smartphone.svg - Wikimedi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55" y="3881886"/>
            <a:ext cx="2162248" cy="2798309"/>
          </a:xfrm>
          <a:prstGeom prst="rect">
            <a:avLst/>
          </a:prstGeom>
        </p:spPr>
      </p:pic>
      <p:pic>
        <p:nvPicPr>
          <p:cNvPr id="7" name="Picture 6" descr="Man Happy Laughing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53" y="3950897"/>
            <a:ext cx="1459201" cy="1783743"/>
          </a:xfrm>
          <a:prstGeom prst="rect">
            <a:avLst/>
          </a:prstGeom>
        </p:spPr>
      </p:pic>
      <p:pic>
        <p:nvPicPr>
          <p:cNvPr id="8" name="Picture 7" descr="Clipart - Gentlem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0" y="3094904"/>
            <a:ext cx="854884" cy="15288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28536" y="2406770"/>
            <a:ext cx="7936302" cy="4356339"/>
          </a:xfrm>
          <a:prstGeom prst="ellipse">
            <a:avLst/>
          </a:prstGeom>
          <a:noFill/>
          <a:ln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3247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αἱ μετοχαὶ αἱ τῆς μέσης φωνῆς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4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ὦ πάτερ· </a:t>
            </a:r>
            <a:r>
              <a:rPr lang="cpg-Grek-GR" dirty="0" smtClean="0"/>
              <a:t>πότερον </a:t>
            </a:r>
            <a:r>
              <a:rPr lang="el-GR" dirty="0" smtClean="0"/>
              <a:t>χαίρεις </a:t>
            </a:r>
            <a:r>
              <a:rPr lang="cpg-Grek-GR" dirty="0" smtClean="0"/>
              <a:t>ἢ λυπεῖ </a:t>
            </a:r>
            <a:r>
              <a:rPr lang="el-GR" dirty="0" smtClean="0"/>
              <a:t>λυόμενος τὴν παῖδα;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09702" y="1814211"/>
            <a:ext cx="8431876" cy="1067222"/>
            <a:chOff x="2809702" y="1814211"/>
            <a:chExt cx="8431876" cy="1067222"/>
          </a:xfrm>
        </p:grpSpPr>
        <p:grpSp>
          <p:nvGrpSpPr>
            <p:cNvPr id="5" name="Group 4"/>
            <p:cNvGrpSpPr/>
            <p:nvPr/>
          </p:nvGrpSpPr>
          <p:grpSpPr>
            <a:xfrm>
              <a:off x="7379741" y="1814211"/>
              <a:ext cx="3861837" cy="1067222"/>
              <a:chOff x="7720563" y="2173665"/>
              <a:chExt cx="3861837" cy="1067222"/>
            </a:xfrm>
          </p:grpSpPr>
          <p:pic>
            <p:nvPicPr>
              <p:cNvPr id="7" name="Picture 6" descr="Free photo: Freedom, Sky, Hands, Handcuffs - Free Image on ...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0563" y="2338392"/>
                <a:ext cx="1299556" cy="737769"/>
              </a:xfrm>
              <a:prstGeom prst="rect">
                <a:avLst/>
              </a:prstGeom>
            </p:spPr>
          </p:pic>
          <p:pic>
            <p:nvPicPr>
              <p:cNvPr id="8" name="Picture 7" descr="Clipart - Super Dad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4126" y="2173665"/>
                <a:ext cx="1208274" cy="106722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8566" y="2273057"/>
                <a:ext cx="881669" cy="803104"/>
              </a:xfrm>
              <a:prstGeom prst="rect">
                <a:avLst/>
              </a:prstGeom>
            </p:spPr>
          </p:pic>
        </p:grpSp>
        <p:sp>
          <p:nvSpPr>
            <p:cNvPr id="6" name="Freeform 5"/>
            <p:cNvSpPr/>
            <p:nvPr/>
          </p:nvSpPr>
          <p:spPr>
            <a:xfrm>
              <a:off x="2809702" y="2261062"/>
              <a:ext cx="4322618" cy="148850"/>
            </a:xfrm>
            <a:custGeom>
              <a:avLst/>
              <a:gdLst>
                <a:gd name="connsiteX0" fmla="*/ 0 w 4322618"/>
                <a:gd name="connsiteY0" fmla="*/ 0 h 148850"/>
                <a:gd name="connsiteX1" fmla="*/ 2111433 w 4322618"/>
                <a:gd name="connsiteY1" fmla="*/ 133003 h 148850"/>
                <a:gd name="connsiteX2" fmla="*/ 4322618 w 4322618"/>
                <a:gd name="connsiteY2" fmla="*/ 141316 h 14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2618" h="148850">
                  <a:moveTo>
                    <a:pt x="0" y="0"/>
                  </a:moveTo>
                  <a:cubicBezTo>
                    <a:pt x="695498" y="54725"/>
                    <a:pt x="1390997" y="109450"/>
                    <a:pt x="2111433" y="133003"/>
                  </a:cubicBezTo>
                  <a:cubicBezTo>
                    <a:pt x="2831869" y="156556"/>
                    <a:pt x="3577243" y="148936"/>
                    <a:pt x="4322618" y="141316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7624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a participle? Why?</a:t>
            </a:r>
          </a:p>
          <a:p>
            <a:pPr lvl="1"/>
            <a:r>
              <a:rPr lang="en-US" dirty="0" smtClean="0"/>
              <a:t>The man ransoms his child</a:t>
            </a:r>
          </a:p>
          <a:p>
            <a:pPr lvl="1"/>
            <a:r>
              <a:rPr lang="en-US" dirty="0" smtClean="0"/>
              <a:t>The man ransoming his child</a:t>
            </a:r>
          </a:p>
          <a:p>
            <a:r>
              <a:rPr lang="en-US" dirty="0" smtClean="0"/>
              <a:t>Ditto…</a:t>
            </a:r>
          </a:p>
          <a:p>
            <a:pPr lvl="1"/>
            <a:r>
              <a:rPr lang="el-GR" dirty="0" smtClean="0"/>
              <a:t>ὁ ἀνὴρ τὸν παῖδα λυόμενος</a:t>
            </a:r>
          </a:p>
          <a:p>
            <a:pPr lvl="1"/>
            <a:r>
              <a:rPr lang="el-GR" dirty="0" smtClean="0"/>
              <a:t>ὁ ἀνὴρ τὸν παῖδα λυεται</a:t>
            </a:r>
          </a:p>
          <a:p>
            <a:pPr lvl="1"/>
            <a:r>
              <a:rPr lang="el-GR" smtClean="0"/>
              <a:t>λυομένη </a:t>
            </a:r>
            <a:r>
              <a:rPr lang="el-GR" dirty="0" smtClean="0"/>
              <a:t>τὸν παῖδα, ὁρῶ τὸν ἄνδρα</a:t>
            </a:r>
          </a:p>
          <a:p>
            <a:pPr lvl="1"/>
            <a:r>
              <a:rPr lang="el-GR" dirty="0" smtClean="0"/>
              <a:t>ὁρῶ τὸν ἄνδρα λυόμενον τὸν παῖδα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Greek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indicative 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865871"/>
            <a:ext cx="4040188" cy="3402166"/>
          </a:xfrm>
          <a:prstGeom prst="roundRect">
            <a:avLst/>
          </a:prstGeom>
        </p:spPr>
        <p:txBody>
          <a:bodyPr/>
          <a:lstStyle/>
          <a:p>
            <a:r>
              <a:rPr lang="en-US" sz="2000" dirty="0"/>
              <a:t>“I enjoy”</a:t>
            </a:r>
          </a:p>
          <a:p>
            <a:pPr lvl="1"/>
            <a:r>
              <a:rPr lang="el-GR" sz="1800" dirty="0"/>
              <a:t>ἥδομαι</a:t>
            </a:r>
          </a:p>
          <a:p>
            <a:r>
              <a:rPr lang="en-US" sz="2000" dirty="0"/>
              <a:t>“I see”</a:t>
            </a:r>
          </a:p>
          <a:p>
            <a:pPr lvl="1"/>
            <a:r>
              <a:rPr lang="el-GR" sz="1800" dirty="0"/>
              <a:t>ὁρῶ (&lt; ὁράω)</a:t>
            </a:r>
          </a:p>
          <a:p>
            <a:r>
              <a:rPr lang="en-US" sz="2000" dirty="0"/>
              <a:t>“I ransom the child”</a:t>
            </a:r>
          </a:p>
          <a:p>
            <a:pPr lvl="1"/>
            <a:r>
              <a:rPr lang="el-GR" sz="1800" dirty="0"/>
              <a:t>λύομαι τὸν παῖδα</a:t>
            </a:r>
          </a:p>
          <a:p>
            <a:r>
              <a:rPr lang="en-US" sz="2000" dirty="0"/>
              <a:t>“I watch plays”</a:t>
            </a:r>
          </a:p>
          <a:p>
            <a:pPr lvl="1"/>
            <a:r>
              <a:rPr lang="el-GR" sz="1800" dirty="0"/>
              <a:t>θεῶμαι (&lt; θεάομαι) δράματα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(middle) participles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“ransoming”</a:t>
            </a:r>
          </a:p>
          <a:p>
            <a:pPr lvl="1"/>
            <a:r>
              <a:rPr lang="en-US" sz="1800" dirty="0"/>
              <a:t>m. </a:t>
            </a:r>
            <a:r>
              <a:rPr lang="el-GR" sz="1800" dirty="0"/>
              <a:t>λυό-μεν</a:t>
            </a:r>
            <a:r>
              <a:rPr lang="en-US" sz="1800" dirty="0"/>
              <a:t>-</a:t>
            </a:r>
            <a:r>
              <a:rPr lang="el-GR" sz="1800" dirty="0"/>
              <a:t>ος</a:t>
            </a:r>
          </a:p>
          <a:p>
            <a:pPr lvl="1"/>
            <a:r>
              <a:rPr lang="en-US" sz="1800" dirty="0"/>
              <a:t>f. </a:t>
            </a:r>
            <a:r>
              <a:rPr lang="el-GR" sz="1800" dirty="0"/>
              <a:t>λυο-μέν</a:t>
            </a:r>
            <a:r>
              <a:rPr lang="en-US" sz="1800" dirty="0"/>
              <a:t>-</a:t>
            </a:r>
            <a:r>
              <a:rPr lang="el-GR" sz="1800" dirty="0"/>
              <a:t>η</a:t>
            </a:r>
          </a:p>
          <a:p>
            <a:pPr lvl="1"/>
            <a:r>
              <a:rPr lang="en-US" sz="1800" dirty="0"/>
              <a:t>n. </a:t>
            </a:r>
            <a:r>
              <a:rPr lang="el-GR" sz="1800" dirty="0"/>
              <a:t>λυό-μεν</a:t>
            </a:r>
            <a:r>
              <a:rPr lang="en-US" sz="1800" dirty="0"/>
              <a:t>-</a:t>
            </a:r>
            <a:r>
              <a:rPr lang="el-GR" sz="1800" dirty="0"/>
              <a:t>ον</a:t>
            </a:r>
          </a:p>
          <a:p>
            <a:r>
              <a:rPr lang="en-US" sz="2000" dirty="0"/>
              <a:t>“enjoying”</a:t>
            </a:r>
          </a:p>
          <a:p>
            <a:pPr lvl="1"/>
            <a:r>
              <a:rPr lang="en-US" sz="1800" dirty="0"/>
              <a:t>m. </a:t>
            </a:r>
            <a:r>
              <a:rPr lang="el-GR" sz="1800" dirty="0"/>
              <a:t>ἡδό-μεν</a:t>
            </a:r>
            <a:r>
              <a:rPr lang="en-US" sz="1800" dirty="0"/>
              <a:t>-</a:t>
            </a:r>
            <a:r>
              <a:rPr lang="el-GR" sz="1800" dirty="0"/>
              <a:t>ος</a:t>
            </a:r>
          </a:p>
          <a:p>
            <a:pPr lvl="1"/>
            <a:r>
              <a:rPr lang="en-US" sz="1800" dirty="0"/>
              <a:t>f. </a:t>
            </a:r>
            <a:r>
              <a:rPr lang="el-GR" sz="1800" dirty="0"/>
              <a:t>ἡδο-μέν</a:t>
            </a:r>
            <a:r>
              <a:rPr lang="en-US" sz="1800" dirty="0"/>
              <a:t>-</a:t>
            </a:r>
            <a:r>
              <a:rPr lang="el-GR" sz="1800" dirty="0"/>
              <a:t>η</a:t>
            </a:r>
          </a:p>
          <a:p>
            <a:pPr lvl="1"/>
            <a:r>
              <a:rPr lang="en-US" sz="1800" dirty="0"/>
              <a:t>n. </a:t>
            </a:r>
            <a:r>
              <a:rPr lang="el-GR" sz="1800" dirty="0"/>
              <a:t>ἡδό-μεν</a:t>
            </a:r>
            <a:r>
              <a:rPr lang="en-US" sz="1800" dirty="0"/>
              <a:t>-</a:t>
            </a:r>
            <a:r>
              <a:rPr lang="el-GR" sz="1800" dirty="0"/>
              <a:t>ον</a:t>
            </a:r>
          </a:p>
          <a:p>
            <a:r>
              <a:rPr lang="en-US" sz="2000" dirty="0"/>
              <a:t>“watching”</a:t>
            </a:r>
          </a:p>
          <a:p>
            <a:pPr lvl="1"/>
            <a:r>
              <a:rPr lang="el-GR" sz="1800" dirty="0"/>
              <a:t>θεώ-μεν-ος</a:t>
            </a:r>
          </a:p>
          <a:p>
            <a:pPr lvl="1"/>
            <a:r>
              <a:rPr lang="el-GR" sz="1800" dirty="0"/>
              <a:t>θεω-μέν-η</a:t>
            </a:r>
          </a:p>
          <a:p>
            <a:pPr lvl="1"/>
            <a:r>
              <a:rPr lang="el-GR" sz="1800" dirty="0"/>
              <a:t>θεώ-μεν-ον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865197" y="4998660"/>
            <a:ext cx="3671247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“I enjoy watching plays.”</a:t>
            </a:r>
          </a:p>
          <a:p>
            <a:r>
              <a:rPr lang="el-GR" sz="2000" dirty="0">
                <a:latin typeface="Calibri" pitchFamily="34" charset="0"/>
                <a:cs typeface="Calibri" pitchFamily="34" charset="0"/>
              </a:rPr>
              <a:t>ἥδομαι θεώμενος δράματα.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“I see her watching plays.”</a:t>
            </a:r>
          </a:p>
          <a:p>
            <a:r>
              <a:rPr lang="el-GR" sz="2000" dirty="0">
                <a:latin typeface="Calibri" pitchFamily="34" charset="0"/>
                <a:cs typeface="Calibri" pitchFamily="34" charset="0"/>
              </a:rPr>
              <a:t>ὁρῶ αὐτὴν θεωμένην δράματα.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ω</a:t>
            </a:r>
            <a:r>
              <a:rPr lang="en-US" dirty="0" smtClean="0"/>
              <a:t> verbs. </a:t>
            </a:r>
            <a:r>
              <a:rPr lang="el-GR" dirty="0" smtClean="0"/>
              <a:t>λύω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2174911"/>
          <a:ext cx="8229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ω</a:t>
            </a:r>
            <a:r>
              <a:rPr lang="en-US" dirty="0" smtClean="0"/>
              <a:t> verbs. </a:t>
            </a:r>
            <a:r>
              <a:rPr lang="el-GR" dirty="0" smtClean="0"/>
              <a:t>λύω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2174911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λυ-όμεν-ος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λυ-ομέν-ης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λυ-ομέν-ῳ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-ῃ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λυ-ομέν-ῳ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λυ-ομέν-ην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λυ-όμεν-ε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λυ-όμεν-αι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λυ-ομέν-ων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λυ-ομέν-οις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λυ-ομέν-αις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λυ-ομέν-οις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λυ-ομέν-ους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λυ-ομέν-ας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λυ-όμεν-οι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λυ-όμεν-αι</a:t>
                      </a:r>
                      <a:endParaRPr lang="en-US" sz="24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λυ-όμεν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ε-</a:t>
            </a:r>
            <a:r>
              <a:rPr lang="en-US" dirty="0" smtClean="0"/>
              <a:t>contract. </a:t>
            </a:r>
            <a:r>
              <a:rPr lang="el-GR" dirty="0" smtClean="0"/>
              <a:t>ἀφικνέομαι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81200" y="2169729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sing.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ἀφικνουμέν-ῳ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ἀφικνουμέν-ῃ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ἀφικνουμέν-ῳ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-ε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ἀφικνουμέν-η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 -ον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plural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ἀφικνουμέν-ων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ἀφικνουμέν-οις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ἀφικνουμέν-αις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ἀφικνουμέν-οις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ἀφικνουμέν-ους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ἀφικνουμέν-ας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ἀφικνούμεν-οι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ἀφικνούμεν-αι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ἀφικνούμεν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-α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Middle, </a:t>
            </a:r>
            <a:r>
              <a:rPr lang="el-GR" dirty="0" smtClean="0"/>
              <a:t>α</a:t>
            </a:r>
            <a:r>
              <a:rPr lang="en-US" dirty="0" smtClean="0"/>
              <a:t>-contract. </a:t>
            </a:r>
            <a:r>
              <a:rPr lang="el-GR" dirty="0" smtClean="0"/>
              <a:t>ὁρμάομαι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169729"/>
          <a:ext cx="82296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sing.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ὁρμώμεν-ος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ὁρμωμέν-ης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ὁρμωμέν-ῳ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-ῃ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ὁρμωμέν-ῳ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ὁρμωμέν-ην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-ον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 -ε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-η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ον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plural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ὁρμώμεν-οι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-αι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ὁρμωμέν-ων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ὁρμωμέν-αις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ὁρμωμέν-οις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ὁρμωμέν-ους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ὁρμωμέν-ας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ὁρμώμεν-οι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</a:rPr>
                        <a:t>ὁρμώμεν-αι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</a:rPr>
                        <a:t>ὁρμώμεν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</a:rPr>
                        <a:t>-α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6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1011</TotalTime>
  <Words>678</Words>
  <Application>Microsoft Office PowerPoint</Application>
  <PresentationFormat>Widescreen</PresentationFormat>
  <Paragraphs>313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middle participles, quantity/number</vt:lpstr>
      <vt:lpstr>λαλῶμεν ἑλληνιστί</vt:lpstr>
      <vt:lpstr>λαλῶμεν ἑλληνιστί</vt:lpstr>
      <vt:lpstr>Concept Drill</vt:lpstr>
      <vt:lpstr>Oral Greek</vt:lpstr>
      <vt:lpstr>Present Middle, ω verbs. λύω</vt:lpstr>
      <vt:lpstr>Present Middle, ω verbs. λύω</vt:lpstr>
      <vt:lpstr>Present Middle, ε-contract. ἀφικνέομαι</vt:lpstr>
      <vt:lpstr>Present Middle, α-contract. ὁρμάομαι</vt:lpstr>
      <vt:lpstr>PowerPoint Presentation</vt:lpstr>
      <vt:lpstr>PowerPoint Presentation</vt:lpstr>
      <vt:lpstr>λαλῶμεν ἑλληνιστί· εἷς, πᾶς</vt:lpstr>
      <vt:lpstr>λαλῶμεν ἑλληνιστί· εἷς, πᾶς</vt:lpstr>
      <vt:lpstr>λαλῶμεν ἑλληνιστί· εἷς, πᾶς</vt:lpstr>
      <vt:lpstr>λαλῶμεν ἑλληνιστί· εἷς, πᾶς</vt:lpstr>
      <vt:lpstr>λαλῶμεν ἑλληνιστί· εἷς, πᾶς</vt:lpstr>
      <vt:lpstr>λαλῶμεν ἑλληνιστί· εἷς, πᾶς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73</cp:revision>
  <cp:lastPrinted>2019-04-30T14:05:58Z</cp:lastPrinted>
  <dcterms:created xsi:type="dcterms:W3CDTF">2019-02-21T13:11:41Z</dcterms:created>
  <dcterms:modified xsi:type="dcterms:W3CDTF">2021-04-26T18:14:47Z</dcterms:modified>
</cp:coreProperties>
</file>