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4" r:id="rId3"/>
    <p:sldId id="273" r:id="rId4"/>
    <p:sldId id="272" r:id="rId5"/>
    <p:sldId id="276" r:id="rId6"/>
    <p:sldId id="277" r:id="rId7"/>
    <p:sldId id="278" r:id="rId8"/>
    <p:sldId id="280" r:id="rId9"/>
    <p:sldId id="279" r:id="rId10"/>
    <p:sldId id="282" r:id="rId11"/>
    <p:sldId id="281" r:id="rId12"/>
    <p:sldId id="284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6395" autoAdjust="0"/>
  </p:normalViewPr>
  <p:slideViewPr>
    <p:cSldViewPr snapToGrid="0">
      <p:cViewPr varScale="1">
        <p:scale>
          <a:sx n="93" d="100"/>
          <a:sy n="93" d="100"/>
        </p:scale>
        <p:origin x="90" y="498"/>
      </p:cViewPr>
      <p:guideLst>
        <p:guide orient="horz" pos="864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E093-EDB1-4BEC-8CB0-31E6764B9C9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02BE-11EC-44E3-A45A-E4F255E63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83E8D-70F8-41BE-96CA-8F4B0B7EFB2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7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0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0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82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9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0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GRK</a:t>
            </a:r>
            <a:r>
              <a:rPr lang="el-GR" smtClean="0"/>
              <a:t> </a:t>
            </a:r>
            <a:r>
              <a:rPr lang="el-GR" dirty="0" smtClean="0"/>
              <a:t>101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GRK 101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50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α-</a:t>
            </a:r>
            <a:r>
              <a:rPr lang="en-US" dirty="0"/>
              <a:t>contr. </a:t>
            </a:r>
            <a:r>
              <a:rPr lang="el-GR" dirty="0"/>
              <a:t>βοάω “</a:t>
            </a:r>
            <a:r>
              <a:rPr lang="en-US" dirty="0"/>
              <a:t>shout” </a:t>
            </a:r>
            <a:r>
              <a:rPr lang="en-US" dirty="0" smtClean="0"/>
              <a:t>— Act Present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8" y="1371600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α-</a:t>
            </a:r>
            <a:r>
              <a:rPr lang="en-US" dirty="0"/>
              <a:t>contr. </a:t>
            </a:r>
            <a:r>
              <a:rPr lang="el-GR" dirty="0"/>
              <a:t>βοάω “</a:t>
            </a:r>
            <a:r>
              <a:rPr lang="en-US" dirty="0"/>
              <a:t>shout” </a:t>
            </a:r>
            <a:r>
              <a:rPr lang="en-US" dirty="0" smtClean="0"/>
              <a:t>— Act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8" y="1371600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ε-</a:t>
            </a:r>
            <a:r>
              <a:rPr lang="en-US" dirty="0"/>
              <a:t>contracts. </a:t>
            </a:r>
            <a:r>
              <a:rPr lang="el-GR" dirty="0"/>
              <a:t>πονέω “</a:t>
            </a:r>
            <a:r>
              <a:rPr lang="en-US" dirty="0"/>
              <a:t>work” — Act Present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92" y="1371600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ε-</a:t>
            </a:r>
            <a:r>
              <a:rPr lang="en-US" dirty="0"/>
              <a:t>contracts. </a:t>
            </a:r>
            <a:r>
              <a:rPr lang="el-GR" dirty="0"/>
              <a:t>πονέω “</a:t>
            </a:r>
            <a:r>
              <a:rPr lang="en-US" dirty="0"/>
              <a:t>work” </a:t>
            </a:r>
            <a:r>
              <a:rPr lang="en-US" dirty="0" smtClean="0"/>
              <a:t>— Act Present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7" y="1371600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 smtClean="0"/>
              <a:t>ἡ ναῦς, τῆς νεώς</a:t>
            </a:r>
          </a:p>
          <a:p>
            <a:r>
              <a:rPr lang="cpg-Grek-GR" dirty="0" smtClean="0"/>
              <a:t>τὸ ἄστυ, τῆς ἄστεως</a:t>
            </a:r>
          </a:p>
          <a:p>
            <a:r>
              <a:rPr lang="cpg-Grek-GR" dirty="0" smtClean="0"/>
              <a:t>ἡ γυνή, τῆς γυναικός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51230" y="1453701"/>
            <a:ext cx="6796798" cy="2598046"/>
            <a:chOff x="4451230" y="1453701"/>
            <a:chExt cx="6796798" cy="2598046"/>
          </a:xfrm>
        </p:grpSpPr>
        <p:pic>
          <p:nvPicPr>
            <p:cNvPr id="6" name="Picture 5" descr="Big Sailing Ship Vector Clipart image - Free stock photo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038" y="1453701"/>
              <a:ext cx="3397990" cy="2598046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451230" y="1570008"/>
              <a:ext cx="3692106" cy="457200"/>
            </a:xfrm>
            <a:custGeom>
              <a:avLst/>
              <a:gdLst>
                <a:gd name="connsiteX0" fmla="*/ 3692106 w 3692106"/>
                <a:gd name="connsiteY0" fmla="*/ 457200 h 457200"/>
                <a:gd name="connsiteX1" fmla="*/ 2639683 w 3692106"/>
                <a:gd name="connsiteY1" fmla="*/ 189781 h 457200"/>
                <a:gd name="connsiteX2" fmla="*/ 0 w 3692106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106" h="457200">
                  <a:moveTo>
                    <a:pt x="3692106" y="457200"/>
                  </a:moveTo>
                  <a:cubicBezTo>
                    <a:pt x="3473570" y="361590"/>
                    <a:pt x="3255034" y="265981"/>
                    <a:pt x="2639683" y="189781"/>
                  </a:cubicBezTo>
                  <a:cubicBezTo>
                    <a:pt x="2024332" y="113581"/>
                    <a:pt x="1012166" y="5679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93240" y="2239766"/>
            <a:ext cx="3488109" cy="3962627"/>
            <a:chOff x="4993240" y="2239766"/>
            <a:chExt cx="3488109" cy="3962627"/>
          </a:xfrm>
        </p:grpSpPr>
        <p:pic>
          <p:nvPicPr>
            <p:cNvPr id="7" name="Picture 6" descr="File:Athens, Greece (44869530601).jp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566" y="3985404"/>
              <a:ext cx="3326783" cy="2216989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4993240" y="2239766"/>
              <a:ext cx="1962364" cy="1479479"/>
            </a:xfrm>
            <a:custGeom>
              <a:avLst/>
              <a:gdLst>
                <a:gd name="connsiteX0" fmla="*/ 1962364 w 1962364"/>
                <a:gd name="connsiteY0" fmla="*/ 1479479 h 1479479"/>
                <a:gd name="connsiteX1" fmla="*/ 1787704 w 1962364"/>
                <a:gd name="connsiteY1" fmla="*/ 729465 h 1479479"/>
                <a:gd name="connsiteX2" fmla="*/ 1017142 w 1962364"/>
                <a:gd name="connsiteY2" fmla="*/ 246580 h 1479479"/>
                <a:gd name="connsiteX3" fmla="*/ 0 w 1962364"/>
                <a:gd name="connsiteY3" fmla="*/ 0 h 147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364" h="1479479">
                  <a:moveTo>
                    <a:pt x="1962364" y="1479479"/>
                  </a:moveTo>
                  <a:cubicBezTo>
                    <a:pt x="1953802" y="1207213"/>
                    <a:pt x="1945241" y="934948"/>
                    <a:pt x="1787704" y="729465"/>
                  </a:cubicBezTo>
                  <a:cubicBezTo>
                    <a:pt x="1630167" y="523982"/>
                    <a:pt x="1315093" y="368157"/>
                    <a:pt x="1017142" y="246580"/>
                  </a:cubicBezTo>
                  <a:cubicBezTo>
                    <a:pt x="719191" y="125002"/>
                    <a:pt x="359595" y="6250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3602" y="3195263"/>
            <a:ext cx="2122213" cy="3593724"/>
            <a:chOff x="1323602" y="3195263"/>
            <a:chExt cx="2122213" cy="3593724"/>
          </a:xfrm>
        </p:grpSpPr>
        <p:pic>
          <p:nvPicPr>
            <p:cNvPr id="8" name="Picture 7" descr="File:A Smart Black Businesswoman Cartoon.svg - Wikimedia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74" y="3812874"/>
              <a:ext cx="1316141" cy="2976113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1323602" y="3195263"/>
              <a:ext cx="731229" cy="1849348"/>
            </a:xfrm>
            <a:custGeom>
              <a:avLst/>
              <a:gdLst>
                <a:gd name="connsiteX0" fmla="*/ 731229 w 731229"/>
                <a:gd name="connsiteY0" fmla="*/ 1849348 h 1849348"/>
                <a:gd name="connsiteX1" fmla="*/ 1764 w 731229"/>
                <a:gd name="connsiteY1" fmla="*/ 1366463 h 1849348"/>
                <a:gd name="connsiteX2" fmla="*/ 566843 w 731229"/>
                <a:gd name="connsiteY2" fmla="*/ 0 h 18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229" h="1849348">
                  <a:moveTo>
                    <a:pt x="731229" y="1849348"/>
                  </a:moveTo>
                  <a:cubicBezTo>
                    <a:pt x="380195" y="1762018"/>
                    <a:pt x="29162" y="1674688"/>
                    <a:pt x="1764" y="1366463"/>
                  </a:cubicBezTo>
                  <a:cubicBezTo>
                    <a:pt x="-25634" y="1058238"/>
                    <a:pt x="270604" y="529119"/>
                    <a:pt x="566843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22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8787" y="1607813"/>
            <a:ext cx="6295884" cy="4813727"/>
            <a:chOff x="4869951" y="1022186"/>
            <a:chExt cx="6295884" cy="4813727"/>
          </a:xfrm>
        </p:grpSpPr>
        <p:pic>
          <p:nvPicPr>
            <p:cNvPr id="7" name="Picture 6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055" y="2301411"/>
              <a:ext cx="798685" cy="1806021"/>
            </a:xfrm>
            <a:prstGeom prst="rect">
              <a:avLst/>
            </a:prstGeom>
          </p:spPr>
        </p:pic>
        <p:pic>
          <p:nvPicPr>
            <p:cNvPr id="4" name="Picture 3" descr="Big Sailing Ship Vector Clipart image - Free stock photo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51" y="1022186"/>
              <a:ext cx="6295884" cy="481372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ποῦ ἐστιν ἡ γυνή;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9904" y="2167847"/>
            <a:ext cx="394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ἐν τῇ νηί </a:t>
            </a:r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ἐστιν</a:t>
            </a:r>
            <a:r>
              <a:rPr lang="cpg-Grek-GR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ποῦ ἐστιν ἡ γυνή;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69577" y="3307310"/>
            <a:ext cx="3326783" cy="2216989"/>
            <a:chOff x="5154566" y="3985404"/>
            <a:chExt cx="3326783" cy="2216989"/>
          </a:xfrm>
        </p:grpSpPr>
        <p:pic>
          <p:nvPicPr>
            <p:cNvPr id="4" name="Picture 3" descr="File:Athens, Greece (44869530601).jpg - Wikimedia Common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566" y="3985404"/>
              <a:ext cx="3326783" cy="2216989"/>
            </a:xfrm>
            <a:prstGeom prst="rect">
              <a:avLst/>
            </a:prstGeom>
          </p:spPr>
        </p:pic>
        <p:pic>
          <p:nvPicPr>
            <p:cNvPr id="7" name="Picture 6" descr="File:A Smart Black Businesswoman Cartoon.svg - Wikimedia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467" y="4407614"/>
              <a:ext cx="671465" cy="151834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269904" y="2167847"/>
            <a:ext cx="464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ἐν </a:t>
            </a:r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τῷ ἄστει ἐστίν.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3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τί ὁρᾷς;</a:t>
            </a:r>
            <a:r>
              <a:rPr lang="cpg-Grek-GR" sz="3600" dirty="0" smtClean="0"/>
              <a:t> (πολύς, πολλή, πολύ)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46597" y="2894407"/>
            <a:ext cx="6620202" cy="3408789"/>
            <a:chOff x="2476400" y="2558266"/>
            <a:chExt cx="6620202" cy="3408789"/>
          </a:xfrm>
        </p:grpSpPr>
        <p:pic>
          <p:nvPicPr>
            <p:cNvPr id="5" name="Picture 4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478" y="3729520"/>
              <a:ext cx="671465" cy="1518344"/>
            </a:xfrm>
            <a:prstGeom prst="rect">
              <a:avLst/>
            </a:prstGeom>
          </p:spPr>
        </p:pic>
        <p:pic>
          <p:nvPicPr>
            <p:cNvPr id="6" name="Picture 5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476" y="3318554"/>
              <a:ext cx="671465" cy="1518344"/>
            </a:xfrm>
            <a:prstGeom prst="rect">
              <a:avLst/>
            </a:prstGeom>
          </p:spPr>
        </p:pic>
        <p:pic>
          <p:nvPicPr>
            <p:cNvPr id="7" name="Picture 6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400" y="2887039"/>
              <a:ext cx="671465" cy="1518344"/>
            </a:xfrm>
            <a:prstGeom prst="rect">
              <a:avLst/>
            </a:prstGeom>
          </p:spPr>
        </p:pic>
        <p:pic>
          <p:nvPicPr>
            <p:cNvPr id="8" name="Picture 7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134" y="2619911"/>
              <a:ext cx="671465" cy="1518344"/>
            </a:xfrm>
            <a:prstGeom prst="rect">
              <a:avLst/>
            </a:prstGeom>
          </p:spPr>
        </p:pic>
        <p:pic>
          <p:nvPicPr>
            <p:cNvPr id="9" name="Picture 8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86" y="4448711"/>
              <a:ext cx="671465" cy="1518344"/>
            </a:xfrm>
            <a:prstGeom prst="rect">
              <a:avLst/>
            </a:prstGeom>
          </p:spPr>
        </p:pic>
        <p:pic>
          <p:nvPicPr>
            <p:cNvPr id="10" name="Picture 9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04" y="2558266"/>
              <a:ext cx="671465" cy="1518344"/>
            </a:xfrm>
            <a:prstGeom prst="rect">
              <a:avLst/>
            </a:prstGeom>
          </p:spPr>
        </p:pic>
        <p:pic>
          <p:nvPicPr>
            <p:cNvPr id="11" name="Picture 10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229" y="3863083"/>
              <a:ext cx="671465" cy="1518344"/>
            </a:xfrm>
            <a:prstGeom prst="rect">
              <a:avLst/>
            </a:prstGeom>
          </p:spPr>
        </p:pic>
        <p:pic>
          <p:nvPicPr>
            <p:cNvPr id="12" name="Picture 11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17" y="4356244"/>
              <a:ext cx="671465" cy="1518344"/>
            </a:xfrm>
            <a:prstGeom prst="rect">
              <a:avLst/>
            </a:prstGeom>
          </p:spPr>
        </p:pic>
        <p:pic>
          <p:nvPicPr>
            <p:cNvPr id="13" name="Picture 12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063" y="2753474"/>
              <a:ext cx="671465" cy="1518344"/>
            </a:xfrm>
            <a:prstGeom prst="rect">
              <a:avLst/>
            </a:prstGeom>
          </p:spPr>
        </p:pic>
        <p:pic>
          <p:nvPicPr>
            <p:cNvPr id="14" name="Picture 13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031" y="4315146"/>
              <a:ext cx="671465" cy="1518344"/>
            </a:xfrm>
            <a:prstGeom prst="rect">
              <a:avLst/>
            </a:prstGeom>
          </p:spPr>
        </p:pic>
        <p:pic>
          <p:nvPicPr>
            <p:cNvPr id="15" name="Picture 14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37" y="3462393"/>
              <a:ext cx="671465" cy="1518344"/>
            </a:xfrm>
            <a:prstGeom prst="rect">
              <a:avLst/>
            </a:prstGeom>
          </p:spPr>
        </p:pic>
        <p:pic>
          <p:nvPicPr>
            <p:cNvPr id="16" name="Picture 15" descr="File:A Smart Black Businesswoman Cartoon.svg - Wikimedia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366" y="2722651"/>
              <a:ext cx="671465" cy="151834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831522" y="1736332"/>
            <a:ext cx="5786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πολλὰς γυναῖκας ὁρῶ.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τί ὁρᾷς;</a:t>
            </a:r>
            <a:r>
              <a:rPr lang="cpg-Grek-GR" sz="3600" dirty="0" smtClean="0"/>
              <a:t> (πολύς, πολλή, πολύ)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31522" y="1736332"/>
            <a:ext cx="452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πολλὰ ἄστη ὁρῶ.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0" name="Picture 19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06" y="2886069"/>
            <a:ext cx="3326783" cy="2216989"/>
          </a:xfrm>
          <a:prstGeom prst="rect">
            <a:avLst/>
          </a:prstGeom>
        </p:spPr>
      </p:pic>
      <p:pic>
        <p:nvPicPr>
          <p:cNvPr id="22" name="Picture 21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7" y="3995679"/>
            <a:ext cx="3326783" cy="2216989"/>
          </a:xfrm>
          <a:prstGeom prst="rect">
            <a:avLst/>
          </a:prstGeom>
        </p:spPr>
      </p:pic>
      <p:pic>
        <p:nvPicPr>
          <p:cNvPr id="23" name="Picture 22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83" y="3687453"/>
            <a:ext cx="3326783" cy="2216989"/>
          </a:xfrm>
          <a:prstGeom prst="rect">
            <a:avLst/>
          </a:prstGeom>
        </p:spPr>
      </p:pic>
      <p:pic>
        <p:nvPicPr>
          <p:cNvPr id="24" name="Picture 23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83" y="4375822"/>
            <a:ext cx="3326783" cy="2216989"/>
          </a:xfrm>
          <a:prstGeom prst="rect">
            <a:avLst/>
          </a:prstGeom>
        </p:spPr>
      </p:pic>
      <p:pic>
        <p:nvPicPr>
          <p:cNvPr id="25" name="Picture 24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3" y="1601800"/>
            <a:ext cx="3326783" cy="22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πόθεν ἔρχεται ἡ γυνή;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1522" y="1736332"/>
            <a:ext cx="5977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ἐκ τοῦ </a:t>
            </a:r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ἄστεως ἔρχεται.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4" descr="File:Athens, Greece (44869530601).jp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77" y="3307310"/>
            <a:ext cx="3326783" cy="2216989"/>
          </a:xfrm>
          <a:prstGeom prst="rect">
            <a:avLst/>
          </a:prstGeom>
        </p:spPr>
      </p:pic>
      <p:pic>
        <p:nvPicPr>
          <p:cNvPr id="6" name="Picture 5" descr="File:A Smart Black Businesswoman Cartoon.sv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36" y="3852809"/>
            <a:ext cx="671465" cy="151834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859676" y="4510355"/>
            <a:ext cx="1428108" cy="10274"/>
          </a:xfrm>
          <a:custGeom>
            <a:avLst/>
            <a:gdLst>
              <a:gd name="connsiteX0" fmla="*/ 0 w 1428108"/>
              <a:gd name="connsiteY0" fmla="*/ 10274 h 10274"/>
              <a:gd name="connsiteX1" fmla="*/ 1428108 w 1428108"/>
              <a:gd name="connsiteY1" fmla="*/ 0 h 10274"/>
              <a:gd name="connsiteX2" fmla="*/ 1428108 w 1428108"/>
              <a:gd name="connsiteY2" fmla="*/ 0 h 1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108" h="10274">
                <a:moveTo>
                  <a:pt x="0" y="10274"/>
                </a:moveTo>
                <a:lnTo>
                  <a:pt x="1428108" y="0"/>
                </a:lnTo>
                <a:lnTo>
                  <a:pt x="1428108" y="0"/>
                </a:ln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56297" y="4438436"/>
            <a:ext cx="1910993" cy="0"/>
          </a:xfrm>
          <a:custGeom>
            <a:avLst/>
            <a:gdLst>
              <a:gd name="connsiteX0" fmla="*/ 0 w 1910993"/>
              <a:gd name="connsiteY0" fmla="*/ 0 h 0"/>
              <a:gd name="connsiteX1" fmla="*/ 1910993 w 1910993"/>
              <a:gd name="connsiteY1" fmla="*/ 0 h 0"/>
              <a:gd name="connsiteX2" fmla="*/ 1910993 w 191099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993">
                <a:moveTo>
                  <a:pt x="0" y="0"/>
                </a:moveTo>
                <a:lnTo>
                  <a:pt x="1910993" y="0"/>
                </a:lnTo>
                <a:lnTo>
                  <a:pt x="1910993" y="0"/>
                </a:ln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ot - Wiktiona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23" y="393461"/>
            <a:ext cx="3509154" cy="4678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728" y="5503656"/>
            <a:ext cx="766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ὁρῶ τὸν πάππον Ἀθήναζε πορευόμενον</a:t>
            </a:r>
            <a:endParaRPr lang="en-US" sz="36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 Sailing Ship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6" y="2332234"/>
            <a:ext cx="3950903" cy="3020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πόθεν ἔρχεται ἡ γυνή;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1522" y="1736332"/>
            <a:ext cx="5399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-GR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ἐκ τῆς νεὼς ἔρχεται.</a:t>
            </a:r>
            <a:endParaRPr lang="en-US" sz="4800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 descr="File:A Smart Black Businesswoman Cartoon.sv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36" y="3852809"/>
            <a:ext cx="671465" cy="151834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859676" y="4510355"/>
            <a:ext cx="1428108" cy="10274"/>
          </a:xfrm>
          <a:custGeom>
            <a:avLst/>
            <a:gdLst>
              <a:gd name="connsiteX0" fmla="*/ 0 w 1428108"/>
              <a:gd name="connsiteY0" fmla="*/ 10274 h 10274"/>
              <a:gd name="connsiteX1" fmla="*/ 1428108 w 1428108"/>
              <a:gd name="connsiteY1" fmla="*/ 0 h 10274"/>
              <a:gd name="connsiteX2" fmla="*/ 1428108 w 1428108"/>
              <a:gd name="connsiteY2" fmla="*/ 0 h 1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108" h="10274">
                <a:moveTo>
                  <a:pt x="0" y="10274"/>
                </a:moveTo>
                <a:lnTo>
                  <a:pt x="1428108" y="0"/>
                </a:lnTo>
                <a:lnTo>
                  <a:pt x="1428108" y="0"/>
                </a:ln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56297" y="4438436"/>
            <a:ext cx="1910993" cy="0"/>
          </a:xfrm>
          <a:custGeom>
            <a:avLst/>
            <a:gdLst>
              <a:gd name="connsiteX0" fmla="*/ 0 w 1910993"/>
              <a:gd name="connsiteY0" fmla="*/ 0 h 0"/>
              <a:gd name="connsiteX1" fmla="*/ 1910993 w 1910993"/>
              <a:gd name="connsiteY1" fmla="*/ 0 h 0"/>
              <a:gd name="connsiteX2" fmla="*/ 1910993 w 191099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993">
                <a:moveTo>
                  <a:pt x="0" y="0"/>
                </a:moveTo>
                <a:lnTo>
                  <a:pt x="1910993" y="0"/>
                </a:lnTo>
                <a:lnTo>
                  <a:pt x="1910993" y="0"/>
                </a:ln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4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229" y="296591"/>
            <a:ext cx="4663042" cy="62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ἑλληνίζωμεν!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5484813" cy="494682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ὁράω</a:t>
            </a:r>
          </a:p>
          <a:p>
            <a:r>
              <a:rPr lang="el-GR" dirty="0" smtClean="0"/>
              <a:t>ἡ εἰκών, τῆς εἰκόνος</a:t>
            </a:r>
          </a:p>
          <a:p>
            <a:pPr lvl="1"/>
            <a:r>
              <a:rPr lang="el-GR" dirty="0" smtClean="0"/>
              <a:t>τὴν εἰκόνα</a:t>
            </a:r>
          </a:p>
          <a:p>
            <a:r>
              <a:rPr lang="el-GR" dirty="0" smtClean="0"/>
              <a:t>ἡ Ἀθηνᾶ, τῆς Ἀθηνᾶς</a:t>
            </a:r>
          </a:p>
          <a:p>
            <a:pPr lvl="1"/>
            <a:r>
              <a:rPr lang="el-GR" dirty="0" smtClean="0"/>
              <a:t>τὴν Ἀθηνᾶν</a:t>
            </a:r>
          </a:p>
          <a:p>
            <a:r>
              <a:rPr lang="el-GR" dirty="0" smtClean="0"/>
              <a:t>ἐνόπλιος, ἐνοπλίου</a:t>
            </a:r>
          </a:p>
          <a:p>
            <a:r>
              <a:rPr lang="el-GR" dirty="0" smtClean="0"/>
              <a:t>ἡ Νίκη, τῆς Νίκης</a:t>
            </a:r>
          </a:p>
          <a:p>
            <a:r>
              <a:rPr lang="el-GR" dirty="0" smtClean="0"/>
              <a:t>ἡ δεξιά, τῆς δεξιᾶς</a:t>
            </a:r>
          </a:p>
          <a:p>
            <a:r>
              <a:rPr lang="el-GR" dirty="0" smtClean="0"/>
              <a:t>φέρω</a:t>
            </a:r>
            <a:endParaRPr lang="en-US" dirty="0"/>
          </a:p>
        </p:txBody>
      </p:sp>
      <p:pic>
        <p:nvPicPr>
          <p:cNvPr id="6" name="Content Placeholder 3" descr="Athena Parthenos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967" y="2018805"/>
            <a:ext cx="2527390" cy="41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208810" y="1340391"/>
            <a:ext cx="5044875" cy="678414"/>
            <a:chOff x="2208810" y="1340391"/>
            <a:chExt cx="5044875" cy="678414"/>
          </a:xfrm>
        </p:grpSpPr>
        <p:pic>
          <p:nvPicPr>
            <p:cNvPr id="7" name="Picture 6" descr="File:Cartoon-313457 640.jpg - Wikimedia Common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4565" y="1340391"/>
              <a:ext cx="1409120" cy="678414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2208810" y="1412262"/>
              <a:ext cx="3420094" cy="131530"/>
            </a:xfrm>
            <a:custGeom>
              <a:avLst/>
              <a:gdLst>
                <a:gd name="connsiteX0" fmla="*/ 3420094 w 3420094"/>
                <a:gd name="connsiteY0" fmla="*/ 131530 h 131530"/>
                <a:gd name="connsiteX1" fmla="*/ 1959429 w 3420094"/>
                <a:gd name="connsiteY1" fmla="*/ 902 h 131530"/>
                <a:gd name="connsiteX2" fmla="*/ 0 w 3420094"/>
                <a:gd name="connsiteY2" fmla="*/ 84029 h 13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0094" h="131530">
                  <a:moveTo>
                    <a:pt x="3420094" y="131530"/>
                  </a:moveTo>
                  <a:cubicBezTo>
                    <a:pt x="2974769" y="70174"/>
                    <a:pt x="2529445" y="8819"/>
                    <a:pt x="1959429" y="902"/>
                  </a:cubicBezTo>
                  <a:cubicBezTo>
                    <a:pt x="1389413" y="-7015"/>
                    <a:pt x="694706" y="38507"/>
                    <a:pt x="0" y="8402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8081082" y="1219200"/>
            <a:ext cx="2450275" cy="5475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78878" y="2173184"/>
            <a:ext cx="3146961" cy="391886"/>
          </a:xfrm>
          <a:custGeom>
            <a:avLst/>
            <a:gdLst>
              <a:gd name="connsiteX0" fmla="*/ 3146961 w 3146961"/>
              <a:gd name="connsiteY0" fmla="*/ 391886 h 391886"/>
              <a:gd name="connsiteX1" fmla="*/ 1175657 w 3146961"/>
              <a:gd name="connsiteY1" fmla="*/ 95003 h 391886"/>
              <a:gd name="connsiteX2" fmla="*/ 0 w 3146961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6961" h="391886">
                <a:moveTo>
                  <a:pt x="3146961" y="391886"/>
                </a:moveTo>
                <a:lnTo>
                  <a:pt x="1175657" y="95003"/>
                </a:lnTo>
                <a:cubicBezTo>
                  <a:pt x="651163" y="29689"/>
                  <a:pt x="325581" y="14844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97631" y="2932678"/>
            <a:ext cx="2850078" cy="95530"/>
          </a:xfrm>
          <a:custGeom>
            <a:avLst/>
            <a:gdLst>
              <a:gd name="connsiteX0" fmla="*/ 2850078 w 2850078"/>
              <a:gd name="connsiteY0" fmla="*/ 95530 h 95530"/>
              <a:gd name="connsiteX1" fmla="*/ 997527 w 2850078"/>
              <a:gd name="connsiteY1" fmla="*/ 527 h 95530"/>
              <a:gd name="connsiteX2" fmla="*/ 0 w 2850078"/>
              <a:gd name="connsiteY2" fmla="*/ 71779 h 9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0078" h="95530">
                <a:moveTo>
                  <a:pt x="2850078" y="95530"/>
                </a:moveTo>
                <a:cubicBezTo>
                  <a:pt x="2161309" y="50007"/>
                  <a:pt x="1472540" y="4485"/>
                  <a:pt x="997527" y="527"/>
                </a:cubicBezTo>
                <a:cubicBezTo>
                  <a:pt x="522514" y="-3431"/>
                  <a:pt x="120732" y="14381"/>
                  <a:pt x="0" y="717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39784" y="3325091"/>
            <a:ext cx="3107925" cy="702737"/>
          </a:xfrm>
          <a:custGeom>
            <a:avLst/>
            <a:gdLst>
              <a:gd name="connsiteX0" fmla="*/ 3107925 w 3107925"/>
              <a:gd name="connsiteY0" fmla="*/ 0 h 702737"/>
              <a:gd name="connsiteX1" fmla="*/ 792237 w 3107925"/>
              <a:gd name="connsiteY1" fmla="*/ 391886 h 702737"/>
              <a:gd name="connsiteX2" fmla="*/ 20341 w 3107925"/>
              <a:gd name="connsiteY2" fmla="*/ 700644 h 70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925" h="702737">
                <a:moveTo>
                  <a:pt x="3107925" y="0"/>
                </a:moveTo>
                <a:cubicBezTo>
                  <a:pt x="2207379" y="137556"/>
                  <a:pt x="1306834" y="275112"/>
                  <a:pt x="792237" y="391886"/>
                </a:cubicBezTo>
                <a:cubicBezTo>
                  <a:pt x="277640" y="508660"/>
                  <a:pt x="-92474" y="726374"/>
                  <a:pt x="20341" y="7006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8882" y="2823846"/>
            <a:ext cx="1068780" cy="15106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22618" y="4227616"/>
            <a:ext cx="3930733" cy="534389"/>
          </a:xfrm>
          <a:custGeom>
            <a:avLst/>
            <a:gdLst>
              <a:gd name="connsiteX0" fmla="*/ 3930733 w 3930733"/>
              <a:gd name="connsiteY0" fmla="*/ 0 h 534389"/>
              <a:gd name="connsiteX1" fmla="*/ 2755076 w 3930733"/>
              <a:gd name="connsiteY1" fmla="*/ 320633 h 534389"/>
              <a:gd name="connsiteX2" fmla="*/ 0 w 3930733"/>
              <a:gd name="connsiteY2" fmla="*/ 534389 h 534389"/>
              <a:gd name="connsiteX3" fmla="*/ 0 w 3930733"/>
              <a:gd name="connsiteY3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733" h="534389">
                <a:moveTo>
                  <a:pt x="3930733" y="0"/>
                </a:moveTo>
                <a:cubicBezTo>
                  <a:pt x="3670465" y="115784"/>
                  <a:pt x="3410198" y="231568"/>
                  <a:pt x="2755076" y="320633"/>
                </a:cubicBezTo>
                <a:cubicBezTo>
                  <a:pt x="2099954" y="409698"/>
                  <a:pt x="0" y="534389"/>
                  <a:pt x="0" y="534389"/>
                </a:cubicBezTo>
                <a:lnTo>
                  <a:pt x="0" y="53438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97991" y="3593650"/>
            <a:ext cx="534389" cy="498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41371" y="4191990"/>
            <a:ext cx="4203865" cy="1140031"/>
          </a:xfrm>
          <a:custGeom>
            <a:avLst/>
            <a:gdLst>
              <a:gd name="connsiteX0" fmla="*/ 4203865 w 4203865"/>
              <a:gd name="connsiteY0" fmla="*/ 0 h 1140031"/>
              <a:gd name="connsiteX1" fmla="*/ 3241964 w 4203865"/>
              <a:gd name="connsiteY1" fmla="*/ 653142 h 1140031"/>
              <a:gd name="connsiteX2" fmla="*/ 0 w 4203865"/>
              <a:gd name="connsiteY2" fmla="*/ 1140031 h 114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865" h="1140031">
                <a:moveTo>
                  <a:pt x="4203865" y="0"/>
                </a:moveTo>
                <a:cubicBezTo>
                  <a:pt x="4073236" y="231568"/>
                  <a:pt x="3942608" y="463137"/>
                  <a:pt x="3241964" y="653142"/>
                </a:cubicBezTo>
                <a:cubicBezTo>
                  <a:pt x="2541320" y="843147"/>
                  <a:pt x="1270660" y="991589"/>
                  <a:pt x="0" y="11400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PTC declension — Act/Mid Present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71600"/>
            <a:ext cx="9200133" cy="49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pg-Grek-GR" dirty="0" smtClean="0"/>
              <a:t>εἰμί</a:t>
            </a:r>
            <a:r>
              <a:rPr lang="en-US" dirty="0" smtClean="0"/>
              <a:t> PTC Declension — Act Present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9" y="1381343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0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pg-Grek-GR" dirty="0"/>
              <a:t>εἰμί</a:t>
            </a:r>
            <a:r>
              <a:rPr lang="en-US" dirty="0"/>
              <a:t> PTC Declension</a:t>
            </a:r>
            <a:r>
              <a:rPr lang="en-US" dirty="0" smtClean="0"/>
              <a:t> — Act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9" y="1380226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omega-verbs</a:t>
            </a:r>
            <a:r>
              <a:rPr lang="en-US" dirty="0"/>
              <a:t>. </a:t>
            </a:r>
            <a:r>
              <a:rPr lang="el-GR" dirty="0"/>
              <a:t>φέρω “</a:t>
            </a:r>
            <a:r>
              <a:rPr lang="en-US" dirty="0"/>
              <a:t>carry” </a:t>
            </a:r>
            <a:r>
              <a:rPr lang="en-US" dirty="0" smtClean="0"/>
              <a:t>— Act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8" y="1381345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omega-verbs. </a:t>
            </a:r>
            <a:r>
              <a:rPr lang="el-GR" dirty="0"/>
              <a:t>φέρω “</a:t>
            </a:r>
            <a:r>
              <a:rPr lang="en-US" dirty="0"/>
              <a:t>carry”</a:t>
            </a:r>
            <a:r>
              <a:rPr lang="en-US" dirty="0" smtClean="0"/>
              <a:t> — Act Present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89" y="1371600"/>
            <a:ext cx="9214592" cy="3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48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j-ea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771</TotalTime>
  <Words>203</Words>
  <Application>Microsoft Office PowerPoint</Application>
  <PresentationFormat>Widescreen</PresentationFormat>
  <Paragraphs>40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GRK 101</vt:lpstr>
      <vt:lpstr>PowerPoint Presentation</vt:lpstr>
      <vt:lpstr>PowerPoint Presentation</vt:lpstr>
      <vt:lpstr>ἑλληνίζωμεν!</vt:lpstr>
      <vt:lpstr>Generic PTC declension — Act/Mid Present</vt:lpstr>
      <vt:lpstr>εἰμί PTC Declension — Act Present</vt:lpstr>
      <vt:lpstr>εἰμί PTC Declension — Act Present</vt:lpstr>
      <vt:lpstr>omega-verbs. φέρω “carry” — Act Present</vt:lpstr>
      <vt:lpstr>omega-verbs. φέρω “carry” — Act Present</vt:lpstr>
      <vt:lpstr>α-contr. βοάω “shout” — Act Present</vt:lpstr>
      <vt:lpstr>α-contr. βοάω “shout” — Act Present</vt:lpstr>
      <vt:lpstr>ε-contracts. πονέω “work” — Act Present</vt:lpstr>
      <vt:lpstr>ε-contracts. πονέω “work” — Act Present</vt:lpstr>
      <vt:lpstr>λαλῶμεν ἑλληνιστί</vt:lpstr>
      <vt:lpstr>ποῦ ἐστιν ἡ γυνή;</vt:lpstr>
      <vt:lpstr>ποῦ ἐστιν ἡ γυνή;</vt:lpstr>
      <vt:lpstr>τί ὁρᾷς; (πολύς, πολλή, πολύ)</vt:lpstr>
      <vt:lpstr>τί ὁρᾷς; (πολύς, πολλή, πολύ)</vt:lpstr>
      <vt:lpstr>πόθεν ἔρχεται ἡ γυνή;</vt:lpstr>
      <vt:lpstr>πόθεν ἔρχεται ἡ γυνή;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Athens</dc:title>
  <dc:creator>ascholtz</dc:creator>
  <cp:lastModifiedBy>Scholtz, Andrew</cp:lastModifiedBy>
  <cp:revision>55</cp:revision>
  <cp:lastPrinted>2019-05-06T15:00:28Z</cp:lastPrinted>
  <dcterms:created xsi:type="dcterms:W3CDTF">2011-11-16T15:31:46Z</dcterms:created>
  <dcterms:modified xsi:type="dcterms:W3CDTF">2021-05-03T18:20:12Z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