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3" r:id="rId3"/>
    <p:sldId id="272" r:id="rId4"/>
    <p:sldId id="274" r:id="rId5"/>
    <p:sldId id="267" r:id="rId6"/>
    <p:sldId id="268" r:id="rId7"/>
    <p:sldId id="258" r:id="rId8"/>
    <p:sldId id="259" r:id="rId9"/>
    <p:sldId id="260" r:id="rId10"/>
    <p:sldId id="261" r:id="rId11"/>
    <p:sldId id="269" r:id="rId12"/>
    <p:sldId id="262" r:id="rId13"/>
    <p:sldId id="264" r:id="rId14"/>
    <p:sldId id="265" r:id="rId15"/>
    <p:sldId id="266" r:id="rId16"/>
    <p:sldId id="275" r:id="rId17"/>
    <p:sldId id="277" r:id="rId18"/>
    <p:sldId id="276" r:id="rId19"/>
    <p:sldId id="278" r:id="rId20"/>
    <p:sldId id="279" r:id="rId21"/>
    <p:sldId id="285" r:id="rId22"/>
    <p:sldId id="280" r:id="rId23"/>
    <p:sldId id="281" r:id="rId24"/>
    <p:sldId id="282" r:id="rId25"/>
    <p:sldId id="283" r:id="rId26"/>
    <p:sldId id="284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5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8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128" y="114"/>
      </p:cViewPr>
      <p:guideLst>
        <p:guide orient="horz" pos="3768"/>
        <p:guide pos="53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A9D4-5973-42B6-A8D3-E592B116EA5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34A1-DBA6-418F-9DD5-741EC3CC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0C950-2178-4B59-AD7A-94E0D6353B3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BC29-9A20-4355-B831-A6DFAAEC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473075"/>
            <a:ext cx="3924300" cy="220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5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473075"/>
            <a:ext cx="3924300" cy="220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middle participles, quantity/number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790615"/>
            <a:ext cx="7772400" cy="830997"/>
          </a:xfrm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</a:rPr>
              <a:t>grk</a:t>
            </a:r>
            <a:r>
              <a:rPr lang="en-US" dirty="0" smtClean="0">
                <a:solidFill>
                  <a:srgbClr val="000099"/>
                </a:solidFill>
              </a:rPr>
              <a:t>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Middle, </a:t>
            </a:r>
            <a:r>
              <a:rPr lang="el-GR" dirty="0" smtClean="0"/>
              <a:t>α</a:t>
            </a:r>
            <a:r>
              <a:rPr lang="en-US" dirty="0" smtClean="0"/>
              <a:t>-contract. </a:t>
            </a:r>
            <a:r>
              <a:rPr lang="el-GR" dirty="0" smtClean="0"/>
              <a:t>ὁρμάομαι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2169729"/>
          <a:ext cx="82296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ὁρμώμεν-ος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-η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 -ον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ὁρμωμέν-ου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ὁρμωμέν-ης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ὁρμωμέν-ου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ὁρμωμέν-ῳ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-ῃ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ὁρμωμέν-ῳ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 -ον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ὁρμωμέν-ην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 -ον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 -ε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-η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ον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plural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8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ὁρμώμεν-οι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-αι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ὁρμωμέν-ων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ὁρμωμέν-ων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ὁρμωμέν-ων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ὁρμωμέν-οις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ὁρμωμέν-αις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ὁρμωμέν-οις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ὁρμωμέν-ους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ὁρμωμέν-ας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ὁρμώμεν-οι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ὁρμώμεν-αι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6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λύω </a:t>
            </a:r>
            <a:r>
              <a:rPr lang="en-US" dirty="0" smtClean="0"/>
              <a:t>“untie”</a:t>
            </a:r>
          </a:p>
          <a:p>
            <a:pPr lvl="1"/>
            <a:r>
              <a:rPr lang="el-GR" dirty="0" smtClean="0"/>
              <a:t>λύομαι </a:t>
            </a:r>
            <a:r>
              <a:rPr lang="en-US" dirty="0" smtClean="0"/>
              <a:t>“???”</a:t>
            </a:r>
          </a:p>
          <a:p>
            <a:r>
              <a:rPr lang="el-GR" dirty="0" smtClean="0"/>
              <a:t>ἀφικνέομαι </a:t>
            </a:r>
            <a:r>
              <a:rPr lang="en-US" dirty="0" smtClean="0"/>
              <a:t>“arrive”</a:t>
            </a:r>
            <a:endParaRPr lang="el-GR" dirty="0" smtClean="0"/>
          </a:p>
          <a:p>
            <a:r>
              <a:rPr lang="el-GR" dirty="0" smtClean="0"/>
              <a:t>λαλέω </a:t>
            </a:r>
            <a:r>
              <a:rPr lang="en-US" dirty="0" smtClean="0"/>
              <a:t>“talk/chat”</a:t>
            </a:r>
          </a:p>
          <a:p>
            <a:pPr lvl="1"/>
            <a:r>
              <a:rPr lang="el-GR" dirty="0" smtClean="0"/>
              <a:t>λαλῶ, λαλεῖς, λαλεῖ</a:t>
            </a:r>
          </a:p>
          <a:p>
            <a:pPr lvl="1"/>
            <a:r>
              <a:rPr lang="el-GR" dirty="0" smtClean="0"/>
              <a:t>λαλοῦμεν, λαλεῖτε, λαλοῦσι(ν)</a:t>
            </a:r>
            <a:endParaRPr lang="en-US" dirty="0"/>
          </a:p>
        </p:txBody>
      </p:sp>
      <p:pic>
        <p:nvPicPr>
          <p:cNvPr id="4" name="Picture 3" descr="File:Bandanna Roger Flag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27" y="1457864"/>
            <a:ext cx="1564256" cy="1173192"/>
          </a:xfrm>
          <a:prstGeom prst="rect">
            <a:avLst/>
          </a:prstGeom>
        </p:spPr>
      </p:pic>
      <p:pic>
        <p:nvPicPr>
          <p:cNvPr id="5" name="Picture 4" descr="Nada nos LIBRA de ESCORPIO: ULTIME REALITE, UNA COMPAÑÍA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5"/>
          <a:stretch/>
        </p:blipFill>
        <p:spPr>
          <a:xfrm>
            <a:off x="8807570" y="1457864"/>
            <a:ext cx="1263590" cy="1775047"/>
          </a:xfrm>
          <a:prstGeom prst="rect">
            <a:avLst/>
          </a:prstGeom>
        </p:spPr>
      </p:pic>
      <p:pic>
        <p:nvPicPr>
          <p:cNvPr id="6" name="Picture 5" descr="File:W15 CI volunteers arrive Sandy jeh.jpg - Wikimedi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85" y="3713458"/>
            <a:ext cx="1391268" cy="10869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4218317" y="1906438"/>
            <a:ext cx="2122098" cy="138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202987" y="2820838"/>
            <a:ext cx="2278991" cy="1276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714227" y="4572000"/>
            <a:ext cx="687237" cy="7332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Nana's Hype | navigating life, one day at a time, through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96" y="5357477"/>
            <a:ext cx="1671573" cy="11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-Section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373624"/>
          </a:xfrm>
        </p:spPr>
        <p:txBody>
          <a:bodyPr/>
          <a:lstStyle/>
          <a:p>
            <a:r>
              <a:rPr lang="en-US" sz="3200" dirty="0" smtClean="0"/>
              <a:t>8</a:t>
            </a:r>
            <a:r>
              <a:rPr lang="el-GR" sz="3200" dirty="0" smtClean="0"/>
              <a:t>β</a:t>
            </a:r>
            <a:endParaRPr lang="en-US" sz="3200" dirty="0" smtClean="0"/>
          </a:p>
          <a:p>
            <a:pPr marL="914400" lvl="1" indent="-457200">
              <a:buNone/>
            </a:pPr>
            <a:r>
              <a:rPr lang="en-US" sz="2800" dirty="0" smtClean="0"/>
              <a:t>(5) </a:t>
            </a:r>
            <a:r>
              <a:rPr lang="el-GR" sz="2800" dirty="0" smtClean="0"/>
              <a:t>αἱ παρθένοι αἱ μάλα φοβούμεναι ὡς τάχιστα οἴκαδε τρέχουσι</a:t>
            </a:r>
          </a:p>
          <a:p>
            <a:pPr lvl="2"/>
            <a:r>
              <a:rPr lang="el-GR" sz="2800" dirty="0" smtClean="0"/>
              <a:t>τὰ πρόβατα ...</a:t>
            </a:r>
          </a:p>
          <a:p>
            <a:pPr lvl="2"/>
            <a:r>
              <a:rPr lang="el-GR" sz="2800" dirty="0" smtClean="0"/>
              <a:t>ὁρῶ [</a:t>
            </a:r>
            <a:r>
              <a:rPr lang="en-US" sz="2800" dirty="0" smtClean="0"/>
              <a:t>the maidens etc.]</a:t>
            </a:r>
          </a:p>
          <a:p>
            <a:r>
              <a:rPr lang="el-GR" sz="3200" dirty="0" smtClean="0"/>
              <a:t>8γ</a:t>
            </a:r>
          </a:p>
          <a:p>
            <a:pPr marL="914400" lvl="1" indent="-457200">
              <a:buNone/>
            </a:pPr>
            <a:r>
              <a:rPr lang="en-US" sz="2800" dirty="0" smtClean="0"/>
              <a:t>(1) Do you see the boys (who are) fighting in the road?</a:t>
            </a:r>
          </a:p>
          <a:p>
            <a:pPr marL="914400" lvl="1" indent="-457200">
              <a:buNone/>
            </a:pPr>
            <a:r>
              <a:rPr lang="en-US" sz="2800" dirty="0" smtClean="0"/>
              <a:t>(2) Dicaeopolis stops working and drives the oxen home</a:t>
            </a:r>
          </a:p>
          <a:p>
            <a:pPr marL="914400" lvl="1" indent="-457200">
              <a:buNone/>
            </a:pPr>
            <a:r>
              <a:rPr lang="en-US" sz="2800" dirty="0" smtClean="0"/>
              <a:t>(5) (While) bravely leading his (use “the”) comrades, Theseus escapes out of (which Greek </a:t>
            </a:r>
            <a:r>
              <a:rPr lang="en-US" sz="2800" dirty="0" err="1" smtClean="0"/>
              <a:t>pr</a:t>
            </a:r>
            <a:r>
              <a:rPr lang="el-GR" sz="2800" dirty="0" smtClean="0"/>
              <a:t>ε</a:t>
            </a:r>
            <a:r>
              <a:rPr lang="en-US" sz="2800" dirty="0" smtClean="0"/>
              <a:t>position?) the Labyrinth (case of </a:t>
            </a:r>
            <a:r>
              <a:rPr lang="el-GR" sz="2800" dirty="0" smtClean="0"/>
              <a:t>ὁ λαβύρινθος? </a:t>
            </a:r>
            <a:r>
              <a:rPr lang="en-US" sz="2800" dirty="0" smtClean="0"/>
              <a:t>why?</a:t>
            </a:r>
            <a:r>
              <a:rPr lang="el-G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03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</a:rPr>
              <a:t>Πόσοι / πόσαι / πόσα;</a:t>
            </a:r>
            <a:r>
              <a:rPr lang="el-GR" dirty="0"/>
              <a:t> </a:t>
            </a:r>
            <a:r>
              <a:rPr lang="en-US" dirty="0"/>
              <a:t>“How many?”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πᾶς, πᾶσα, πᾶν</a:t>
            </a:r>
          </a:p>
          <a:p>
            <a:r>
              <a:rPr lang="el-GR" dirty="0" smtClean="0"/>
              <a:t>εἷς, μία, ἕν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Πόσοι μαθηταὶ ἔχουσι καλῶς / κακῶς;</a:t>
            </a:r>
          </a:p>
          <a:p>
            <a:r>
              <a:rPr lang="el-GR" dirty="0" smtClean="0"/>
              <a:t>Πόσα </a:t>
            </a:r>
            <a:r>
              <a:rPr lang="el-GR" dirty="0"/>
              <a:t>πρόβατα ἔχει ὁ αὐτουργός</a:t>
            </a:r>
            <a:r>
              <a:rPr lang="el-GR" dirty="0" smtClean="0"/>
              <a:t>;</a:t>
            </a:r>
          </a:p>
          <a:p>
            <a:r>
              <a:rPr lang="el-GR" dirty="0" smtClean="0"/>
              <a:t>Πόσαις μαθητρίσι λέγει ὁ διδάσκαλος;</a:t>
            </a:r>
            <a:endParaRPr lang="en-US" dirty="0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9538446" y="5960129"/>
            <a:ext cx="824754" cy="6051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0" y="962780"/>
          <a:ext cx="82296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ᾶς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etc. “every/ all / whole / everyone / everything”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(3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fem (1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 (3</a:t>
                      </a:r>
                      <a:r>
                        <a:rPr lang="en-US" sz="2000" kern="800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 decl)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4633820"/>
          <a:ext cx="82296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ONE: 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εἷς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μί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 ἕν (singular only)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(3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fem (1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 (3</a:t>
                      </a:r>
                      <a:r>
                        <a:rPr lang="en-US" sz="2000" kern="800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 decl)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9861176" y="147919"/>
            <a:ext cx="578224" cy="4840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0" y="962780"/>
          <a:ext cx="82296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ᾶς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etc. “every/ all / whole / everyone / everything”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(3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fem (1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 (3</a:t>
                      </a:r>
                      <a:r>
                        <a:rPr lang="en-US" sz="2000" kern="800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 decl)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ᾶσ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‑α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παντ-ός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πάσ-ης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πα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ντ-ός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παντ-ί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πάσ-ῃ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πα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ντ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-ί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άντ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πᾶσ-αν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ᾶν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πάντ-ες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πᾶσ-αι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άντ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πάντ-ων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πασ-ῶν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άντ-ων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πᾶσι(ν)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πάσ-αις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ᾶσι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(ν)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πάντ-ας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πάσ-ας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άντ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4633820"/>
          <a:ext cx="82296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ONE: 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εἷς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μί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 ἕν (singular only)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(3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fem (1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 (3</a:t>
                      </a:r>
                      <a:r>
                        <a:rPr lang="en-US" sz="2000" kern="800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 decl)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εἷς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μί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ἕν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ἑν-ός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μι-ᾶς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ἑν-ός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ἑν-ί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μι-ᾷ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ἑν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-ί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ἕν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μί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ἕν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9861176" y="147919"/>
            <a:ext cx="578224" cy="4840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Χαίρετε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pg-Grek" dirty="0" smtClean="0"/>
              <a:t>Τίνες ἐσμέν;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προσρήματα</a:t>
            </a:r>
            <a:r>
              <a:rPr lang="cpg-Grek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greetings)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800"/>
              </a:spcBef>
              <a:buNone/>
            </a:pPr>
            <a:r>
              <a:rPr lang="cpg-Grek" dirty="0" smtClean="0"/>
              <a:t>ΔΙΔΑΣΚΑΛΟΣ ὦ μαθητά/μαθητρί· τ</a:t>
            </a:r>
            <a:r>
              <a:rPr lang="en-US" dirty="0" smtClean="0"/>
              <a:t>ί </a:t>
            </a:r>
            <a:r>
              <a:rPr lang="cpg-Grek" dirty="0" smtClean="0"/>
              <a:t>ἔ</a:t>
            </a:r>
            <a:r>
              <a:rPr lang="en-US" dirty="0" err="1" smtClean="0"/>
              <a:t>στι</a:t>
            </a:r>
            <a:r>
              <a:rPr lang="en-US" dirty="0" smtClean="0"/>
              <a:t> </a:t>
            </a:r>
            <a:r>
              <a:rPr lang="en-US" dirty="0" err="1"/>
              <a:t>τὸ</a:t>
            </a:r>
            <a:r>
              <a:rPr lang="en-US" dirty="0"/>
              <a:t> </a:t>
            </a:r>
            <a:r>
              <a:rPr lang="en-US" dirty="0" err="1"/>
              <a:t>ὄνομά</a:t>
            </a:r>
            <a:r>
              <a:rPr lang="en-US" dirty="0"/>
              <a:t> </a:t>
            </a:r>
            <a:r>
              <a:rPr lang="en-US" dirty="0" err="1"/>
              <a:t>σοι</a:t>
            </a:r>
            <a:r>
              <a:rPr lang="en-US" dirty="0"/>
              <a:t>; (What´s your name</a:t>
            </a:r>
            <a:r>
              <a:rPr lang="en-US" dirty="0" smtClean="0"/>
              <a:t>?)</a:t>
            </a:r>
            <a:endParaRPr lang="cpg-Grek" dirty="0" smtClean="0"/>
          </a:p>
          <a:p>
            <a:pPr marL="457200" indent="-457200">
              <a:spcBef>
                <a:spcPts val="1800"/>
              </a:spcBef>
              <a:buNone/>
            </a:pPr>
            <a:r>
              <a:rPr lang="cpg-Grek" dirty="0" smtClean="0"/>
              <a:t>ΜΑΘΗΤΡΙΣ/ΜΑΘΗΤΗΣ </a:t>
            </a:r>
            <a:r>
              <a:rPr lang="en-US" dirty="0" err="1" smtClean="0"/>
              <a:t>τὸ</a:t>
            </a:r>
            <a:r>
              <a:rPr lang="en-US" dirty="0" smtClean="0"/>
              <a:t> </a:t>
            </a:r>
            <a:r>
              <a:rPr lang="en-US" dirty="0" err="1"/>
              <a:t>ὄνομά</a:t>
            </a:r>
            <a:r>
              <a:rPr lang="en-US" dirty="0"/>
              <a:t> </a:t>
            </a:r>
            <a:r>
              <a:rPr lang="cpg-Grek" dirty="0" smtClean="0"/>
              <a:t>μ</a:t>
            </a:r>
            <a:r>
              <a:rPr lang="en-US" dirty="0" smtClean="0"/>
              <a:t>ο</a:t>
            </a:r>
            <a:r>
              <a:rPr lang="cpg-Grek" dirty="0" smtClean="0"/>
              <a:t>ί ἐστι(ν) ________.</a:t>
            </a:r>
          </a:p>
          <a:p>
            <a:pPr marL="457200" indent="-457200">
              <a:spcBef>
                <a:spcPts val="1800"/>
              </a:spcBef>
              <a:buNone/>
            </a:pPr>
            <a:r>
              <a:rPr lang="cpg-Grek" dirty="0" smtClean="0"/>
              <a:t>Δ χαῖρε, ὦ ______.</a:t>
            </a:r>
          </a:p>
          <a:p>
            <a:pPr marL="457200" indent="-457200">
              <a:spcBef>
                <a:spcPts val="1800"/>
              </a:spcBef>
              <a:buNone/>
            </a:pPr>
            <a:r>
              <a:rPr lang="cpg-Grek" dirty="0" smtClean="0"/>
              <a:t>Μ χαῖρε καὶ σύ, ὦ διδάσκαλε.</a:t>
            </a:r>
          </a:p>
          <a:p>
            <a:pPr marL="457200" indent="-457200">
              <a:spcBef>
                <a:spcPts val="1800"/>
              </a:spcBef>
              <a:buNone/>
            </a:pPr>
            <a:r>
              <a:rPr lang="cpg-Grek" dirty="0" smtClean="0"/>
              <a:t>Δ ὦ _____, πῶς ἔχεις; τί πραττεις;</a:t>
            </a:r>
          </a:p>
          <a:p>
            <a:pPr marL="457200" indent="-457200">
              <a:spcBef>
                <a:spcPts val="1800"/>
              </a:spcBef>
              <a:buNone/>
            </a:pPr>
            <a:r>
              <a:rPr lang="cpg-Grek" dirty="0" smtClean="0"/>
              <a:t>Μ ὦ διδάσκαλε, καλῶς/κακῶς ἔχω καὶ εὖ/κακῶς πράττω. καὶ σύ, ὦ διδάσκαλε, 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>
                <a:latin typeface="Calibri" panose="020F0502020204030204" pitchFamily="34" charset="0"/>
                <a:cs typeface="Calibri" panose="020F0502020204030204" pitchFamily="34" charset="0"/>
              </a:rPr>
              <a:t>τί αρέσκει ποιεῖν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pg-Grek" dirty="0" smtClean="0">
                <a:latin typeface="Calibri" panose="020F0502020204030204" pitchFamily="34" charset="0"/>
                <a:cs typeface="Calibri" panose="020F0502020204030204" pitchFamily="34" charset="0"/>
              </a:rPr>
              <a:t>τὸ θέρος;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τί μὲν ἀρέσκει σοι ποιεῖν τὸ θέρος;</a:t>
            </a:r>
          </a:p>
          <a:p>
            <a:r>
              <a:rPr lang="cpg-Grek" dirty="0" smtClean="0"/>
              <a:t>τί δὲ τῶι ἑταίρωι / τῆι ἑταίραι;</a:t>
            </a:r>
          </a:p>
          <a:p>
            <a:endParaRPr lang="cpg-Grek" dirty="0" smtClean="0"/>
          </a:p>
          <a:p>
            <a:endParaRPr lang="en-US" dirty="0"/>
          </a:p>
        </p:txBody>
      </p:sp>
      <p:pic>
        <p:nvPicPr>
          <p:cNvPr id="6" name="Picture 5" descr="driving - Clearest water beach close to Athens (Greec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6" y="3757353"/>
            <a:ext cx="5274457" cy="2408669"/>
          </a:xfrm>
          <a:prstGeom prst="rect">
            <a:avLst/>
          </a:prstGeom>
        </p:spPr>
      </p:pic>
      <p:pic>
        <p:nvPicPr>
          <p:cNvPr id="7" name="Picture 6" descr="Vacation reading wrap-up | Bookshelf Fantasi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65" y="1552325"/>
            <a:ext cx="3210867" cy="32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προσρήματα</a:t>
            </a:r>
            <a:r>
              <a:rPr lang="cpg-Grek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greetings)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ΔΙΔΑΣΚΑΛΟΣ χαίρετε, ὦ μαθητρίδες τε καὶ μαθηταί</a:t>
            </a:r>
          </a:p>
          <a:p>
            <a:r>
              <a:rPr lang="cpg-Grek" dirty="0" smtClean="0"/>
              <a:t>ΜΑΘΗΤΑΙ χαῖρε, ὦ διδάσκαλε</a:t>
            </a:r>
          </a:p>
          <a:p>
            <a:r>
              <a:rPr lang="cpg-Grek" dirty="0" smtClean="0"/>
              <a:t>Δ ὦ _____· πῶς ἔχεις τήμερον (</a:t>
            </a:r>
            <a:r>
              <a:rPr lang="en-US" dirty="0" smtClean="0"/>
              <a:t>“today”)</a:t>
            </a:r>
            <a:r>
              <a:rPr lang="cpg-Grek" dirty="0" smtClean="0"/>
              <a:t>; τί δὲ πράττεις;</a:t>
            </a:r>
          </a:p>
          <a:p>
            <a:r>
              <a:rPr lang="cpg-Grek" dirty="0" smtClean="0"/>
              <a:t>Μ </a:t>
            </a:r>
            <a:r>
              <a:rPr lang="cpg-Grek" dirty="0"/>
              <a:t>ὦ </a:t>
            </a:r>
            <a:r>
              <a:rPr lang="cpg-Grek" dirty="0" smtClean="0"/>
              <a:t>διδάσκαλε·</a:t>
            </a:r>
          </a:p>
          <a:p>
            <a:pPr lvl="1"/>
            <a:r>
              <a:rPr lang="cpg-Grek" dirty="0" smtClean="0"/>
              <a:t>καλῶς / κακῶς ἔχω</a:t>
            </a:r>
          </a:p>
          <a:p>
            <a:pPr lvl="1"/>
            <a:r>
              <a:rPr lang="cpg-Grek" dirty="0" smtClean="0"/>
              <a:t>εὖ / κακῶς πράττω</a:t>
            </a:r>
          </a:p>
          <a:p>
            <a:r>
              <a:rPr lang="cpg-Grek" dirty="0" smtClean="0"/>
              <a:t>Μ καὶ σύ, </a:t>
            </a:r>
            <a:r>
              <a:rPr lang="cpg-Grek" dirty="0"/>
              <a:t>ὦ </a:t>
            </a:r>
            <a:r>
              <a:rPr lang="cpg-Grek" dirty="0" smtClean="0"/>
              <a:t>διδάσκαλε, πῶς ἔχεις; τί δὲ πράττεις;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ἑλληνιστί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αἱ μετοχαὶ αἱ τῆς μέσης φωνῆς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λέξεις (</a:t>
            </a:r>
            <a:r>
              <a:rPr lang="en-US" dirty="0" smtClean="0"/>
              <a:t>vocab, words or phrases)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pg-Grek" dirty="0" smtClean="0"/>
              <a:t>ἆρα;</a:t>
            </a:r>
          </a:p>
          <a:p>
            <a:pPr lvl="1"/>
            <a:r>
              <a:rPr lang="en-US" dirty="0" smtClean="0"/>
              <a:t>Introduces yes/no question</a:t>
            </a:r>
          </a:p>
          <a:p>
            <a:r>
              <a:rPr lang="cpg-Grek" dirty="0" smtClean="0"/>
              <a:t>ναί</a:t>
            </a:r>
          </a:p>
          <a:p>
            <a:pPr lvl="1"/>
            <a:r>
              <a:rPr lang="en-US" dirty="0" smtClean="0"/>
              <a:t>“yes,” “indeed”</a:t>
            </a:r>
          </a:p>
          <a:p>
            <a:r>
              <a:rPr lang="cpg-Grek" dirty="0" smtClean="0"/>
              <a:t>ναίχι</a:t>
            </a:r>
          </a:p>
          <a:p>
            <a:pPr lvl="1"/>
            <a:r>
              <a:rPr lang="en-US" dirty="0" smtClean="0"/>
              <a:t>“yes, indeed!”</a:t>
            </a:r>
          </a:p>
          <a:p>
            <a:r>
              <a:rPr lang="cpg-Grek" dirty="0" smtClean="0"/>
              <a:t>οὐ (οὐκ, οὐχ), οὐχί</a:t>
            </a:r>
          </a:p>
          <a:p>
            <a:pPr lvl="1"/>
            <a:r>
              <a:rPr lang="en-US" dirty="0" smtClean="0"/>
              <a:t>“no (indeed)”</a:t>
            </a:r>
          </a:p>
          <a:p>
            <a:r>
              <a:rPr lang="cpg-Grek" dirty="0" smtClean="0"/>
              <a:t>ἆρα καλῶς ἔχεις;</a:t>
            </a:r>
          </a:p>
          <a:p>
            <a:r>
              <a:rPr lang="cpg-Grek" dirty="0" smtClean="0"/>
              <a:t>ναί, ὦ διδάσκαλε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pg-Grek" dirty="0" smtClean="0"/>
              <a:t>πότερον;</a:t>
            </a:r>
          </a:p>
          <a:p>
            <a:pPr lvl="1"/>
            <a:r>
              <a:rPr lang="en-US" dirty="0" smtClean="0"/>
              <a:t>Introduces multiple choice question</a:t>
            </a:r>
          </a:p>
          <a:p>
            <a:r>
              <a:rPr lang="cpg-Grek" dirty="0" smtClean="0"/>
              <a:t>ἢ</a:t>
            </a:r>
          </a:p>
          <a:p>
            <a:pPr lvl="1"/>
            <a:r>
              <a:rPr lang="en-US" dirty="0" smtClean="0"/>
              <a:t>“or”</a:t>
            </a:r>
          </a:p>
          <a:p>
            <a:r>
              <a:rPr lang="cpg-Grek" dirty="0" smtClean="0"/>
              <a:t>πότερον καλῶς ἢ κακῶς ἔχεις;</a:t>
            </a:r>
          </a:p>
          <a:p>
            <a:r>
              <a:rPr lang="cpg-Grek" dirty="0" smtClean="0"/>
              <a:t>κακῶς ἔχω, ὦ διδάσκαλε</a:t>
            </a:r>
          </a:p>
          <a:p>
            <a:r>
              <a:rPr lang="cpg-Grek" dirty="0" smtClean="0"/>
              <a:t>λυποῦμαι, ὦ μαθητρί</a:t>
            </a:r>
          </a:p>
          <a:p>
            <a:r>
              <a:rPr lang="cpg-Grek" dirty="0" smtClean="0"/>
              <a:t>εἰπέ / εἴπετε (</a:t>
            </a:r>
            <a:r>
              <a:rPr lang="en-US" dirty="0" smtClean="0"/>
              <a:t>“say”)</a:t>
            </a:r>
          </a:p>
          <a:p>
            <a:r>
              <a:rPr lang="cpg-Grek" dirty="0" smtClean="0"/>
              <a:t>αὖθις (</a:t>
            </a:r>
            <a:r>
              <a:rPr lang="en-US" smtClean="0"/>
              <a:t>“again”)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προσρήματα</a:t>
            </a:r>
            <a:r>
              <a:rPr lang="cpg-Grek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greetings)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ΔΙΔΑΣΚΑΛΟΣ χαίρετε, ὦ μαθητρίδες τε καὶ μαθηταί</a:t>
            </a:r>
          </a:p>
          <a:p>
            <a:r>
              <a:rPr lang="cpg-Grek" dirty="0" smtClean="0"/>
              <a:t>ΜΑΘΗΤΑΙ χαῖρε, ὦ διδάσκαλε</a:t>
            </a:r>
          </a:p>
          <a:p>
            <a:r>
              <a:rPr lang="cpg-Grek" dirty="0" smtClean="0"/>
              <a:t>Δ ὦ _____· πῶς ἔχεις τήμερον (</a:t>
            </a:r>
            <a:r>
              <a:rPr lang="en-US" dirty="0" smtClean="0"/>
              <a:t>“today”)</a:t>
            </a:r>
            <a:r>
              <a:rPr lang="cpg-Grek" dirty="0" smtClean="0"/>
              <a:t>; τί δὲ πράττεις;</a:t>
            </a:r>
          </a:p>
          <a:p>
            <a:r>
              <a:rPr lang="cpg-Grek" dirty="0" smtClean="0"/>
              <a:t>Μ </a:t>
            </a:r>
            <a:r>
              <a:rPr lang="cpg-Grek" dirty="0"/>
              <a:t>ὦ </a:t>
            </a:r>
            <a:r>
              <a:rPr lang="cpg-Grek" dirty="0" smtClean="0"/>
              <a:t>διδάσκαλε·</a:t>
            </a:r>
          </a:p>
          <a:p>
            <a:pPr lvl="1"/>
            <a:r>
              <a:rPr lang="cpg-Grek" dirty="0" smtClean="0"/>
              <a:t>καλῶς / κακῶς ἔχω</a:t>
            </a:r>
          </a:p>
          <a:p>
            <a:pPr lvl="1"/>
            <a:r>
              <a:rPr lang="cpg-Grek" dirty="0" smtClean="0"/>
              <a:t>εὖ / κακῶς πράττω</a:t>
            </a:r>
          </a:p>
          <a:p>
            <a:r>
              <a:rPr lang="cpg-Grek" dirty="0" smtClean="0"/>
              <a:t>Μ καὶ σύ, </a:t>
            </a:r>
            <a:r>
              <a:rPr lang="cpg-Grek" dirty="0"/>
              <a:t>ὦ </a:t>
            </a:r>
            <a:r>
              <a:rPr lang="cpg-Grek" dirty="0" smtClean="0"/>
              <a:t>διδάσκαλε, πῶς ἔχεις; τί δὲ πράττεις;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ἄσκησις λέξεων καὶ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pg-Grek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κλίσεων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pg-Grek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πᾶς, εἷς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vocab</a:t>
            </a:r>
            <a:r>
              <a:rPr lang="cpg-Grek" dirty="0">
                <a:cs typeface="Calibri" panose="020F0502020204030204" pitchFamily="34" charset="0"/>
              </a:rPr>
              <a:t>,</a:t>
            </a:r>
            <a:r>
              <a:rPr lang="en-US" dirty="0">
                <a:cs typeface="Calibri" panose="020F0502020204030204" pitchFamily="34" charset="0"/>
              </a:rPr>
              <a:t> morphology</a:t>
            </a:r>
            <a:r>
              <a:rPr lang="cpg-Grek" dirty="0">
                <a:cs typeface="Calibri" panose="020F0502020204030204" pitchFamily="34" charset="0"/>
              </a:rPr>
              <a:t> </a:t>
            </a:r>
            <a:r>
              <a:rPr lang="en-US" dirty="0" smtClean="0">
                <a:cs typeface="Calibri" panose="020F0502020204030204" pitchFamily="34" charset="0"/>
              </a:rPr>
              <a:t>practice</a:t>
            </a:r>
            <a:r>
              <a:rPr lang="cpg-Grek" dirty="0" smtClean="0">
                <a:cs typeface="Calibri" panose="020F0502020204030204" pitchFamily="34" charset="0"/>
              </a:rPr>
              <a:t>. </a:t>
            </a:r>
            <a:r>
              <a:rPr lang="en-US" dirty="0" smtClean="0">
                <a:cs typeface="Calibri" panose="020F0502020204030204" pitchFamily="34" charset="0"/>
              </a:rPr>
              <a:t>“all/every,” “one”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λέξεις καὶ κλίσεις</a:t>
            </a:r>
            <a:r>
              <a:rPr lang="en-US" dirty="0" smtClean="0"/>
              <a:t>, </a:t>
            </a:r>
            <a:r>
              <a:rPr lang="cpg-Grek" dirty="0" smtClean="0"/>
              <a:t>ἐρωτήσεις καὶ ἀποκρίσεις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827698" cy="4946822"/>
          </a:xfrm>
        </p:spPr>
        <p:txBody>
          <a:bodyPr/>
          <a:lstStyle/>
          <a:p>
            <a:r>
              <a:rPr lang="cpg-Grek" dirty="0" smtClean="0"/>
              <a:t>πᾶς </a:t>
            </a:r>
            <a:r>
              <a:rPr lang="en-US" dirty="0" smtClean="0"/>
              <a:t>—</a:t>
            </a:r>
            <a:r>
              <a:rPr lang="cpg-Grek" dirty="0" smtClean="0"/>
              <a:t> </a:t>
            </a:r>
            <a:r>
              <a:rPr lang="cpg-Grek" dirty="0"/>
              <a:t>τί βούλεται λέγειν; </a:t>
            </a:r>
            <a:r>
              <a:rPr lang="cpg-Grek" sz="2400" dirty="0"/>
              <a:t>(</a:t>
            </a:r>
            <a:r>
              <a:rPr lang="en-US" sz="2400" dirty="0"/>
              <a:t>“What does </a:t>
            </a:r>
            <a:r>
              <a:rPr lang="cpg-Grek" sz="2400" dirty="0" smtClean="0"/>
              <a:t>ιτ</a:t>
            </a:r>
            <a:r>
              <a:rPr lang="en-US" sz="2400" dirty="0" smtClean="0"/>
              <a:t> </a:t>
            </a:r>
            <a:r>
              <a:rPr lang="en-US" sz="2400" dirty="0"/>
              <a:t>mean?”)</a:t>
            </a:r>
            <a:endParaRPr lang="cpg-Grek" dirty="0" smtClean="0"/>
          </a:p>
          <a:p>
            <a:r>
              <a:rPr lang="cpg-Grek" dirty="0" smtClean="0"/>
              <a:t>πάντα</a:t>
            </a:r>
            <a:r>
              <a:rPr lang="cpg-Grek" dirty="0"/>
              <a:t> </a:t>
            </a:r>
            <a:r>
              <a:rPr lang="en-US" dirty="0"/>
              <a:t>—</a:t>
            </a:r>
            <a:r>
              <a:rPr lang="cpg-Grek" dirty="0"/>
              <a:t> τί βούλεται λέγειν;</a:t>
            </a:r>
            <a:endParaRPr lang="cpg-Grek" dirty="0" smtClean="0"/>
          </a:p>
          <a:p>
            <a:r>
              <a:rPr lang="cpg-Grek" dirty="0"/>
              <a:t>ὦ </a:t>
            </a:r>
            <a:r>
              <a:rPr lang="en-US" dirty="0"/>
              <a:t>_____</a:t>
            </a:r>
            <a:r>
              <a:rPr lang="cpg-Grek" dirty="0"/>
              <a:t>· </a:t>
            </a:r>
            <a:r>
              <a:rPr lang="cpg-Grek" dirty="0" smtClean="0"/>
              <a:t>ποῖ σπεύδει πάντα τὰ πρόβατα;</a:t>
            </a:r>
          </a:p>
          <a:p>
            <a:r>
              <a:rPr lang="cpg-Grek" dirty="0"/>
              <a:t>ὦ </a:t>
            </a:r>
            <a:r>
              <a:rPr lang="cpg-Grek" dirty="0" smtClean="0"/>
              <a:t>διδάσκαλε· </a:t>
            </a:r>
            <a:r>
              <a:rPr lang="en-US" dirty="0" smtClean="0"/>
              <a:t>_____ </a:t>
            </a:r>
            <a:r>
              <a:rPr lang="cpg-Grek" dirty="0" smtClean="0"/>
              <a:t>πρὸς τὸ </a:t>
            </a:r>
            <a:r>
              <a:rPr lang="cpg-Grek" dirty="0" smtClean="0"/>
              <a:t>αὔλιον </a:t>
            </a:r>
            <a:r>
              <a:rPr lang="cpg-Grek" dirty="0" smtClean="0"/>
              <a:t>(</a:t>
            </a:r>
            <a:r>
              <a:rPr lang="en-US" dirty="0" smtClean="0"/>
              <a:t>sheepfold)</a:t>
            </a:r>
            <a:endParaRPr lang="cpg-Grek" dirty="0" smtClean="0"/>
          </a:p>
          <a:p>
            <a:r>
              <a:rPr lang="cpg-Grek" dirty="0"/>
              <a:t>ὦ </a:t>
            </a:r>
            <a:r>
              <a:rPr lang="en-US" dirty="0"/>
              <a:t>_____</a:t>
            </a:r>
            <a:r>
              <a:rPr lang="cpg-Grek" dirty="0"/>
              <a:t>· </a:t>
            </a:r>
            <a:r>
              <a:rPr lang="cpg-Grek" dirty="0" smtClean="0"/>
              <a:t>πότερον σπεύδει τὰ πρόβατα ἐνθάδε ἢ ἐκεῖσε;</a:t>
            </a:r>
            <a:endParaRPr lang="en-US" dirty="0" smtClean="0"/>
          </a:p>
        </p:txBody>
      </p:sp>
      <p:pic>
        <p:nvPicPr>
          <p:cNvPr id="4" name="Picture 3" descr="Running Sheep 2 by dseomn on Deviant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98" y="1466489"/>
            <a:ext cx="2441275" cy="13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(</a:t>
            </a:r>
            <a:r>
              <a:rPr lang="en-US" dirty="0" smtClean="0"/>
              <a:t>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827698" cy="4946822"/>
          </a:xfrm>
        </p:spPr>
        <p:txBody>
          <a:bodyPr/>
          <a:lstStyle/>
          <a:p>
            <a:r>
              <a:rPr lang="cpg-Grek" dirty="0" smtClean="0"/>
              <a:t>ὦ </a:t>
            </a:r>
            <a:r>
              <a:rPr lang="en-US" dirty="0" smtClean="0"/>
              <a:t>_____</a:t>
            </a:r>
            <a:r>
              <a:rPr lang="cpg-Grek" dirty="0" smtClean="0"/>
              <a:t>· ἆρα πρόβατά ἐστι πᾶσι ταῖς μαθητρίσι;</a:t>
            </a:r>
          </a:p>
          <a:p>
            <a:pPr lvl="1"/>
            <a:r>
              <a:rPr lang="cpg-Grek" dirty="0" smtClean="0"/>
              <a:t>ναί, ὦ διδάσκαλε, πρόβατά κτλ. (</a:t>
            </a:r>
            <a:r>
              <a:rPr lang="en-US" dirty="0" smtClean="0"/>
              <a:t>etc.)</a:t>
            </a:r>
            <a:endParaRPr lang="cpg-Grek" dirty="0" smtClean="0"/>
          </a:p>
          <a:p>
            <a:pPr lvl="1"/>
            <a:r>
              <a:rPr lang="cpg-Grek" dirty="0" smtClean="0"/>
              <a:t>οὐκ, ὦ διδάσκαλε, κτλ.</a:t>
            </a:r>
          </a:p>
          <a:p>
            <a:r>
              <a:rPr lang="cpg-Grek" dirty="0" smtClean="0"/>
              <a:t>ὦ </a:t>
            </a:r>
            <a:r>
              <a:rPr lang="en-US" dirty="0" smtClean="0"/>
              <a:t>_____</a:t>
            </a:r>
            <a:r>
              <a:rPr lang="cpg-Grek" dirty="0"/>
              <a:t>· </a:t>
            </a:r>
            <a:r>
              <a:rPr lang="cpg-Grek" dirty="0" smtClean="0"/>
              <a:t>ἆρα ἓν πρόβατόν </a:t>
            </a:r>
            <a:r>
              <a:rPr lang="cpg-Grek" dirty="0"/>
              <a:t>ἐστι πᾶσι </a:t>
            </a:r>
            <a:r>
              <a:rPr lang="cpg-Grek" dirty="0" smtClean="0"/>
              <a:t>τοῖς μαθηταῖς;</a:t>
            </a:r>
          </a:p>
          <a:p>
            <a:r>
              <a:rPr lang="cpg-Grek" dirty="0"/>
              <a:t>ὦ </a:t>
            </a:r>
            <a:r>
              <a:rPr lang="en-US" dirty="0"/>
              <a:t>_____</a:t>
            </a:r>
            <a:r>
              <a:rPr lang="cpg-Grek" dirty="0"/>
              <a:t>· </a:t>
            </a:r>
            <a:r>
              <a:rPr lang="cpg-Grek" dirty="0" smtClean="0"/>
              <a:t>πότερον ἓν ἢ πολλὰ πρόβατα ἔχεις;</a:t>
            </a:r>
          </a:p>
        </p:txBody>
      </p:sp>
      <p:pic>
        <p:nvPicPr>
          <p:cNvPr id="4" name="Picture 3" descr="Running Sheep 2 by dseomn on Deviant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98" y="1466489"/>
            <a:ext cx="2441275" cy="13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09600" y="1219200"/>
            <a:ext cx="7810500" cy="4946822"/>
          </a:xfrm>
        </p:spPr>
        <p:txBody>
          <a:bodyPr/>
          <a:lstStyle/>
          <a:p>
            <a:r>
              <a:rPr lang="cpg-Grek" dirty="0"/>
              <a:t>ὦ </a:t>
            </a:r>
            <a:r>
              <a:rPr lang="en-US" dirty="0"/>
              <a:t>_____</a:t>
            </a:r>
            <a:r>
              <a:rPr lang="cpg-Grek" dirty="0"/>
              <a:t>· </a:t>
            </a:r>
            <a:r>
              <a:rPr lang="cpg-Grek" dirty="0" smtClean="0"/>
              <a:t>ἐν πόσοις (</a:t>
            </a:r>
            <a:r>
              <a:rPr lang="en-US" dirty="0" smtClean="0"/>
              <a:t>in how many?) </a:t>
            </a:r>
            <a:r>
              <a:rPr lang="cpg-Grek" dirty="0" smtClean="0"/>
              <a:t>οἴκοις </a:t>
            </a:r>
            <a:r>
              <a:rPr lang="cpg-Grek" dirty="0" smtClean="0"/>
              <a:t>ἐστὶ </a:t>
            </a:r>
            <a:r>
              <a:rPr lang="cpg-Grek" dirty="0" smtClean="0"/>
              <a:t>τὰ πρόβατα;</a:t>
            </a:r>
          </a:p>
          <a:p>
            <a:r>
              <a:rPr lang="cpg-Grek" dirty="0"/>
              <a:t>ὦ </a:t>
            </a:r>
            <a:r>
              <a:rPr lang="cpg-Grek" dirty="0" smtClean="0"/>
              <a:t>διδάσκαλε· ἐν (1) οἴκωι ἐστι</a:t>
            </a:r>
          </a:p>
          <a:p>
            <a:r>
              <a:rPr lang="cpg-Grek" dirty="0"/>
              <a:t>ὦ </a:t>
            </a:r>
            <a:r>
              <a:rPr lang="en-US" dirty="0"/>
              <a:t>_____</a:t>
            </a:r>
            <a:r>
              <a:rPr lang="cpg-Grek" dirty="0"/>
              <a:t>· </a:t>
            </a:r>
            <a:r>
              <a:rPr lang="cpg-Grek" dirty="0" smtClean="0"/>
              <a:t>πόσους οἴκους ἔχεις;</a:t>
            </a:r>
          </a:p>
          <a:p>
            <a:r>
              <a:rPr lang="cpg-Grek" dirty="0"/>
              <a:t>ὦ διδάσκαλε· </a:t>
            </a:r>
            <a:r>
              <a:rPr lang="cpg-Grek" dirty="0" smtClean="0"/>
              <a:t>(1) οἶκον ἔχω</a:t>
            </a:r>
          </a:p>
          <a:p>
            <a:r>
              <a:rPr lang="cpg-Grek" dirty="0"/>
              <a:t>ὦ </a:t>
            </a:r>
            <a:r>
              <a:rPr lang="en-US" dirty="0"/>
              <a:t>_____</a:t>
            </a:r>
            <a:r>
              <a:rPr lang="cpg-Grek" dirty="0"/>
              <a:t>· </a:t>
            </a:r>
            <a:r>
              <a:rPr lang="cpg-Grek" dirty="0" smtClean="0"/>
              <a:t>ποῦ ἐστὶν ὁ οἶκος; πότερον ἐνθάδε ἢ ἐκεῖ;</a:t>
            </a:r>
            <a:endParaRPr lang="en-US" dirty="0"/>
          </a:p>
        </p:txBody>
      </p:sp>
      <p:pic>
        <p:nvPicPr>
          <p:cNvPr id="22" name="Picture 21" descr="Home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13" y="1449690"/>
            <a:ext cx="3572263" cy="24810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263989" y="2889850"/>
            <a:ext cx="1890710" cy="1040917"/>
            <a:chOff x="9009145" y="5011947"/>
            <a:chExt cx="1890710" cy="1040917"/>
          </a:xfrm>
        </p:grpSpPr>
        <p:pic>
          <p:nvPicPr>
            <p:cNvPr id="20" name="Content Placeholder 5" descr="Jumping Lamb vector Clipart image - Free stock photo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09145" y="5477773"/>
              <a:ext cx="630237" cy="575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Content Placeholder 5" descr="Jumping Lamb vector Clipart image - Free stock photo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24263" y="5011947"/>
              <a:ext cx="630237" cy="575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Content Placeholder 5" descr="Jumping Lamb vector Clipart image - Free stock photo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54500" y="5477773"/>
              <a:ext cx="630237" cy="575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Content Placeholder 5" descr="Jumping Lamb vector Clipart image - Free stock photo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9618" y="5011947"/>
              <a:ext cx="630237" cy="575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TextBox 26"/>
          <p:cNvSpPr txBox="1"/>
          <p:nvPr/>
        </p:nvSpPr>
        <p:spPr>
          <a:xfrm>
            <a:off x="9053354" y="4168797"/>
            <a:ext cx="231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One house, four sheep</a:t>
            </a:r>
          </a:p>
        </p:txBody>
      </p:sp>
    </p:spTree>
    <p:extLst>
      <p:ext uri="{BB962C8B-B14F-4D97-AF65-F5344CB8AC3E}">
        <p14:creationId xmlns:p14="http://schemas.microsoft.com/office/powerpoint/2010/main" val="4410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/>
              <a:t>ὦ </a:t>
            </a:r>
            <a:r>
              <a:rPr lang="en-US" dirty="0"/>
              <a:t>_____</a:t>
            </a:r>
            <a:r>
              <a:rPr lang="cpg-Grek" dirty="0"/>
              <a:t>· </a:t>
            </a:r>
            <a:r>
              <a:rPr lang="cpg-Grek" dirty="0" smtClean="0"/>
              <a:t>πόσας χεῖρας ὁρᾶις;</a:t>
            </a:r>
          </a:p>
          <a:p>
            <a:r>
              <a:rPr lang="cpg-Grek" dirty="0"/>
              <a:t>ὦ διδάσκαλε· </a:t>
            </a:r>
            <a:r>
              <a:rPr lang="cpg-Grek" dirty="0" smtClean="0"/>
              <a:t>(1) ____ ὁρῶ</a:t>
            </a:r>
          </a:p>
          <a:p>
            <a:r>
              <a:rPr lang="cpg-Grek" dirty="0"/>
              <a:t>ὦ </a:t>
            </a:r>
            <a:r>
              <a:rPr lang="en-US" dirty="0"/>
              <a:t>_____</a:t>
            </a:r>
            <a:r>
              <a:rPr lang="cpg-Grek" dirty="0"/>
              <a:t>· πόσας </a:t>
            </a:r>
            <a:r>
              <a:rPr lang="cpg-Grek" dirty="0" smtClean="0"/>
              <a:t>γυναῖκας ὁρᾶις;</a:t>
            </a:r>
            <a:endParaRPr lang="cpg-Grek" dirty="0"/>
          </a:p>
          <a:p>
            <a:r>
              <a:rPr lang="cpg-Grek" dirty="0"/>
              <a:t>ὦ διδάσκαλε· (1) ____ </a:t>
            </a:r>
            <a:r>
              <a:rPr lang="cpg-Grek" dirty="0" smtClean="0"/>
              <a:t>ὁρῶ</a:t>
            </a:r>
            <a:endParaRPr lang="en-US" dirty="0"/>
          </a:p>
        </p:txBody>
      </p:sp>
      <p:pic>
        <p:nvPicPr>
          <p:cNvPr id="8" name="Picture 7" descr="Free vector graphic: Hand, Stop, Support, Left, Hot - Fre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1" y="1436112"/>
            <a:ext cx="1360637" cy="1755661"/>
          </a:xfrm>
          <a:prstGeom prst="rect">
            <a:avLst/>
          </a:prstGeom>
        </p:spPr>
      </p:pic>
      <p:pic>
        <p:nvPicPr>
          <p:cNvPr id="9" name="Picture 8" descr="File:A Cool And Calm Cartoon Businesswoman.svg - Wikimedi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305" y="3756949"/>
            <a:ext cx="768290" cy="18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Τί βούλεται λέγειν τοῦτο ἀγγλιστί;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λύω</a:t>
            </a:r>
          </a:p>
          <a:p>
            <a:r>
              <a:rPr lang="el-GR" dirty="0" smtClean="0"/>
              <a:t>λύομαι</a:t>
            </a:r>
          </a:p>
          <a:p>
            <a:r>
              <a:rPr lang="el-GR" dirty="0" smtClean="0"/>
              <a:t>ἀφικνέομαι (</a:t>
            </a:r>
            <a:r>
              <a:rPr lang="el-GR" dirty="0"/>
              <a:t>ἀφικν</a:t>
            </a:r>
            <a:r>
              <a:rPr lang="el-GR" dirty="0" smtClean="0"/>
              <a:t>οῦμαι κτλ.)</a:t>
            </a:r>
            <a:endParaRPr lang="en-US" dirty="0" smtClean="0"/>
          </a:p>
          <a:p>
            <a:r>
              <a:rPr lang="el-GR" dirty="0" smtClean="0"/>
              <a:t>χαίρω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75974" y="1374736"/>
            <a:ext cx="3718102" cy="737769"/>
            <a:chOff x="2075974" y="1374736"/>
            <a:chExt cx="3718102" cy="737769"/>
          </a:xfrm>
        </p:grpSpPr>
        <p:grpSp>
          <p:nvGrpSpPr>
            <p:cNvPr id="16" name="Group 15"/>
            <p:cNvGrpSpPr/>
            <p:nvPr/>
          </p:nvGrpSpPr>
          <p:grpSpPr>
            <a:xfrm>
              <a:off x="3445810" y="1374736"/>
              <a:ext cx="2348266" cy="737769"/>
              <a:chOff x="5557242" y="1457864"/>
              <a:chExt cx="2348266" cy="737769"/>
            </a:xfrm>
          </p:grpSpPr>
          <p:pic>
            <p:nvPicPr>
              <p:cNvPr id="4" name="Picture 3" descr="File:Bandanna Roger Flag.svg - Wikipedia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6251" y="1457864"/>
                <a:ext cx="849257" cy="636943"/>
              </a:xfrm>
              <a:prstGeom prst="rect">
                <a:avLst/>
              </a:prstGeom>
            </p:spPr>
          </p:pic>
          <p:pic>
            <p:nvPicPr>
              <p:cNvPr id="7" name="Picture 6" descr="Free photo: Freedom, Sky, Hands, Handcuffs - Free Image on ...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7242" y="1457864"/>
                <a:ext cx="1299556" cy="737769"/>
              </a:xfrm>
              <a:prstGeom prst="rect">
                <a:avLst/>
              </a:prstGeom>
            </p:spPr>
          </p:pic>
        </p:grpSp>
        <p:sp>
          <p:nvSpPr>
            <p:cNvPr id="18" name="Freeform 17"/>
            <p:cNvSpPr/>
            <p:nvPr/>
          </p:nvSpPr>
          <p:spPr>
            <a:xfrm>
              <a:off x="2075974" y="1587731"/>
              <a:ext cx="1190928" cy="116378"/>
            </a:xfrm>
            <a:custGeom>
              <a:avLst/>
              <a:gdLst>
                <a:gd name="connsiteX0" fmla="*/ 18833 w 1190928"/>
                <a:gd name="connsiteY0" fmla="*/ 0 h 116378"/>
                <a:gd name="connsiteX1" fmla="*/ 160150 w 1190928"/>
                <a:gd name="connsiteY1" fmla="*/ 41564 h 116378"/>
                <a:gd name="connsiteX2" fmla="*/ 1190928 w 1190928"/>
                <a:gd name="connsiteY2" fmla="*/ 116378 h 1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928" h="116378">
                  <a:moveTo>
                    <a:pt x="18833" y="0"/>
                  </a:moveTo>
                  <a:cubicBezTo>
                    <a:pt x="-8183" y="11084"/>
                    <a:pt x="-35199" y="22168"/>
                    <a:pt x="160150" y="41564"/>
                  </a:cubicBezTo>
                  <a:cubicBezTo>
                    <a:pt x="355499" y="60960"/>
                    <a:pt x="773213" y="88669"/>
                    <a:pt x="1190928" y="116378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09702" y="1814211"/>
            <a:ext cx="8431876" cy="1067222"/>
            <a:chOff x="2809702" y="1814211"/>
            <a:chExt cx="8431876" cy="1067222"/>
          </a:xfrm>
        </p:grpSpPr>
        <p:grpSp>
          <p:nvGrpSpPr>
            <p:cNvPr id="17" name="Group 16"/>
            <p:cNvGrpSpPr/>
            <p:nvPr/>
          </p:nvGrpSpPr>
          <p:grpSpPr>
            <a:xfrm>
              <a:off x="7379741" y="1814211"/>
              <a:ext cx="3861837" cy="1067222"/>
              <a:chOff x="7720563" y="2173665"/>
              <a:chExt cx="3861837" cy="1067222"/>
            </a:xfrm>
          </p:grpSpPr>
          <p:pic>
            <p:nvPicPr>
              <p:cNvPr id="11" name="Picture 10" descr="Free photo: Freedom, Sky, Hands, Handcuffs - Free Image on ...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0563" y="2338392"/>
                <a:ext cx="1299556" cy="737769"/>
              </a:xfrm>
              <a:prstGeom prst="rect">
                <a:avLst/>
              </a:prstGeom>
            </p:spPr>
          </p:pic>
          <p:pic>
            <p:nvPicPr>
              <p:cNvPr id="12" name="Picture 11" descr="Clipart - Super Dad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4126" y="2173665"/>
                <a:ext cx="1208274" cy="106722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8566" y="2273057"/>
                <a:ext cx="881669" cy="803104"/>
              </a:xfrm>
              <a:prstGeom prst="rect">
                <a:avLst/>
              </a:prstGeom>
            </p:spPr>
          </p:pic>
        </p:grpSp>
        <p:sp>
          <p:nvSpPr>
            <p:cNvPr id="19" name="Freeform 18"/>
            <p:cNvSpPr/>
            <p:nvPr/>
          </p:nvSpPr>
          <p:spPr>
            <a:xfrm>
              <a:off x="2809702" y="2261062"/>
              <a:ext cx="4322618" cy="148850"/>
            </a:xfrm>
            <a:custGeom>
              <a:avLst/>
              <a:gdLst>
                <a:gd name="connsiteX0" fmla="*/ 0 w 4322618"/>
                <a:gd name="connsiteY0" fmla="*/ 0 h 148850"/>
                <a:gd name="connsiteX1" fmla="*/ 2111433 w 4322618"/>
                <a:gd name="connsiteY1" fmla="*/ 133003 h 148850"/>
                <a:gd name="connsiteX2" fmla="*/ 4322618 w 4322618"/>
                <a:gd name="connsiteY2" fmla="*/ 141316 h 14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2618" h="148850">
                  <a:moveTo>
                    <a:pt x="0" y="0"/>
                  </a:moveTo>
                  <a:cubicBezTo>
                    <a:pt x="695498" y="54725"/>
                    <a:pt x="1390997" y="109450"/>
                    <a:pt x="2111433" y="133003"/>
                  </a:cubicBezTo>
                  <a:cubicBezTo>
                    <a:pt x="2831869" y="156556"/>
                    <a:pt x="3577243" y="148936"/>
                    <a:pt x="4322618" y="141316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22967" y="3204383"/>
            <a:ext cx="3912659" cy="1437823"/>
            <a:chOff x="3915295" y="3341716"/>
            <a:chExt cx="3912659" cy="1437823"/>
          </a:xfrm>
        </p:grpSpPr>
        <p:pic>
          <p:nvPicPr>
            <p:cNvPr id="6" name="Picture 5" descr="File:W15 CI volunteers arrive Sandy jeh.jpg - Wikimedia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686" y="3692611"/>
              <a:ext cx="1391268" cy="1086928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3915295" y="3341716"/>
              <a:ext cx="2261061" cy="1129118"/>
            </a:xfrm>
            <a:custGeom>
              <a:avLst/>
              <a:gdLst>
                <a:gd name="connsiteX0" fmla="*/ 0 w 2261061"/>
                <a:gd name="connsiteY0" fmla="*/ 0 h 1129118"/>
                <a:gd name="connsiteX1" fmla="*/ 756458 w 2261061"/>
                <a:gd name="connsiteY1" fmla="*/ 997528 h 1129118"/>
                <a:gd name="connsiteX2" fmla="*/ 2261061 w 2261061"/>
                <a:gd name="connsiteY2" fmla="*/ 1088968 h 112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1061" h="1129118">
                  <a:moveTo>
                    <a:pt x="0" y="0"/>
                  </a:moveTo>
                  <a:cubicBezTo>
                    <a:pt x="189807" y="408016"/>
                    <a:pt x="379615" y="816033"/>
                    <a:pt x="756458" y="997528"/>
                  </a:cubicBezTo>
                  <a:cubicBezTo>
                    <a:pt x="1133301" y="1179023"/>
                    <a:pt x="1697181" y="1133995"/>
                    <a:pt x="2261061" y="1088968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45920" y="3646718"/>
            <a:ext cx="2661934" cy="1066800"/>
            <a:chOff x="1645920" y="3646718"/>
            <a:chExt cx="2661934" cy="10668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604" y="3646718"/>
              <a:ext cx="1238250" cy="1066800"/>
            </a:xfrm>
            <a:prstGeom prst="rect">
              <a:avLst/>
            </a:prstGeom>
          </p:spPr>
        </p:pic>
        <p:sp>
          <p:nvSpPr>
            <p:cNvPr id="27" name="Freeform 26"/>
            <p:cNvSpPr/>
            <p:nvPr/>
          </p:nvSpPr>
          <p:spPr>
            <a:xfrm>
              <a:off x="1645920" y="3865418"/>
              <a:ext cx="1296785" cy="616758"/>
            </a:xfrm>
            <a:custGeom>
              <a:avLst/>
              <a:gdLst>
                <a:gd name="connsiteX0" fmla="*/ 0 w 1296785"/>
                <a:gd name="connsiteY0" fmla="*/ 0 h 616758"/>
                <a:gd name="connsiteX1" fmla="*/ 615142 w 1296785"/>
                <a:gd name="connsiteY1" fmla="*/ 573578 h 616758"/>
                <a:gd name="connsiteX2" fmla="*/ 1296785 w 1296785"/>
                <a:gd name="connsiteY2" fmla="*/ 532015 h 61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6785" h="616758">
                  <a:moveTo>
                    <a:pt x="0" y="0"/>
                  </a:moveTo>
                  <a:cubicBezTo>
                    <a:pt x="199505" y="242454"/>
                    <a:pt x="399011" y="484909"/>
                    <a:pt x="615142" y="573578"/>
                  </a:cubicBezTo>
                  <a:cubicBezTo>
                    <a:pt x="831273" y="662247"/>
                    <a:pt x="1064029" y="597131"/>
                    <a:pt x="1296785" y="532015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03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ὦ πάτερ· χαίρεις λυόμενος τὴν παῖδα;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09702" y="1814211"/>
            <a:ext cx="8431876" cy="1067222"/>
            <a:chOff x="2809702" y="1814211"/>
            <a:chExt cx="8431876" cy="1067222"/>
          </a:xfrm>
        </p:grpSpPr>
        <p:grpSp>
          <p:nvGrpSpPr>
            <p:cNvPr id="5" name="Group 4"/>
            <p:cNvGrpSpPr/>
            <p:nvPr/>
          </p:nvGrpSpPr>
          <p:grpSpPr>
            <a:xfrm>
              <a:off x="7379741" y="1814211"/>
              <a:ext cx="3861837" cy="1067222"/>
              <a:chOff x="7720563" y="2173665"/>
              <a:chExt cx="3861837" cy="1067222"/>
            </a:xfrm>
          </p:grpSpPr>
          <p:pic>
            <p:nvPicPr>
              <p:cNvPr id="7" name="Picture 6" descr="Free photo: Freedom, Sky, Hands, Handcuffs - Free Image on ...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0563" y="2338392"/>
                <a:ext cx="1299556" cy="737769"/>
              </a:xfrm>
              <a:prstGeom prst="rect">
                <a:avLst/>
              </a:prstGeom>
            </p:spPr>
          </p:pic>
          <p:pic>
            <p:nvPicPr>
              <p:cNvPr id="8" name="Picture 7" descr="Clipart - Super Dad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4126" y="2173665"/>
                <a:ext cx="1208274" cy="106722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8566" y="2273057"/>
                <a:ext cx="881669" cy="803104"/>
              </a:xfrm>
              <a:prstGeom prst="rect">
                <a:avLst/>
              </a:prstGeom>
            </p:spPr>
          </p:pic>
        </p:grpSp>
        <p:sp>
          <p:nvSpPr>
            <p:cNvPr id="6" name="Freeform 5"/>
            <p:cNvSpPr/>
            <p:nvPr/>
          </p:nvSpPr>
          <p:spPr>
            <a:xfrm>
              <a:off x="2809702" y="2261062"/>
              <a:ext cx="4322618" cy="148850"/>
            </a:xfrm>
            <a:custGeom>
              <a:avLst/>
              <a:gdLst>
                <a:gd name="connsiteX0" fmla="*/ 0 w 4322618"/>
                <a:gd name="connsiteY0" fmla="*/ 0 h 148850"/>
                <a:gd name="connsiteX1" fmla="*/ 2111433 w 4322618"/>
                <a:gd name="connsiteY1" fmla="*/ 133003 h 148850"/>
                <a:gd name="connsiteX2" fmla="*/ 4322618 w 4322618"/>
                <a:gd name="connsiteY2" fmla="*/ 141316 h 14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2618" h="148850">
                  <a:moveTo>
                    <a:pt x="0" y="0"/>
                  </a:moveTo>
                  <a:cubicBezTo>
                    <a:pt x="695498" y="54725"/>
                    <a:pt x="1390997" y="109450"/>
                    <a:pt x="2111433" y="133003"/>
                  </a:cubicBezTo>
                  <a:cubicBezTo>
                    <a:pt x="2831869" y="156556"/>
                    <a:pt x="3577243" y="148936"/>
                    <a:pt x="4322618" y="141316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7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a participle? Why?</a:t>
            </a:r>
          </a:p>
          <a:p>
            <a:pPr lvl="1"/>
            <a:r>
              <a:rPr lang="en-US" dirty="0" smtClean="0"/>
              <a:t>The man ransoms his child</a:t>
            </a:r>
          </a:p>
          <a:p>
            <a:pPr lvl="1"/>
            <a:r>
              <a:rPr lang="en-US" dirty="0" smtClean="0"/>
              <a:t>The man ransoming his child</a:t>
            </a:r>
          </a:p>
          <a:p>
            <a:r>
              <a:rPr lang="en-US" dirty="0" smtClean="0"/>
              <a:t>Ditto…</a:t>
            </a:r>
          </a:p>
          <a:p>
            <a:pPr lvl="1"/>
            <a:r>
              <a:rPr lang="el-GR" dirty="0" smtClean="0"/>
              <a:t>ὁ ἀνὴρ τὸν παῖδα λυόμενος</a:t>
            </a:r>
          </a:p>
          <a:p>
            <a:pPr lvl="1"/>
            <a:r>
              <a:rPr lang="el-GR" dirty="0" smtClean="0"/>
              <a:t>ὁ ἀνὴρ τὸν παῖδα λυεται</a:t>
            </a:r>
          </a:p>
          <a:p>
            <a:pPr lvl="1"/>
            <a:r>
              <a:rPr lang="el-GR" smtClean="0"/>
              <a:t>λυομένη </a:t>
            </a:r>
            <a:r>
              <a:rPr lang="el-GR" dirty="0" smtClean="0"/>
              <a:t>τὸν παῖδα, ὁρῶ τὸν ἄνδρα</a:t>
            </a:r>
          </a:p>
          <a:p>
            <a:pPr lvl="1"/>
            <a:r>
              <a:rPr lang="el-GR" dirty="0" smtClean="0"/>
              <a:t>ὁρῶ τὸν ἄνδρα λυόμενον τὸν παῖδα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Greek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indicative forms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1865871"/>
            <a:ext cx="4040188" cy="3402166"/>
          </a:xfrm>
          <a:prstGeom prst="roundRect">
            <a:avLst/>
          </a:prstGeom>
        </p:spPr>
        <p:txBody>
          <a:bodyPr/>
          <a:lstStyle/>
          <a:p>
            <a:r>
              <a:rPr lang="en-US" sz="2000" dirty="0"/>
              <a:t>“I enjoy”</a:t>
            </a:r>
          </a:p>
          <a:p>
            <a:pPr lvl="1"/>
            <a:r>
              <a:rPr lang="el-GR" sz="1800" dirty="0"/>
              <a:t>ἥδομαι</a:t>
            </a:r>
          </a:p>
          <a:p>
            <a:r>
              <a:rPr lang="en-US" sz="2000" dirty="0"/>
              <a:t>“I see”</a:t>
            </a:r>
          </a:p>
          <a:p>
            <a:pPr lvl="1"/>
            <a:r>
              <a:rPr lang="el-GR" sz="1800" dirty="0"/>
              <a:t>ὁρῶ (&lt; ὁράω)</a:t>
            </a:r>
          </a:p>
          <a:p>
            <a:r>
              <a:rPr lang="en-US" sz="2000" dirty="0"/>
              <a:t>“I ransom the child”</a:t>
            </a:r>
          </a:p>
          <a:p>
            <a:pPr lvl="1"/>
            <a:r>
              <a:rPr lang="el-GR" sz="1800" dirty="0"/>
              <a:t>λύομαι τὸν παῖδα</a:t>
            </a:r>
          </a:p>
          <a:p>
            <a:r>
              <a:rPr lang="en-US" sz="2000" dirty="0"/>
              <a:t>“I watch plays”</a:t>
            </a:r>
          </a:p>
          <a:p>
            <a:pPr lvl="1"/>
            <a:r>
              <a:rPr lang="el-GR" sz="1800" dirty="0"/>
              <a:t>θεῶμαι (&lt; θεάομαι) δράματα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(middle) participles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/>
              <a:t>“ransoming”</a:t>
            </a:r>
          </a:p>
          <a:p>
            <a:pPr lvl="1"/>
            <a:r>
              <a:rPr lang="en-US" sz="1800" dirty="0"/>
              <a:t>m. </a:t>
            </a:r>
            <a:r>
              <a:rPr lang="el-GR" sz="1800" dirty="0"/>
              <a:t>λυό-μεν</a:t>
            </a:r>
            <a:r>
              <a:rPr lang="en-US" sz="1800" dirty="0"/>
              <a:t>-</a:t>
            </a:r>
            <a:r>
              <a:rPr lang="el-GR" sz="1800" dirty="0"/>
              <a:t>ος</a:t>
            </a:r>
          </a:p>
          <a:p>
            <a:pPr lvl="1"/>
            <a:r>
              <a:rPr lang="en-US" sz="1800" dirty="0"/>
              <a:t>f. </a:t>
            </a:r>
            <a:r>
              <a:rPr lang="el-GR" sz="1800" dirty="0"/>
              <a:t>λυο-μέν</a:t>
            </a:r>
            <a:r>
              <a:rPr lang="en-US" sz="1800" dirty="0"/>
              <a:t>-</a:t>
            </a:r>
            <a:r>
              <a:rPr lang="el-GR" sz="1800" dirty="0"/>
              <a:t>η</a:t>
            </a:r>
          </a:p>
          <a:p>
            <a:pPr lvl="1"/>
            <a:r>
              <a:rPr lang="en-US" sz="1800" dirty="0"/>
              <a:t>n. </a:t>
            </a:r>
            <a:r>
              <a:rPr lang="el-GR" sz="1800" dirty="0"/>
              <a:t>λυό-μεν</a:t>
            </a:r>
            <a:r>
              <a:rPr lang="en-US" sz="1800" dirty="0"/>
              <a:t>-</a:t>
            </a:r>
            <a:r>
              <a:rPr lang="el-GR" sz="1800" dirty="0"/>
              <a:t>ον</a:t>
            </a:r>
          </a:p>
          <a:p>
            <a:r>
              <a:rPr lang="en-US" sz="2000" dirty="0"/>
              <a:t>“enjoying”</a:t>
            </a:r>
          </a:p>
          <a:p>
            <a:pPr lvl="1"/>
            <a:r>
              <a:rPr lang="en-US" sz="1800" dirty="0"/>
              <a:t>m. </a:t>
            </a:r>
            <a:r>
              <a:rPr lang="el-GR" sz="1800" dirty="0"/>
              <a:t>ἡδό-μεν</a:t>
            </a:r>
            <a:r>
              <a:rPr lang="en-US" sz="1800" dirty="0"/>
              <a:t>-</a:t>
            </a:r>
            <a:r>
              <a:rPr lang="el-GR" sz="1800" dirty="0"/>
              <a:t>ος</a:t>
            </a:r>
          </a:p>
          <a:p>
            <a:pPr lvl="1"/>
            <a:r>
              <a:rPr lang="en-US" sz="1800" dirty="0"/>
              <a:t>f. </a:t>
            </a:r>
            <a:r>
              <a:rPr lang="el-GR" sz="1800" dirty="0"/>
              <a:t>ἡδο-μέν</a:t>
            </a:r>
            <a:r>
              <a:rPr lang="en-US" sz="1800" dirty="0"/>
              <a:t>-</a:t>
            </a:r>
            <a:r>
              <a:rPr lang="el-GR" sz="1800" dirty="0"/>
              <a:t>η</a:t>
            </a:r>
          </a:p>
          <a:p>
            <a:pPr lvl="1"/>
            <a:r>
              <a:rPr lang="en-US" sz="1800" dirty="0"/>
              <a:t>n. </a:t>
            </a:r>
            <a:r>
              <a:rPr lang="el-GR" sz="1800" dirty="0"/>
              <a:t>ἡδό-μεν</a:t>
            </a:r>
            <a:r>
              <a:rPr lang="en-US" sz="1800" dirty="0"/>
              <a:t>-</a:t>
            </a:r>
            <a:r>
              <a:rPr lang="el-GR" sz="1800" dirty="0"/>
              <a:t>ον</a:t>
            </a:r>
          </a:p>
          <a:p>
            <a:r>
              <a:rPr lang="en-US" sz="2000" dirty="0"/>
              <a:t>“watching”</a:t>
            </a:r>
          </a:p>
          <a:p>
            <a:pPr lvl="1"/>
            <a:r>
              <a:rPr lang="el-GR" sz="1800" dirty="0"/>
              <a:t>θεώ-μεν-ος</a:t>
            </a:r>
          </a:p>
          <a:p>
            <a:pPr lvl="1"/>
            <a:r>
              <a:rPr lang="el-GR" sz="1800" dirty="0"/>
              <a:t>θεω-μέν-η</a:t>
            </a:r>
          </a:p>
          <a:p>
            <a:pPr lvl="1"/>
            <a:r>
              <a:rPr lang="el-GR" sz="1800" dirty="0"/>
              <a:t>θεώ-μεν-ον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865197" y="4998660"/>
            <a:ext cx="3671247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“I enjoy watching plays.”</a:t>
            </a:r>
          </a:p>
          <a:p>
            <a:r>
              <a:rPr lang="el-GR" sz="2000" dirty="0">
                <a:latin typeface="Calibri" pitchFamily="34" charset="0"/>
                <a:cs typeface="Calibri" pitchFamily="34" charset="0"/>
              </a:rPr>
              <a:t>ἥδομαι θεώμενος δράματα.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“I see her watching plays.”</a:t>
            </a:r>
          </a:p>
          <a:p>
            <a:r>
              <a:rPr lang="el-GR" sz="2000" dirty="0">
                <a:latin typeface="Calibri" pitchFamily="34" charset="0"/>
                <a:cs typeface="Calibri" pitchFamily="34" charset="0"/>
              </a:rPr>
              <a:t>ὁρῶ αὐτὴν θεωμένην δράματα.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Middle, </a:t>
            </a:r>
            <a:r>
              <a:rPr lang="el-GR" dirty="0" smtClean="0"/>
              <a:t>ω</a:t>
            </a:r>
            <a:r>
              <a:rPr lang="en-US" dirty="0" smtClean="0"/>
              <a:t> verbs. </a:t>
            </a:r>
            <a:r>
              <a:rPr lang="el-GR" dirty="0" smtClean="0"/>
              <a:t>λύω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0" y="2174911"/>
          <a:ext cx="82296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plural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Middle, </a:t>
            </a:r>
            <a:r>
              <a:rPr lang="el-GR" dirty="0" smtClean="0"/>
              <a:t>ω</a:t>
            </a:r>
            <a:r>
              <a:rPr lang="en-US" dirty="0" smtClean="0"/>
              <a:t> verbs. </a:t>
            </a:r>
            <a:r>
              <a:rPr lang="el-GR" dirty="0" smtClean="0"/>
              <a:t>λύω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0" y="2174911"/>
          <a:ext cx="82296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λυ-όμεν-ος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ομέν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-η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λυ-ομέν-ου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λυ-ομέν-ης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λυ-ομέν-ου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λυ-ομέν-ῳ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ομέν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-ῃ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λυ-ομέν-ῳ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λυ-ομέν-ην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λυ-όμεν-ε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ομέν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-η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plural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λυ-όμεν-οι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λυ-όμεν-αι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λυ-όμεν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λυ-ομέν-ων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λυ-ομέν-ων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λυ-ομέν-ων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λυ-ομέν-οις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λυ-ομέν-αις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λυ-ομέν-οις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λυ-ομέν-ους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λυ-ομέν-ας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λυ-όμεν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λυ-όμεν-οι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λυ-όμεν-αι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λυ-όμεν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Middle, </a:t>
            </a:r>
            <a:r>
              <a:rPr lang="el-GR" dirty="0" smtClean="0"/>
              <a:t>ε-</a:t>
            </a:r>
            <a:r>
              <a:rPr lang="en-US" dirty="0" smtClean="0"/>
              <a:t>contract. </a:t>
            </a:r>
            <a:r>
              <a:rPr lang="el-GR" dirty="0" smtClean="0"/>
              <a:t>ἀφικνέομαι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81200" y="2169729"/>
          <a:ext cx="82296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ἀφικνούμεν-ος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ἀφικνουμέν-η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-ον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ἀφικνουμέν-ου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ἀφικνουμέν-ης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ἀφικνουμέν-ου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ἀφικνουμέν-ῳ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ἀφικνουμέν-ῃ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ἀφικνουμέν-ῳ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-ον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ἀφικνουμέν-ην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-ον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-ε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ἀφικνουμέν-η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-ον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plural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8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ἀφικνούμεν-οι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ἀφικνούμεν-αι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ἀφικνούμεν-α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ἀφικνουμέν-ων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ἀφικνουμέν-ων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ἀφικνουμέν-ων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ἀφικνουμέν-οις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ἀφικνουμέν-αις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ἀφικνουμέν-οις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ἀφικνουμέν-ους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ἀφικνουμέν-ας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ἀφικνούμεν-α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ἀφικνούμεν-οι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ἀφικνούμεν-αι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4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1209</TotalTime>
  <Words>1248</Words>
  <Application>Microsoft Office PowerPoint</Application>
  <PresentationFormat>Widescreen</PresentationFormat>
  <Paragraphs>396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middle participles, quantity/number</vt:lpstr>
      <vt:lpstr>λαλῶμεν ἑλληνιστί</vt:lpstr>
      <vt:lpstr>Τί βούλεται λέγειν τοῦτο ἀγγλιστί;</vt:lpstr>
      <vt:lpstr>λαλῶμεν ἑλληνιστί</vt:lpstr>
      <vt:lpstr>Concept Drill</vt:lpstr>
      <vt:lpstr>Oral Greek</vt:lpstr>
      <vt:lpstr>Present Middle, ω verbs. λύω</vt:lpstr>
      <vt:lpstr>Present Middle, ω verbs. λύω</vt:lpstr>
      <vt:lpstr>Present Middle, ε-contract. ἀφικνέομαι</vt:lpstr>
      <vt:lpstr>Present Middle, α-contract. ὁρμάομαι</vt:lpstr>
      <vt:lpstr>Drill Vocab</vt:lpstr>
      <vt:lpstr>Α-Section Homework</vt:lpstr>
      <vt:lpstr>Πόσοι / πόσαι / πόσα; “How many?”</vt:lpstr>
      <vt:lpstr>PowerPoint Presentation</vt:lpstr>
      <vt:lpstr>PowerPoint Presentation</vt:lpstr>
      <vt:lpstr>Χαίρετε</vt:lpstr>
      <vt:lpstr>προσρήματα (greetings)</vt:lpstr>
      <vt:lpstr>τί αρέσκει ποιεῖν τὸ θέρος;</vt:lpstr>
      <vt:lpstr>προσρήματα (greetings)</vt:lpstr>
      <vt:lpstr>λέξεις (vocab, words or phrases)</vt:lpstr>
      <vt:lpstr>προσρήματα (greetings)</vt:lpstr>
      <vt:lpstr>ἄσκησις λέξεων καὶ κλίσεων. πᾶς, εἷς</vt:lpstr>
      <vt:lpstr>λέξεις καὶ κλίσεις, ἐρωτήσεις καὶ ἀποκρίσεις</vt:lpstr>
      <vt:lpstr>(cont’d)</vt:lpstr>
      <vt:lpstr>cont’d</vt:lpstr>
      <vt:lpstr>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 various: grammar, etc.</dc:title>
  <dc:creator>Scholtz, Andrew</dc:creator>
  <cp:lastModifiedBy>Scholtz, Andrew</cp:lastModifiedBy>
  <cp:revision>98</cp:revision>
  <cp:lastPrinted>2019-04-30T14:05:58Z</cp:lastPrinted>
  <dcterms:created xsi:type="dcterms:W3CDTF">2019-02-21T13:11:41Z</dcterms:created>
  <dcterms:modified xsi:type="dcterms:W3CDTF">2020-08-31T17:09:18Z</dcterms:modified>
</cp:coreProperties>
</file>