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4" r:id="rId1"/>
  </p:sldMasterIdLst>
  <p:notesMasterIdLst>
    <p:notesMasterId r:id="rId18"/>
  </p:notesMasterIdLst>
  <p:handoutMasterIdLst>
    <p:handoutMasterId r:id="rId19"/>
  </p:handoutMasterIdLst>
  <p:sldIdLst>
    <p:sldId id="257" r:id="rId2"/>
    <p:sldId id="274" r:id="rId3"/>
    <p:sldId id="272" r:id="rId4"/>
    <p:sldId id="276" r:id="rId5"/>
    <p:sldId id="278" r:id="rId6"/>
    <p:sldId id="270" r:id="rId7"/>
    <p:sldId id="280" r:id="rId8"/>
    <p:sldId id="265" r:id="rId9"/>
    <p:sldId id="263" r:id="rId10"/>
    <p:sldId id="264" r:id="rId11"/>
    <p:sldId id="289" r:id="rId12"/>
    <p:sldId id="284" r:id="rId13"/>
    <p:sldId id="283" r:id="rId14"/>
    <p:sldId id="287" r:id="rId15"/>
    <p:sldId id="290" r:id="rId16"/>
    <p:sldId id="288" r:id="rId17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EFE7"/>
    <a:srgbClr val="ECDECB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70" autoAdjust="0"/>
    <p:restoredTop sz="96395" autoAdjust="0"/>
  </p:normalViewPr>
  <p:slideViewPr>
    <p:cSldViewPr snapToGrid="0">
      <p:cViewPr varScale="1">
        <p:scale>
          <a:sx n="109" d="100"/>
          <a:sy n="109" d="100"/>
        </p:scale>
        <p:origin x="108" y="162"/>
      </p:cViewPr>
      <p:guideLst>
        <p:guide orient="horz" pos="2161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22"/>
    </p:cViewPr>
  </p:sorterViewPr>
  <p:notesViewPr>
    <p:cSldViewPr snapToGrid="0" showGuides="1">
      <p:cViewPr varScale="1">
        <p:scale>
          <a:sx n="58" d="100"/>
          <a:sy n="58" d="100"/>
        </p:scale>
        <p:origin x="-2532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1FE093-EDB1-4BEC-8CB0-31E6764B9C9B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802BE-11EC-44E3-A45A-E4F255E63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788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43050" y="473075"/>
            <a:ext cx="3924300" cy="22082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2788920"/>
            <a:ext cx="5608320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3594B53-0D60-40A0-BFC2-984431E7CF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4535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383E8D-70F8-41BE-96CA-8F4B0B7EFB25}" type="slidenum">
              <a:rPr lang="en-US" smtClean="0">
                <a:cs typeface="Arial" charset="0"/>
              </a:rPr>
              <a:pPr/>
              <a:t>1</a:t>
            </a:fld>
            <a:endParaRPr lang="en-US" smtClean="0">
              <a:cs typeface="Arial" charset="0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43050" y="473075"/>
            <a:ext cx="3924300" cy="2208213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570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94B53-0D60-40A0-BFC2-984431E7CFC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803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94B53-0D60-40A0-BFC2-984431E7CFC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706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94B53-0D60-40A0-BFC2-984431E7CFC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510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3050" y="473075"/>
            <a:ext cx="3924300" cy="2208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94B53-0D60-40A0-BFC2-984431E7CFC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252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3050" y="473075"/>
            <a:ext cx="3924300" cy="2208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94B53-0D60-40A0-BFC2-984431E7CFC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414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3050" y="473075"/>
            <a:ext cx="3924300" cy="2208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94B53-0D60-40A0-BFC2-984431E7CFC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120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3050" y="473075"/>
            <a:ext cx="3924300" cy="2208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94B53-0D60-40A0-BFC2-984431E7CFC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982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3050" y="473075"/>
            <a:ext cx="3924300" cy="2208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94B53-0D60-40A0-BFC2-984431E7CFC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733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914400" y="632211"/>
            <a:ext cx="10363200" cy="2057400"/>
          </a:xfrm>
          <a:effectLst/>
        </p:spPr>
        <p:txBody>
          <a:bodyPr anchor="b" anchorCtr="0"/>
          <a:lstStyle>
            <a:lvl1pPr algn="ctr">
              <a:lnSpc>
                <a:spcPct val="100000"/>
              </a:lnSpc>
              <a:defRPr sz="4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09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904915"/>
            <a:ext cx="10363200" cy="738664"/>
          </a:xfrm>
          <a:effectLst/>
        </p:spPr>
        <p:txBody>
          <a:bodyPr>
            <a:spAutoFit/>
          </a:bodyPr>
          <a:lstStyle>
            <a:lvl1pPr marL="0" indent="0" algn="ctr">
              <a:lnSpc>
                <a:spcPct val="150000"/>
              </a:lnSpc>
              <a:buFontTx/>
              <a:buNone/>
              <a:defRPr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7" name="Picture 6" descr="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16864" y="1206244"/>
            <a:ext cx="9158272" cy="475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03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7D0635-BFE0-4443-95A6-96F2690AD1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8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7B7239-82D3-4AEA-A1E2-3FBF8A0A16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15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358900"/>
            <a:ext cx="2743200" cy="4584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358900"/>
            <a:ext cx="8026400" cy="45847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3BECDB-55C0-4311-AD1E-8B08D68BF4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30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904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19200"/>
            <a:ext cx="10972800" cy="2286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657600"/>
            <a:ext cx="10972800" cy="2286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D7BE8E-9176-4089-B894-E928AD5D68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77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904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19200"/>
            <a:ext cx="5384800" cy="47244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219200"/>
            <a:ext cx="5384800" cy="4724400"/>
          </a:xfrm>
        </p:spPr>
        <p:txBody>
          <a:bodyPr/>
          <a:lstStyle/>
          <a:p>
            <a:pPr lvl="0"/>
            <a:r>
              <a:rPr lang="en-US" noProof="0" smtClean="0"/>
              <a:t>Click icon to add online image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4D5829-3FF6-4592-82F5-7E4BE69CF6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80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682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A9BC8D-FBDF-4D4C-9663-D407DFA0A6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18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914284"/>
            <a:ext cx="10363200" cy="1362075"/>
          </a:xfrm>
        </p:spPr>
        <p:txBody>
          <a:bodyPr anchor="b" anchorCtr="0"/>
          <a:lstStyle>
            <a:lvl1pPr algn="l">
              <a:defRPr sz="40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426225"/>
            <a:ext cx="10363200" cy="1500187"/>
          </a:xfrm>
        </p:spPr>
        <p:txBody>
          <a:bodyPr anchor="t" anchorCtr="0"/>
          <a:lstStyle>
            <a:lvl1pPr marL="0" indent="0">
              <a:buNone/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499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5384800" cy="4967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384800" cy="4967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A87A05-60DF-4E9B-9F33-EC5D06380B9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 flipH="1" flipV="1">
            <a:off x="5082746" y="2903838"/>
            <a:ext cx="2026508" cy="0"/>
          </a:xfrm>
          <a:prstGeom prst="line">
            <a:avLst/>
          </a:prstGeom>
          <a:ln w="19050" cap="rnd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rot="5400000" flipH="1" flipV="1">
            <a:off x="5082746" y="2903838"/>
            <a:ext cx="2026508" cy="0"/>
          </a:xfrm>
          <a:prstGeom prst="line">
            <a:avLst/>
          </a:prstGeom>
          <a:ln w="19050" cap="rnd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195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06984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6152"/>
            <a:ext cx="5386917" cy="639762"/>
          </a:xfrm>
        </p:spPr>
        <p:txBody>
          <a:bodyPr anchor="b"/>
          <a:lstStyle>
            <a:lvl1pPr marL="0" indent="0">
              <a:buNone/>
              <a:defRPr sz="2400" b="1" u="sng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865870"/>
            <a:ext cx="5386917" cy="4320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16152"/>
            <a:ext cx="5389033" cy="639762"/>
          </a:xfrm>
        </p:spPr>
        <p:txBody>
          <a:bodyPr anchor="b"/>
          <a:lstStyle>
            <a:lvl1pPr marL="0" indent="0">
              <a:buNone/>
              <a:defRPr sz="2400" b="1" u="sng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865870"/>
            <a:ext cx="5389033" cy="4320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E4468D-A445-467D-8BDB-7B437CCC178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4152900" y="3848100"/>
            <a:ext cx="3886200" cy="0"/>
          </a:xfrm>
          <a:prstGeom prst="line">
            <a:avLst/>
          </a:prstGeom>
          <a:ln w="25400" cap="rnd">
            <a:gradFill>
              <a:gsLst>
                <a:gs pos="0">
                  <a:schemeClr val="bg1">
                    <a:lumMod val="50000"/>
                  </a:schemeClr>
                </a:gs>
                <a:gs pos="0">
                  <a:schemeClr val="bg1">
                    <a:lumMod val="50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5082746" y="2903838"/>
            <a:ext cx="2026508" cy="0"/>
          </a:xfrm>
          <a:prstGeom prst="line">
            <a:avLst/>
          </a:prstGeom>
          <a:ln w="19050" cap="rnd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rot="5400000">
            <a:off x="4152900" y="3848100"/>
            <a:ext cx="3886200" cy="0"/>
          </a:xfrm>
          <a:prstGeom prst="line">
            <a:avLst/>
          </a:prstGeom>
          <a:ln w="25400" cap="rnd">
            <a:gradFill>
              <a:gsLst>
                <a:gs pos="0">
                  <a:schemeClr val="bg1">
                    <a:lumMod val="50000"/>
                  </a:schemeClr>
                </a:gs>
                <a:gs pos="0">
                  <a:schemeClr val="bg1">
                    <a:lumMod val="50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rot="5400000" flipH="1" flipV="1">
            <a:off x="5082746" y="2903838"/>
            <a:ext cx="2026508" cy="0"/>
          </a:xfrm>
          <a:prstGeom prst="line">
            <a:avLst/>
          </a:prstGeom>
          <a:ln w="19050" cap="rnd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380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83451A-665C-4B28-A5CF-6D04A75905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85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A81F07-5310-4D74-9E1D-BDE9E5F3BD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18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435608"/>
            <a:ext cx="4011084" cy="110439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435608"/>
            <a:ext cx="6815667" cy="46908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551176"/>
            <a:ext cx="4011084" cy="352958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026E08-CFFA-40AC-9B5D-6ED0A9B688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1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"/>
            <a:ext cx="10972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19200"/>
            <a:ext cx="10972800" cy="4946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400"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4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400">
                <a:latin typeface="Calibri" pitchFamily="34" charset="0"/>
              </a:defRPr>
            </a:lvl1pPr>
          </a:lstStyle>
          <a:p>
            <a:fld id="{F9D7BE8E-9176-4089-B894-E928AD5D68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2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0">
          <a:solidFill>
            <a:srgbClr val="0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rgbClr val="000000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alibri" pitchFamily="34" charset="0"/>
        <a:buChar char="–"/>
        <a:defRPr sz="2600">
          <a:solidFill>
            <a:srgbClr val="000000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rgbClr val="000000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ourier New" pitchFamily="49" charset="0"/>
        <a:buChar char="o"/>
        <a:defRPr sz="2000">
          <a:solidFill>
            <a:srgbClr val="000000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alibri" pitchFamily="34" charset="0"/>
        <a:buChar char="‐"/>
        <a:defRPr sz="2000">
          <a:solidFill>
            <a:srgbClr val="000000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GRK</a:t>
            </a:r>
            <a:r>
              <a:rPr lang="el-GR" smtClean="0"/>
              <a:t> </a:t>
            </a:r>
            <a:r>
              <a:rPr lang="el-GR" dirty="0" smtClean="0"/>
              <a:t>101</a:t>
            </a:r>
            <a:endParaRPr lang="en-US" dirty="0" smtClean="0"/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904915"/>
            <a:ext cx="10363200" cy="656718"/>
          </a:xfrm>
        </p:spPr>
        <p:txBody>
          <a:bodyPr/>
          <a:lstStyle/>
          <a:p>
            <a:r>
              <a:rPr lang="en-US" dirty="0" smtClean="0"/>
              <a:t>Chapter 9</a:t>
            </a:r>
          </a:p>
        </p:txBody>
      </p:sp>
    </p:spTree>
    <p:extLst>
      <p:ext uri="{BB962C8B-B14F-4D97-AF65-F5344CB8AC3E}">
        <p14:creationId xmlns:p14="http://schemas.microsoft.com/office/powerpoint/2010/main" val="298150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3240" y="3044281"/>
            <a:ext cx="11045524" cy="769441"/>
          </a:xfrm>
          <a:prstGeom prst="rect">
            <a:avLst/>
          </a:prstGeom>
        </p:spPr>
        <p:txBody>
          <a:bodyPr wrap="none" anchor="ctr" anchorCtr="0">
            <a:spAutoFit/>
          </a:bodyPr>
          <a:lstStyle/>
          <a:p>
            <a:pPr algn="ctr"/>
            <a:r>
              <a:rPr lang="el-GR" sz="4400" dirty="0">
                <a:latin typeface="Calibri" pitchFamily="34" charset="0"/>
              </a:rPr>
              <a:t>εἶναι δὲ γλυκὺν ὧδε φίλοις, ἐχθροῖσι δὲ πικρόν</a:t>
            </a:r>
            <a:endParaRPr lang="en-US" sz="4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17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pg-Grek" dirty="0"/>
              <a:t>λαλῶμεν ἑλληνιστί· </a:t>
            </a:r>
            <a:r>
              <a:rPr lang="cpg-Grek" dirty="0" smtClean="0"/>
              <a:t>τὸ ἄστυ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7440474"/>
              </p:ext>
            </p:extLst>
          </p:nvPr>
        </p:nvGraphicFramePr>
        <p:xfrm>
          <a:off x="608013" y="3220529"/>
          <a:ext cx="10972800" cy="243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02027946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77145613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41459094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plur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3944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pg-Grek-G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τὸ </a:t>
                      </a:r>
                      <a:r>
                        <a:rPr lang="cpg-Grek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ἄστυ</a:t>
                      </a:r>
                      <a:r>
                        <a:rPr lang="cpg-Grek-GR" sz="1800" kern="1200" dirty="0" smtClean="0">
                          <a:solidFill>
                            <a:srgbClr val="ECDECB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pg-Grek-GR" sz="1400" kern="1200" dirty="0" smtClean="0">
                          <a:solidFill>
                            <a:srgbClr val="ECDECB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l-GR" sz="1400" kern="1200" dirty="0" smtClean="0">
                          <a:solidFill>
                            <a:srgbClr val="ECDECB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Ϝ</a:t>
                      </a:r>
                      <a:r>
                        <a:rPr lang="cpg-Grek-GR" sz="1400" kern="1200" dirty="0" smtClean="0">
                          <a:solidFill>
                            <a:srgbClr val="ECDECB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άστυ, “</a:t>
                      </a:r>
                      <a:r>
                        <a:rPr lang="en-US" sz="1400" kern="1200" dirty="0" err="1" smtClean="0">
                          <a:solidFill>
                            <a:srgbClr val="ECDECB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wastu</a:t>
                      </a:r>
                      <a:r>
                        <a:rPr lang="en-US" sz="1400" kern="1200" dirty="0" smtClean="0">
                          <a:solidFill>
                            <a:srgbClr val="ECDECB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.” Mod </a:t>
                      </a:r>
                      <a:r>
                        <a:rPr lang="en-US" sz="1400" kern="1200" dirty="0" err="1" smtClean="0">
                          <a:solidFill>
                            <a:srgbClr val="ECDECB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Grk</a:t>
                      </a:r>
                      <a:r>
                        <a:rPr lang="en-US" sz="1400" kern="1200" dirty="0" smtClean="0">
                          <a:solidFill>
                            <a:srgbClr val="ECDECB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pg-Grek-GR" sz="1400" kern="1200" dirty="0" smtClean="0">
                          <a:solidFill>
                            <a:srgbClr val="ECDECB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αστυνυμία)</a:t>
                      </a:r>
                      <a:endParaRPr lang="en-US" sz="1800" kern="1200" dirty="0">
                        <a:solidFill>
                          <a:srgbClr val="ECDECB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pg-Grek-GR" dirty="0" smtClean="0">
                          <a:solidFill>
                            <a:srgbClr val="ECDEC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τὰ </a:t>
                      </a:r>
                      <a:r>
                        <a:rPr lang="cpg-Grek" dirty="0" smtClean="0">
                          <a:solidFill>
                            <a:srgbClr val="ECDEC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ἄσ</a:t>
                      </a:r>
                      <a:r>
                        <a:rPr lang="cpg-Grek" sz="1800" kern="1200" dirty="0" smtClean="0">
                          <a:solidFill>
                            <a:srgbClr val="ECDECB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τη</a:t>
                      </a:r>
                      <a:r>
                        <a:rPr lang="cpg-Grek-GR" sz="1400" kern="1200" dirty="0" smtClean="0">
                          <a:solidFill>
                            <a:srgbClr val="ECDECB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(&lt; ἄστεα)</a:t>
                      </a:r>
                      <a:endParaRPr lang="en-US" sz="1800" kern="1200" dirty="0">
                        <a:solidFill>
                          <a:srgbClr val="ECDECB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0928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pg-Grek-GR" dirty="0" smtClean="0">
                          <a:solidFill>
                            <a:srgbClr val="F6EFE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τοῦ </a:t>
                      </a:r>
                      <a:r>
                        <a:rPr lang="cpg-Grek" dirty="0" smtClean="0">
                          <a:solidFill>
                            <a:srgbClr val="F6EFE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ἄστεως</a:t>
                      </a:r>
                      <a:r>
                        <a:rPr lang="en-US" sz="1400" dirty="0" smtClean="0">
                          <a:solidFill>
                            <a:srgbClr val="F6EFE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(Ionic </a:t>
                      </a:r>
                      <a:r>
                        <a:rPr lang="cpg-Grek-GR" sz="1400" dirty="0" smtClean="0">
                          <a:solidFill>
                            <a:srgbClr val="F6EFE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ἄστεος)</a:t>
                      </a:r>
                      <a:endParaRPr lang="en-US" dirty="0">
                        <a:solidFill>
                          <a:srgbClr val="F6EFE7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pg-Grek" dirty="0" smtClean="0">
                          <a:solidFill>
                            <a:srgbClr val="F6EFE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ἄστεων</a:t>
                      </a:r>
                      <a:endParaRPr lang="en-US" dirty="0">
                        <a:solidFill>
                          <a:srgbClr val="F6EFE7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921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pg-Grek-GR" dirty="0" smtClean="0">
                          <a:solidFill>
                            <a:srgbClr val="ECDEC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τῷ </a:t>
                      </a:r>
                      <a:r>
                        <a:rPr lang="cpg-Grek" dirty="0" smtClean="0">
                          <a:solidFill>
                            <a:srgbClr val="ECDEC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ἄστει</a:t>
                      </a:r>
                      <a:endParaRPr lang="en-US" dirty="0">
                        <a:solidFill>
                          <a:srgbClr val="ECDECB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pg-Grek" dirty="0" smtClean="0">
                          <a:solidFill>
                            <a:srgbClr val="ECDEC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ἄστεσι(ν)</a:t>
                      </a:r>
                      <a:endParaRPr lang="en-US" dirty="0">
                        <a:solidFill>
                          <a:srgbClr val="ECDECB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6967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acc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pg-Grek-GR" dirty="0" smtClean="0">
                          <a:solidFill>
                            <a:srgbClr val="F6EFE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τὸ </a:t>
                      </a:r>
                      <a:r>
                        <a:rPr lang="cpg-Grek" dirty="0" smtClean="0">
                          <a:solidFill>
                            <a:srgbClr val="F6EFE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ἄστυ</a:t>
                      </a:r>
                      <a:endParaRPr lang="en-US" dirty="0">
                        <a:solidFill>
                          <a:srgbClr val="F6EFE7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pg-Grek" dirty="0" smtClean="0">
                          <a:solidFill>
                            <a:srgbClr val="F6EFE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ἄστη</a:t>
                      </a:r>
                      <a:endParaRPr lang="en-US" dirty="0">
                        <a:solidFill>
                          <a:srgbClr val="F6EFE7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1248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voc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pg-Grek-GR" dirty="0" smtClean="0">
                          <a:solidFill>
                            <a:srgbClr val="ECDEC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“ὦ </a:t>
                      </a:r>
                      <a:r>
                        <a:rPr lang="cpg-Grek" dirty="0" smtClean="0">
                          <a:solidFill>
                            <a:srgbClr val="ECDEC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ἄστυ</a:t>
                      </a:r>
                      <a:r>
                        <a:rPr lang="cpg-Grek-GR" dirty="0" smtClean="0">
                          <a:solidFill>
                            <a:srgbClr val="ECDEC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!”</a:t>
                      </a:r>
                      <a:endParaRPr lang="en-US" dirty="0">
                        <a:solidFill>
                          <a:srgbClr val="ECDECB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pg-Grek" dirty="0" smtClean="0">
                          <a:solidFill>
                            <a:srgbClr val="ECDEC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ἄστη</a:t>
                      </a:r>
                      <a:endParaRPr lang="en-US" dirty="0">
                        <a:solidFill>
                          <a:srgbClr val="ECDECB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3103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967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pg-Grek" dirty="0"/>
              <a:t>λαλῶμεν ἑλληνιστί· </a:t>
            </a:r>
            <a:r>
              <a:rPr lang="cpg-Grek" dirty="0" smtClean="0"/>
              <a:t>τὸ ἄστυ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5238347"/>
              </p:ext>
            </p:extLst>
          </p:nvPr>
        </p:nvGraphicFramePr>
        <p:xfrm>
          <a:off x="608013" y="3220529"/>
          <a:ext cx="10972800" cy="243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02027946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77145613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41459094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plur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3944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pg-Grek-G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τὸ </a:t>
                      </a:r>
                      <a:r>
                        <a:rPr lang="cpg-Grek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ἄστυ</a:t>
                      </a:r>
                      <a:r>
                        <a:rPr lang="cpg-Grek-GR" sz="18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pg-Grek-GR" sz="14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l-GR" sz="14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Ϝ</a:t>
                      </a:r>
                      <a:r>
                        <a:rPr lang="cpg-Grek-GR" sz="14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άστυ, “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wastu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.” Mod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Grk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pg-Grek-GR" sz="14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αστυνυμία)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pg-Grek-G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τὰ </a:t>
                      </a:r>
                      <a:r>
                        <a:rPr lang="cpg-Grek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ἄσ</a:t>
                      </a:r>
                      <a:r>
                        <a:rPr lang="cpg-Grek" sz="18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τη</a:t>
                      </a:r>
                      <a:r>
                        <a:rPr lang="cpg-Grek-GR" sz="14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(&lt; ἄστεα)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0928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pg-Grek-G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τοῦ </a:t>
                      </a:r>
                      <a:r>
                        <a:rPr lang="cpg-Grek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ἄστεως</a:t>
                      </a:r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(Ionic </a:t>
                      </a:r>
                      <a:r>
                        <a:rPr lang="cpg-Grek-GR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ἄστεος)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pg-Grek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ἄστεων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921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pg-Grek-G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τῷ </a:t>
                      </a:r>
                      <a:r>
                        <a:rPr lang="cpg-Grek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ἄστει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pg-Grek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ἄστεσι(ν)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6967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acc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pg-Grek-G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τὸ </a:t>
                      </a:r>
                      <a:r>
                        <a:rPr lang="cpg-Grek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ἄστυ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pg-Grek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ἄστη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1248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voc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pg-Grek-G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“ὦ </a:t>
                      </a:r>
                      <a:r>
                        <a:rPr lang="cpg-Grek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ἄστυ</a:t>
                      </a:r>
                      <a:r>
                        <a:rPr lang="cpg-Grek-G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!”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pg-Grek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ἄστη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3103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97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pg-Grek" dirty="0"/>
              <a:t>λαλῶμεν </a:t>
            </a:r>
            <a:r>
              <a:rPr lang="cpg-Grek" dirty="0" smtClean="0"/>
              <a:t>ἑλληνιστί· τὸ ἄστυ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pg-Grek" dirty="0" smtClean="0"/>
              <a:t>ΔΙΔ </a:t>
            </a:r>
            <a:r>
              <a:rPr lang="cpg-Grek" dirty="0"/>
              <a:t>ἆρα </a:t>
            </a:r>
            <a:r>
              <a:rPr lang="cpg-Grek-GR" dirty="0" smtClean="0"/>
              <a:t>ὁ Δικαιόπολις </a:t>
            </a:r>
            <a:r>
              <a:rPr lang="cpg-Grek" dirty="0" smtClean="0"/>
              <a:t>πρὸς τὸ </a:t>
            </a:r>
            <a:r>
              <a:rPr lang="cpg-Grek" dirty="0"/>
              <a:t>ἄστυ </a:t>
            </a:r>
            <a:r>
              <a:rPr lang="cpg-Grek" dirty="0" smtClean="0"/>
              <a:t>βούλε</a:t>
            </a:r>
            <a:r>
              <a:rPr lang="cpg-Grek-GR" dirty="0" smtClean="0"/>
              <a:t>ται</a:t>
            </a:r>
            <a:r>
              <a:rPr lang="cpg-Grek" dirty="0" smtClean="0"/>
              <a:t> </a:t>
            </a:r>
            <a:r>
              <a:rPr lang="cpg-Grek-GR" dirty="0" smtClean="0"/>
              <a:t>ἐλθεῖν</a:t>
            </a:r>
            <a:r>
              <a:rPr lang="cpg-Grek" dirty="0" smtClean="0"/>
              <a:t>;</a:t>
            </a:r>
            <a:endParaRPr lang="cpg-Grek" dirty="0"/>
          </a:p>
          <a:p>
            <a:r>
              <a:rPr lang="cpg-Grek" dirty="0" smtClean="0"/>
              <a:t>ΜΑΘ </a:t>
            </a:r>
            <a:r>
              <a:rPr lang="cpg-Grek" dirty="0"/>
              <a:t>ναί/οὐχί, ὦ διδάσκαλε· (οὐ) βούλομαι ______</a:t>
            </a:r>
            <a:endParaRPr lang="en-US" dirty="0"/>
          </a:p>
          <a:p>
            <a:r>
              <a:rPr lang="cpg-Grek" dirty="0" smtClean="0"/>
              <a:t>ΔΙΔ ὦ μαθητρί/μαθητά· ποῦ ἐστιν ὁ Δικαιπολις;</a:t>
            </a:r>
          </a:p>
          <a:p>
            <a:r>
              <a:rPr lang="cpg-Grek" dirty="0" smtClean="0"/>
              <a:t>ΜΑΘ ὦ διδάσκαλε· ἔστιν ἐν _____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414" y="3842119"/>
            <a:ext cx="5351253" cy="266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9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pg-Grek" dirty="0"/>
              <a:t>λαλῶμεν ἑλληνιστί· γενικὴ πτῶσις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pg-Grek" dirty="0" smtClean="0"/>
              <a:t>ΔΙΔ </a:t>
            </a:r>
            <a:r>
              <a:rPr lang="cpg-Grek" dirty="0"/>
              <a:t>ὦ μαθητρί/μαθητά· </a:t>
            </a:r>
            <a:r>
              <a:rPr lang="cpg-Grek" dirty="0" smtClean="0"/>
              <a:t>τῶν βοῶν, πόσοι (</a:t>
            </a:r>
            <a:r>
              <a:rPr lang="en-US" dirty="0" smtClean="0"/>
              <a:t>how many</a:t>
            </a:r>
            <a:r>
              <a:rPr lang="cpg-Grek" dirty="0" smtClean="0"/>
              <a:t>) ἐρυθροί </a:t>
            </a:r>
            <a:r>
              <a:rPr lang="en-US" dirty="0" smtClean="0"/>
              <a:t>(red) </a:t>
            </a:r>
            <a:r>
              <a:rPr lang="cpg-Grek" dirty="0" smtClean="0"/>
              <a:t>εἰσιν;</a:t>
            </a:r>
            <a:endParaRPr lang="cpg-Grek" dirty="0"/>
          </a:p>
          <a:p>
            <a:r>
              <a:rPr lang="cpg-Grek" dirty="0" smtClean="0"/>
              <a:t>ΜΑΘ </a:t>
            </a:r>
            <a:r>
              <a:rPr lang="cpg-Grek" dirty="0"/>
              <a:t>ὦ διδάσκαλε</a:t>
            </a:r>
            <a:r>
              <a:rPr lang="cpg-Grek" dirty="0" smtClean="0"/>
              <a:t>· τῶν </a:t>
            </a:r>
            <a:r>
              <a:rPr lang="cpg-Grek" dirty="0"/>
              <a:t>βοῶν</a:t>
            </a:r>
            <a:r>
              <a:rPr lang="cpg-Grek" dirty="0" smtClean="0"/>
              <a:t>,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cpg-Grek" dirty="0" smtClean="0"/>
              <a:t>ἐρυθρός ἐστιν εἷς.</a:t>
            </a:r>
          </a:p>
          <a:p>
            <a:pPr marL="971550" lvl="1" indent="-514350">
              <a:buFont typeface="+mj-lt"/>
              <a:buAutoNum type="arabicPeriod"/>
            </a:pPr>
            <a:r>
              <a:rPr lang="cpg-Grek" dirty="0" smtClean="0"/>
              <a:t>ἐρυθροί εἰσι δύο.</a:t>
            </a:r>
          </a:p>
          <a:p>
            <a:pPr marL="971550" lvl="1" indent="-514350">
              <a:buFont typeface="+mj-lt"/>
              <a:buAutoNum type="arabicPeriod"/>
            </a:pPr>
            <a:r>
              <a:rPr lang="cpg-Grek" dirty="0" smtClean="0"/>
              <a:t>ἐρυθροί εἰσι τρεῖς.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247239" y="5190149"/>
            <a:ext cx="7694348" cy="1031752"/>
            <a:chOff x="2593730" y="5612180"/>
            <a:chExt cx="7694348" cy="1031752"/>
          </a:xfrm>
        </p:grpSpPr>
        <p:pic>
          <p:nvPicPr>
            <p:cNvPr id="4" name="Picture 3" descr="Clipart - cow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3730" y="5612180"/>
              <a:ext cx="1060019" cy="1031752"/>
            </a:xfrm>
            <a:prstGeom prst="rect">
              <a:avLst/>
            </a:prstGeom>
          </p:spPr>
        </p:pic>
        <p:pic>
          <p:nvPicPr>
            <p:cNvPr id="5" name="Picture 4" descr="Free vector graphic: Steer, Texas Longhorn, Cattle - Free ...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7120" y="5612222"/>
              <a:ext cx="1178874" cy="1031515"/>
            </a:xfrm>
            <a:prstGeom prst="rect">
              <a:avLst/>
            </a:prstGeom>
          </p:spPr>
        </p:pic>
        <p:pic>
          <p:nvPicPr>
            <p:cNvPr id="6" name="Picture 5" descr="Clipart - cow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2017" y="5612180"/>
              <a:ext cx="1060019" cy="1031752"/>
            </a:xfrm>
            <a:prstGeom prst="rect">
              <a:avLst/>
            </a:prstGeom>
          </p:spPr>
        </p:pic>
        <p:pic>
          <p:nvPicPr>
            <p:cNvPr id="7" name="Picture 6" descr="Clipart - cow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8059" y="5612180"/>
              <a:ext cx="1060019" cy="1031752"/>
            </a:xfrm>
            <a:prstGeom prst="rect">
              <a:avLst/>
            </a:prstGeom>
          </p:spPr>
        </p:pic>
      </p:grp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640736"/>
              </p:ext>
            </p:extLst>
          </p:nvPr>
        </p:nvGraphicFramePr>
        <p:xfrm>
          <a:off x="7275448" y="2169380"/>
          <a:ext cx="4306952" cy="2286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53476">
                  <a:extLst>
                    <a:ext uri="{9D8B030D-6E8A-4147-A177-3AD203B41FA5}">
                      <a16:colId xmlns:a16="http://schemas.microsoft.com/office/drawing/2014/main" val="1352379093"/>
                    </a:ext>
                  </a:extLst>
                </a:gridCol>
                <a:gridCol w="2153476">
                  <a:extLst>
                    <a:ext uri="{9D8B030D-6E8A-4147-A177-3AD203B41FA5}">
                      <a16:colId xmlns:a16="http://schemas.microsoft.com/office/drawing/2014/main" val="2356331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pg-Grek-GR" sz="2400" b="0" dirty="0" smtClean="0">
                          <a:solidFill>
                            <a:schemeClr val="tx1"/>
                          </a:solidFill>
                        </a:rPr>
                        <a:t>βοῦς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pg-Grek-GR" sz="2400" b="0" dirty="0" smtClean="0">
                          <a:solidFill>
                            <a:schemeClr val="tx1"/>
                          </a:solidFill>
                        </a:rPr>
                        <a:t>βόες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1594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pg-Grek-GR" sz="2400" b="0" dirty="0" smtClean="0">
                          <a:solidFill>
                            <a:schemeClr val="tx1"/>
                          </a:solidFill>
                        </a:rPr>
                        <a:t>βοός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pg-Grek-GR" sz="2400" b="0" dirty="0" smtClean="0">
                          <a:solidFill>
                            <a:schemeClr val="tx1"/>
                          </a:solidFill>
                        </a:rPr>
                        <a:t>βοῶν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653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pg-Grek-GR" sz="2400" b="0" dirty="0" smtClean="0">
                          <a:solidFill>
                            <a:schemeClr val="tx1"/>
                          </a:solidFill>
                        </a:rPr>
                        <a:t>βοί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pg-Grek-GR" sz="2400" b="0" dirty="0" smtClean="0">
                          <a:solidFill>
                            <a:schemeClr val="tx1"/>
                          </a:solidFill>
                        </a:rPr>
                        <a:t>βουσί(ν)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4725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pg-Grek-GR" sz="2400" b="0" dirty="0" smtClean="0">
                          <a:solidFill>
                            <a:schemeClr val="tx1"/>
                          </a:solidFill>
                        </a:rPr>
                        <a:t>βοῦν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pg-Grek-GR" sz="2400" b="0" dirty="0" smtClean="0">
                          <a:solidFill>
                            <a:schemeClr val="tx1"/>
                          </a:solidFill>
                        </a:rPr>
                        <a:t>βοῦς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1595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pg-Grek-GR" sz="2400" b="0" dirty="0" smtClean="0">
                          <a:solidFill>
                            <a:schemeClr val="tx1"/>
                          </a:solidFill>
                        </a:rPr>
                        <a:t>βοῦ!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pg-Grek-GR" sz="2400" b="0" dirty="0" smtClean="0">
                          <a:solidFill>
                            <a:schemeClr val="tx1"/>
                          </a:solidFill>
                        </a:rPr>
                        <a:t>βόες!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4983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816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pg-Grek" dirty="0"/>
              <a:t>λαλῶμεν ἑλληνιστί· γενικὴ πτῶσις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pg-Grek" dirty="0" smtClean="0"/>
              <a:t>ΔΙΔ </a:t>
            </a:r>
            <a:r>
              <a:rPr lang="cpg-Grek" dirty="0"/>
              <a:t>ὦ μαθητρί/μαθητά· </a:t>
            </a:r>
            <a:r>
              <a:rPr lang="cpg-Grek" dirty="0" smtClean="0"/>
              <a:t>τῶν </a:t>
            </a:r>
            <a:r>
              <a:rPr lang="cpg-Grek-GR" dirty="0" smtClean="0"/>
              <a:t>νεῶν</a:t>
            </a:r>
            <a:r>
              <a:rPr lang="cpg-Grek" dirty="0" smtClean="0"/>
              <a:t>, πόσ</a:t>
            </a:r>
            <a:r>
              <a:rPr lang="cpg-Grek-GR" dirty="0" smtClean="0"/>
              <a:t>α</a:t>
            </a:r>
            <a:r>
              <a:rPr lang="cpg-Grek" dirty="0" smtClean="0"/>
              <a:t>ι </a:t>
            </a:r>
            <a:r>
              <a:rPr lang="cpg-Grek" dirty="0" smtClean="0"/>
              <a:t>(</a:t>
            </a:r>
            <a:r>
              <a:rPr lang="en-US" dirty="0" smtClean="0"/>
              <a:t>how many</a:t>
            </a:r>
            <a:r>
              <a:rPr lang="cpg-Grek" dirty="0" smtClean="0"/>
              <a:t>) </a:t>
            </a:r>
            <a:r>
              <a:rPr lang="cpg-Grek" dirty="0" smtClean="0"/>
              <a:t>ἐρυθρ</a:t>
            </a:r>
            <a:r>
              <a:rPr lang="cpg-Grek-GR" dirty="0" smtClean="0"/>
              <a:t>α</a:t>
            </a:r>
            <a:r>
              <a:rPr lang="cpg-Grek" dirty="0" smtClean="0"/>
              <a:t>ί </a:t>
            </a:r>
            <a:r>
              <a:rPr lang="en-US" dirty="0" smtClean="0"/>
              <a:t>(red) </a:t>
            </a:r>
            <a:r>
              <a:rPr lang="cpg-Grek" dirty="0" smtClean="0"/>
              <a:t>εἰσιν;</a:t>
            </a:r>
            <a:endParaRPr lang="cpg-Grek" dirty="0"/>
          </a:p>
          <a:p>
            <a:r>
              <a:rPr lang="cpg-Grek" dirty="0" smtClean="0"/>
              <a:t>ΜΑΘ </a:t>
            </a:r>
            <a:r>
              <a:rPr lang="cpg-Grek" dirty="0"/>
              <a:t>ὦ διδάσκαλε</a:t>
            </a:r>
            <a:r>
              <a:rPr lang="cpg-Grek" dirty="0" smtClean="0"/>
              <a:t>· τῶν </a:t>
            </a:r>
            <a:r>
              <a:rPr lang="cpg-Grek-GR" dirty="0"/>
              <a:t>νεῶν</a:t>
            </a:r>
            <a:r>
              <a:rPr lang="cpg-Grek" dirty="0" smtClean="0"/>
              <a:t>,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cpg-Grek" dirty="0" smtClean="0"/>
              <a:t>ἐρυθρ</a:t>
            </a:r>
            <a:r>
              <a:rPr lang="cpg-Grek-GR" dirty="0" smtClean="0"/>
              <a:t>ά</a:t>
            </a:r>
            <a:r>
              <a:rPr lang="cpg-Grek" dirty="0" smtClean="0"/>
              <a:t> </a:t>
            </a:r>
            <a:r>
              <a:rPr lang="cpg-Grek" dirty="0" smtClean="0"/>
              <a:t>ἐστιν </a:t>
            </a:r>
            <a:r>
              <a:rPr lang="cpg-Grek-GR" dirty="0" smtClean="0"/>
              <a:t>μία</a:t>
            </a:r>
            <a:r>
              <a:rPr lang="cpg-Grek" dirty="0" smtClean="0"/>
              <a:t>.</a:t>
            </a:r>
            <a:endParaRPr lang="cpg-Grek" dirty="0" smtClean="0"/>
          </a:p>
          <a:p>
            <a:pPr marL="971550" lvl="1" indent="-514350">
              <a:buFont typeface="+mj-lt"/>
              <a:buAutoNum type="arabicPeriod"/>
            </a:pPr>
            <a:r>
              <a:rPr lang="cpg-Grek" dirty="0" smtClean="0"/>
              <a:t>ἐρυθρ</a:t>
            </a:r>
            <a:r>
              <a:rPr lang="cpg-Grek-GR" dirty="0" smtClean="0"/>
              <a:t>α</a:t>
            </a:r>
            <a:r>
              <a:rPr lang="cpg-Grek" dirty="0" smtClean="0"/>
              <a:t>ί </a:t>
            </a:r>
            <a:r>
              <a:rPr lang="cpg-Grek" dirty="0" smtClean="0"/>
              <a:t>εἰσι δύο.</a:t>
            </a:r>
          </a:p>
          <a:p>
            <a:pPr marL="971550" lvl="1" indent="-514350">
              <a:buFont typeface="+mj-lt"/>
              <a:buAutoNum type="arabicPeriod"/>
            </a:pPr>
            <a:r>
              <a:rPr lang="cpg-Grek" dirty="0" smtClean="0"/>
              <a:t>ἐρυθρ</a:t>
            </a:r>
            <a:r>
              <a:rPr lang="cpg-Grek-GR" dirty="0" smtClean="0"/>
              <a:t>α</a:t>
            </a:r>
            <a:r>
              <a:rPr lang="cpg-Grek" dirty="0" smtClean="0"/>
              <a:t>ί </a:t>
            </a:r>
            <a:r>
              <a:rPr lang="cpg-Grek" dirty="0" smtClean="0"/>
              <a:t>εἰσι τρεῖς.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639302"/>
              </p:ext>
            </p:extLst>
          </p:nvPr>
        </p:nvGraphicFramePr>
        <p:xfrm>
          <a:off x="7275448" y="2169380"/>
          <a:ext cx="4306952" cy="2286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53476">
                  <a:extLst>
                    <a:ext uri="{9D8B030D-6E8A-4147-A177-3AD203B41FA5}">
                      <a16:colId xmlns:a16="http://schemas.microsoft.com/office/drawing/2014/main" val="1352379093"/>
                    </a:ext>
                  </a:extLst>
                </a:gridCol>
                <a:gridCol w="2153476">
                  <a:extLst>
                    <a:ext uri="{9D8B030D-6E8A-4147-A177-3AD203B41FA5}">
                      <a16:colId xmlns:a16="http://schemas.microsoft.com/office/drawing/2014/main" val="2356331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pg-Grek-GR" sz="2400" b="0" dirty="0" smtClean="0">
                          <a:solidFill>
                            <a:schemeClr val="tx1"/>
                          </a:solidFill>
                        </a:rPr>
                        <a:t>ναῦς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pg-Grek-GR" sz="2400" b="0" dirty="0" smtClean="0">
                          <a:solidFill>
                            <a:schemeClr val="tx1"/>
                          </a:solidFill>
                        </a:rPr>
                        <a:t>νῆες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1594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pg-Grek-GR" sz="2400" b="0" dirty="0" smtClean="0">
                          <a:solidFill>
                            <a:schemeClr val="tx1"/>
                          </a:solidFill>
                        </a:rPr>
                        <a:t>νηώς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pg-Grek-GR" sz="2400" b="0" dirty="0" smtClean="0">
                          <a:solidFill>
                            <a:schemeClr val="tx1"/>
                          </a:solidFill>
                        </a:rPr>
                        <a:t>νηῶν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653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pg-Grek-GR" sz="2400" b="0" dirty="0" smtClean="0">
                          <a:solidFill>
                            <a:schemeClr val="tx1"/>
                          </a:solidFill>
                        </a:rPr>
                        <a:t>νηΐ </a:t>
                      </a:r>
                      <a:r>
                        <a:rPr lang="cpg-Grek-GR" sz="1800" b="0" dirty="0" smtClean="0">
                          <a:solidFill>
                            <a:schemeClr val="tx1"/>
                          </a:solidFill>
                        </a:rPr>
                        <a:t>(2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syllables</a:t>
                      </a:r>
                      <a:r>
                        <a:rPr lang="cpg-Grek-GR" sz="1800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pg-Grek-GR" sz="2400" b="0" dirty="0" smtClean="0">
                          <a:solidFill>
                            <a:schemeClr val="tx1"/>
                          </a:solidFill>
                        </a:rPr>
                        <a:t>ναυσί(ν)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4725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pg-Grek-GR" sz="2400" b="0" dirty="0" smtClean="0">
                          <a:solidFill>
                            <a:schemeClr val="tx1"/>
                          </a:solidFill>
                        </a:rPr>
                        <a:t>ναῦν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pg-Grek-GR" sz="2400" b="0" dirty="0" smtClean="0">
                          <a:solidFill>
                            <a:schemeClr val="tx1"/>
                          </a:solidFill>
                        </a:rPr>
                        <a:t>ναῦς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1595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pg-Grek-GR" sz="2400" b="0" dirty="0" smtClean="0">
                          <a:solidFill>
                            <a:schemeClr val="tx1"/>
                          </a:solidFill>
                        </a:rPr>
                        <a:t>ναῦ!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pg-Grek-GR" sz="2400" b="0" dirty="0" smtClean="0">
                          <a:solidFill>
                            <a:schemeClr val="tx1"/>
                          </a:solidFill>
                        </a:rPr>
                        <a:t>νῆες!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4983249"/>
                  </a:ext>
                </a:extLst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3548433" y="5320736"/>
            <a:ext cx="5095135" cy="1103003"/>
            <a:chOff x="4009293" y="5320736"/>
            <a:chExt cx="5095135" cy="1103003"/>
          </a:xfrm>
        </p:grpSpPr>
        <p:pic>
          <p:nvPicPr>
            <p:cNvPr id="10" name="Picture 9" descr="Ship Free Stock Photo - Public Domain Pictures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9293" y="5320736"/>
              <a:ext cx="1437175" cy="1103003"/>
            </a:xfrm>
            <a:prstGeom prst="rect">
              <a:avLst/>
            </a:prstGeom>
          </p:spPr>
        </p:pic>
        <p:pic>
          <p:nvPicPr>
            <p:cNvPr id="11" name="Picture 10" descr="Ship Free Stock Photo - Public Domain Pictures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8273" y="5320736"/>
              <a:ext cx="1437175" cy="1103003"/>
            </a:xfrm>
            <a:prstGeom prst="rect">
              <a:avLst/>
            </a:prstGeom>
          </p:spPr>
        </p:pic>
        <p:pic>
          <p:nvPicPr>
            <p:cNvPr id="12" name="Picture 11" descr="Ship Free Stock Photo - Public Domain Pictures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encilGrayscale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7253" y="5320736"/>
              <a:ext cx="1437175" cy="11030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399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pg-Grek" dirty="0" smtClean="0"/>
              <a:t>χρόνος καὶ πτῶσις </a:t>
            </a:r>
            <a:r>
              <a:rPr lang="en-US" dirty="0" smtClean="0"/>
              <a:t>(time and case)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5384800" cy="5638800"/>
          </a:xfrm>
        </p:spPr>
        <p:txBody>
          <a:bodyPr/>
          <a:lstStyle/>
          <a:p>
            <a:r>
              <a:rPr lang="cpg-Grek" sz="3200" dirty="0" smtClean="0"/>
              <a:t>ΔΙΔ</a:t>
            </a:r>
          </a:p>
          <a:p>
            <a:pPr lvl="1"/>
            <a:r>
              <a:rPr lang="cpg-Grek" sz="2800" dirty="0" smtClean="0"/>
              <a:t>ὁ Δικαιόπολις</a:t>
            </a:r>
            <a:r>
              <a:rPr lang="en-US" sz="2800" dirty="0" smtClean="0"/>
              <a:t>, </a:t>
            </a:r>
            <a:r>
              <a:rPr lang="cpg-Grek" sz="2800" b="1" dirty="0" smtClean="0"/>
              <a:t>πόσον χρόνον</a:t>
            </a:r>
            <a:r>
              <a:rPr lang="cpg-Grek" sz="2800" dirty="0" smtClean="0"/>
              <a:t> (“</a:t>
            </a:r>
            <a:r>
              <a:rPr lang="en-US" sz="2800" dirty="0" smtClean="0"/>
              <a:t>for how much time</a:t>
            </a:r>
            <a:r>
              <a:rPr lang="cpg-Grek" sz="2800" dirty="0" smtClean="0"/>
              <a:t>”) Ἀθήναζε πορεύεται;</a:t>
            </a:r>
          </a:p>
          <a:p>
            <a:r>
              <a:rPr lang="cpg-Grek" sz="3200" dirty="0" smtClean="0"/>
              <a:t>ΜΑΘ</a:t>
            </a:r>
            <a:endParaRPr lang="en-US" sz="3200" dirty="0" smtClean="0"/>
          </a:p>
          <a:p>
            <a:pPr lvl="1"/>
            <a:r>
              <a:rPr lang="cpg-Grek" sz="2800" b="1" dirty="0" smtClean="0"/>
              <a:t>τρεῖς ἡμέρας</a:t>
            </a:r>
            <a:r>
              <a:rPr lang="cpg-Grek" sz="2800" dirty="0" smtClean="0"/>
              <a:t> </a:t>
            </a:r>
            <a:r>
              <a:rPr lang="en-US" sz="2000" dirty="0" smtClean="0"/>
              <a:t>(</a:t>
            </a:r>
            <a:r>
              <a:rPr lang="en-US" sz="2000" dirty="0" err="1" smtClean="0"/>
              <a:t>acc</a:t>
            </a:r>
            <a:r>
              <a:rPr lang="en-US" sz="2000" dirty="0" smtClean="0"/>
              <a:t>)</a:t>
            </a:r>
            <a:r>
              <a:rPr lang="en-US" sz="2800" dirty="0" smtClean="0"/>
              <a:t> </a:t>
            </a:r>
            <a:r>
              <a:rPr lang="cpg-Grek" sz="2800" dirty="0" smtClean="0"/>
              <a:t>πορεύεται</a:t>
            </a:r>
          </a:p>
          <a:p>
            <a:pPr lvl="1"/>
            <a:r>
              <a:rPr lang="cpg-Grek" sz="2800" b="1" dirty="0" smtClean="0"/>
              <a:t>τρισὶν ἡμέραις</a:t>
            </a:r>
            <a:r>
              <a:rPr lang="cpg-Grek" sz="2800" dirty="0"/>
              <a:t> </a:t>
            </a:r>
            <a:r>
              <a:rPr lang="en-US" sz="2000" dirty="0" smtClean="0"/>
              <a:t>(</a:t>
            </a:r>
            <a:r>
              <a:rPr lang="en-US" sz="2000" dirty="0" err="1" smtClean="0"/>
              <a:t>dat</a:t>
            </a:r>
            <a:r>
              <a:rPr lang="en-US" sz="2000" dirty="0" smtClean="0"/>
              <a:t>)</a:t>
            </a:r>
            <a:r>
              <a:rPr lang="cpg-Grek" sz="2800" dirty="0" smtClean="0"/>
              <a:t> πορεύεται</a:t>
            </a:r>
          </a:p>
          <a:p>
            <a:pPr lvl="1"/>
            <a:r>
              <a:rPr lang="cpg-Grek" sz="2800" b="1" dirty="0" smtClean="0"/>
              <a:t>τριῶν ἡμερῶν</a:t>
            </a:r>
            <a:r>
              <a:rPr lang="cpg-Grek" sz="2800" dirty="0"/>
              <a:t> </a:t>
            </a:r>
            <a:r>
              <a:rPr lang="en-US" sz="2000" dirty="0" smtClean="0"/>
              <a:t>(gen)</a:t>
            </a:r>
            <a:r>
              <a:rPr lang="cpg-Grek" sz="2800" dirty="0" smtClean="0"/>
              <a:t> πορεύεται</a:t>
            </a:r>
          </a:p>
          <a:p>
            <a:r>
              <a:rPr lang="cpg-Grek" sz="3200" dirty="0" smtClean="0"/>
              <a:t>ΔΙΔ</a:t>
            </a:r>
          </a:p>
          <a:p>
            <a:pPr lvl="1"/>
            <a:r>
              <a:rPr lang="cpg-Grek" sz="2800" b="1" dirty="0" smtClean="0"/>
              <a:t>πότε</a:t>
            </a:r>
            <a:r>
              <a:rPr lang="cpg-Grek" sz="2800" dirty="0" smtClean="0"/>
              <a:t> </a:t>
            </a:r>
            <a:r>
              <a:rPr lang="en-US" sz="2800" dirty="0" smtClean="0"/>
              <a:t>(“when”) </a:t>
            </a:r>
            <a:r>
              <a:rPr lang="cpg-Grek" sz="2800" dirty="0" smtClean="0"/>
              <a:t>ἀφικνεῖται;</a:t>
            </a:r>
            <a:endParaRPr lang="cpg-Grek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384800" cy="5638800"/>
          </a:xfrm>
        </p:spPr>
        <p:txBody>
          <a:bodyPr/>
          <a:lstStyle/>
          <a:p>
            <a:r>
              <a:rPr lang="cpg-Grek" sz="3200" dirty="0" smtClean="0"/>
              <a:t>ΜΑΘ</a:t>
            </a:r>
            <a:r>
              <a:rPr lang="en-US" sz="3200" dirty="0" smtClean="0"/>
              <a:t> </a:t>
            </a:r>
            <a:r>
              <a:rPr lang="en-US" dirty="0" smtClean="0"/>
              <a:t>(“within three days”)</a:t>
            </a:r>
            <a:endParaRPr lang="cpg-Grek" sz="3200" dirty="0" smtClean="0"/>
          </a:p>
          <a:p>
            <a:pPr lvl="1"/>
            <a:r>
              <a:rPr lang="cpg-Grek" sz="2800" b="1" dirty="0"/>
              <a:t>τρεῖς ἡμέρας</a:t>
            </a:r>
            <a:r>
              <a:rPr lang="cpg-Grek" sz="2800" dirty="0"/>
              <a:t> πορεύεται</a:t>
            </a:r>
          </a:p>
          <a:p>
            <a:pPr lvl="1"/>
            <a:r>
              <a:rPr lang="cpg-Grek" sz="2800" b="1" dirty="0"/>
              <a:t>τρισὶν </a:t>
            </a:r>
            <a:r>
              <a:rPr lang="cpg-Grek" sz="2800" b="1" dirty="0" smtClean="0"/>
              <a:t>ἡμέραις</a:t>
            </a:r>
            <a:r>
              <a:rPr lang="cpg-Grek" sz="2800" dirty="0" smtClean="0"/>
              <a:t> </a:t>
            </a:r>
            <a:r>
              <a:rPr lang="cpg-Grek" sz="2800" dirty="0"/>
              <a:t>πορεύεται</a:t>
            </a:r>
          </a:p>
          <a:p>
            <a:pPr lvl="1"/>
            <a:r>
              <a:rPr lang="cpg-Grek" sz="2800" b="1" dirty="0"/>
              <a:t>τριῶν ἡμερῶν</a:t>
            </a:r>
            <a:r>
              <a:rPr lang="cpg-Grek" sz="2800" dirty="0"/>
              <a:t> πορεύεται</a:t>
            </a:r>
            <a:endParaRPr lang="en-US" sz="2800" dirty="0"/>
          </a:p>
          <a:p>
            <a:r>
              <a:rPr lang="cpg-Grek" sz="3200" dirty="0" smtClean="0"/>
              <a:t>ΔΙΔ</a:t>
            </a:r>
          </a:p>
          <a:p>
            <a:pPr lvl="1"/>
            <a:r>
              <a:rPr lang="cpg-Grek" sz="2800" b="1" dirty="0" smtClean="0"/>
              <a:t>πότε</a:t>
            </a:r>
            <a:r>
              <a:rPr lang="cpg-Grek" sz="2800" dirty="0" smtClean="0"/>
              <a:t> ἀφικνεῖται;</a:t>
            </a:r>
          </a:p>
          <a:p>
            <a:r>
              <a:rPr lang="cpg-Grek" sz="3200" dirty="0" smtClean="0"/>
              <a:t>ΜΑΘ</a:t>
            </a:r>
            <a:r>
              <a:rPr lang="en-US" sz="3200" dirty="0" smtClean="0"/>
              <a:t> </a:t>
            </a:r>
            <a:r>
              <a:rPr lang="en-US" dirty="0" smtClean="0"/>
              <a:t>(“on the third day”)</a:t>
            </a:r>
            <a:endParaRPr lang="cpg-Grek" sz="3200" dirty="0" smtClean="0"/>
          </a:p>
          <a:p>
            <a:pPr lvl="1"/>
            <a:r>
              <a:rPr lang="cpg-Grek" sz="2800" b="1" dirty="0" smtClean="0"/>
              <a:t>τρίτην ἡμέραν</a:t>
            </a:r>
            <a:r>
              <a:rPr lang="cpg-Grek" sz="2800" dirty="0"/>
              <a:t> ἀφικνεῖται</a:t>
            </a:r>
            <a:r>
              <a:rPr lang="cpg-Grek" sz="2800" dirty="0" smtClean="0"/>
              <a:t>;</a:t>
            </a:r>
          </a:p>
          <a:p>
            <a:pPr lvl="1"/>
            <a:r>
              <a:rPr lang="cpg-Grek" sz="2800" b="1" dirty="0" smtClean="0"/>
              <a:t>τρίτηι ἡμέραι</a:t>
            </a:r>
            <a:r>
              <a:rPr lang="cpg-Grek" sz="2800" dirty="0" smtClean="0"/>
              <a:t> </a:t>
            </a:r>
            <a:r>
              <a:rPr lang="cpg-Grek" sz="2800" dirty="0"/>
              <a:t>ἀφικνεῖται</a:t>
            </a:r>
            <a:r>
              <a:rPr lang="cpg-Grek" sz="2800" dirty="0" smtClean="0"/>
              <a:t>;</a:t>
            </a:r>
          </a:p>
          <a:p>
            <a:pPr lvl="1"/>
            <a:r>
              <a:rPr lang="cpg-Grek" sz="2800" b="1" dirty="0" smtClean="0"/>
              <a:t>τρίτης ἡμέρας</a:t>
            </a:r>
            <a:r>
              <a:rPr lang="cpg-Grek" sz="2800" dirty="0" smtClean="0"/>
              <a:t> ἀφικνεῖται</a:t>
            </a:r>
            <a:r>
              <a:rPr lang="cpg-Grek" sz="2800" dirty="0"/>
              <a:t>;</a:t>
            </a:r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1063869" y="3784120"/>
            <a:ext cx="4572000" cy="50895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562786" y="2843343"/>
            <a:ext cx="4260546" cy="50895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562785" y="5533789"/>
            <a:ext cx="4260546" cy="50895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22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  <p:bldP spid="5" grpId="0" animBg="1"/>
      <p:bldP spid="6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ot - Wiktionar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423" y="393461"/>
            <a:ext cx="3509154" cy="46788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4728" y="5503656"/>
            <a:ext cx="7662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ὁρῶ τὸν πάππον Ἀθήναζε πορευόμενον</a:t>
            </a:r>
            <a:endParaRPr lang="en-US" sz="3600" dirty="0" err="1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8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pg-Grek" dirty="0" smtClean="0"/>
              <a:t>λαλῶμεν ἑλληνιστί</a:t>
            </a:r>
            <a:r>
              <a:rPr lang="el-GR" dirty="0" smtClean="0"/>
              <a:t>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219200"/>
            <a:ext cx="5484813" cy="4946822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ὁράω</a:t>
            </a:r>
          </a:p>
          <a:p>
            <a:r>
              <a:rPr lang="el-GR" dirty="0" smtClean="0"/>
              <a:t>ἡ Ἀθηνᾶ, τῆς Ἀθηνᾶς</a:t>
            </a:r>
          </a:p>
          <a:p>
            <a:pPr lvl="1"/>
            <a:r>
              <a:rPr lang="el-GR" dirty="0" smtClean="0"/>
              <a:t>τὴν Ἀθηνᾶν</a:t>
            </a:r>
          </a:p>
          <a:p>
            <a:r>
              <a:rPr lang="el-GR" dirty="0"/>
              <a:t>ἡ </a:t>
            </a:r>
            <a:r>
              <a:rPr lang="cpg-Grek" dirty="0"/>
              <a:t>Νίκη</a:t>
            </a:r>
            <a:r>
              <a:rPr lang="el-GR" dirty="0"/>
              <a:t>, τῆς </a:t>
            </a:r>
            <a:r>
              <a:rPr lang="cpg-Grek" dirty="0"/>
              <a:t>Νίκης</a:t>
            </a:r>
            <a:endParaRPr lang="el-GR" dirty="0"/>
          </a:p>
          <a:p>
            <a:pPr lvl="1"/>
            <a:r>
              <a:rPr lang="el-GR" dirty="0"/>
              <a:t>τὴν </a:t>
            </a:r>
            <a:r>
              <a:rPr lang="cpg-Grek" dirty="0" smtClean="0"/>
              <a:t>Νίκην</a:t>
            </a:r>
          </a:p>
          <a:p>
            <a:r>
              <a:rPr lang="el-GR" dirty="0" smtClean="0"/>
              <a:t>φέρω</a:t>
            </a:r>
            <a:endParaRPr lang="cpg-Grek" dirty="0" smtClean="0"/>
          </a:p>
          <a:p>
            <a:pPr lvl="1"/>
            <a:r>
              <a:rPr lang="cpg-Grek" dirty="0" smtClean="0"/>
              <a:t>φέρων, φέροντος</a:t>
            </a:r>
          </a:p>
          <a:p>
            <a:pPr lvl="1"/>
            <a:r>
              <a:rPr lang="cpg-Grek" dirty="0" smtClean="0"/>
              <a:t>φέρουσα, φερούσης</a:t>
            </a:r>
          </a:p>
          <a:p>
            <a:pPr lvl="1"/>
            <a:r>
              <a:rPr lang="cpg-Grek" dirty="0" smtClean="0"/>
              <a:t>φέρον, φέροντος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208810" y="1340391"/>
            <a:ext cx="5044875" cy="678414"/>
            <a:chOff x="2208810" y="1340391"/>
            <a:chExt cx="5044875" cy="678414"/>
          </a:xfrm>
        </p:grpSpPr>
        <p:pic>
          <p:nvPicPr>
            <p:cNvPr id="7" name="Picture 6" descr="File:Cartoon-313457 640.jpg - Wikimedia Commons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4565" y="1340391"/>
              <a:ext cx="1409120" cy="678414"/>
            </a:xfrm>
            <a:prstGeom prst="rect">
              <a:avLst/>
            </a:prstGeom>
          </p:spPr>
        </p:pic>
        <p:sp>
          <p:nvSpPr>
            <p:cNvPr id="8" name="Freeform 7"/>
            <p:cNvSpPr/>
            <p:nvPr/>
          </p:nvSpPr>
          <p:spPr>
            <a:xfrm>
              <a:off x="2208810" y="1412262"/>
              <a:ext cx="3420094" cy="131530"/>
            </a:xfrm>
            <a:custGeom>
              <a:avLst/>
              <a:gdLst>
                <a:gd name="connsiteX0" fmla="*/ 3420094 w 3420094"/>
                <a:gd name="connsiteY0" fmla="*/ 131530 h 131530"/>
                <a:gd name="connsiteX1" fmla="*/ 1959429 w 3420094"/>
                <a:gd name="connsiteY1" fmla="*/ 902 h 131530"/>
                <a:gd name="connsiteX2" fmla="*/ 0 w 3420094"/>
                <a:gd name="connsiteY2" fmla="*/ 84029 h 131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0094" h="131530">
                  <a:moveTo>
                    <a:pt x="3420094" y="131530"/>
                  </a:moveTo>
                  <a:cubicBezTo>
                    <a:pt x="2974769" y="70174"/>
                    <a:pt x="2529445" y="8819"/>
                    <a:pt x="1959429" y="902"/>
                  </a:cubicBezTo>
                  <a:cubicBezTo>
                    <a:pt x="1389413" y="-7015"/>
                    <a:pt x="694706" y="38507"/>
                    <a:pt x="0" y="84029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797631" y="1219200"/>
            <a:ext cx="5733726" cy="5475140"/>
            <a:chOff x="4797631" y="1219200"/>
            <a:chExt cx="5733726" cy="5475140"/>
          </a:xfrm>
        </p:grpSpPr>
        <p:pic>
          <p:nvPicPr>
            <p:cNvPr id="6" name="Content Placeholder 3" descr="Athena Parthenos - Wikipedia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003967" y="2018805"/>
              <a:ext cx="2527390" cy="4147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Oval 8"/>
            <p:cNvSpPr/>
            <p:nvPr/>
          </p:nvSpPr>
          <p:spPr>
            <a:xfrm>
              <a:off x="8081082" y="1219200"/>
              <a:ext cx="2450275" cy="547514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4797631" y="2139996"/>
              <a:ext cx="3028208" cy="425074"/>
            </a:xfrm>
            <a:custGeom>
              <a:avLst/>
              <a:gdLst>
                <a:gd name="connsiteX0" fmla="*/ 3146961 w 3146961"/>
                <a:gd name="connsiteY0" fmla="*/ 391886 h 391886"/>
                <a:gd name="connsiteX1" fmla="*/ 1175657 w 3146961"/>
                <a:gd name="connsiteY1" fmla="*/ 95003 h 391886"/>
                <a:gd name="connsiteX2" fmla="*/ 0 w 3146961"/>
                <a:gd name="connsiteY2" fmla="*/ 0 h 391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46961" h="391886">
                  <a:moveTo>
                    <a:pt x="3146961" y="391886"/>
                  </a:moveTo>
                  <a:lnTo>
                    <a:pt x="1175657" y="95003"/>
                  </a:lnTo>
                  <a:cubicBezTo>
                    <a:pt x="651163" y="29689"/>
                    <a:pt x="325581" y="14844"/>
                    <a:pt x="0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797631" y="2823846"/>
            <a:ext cx="4470031" cy="1510648"/>
            <a:chOff x="4797631" y="2823846"/>
            <a:chExt cx="4470031" cy="1510648"/>
          </a:xfrm>
        </p:grpSpPr>
        <p:sp>
          <p:nvSpPr>
            <p:cNvPr id="12" name="Freeform 11"/>
            <p:cNvSpPr/>
            <p:nvPr/>
          </p:nvSpPr>
          <p:spPr>
            <a:xfrm>
              <a:off x="4797631" y="2932678"/>
              <a:ext cx="2850078" cy="95530"/>
            </a:xfrm>
            <a:custGeom>
              <a:avLst/>
              <a:gdLst>
                <a:gd name="connsiteX0" fmla="*/ 2850078 w 2850078"/>
                <a:gd name="connsiteY0" fmla="*/ 95530 h 95530"/>
                <a:gd name="connsiteX1" fmla="*/ 997527 w 2850078"/>
                <a:gd name="connsiteY1" fmla="*/ 527 h 95530"/>
                <a:gd name="connsiteX2" fmla="*/ 0 w 2850078"/>
                <a:gd name="connsiteY2" fmla="*/ 71779 h 95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0078" h="95530">
                  <a:moveTo>
                    <a:pt x="2850078" y="95530"/>
                  </a:moveTo>
                  <a:cubicBezTo>
                    <a:pt x="2161309" y="50007"/>
                    <a:pt x="1472540" y="4485"/>
                    <a:pt x="997527" y="527"/>
                  </a:cubicBezTo>
                  <a:cubicBezTo>
                    <a:pt x="522514" y="-3431"/>
                    <a:pt x="120732" y="14381"/>
                    <a:pt x="0" y="71779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8198882" y="2823846"/>
              <a:ext cx="1068780" cy="151064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036497" y="3593650"/>
            <a:ext cx="5895883" cy="740845"/>
            <a:chOff x="3036497" y="3593650"/>
            <a:chExt cx="5895883" cy="740845"/>
          </a:xfrm>
        </p:grpSpPr>
        <p:sp>
          <p:nvSpPr>
            <p:cNvPr id="15" name="Freeform 14"/>
            <p:cNvSpPr/>
            <p:nvPr/>
          </p:nvSpPr>
          <p:spPr>
            <a:xfrm>
              <a:off x="3036497" y="4092413"/>
              <a:ext cx="5495027" cy="242082"/>
            </a:xfrm>
            <a:custGeom>
              <a:avLst/>
              <a:gdLst>
                <a:gd name="connsiteX0" fmla="*/ 3930733 w 3930733"/>
                <a:gd name="connsiteY0" fmla="*/ 0 h 534389"/>
                <a:gd name="connsiteX1" fmla="*/ 2755076 w 3930733"/>
                <a:gd name="connsiteY1" fmla="*/ 320633 h 534389"/>
                <a:gd name="connsiteX2" fmla="*/ 0 w 3930733"/>
                <a:gd name="connsiteY2" fmla="*/ 534389 h 534389"/>
                <a:gd name="connsiteX3" fmla="*/ 0 w 3930733"/>
                <a:gd name="connsiteY3" fmla="*/ 534389 h 534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30733" h="534389">
                  <a:moveTo>
                    <a:pt x="3930733" y="0"/>
                  </a:moveTo>
                  <a:cubicBezTo>
                    <a:pt x="3670465" y="115784"/>
                    <a:pt x="3410198" y="231568"/>
                    <a:pt x="2755076" y="320633"/>
                  </a:cubicBezTo>
                  <a:cubicBezTo>
                    <a:pt x="2099954" y="409698"/>
                    <a:pt x="0" y="534389"/>
                    <a:pt x="0" y="534389"/>
                  </a:cubicBezTo>
                  <a:lnTo>
                    <a:pt x="0" y="534389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8397991" y="3593650"/>
              <a:ext cx="534389" cy="49876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318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pg-Grek" dirty="0" smtClean="0"/>
              <a:t>λαλῶμεν ἑλληνιστί</a:t>
            </a:r>
            <a:r>
              <a:rPr lang="el-GR" dirty="0" smtClean="0"/>
              <a:t>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219200"/>
            <a:ext cx="5484813" cy="4946822"/>
          </a:xfrm>
        </p:spPr>
        <p:txBody>
          <a:bodyPr>
            <a:normAutofit/>
          </a:bodyPr>
          <a:lstStyle/>
          <a:p>
            <a:r>
              <a:rPr lang="el-GR" dirty="0" smtClean="0"/>
              <a:t>ὁρ</a:t>
            </a:r>
            <a:r>
              <a:rPr lang="cpg-Grek" dirty="0" smtClean="0"/>
              <a:t>ῶ τὴν </a:t>
            </a:r>
            <a:r>
              <a:rPr lang="el-GR" dirty="0"/>
              <a:t> </a:t>
            </a:r>
            <a:r>
              <a:rPr lang="el-GR" dirty="0" smtClean="0"/>
              <a:t>Ἀθηνᾶν</a:t>
            </a:r>
            <a:r>
              <a:rPr lang="cpg-Grek" dirty="0" smtClean="0"/>
              <a:t>...</a:t>
            </a:r>
          </a:p>
          <a:p>
            <a:pPr lvl="1"/>
            <a:r>
              <a:rPr lang="cpg-Grek" dirty="0" smtClean="0"/>
              <a:t>... τὴν Νίκην φέρουσαν</a:t>
            </a:r>
            <a:endParaRPr lang="el-GR" dirty="0" smtClean="0"/>
          </a:p>
        </p:txBody>
      </p:sp>
      <p:pic>
        <p:nvPicPr>
          <p:cNvPr id="7" name="Picture 6" descr="File:Cartoon-313457 640.jpg - Wikimedia Common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630" y="2018805"/>
            <a:ext cx="1409120" cy="678414"/>
          </a:xfrm>
          <a:prstGeom prst="rect">
            <a:avLst/>
          </a:prstGeom>
        </p:spPr>
      </p:pic>
      <p:pic>
        <p:nvPicPr>
          <p:cNvPr id="6" name="Content Placeholder 3" descr="Athena Parthenos - Wikipedi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3967" y="2018805"/>
            <a:ext cx="2527390" cy="4147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6732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pg-Grek" dirty="0" smtClean="0"/>
              <a:t>λαλῶμεν ἑλληνιστί</a:t>
            </a:r>
            <a:r>
              <a:rPr lang="el-GR" dirty="0" smtClean="0"/>
              <a:t>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ὁρ</a:t>
            </a:r>
            <a:r>
              <a:rPr lang="cpg-Grek" dirty="0" smtClean="0"/>
              <a:t>ῶ τὸν ἡμίονον</a:t>
            </a:r>
            <a:endParaRPr lang="el-GR" dirty="0" smtClean="0"/>
          </a:p>
          <a:p>
            <a:pPr lvl="1"/>
            <a:r>
              <a:rPr lang="cpg-Grek" dirty="0" smtClean="0"/>
              <a:t>τὸν πάππον φέροντα</a:t>
            </a:r>
            <a:endParaRPr lang="el-GR" dirty="0" smtClean="0"/>
          </a:p>
        </p:txBody>
      </p:sp>
      <p:pic>
        <p:nvPicPr>
          <p:cNvPr id="21" name="Picture 20" descr="proot - Wiktionar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340" y="1713303"/>
            <a:ext cx="3509154" cy="4678872"/>
          </a:xfrm>
          <a:prstGeom prst="rect">
            <a:avLst/>
          </a:prstGeom>
        </p:spPr>
      </p:pic>
      <p:pic>
        <p:nvPicPr>
          <p:cNvPr id="23" name="Picture 22" descr="File:Cartoon-313457 640.jpg - Wikimedia Common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573" y="1713303"/>
            <a:ext cx="1409120" cy="67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31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Forming Active Participles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087420"/>
              </p:ext>
            </p:extLst>
          </p:nvPr>
        </p:nvGraphicFramePr>
        <p:xfrm>
          <a:off x="914400" y="1951298"/>
          <a:ext cx="10363203" cy="2194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37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8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91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78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400" kern="800">
                          <a:effectLst/>
                        </a:rPr>
                        <a:t> </a:t>
                      </a:r>
                      <a:endParaRPr lang="en-US" sz="24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400" kern="800">
                          <a:effectLst/>
                        </a:rPr>
                        <a:t>MASC</a:t>
                      </a:r>
                      <a:br>
                        <a:rPr lang="en-US" sz="2400" kern="800">
                          <a:effectLst/>
                        </a:rPr>
                      </a:br>
                      <a:r>
                        <a:rPr lang="en-US" sz="2400" kern="800">
                          <a:effectLst/>
                        </a:rPr>
                        <a:t>3</a:t>
                      </a:r>
                      <a:r>
                        <a:rPr lang="en-US" sz="2400" kern="800" baseline="30000">
                          <a:effectLst/>
                        </a:rPr>
                        <a:t>rd</a:t>
                      </a:r>
                      <a:r>
                        <a:rPr lang="en-US" sz="2400" kern="800">
                          <a:effectLst/>
                        </a:rPr>
                        <a:t>-decl, stem in </a:t>
                      </a:r>
                      <a:r>
                        <a:rPr lang="el-GR" sz="2400" kern="800">
                          <a:effectLst/>
                        </a:rPr>
                        <a:t>‑οντ</a:t>
                      </a:r>
                      <a:endParaRPr lang="en-US" sz="24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400" kern="800">
                          <a:effectLst/>
                        </a:rPr>
                        <a:t>FEM</a:t>
                      </a:r>
                      <a:br>
                        <a:rPr lang="en-US" sz="2400" kern="800">
                          <a:effectLst/>
                        </a:rPr>
                      </a:br>
                      <a:r>
                        <a:rPr lang="en-US" sz="2400" kern="800">
                          <a:effectLst/>
                        </a:rPr>
                        <a:t>1</a:t>
                      </a:r>
                      <a:r>
                        <a:rPr lang="en-US" sz="2400" kern="800" baseline="30000">
                          <a:effectLst/>
                        </a:rPr>
                        <a:t>st</a:t>
                      </a:r>
                      <a:r>
                        <a:rPr lang="en-US" sz="2400" kern="800">
                          <a:effectLst/>
                        </a:rPr>
                        <a:t>-decl., stem in ‑</a:t>
                      </a:r>
                      <a:r>
                        <a:rPr lang="el-GR" sz="2400" kern="800">
                          <a:effectLst/>
                        </a:rPr>
                        <a:t>ουσα</a:t>
                      </a:r>
                      <a:endParaRPr lang="en-US" sz="24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400" kern="800">
                          <a:effectLst/>
                        </a:rPr>
                        <a:t>NEUT</a:t>
                      </a:r>
                      <a:br>
                        <a:rPr lang="en-US" sz="2400" kern="800">
                          <a:effectLst/>
                        </a:rPr>
                      </a:br>
                      <a:r>
                        <a:rPr lang="en-US" sz="2400" kern="800">
                          <a:effectLst/>
                        </a:rPr>
                        <a:t>3</a:t>
                      </a:r>
                      <a:r>
                        <a:rPr lang="en-US" sz="2400" kern="800" baseline="30000">
                          <a:effectLst/>
                        </a:rPr>
                        <a:t>rd</a:t>
                      </a:r>
                      <a:r>
                        <a:rPr lang="en-US" sz="2400" kern="800">
                          <a:effectLst/>
                        </a:rPr>
                        <a:t>-decl, stem in </a:t>
                      </a:r>
                      <a:r>
                        <a:rPr lang="el-GR" sz="2400" kern="800">
                          <a:effectLst/>
                        </a:rPr>
                        <a:t>‑οντ</a:t>
                      </a:r>
                      <a:endParaRPr lang="en-US" sz="24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400" kern="800">
                          <a:effectLst/>
                        </a:rPr>
                        <a:t>sing. nominative</a:t>
                      </a:r>
                      <a:endParaRPr lang="en-US" sz="24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400" kern="800">
                          <a:effectLst/>
                        </a:rPr>
                        <a:t>‑</a:t>
                      </a:r>
                      <a:r>
                        <a:rPr lang="el-GR" sz="2400" kern="800">
                          <a:effectLst/>
                        </a:rPr>
                        <a:t>ων</a:t>
                      </a:r>
                      <a:endParaRPr lang="en-US" sz="24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l-GR" sz="2400" kern="800">
                          <a:effectLst/>
                        </a:rPr>
                        <a:t>-ουσα</a:t>
                      </a:r>
                      <a:endParaRPr lang="en-US" sz="24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400" kern="800" dirty="0" smtClean="0">
                          <a:effectLst/>
                        </a:rPr>
                        <a:t>‑</a:t>
                      </a:r>
                      <a:r>
                        <a:rPr lang="el-GR" sz="2400" kern="800" dirty="0" smtClean="0">
                          <a:effectLst/>
                        </a:rPr>
                        <a:t>ον</a:t>
                      </a:r>
                      <a:endParaRPr lang="en-US" sz="24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400" kern="800">
                          <a:effectLst/>
                        </a:rPr>
                        <a:t>sing. genitive</a:t>
                      </a:r>
                      <a:endParaRPr lang="en-US" sz="24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400" kern="800" dirty="0">
                          <a:effectLst/>
                        </a:rPr>
                        <a:t>‑</a:t>
                      </a:r>
                      <a:r>
                        <a:rPr lang="el-GR" sz="2400" kern="800" dirty="0">
                          <a:effectLst/>
                        </a:rPr>
                        <a:t>οντ‑ος</a:t>
                      </a:r>
                      <a:endParaRPr lang="en-US" sz="24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400" kern="800">
                          <a:effectLst/>
                        </a:rPr>
                        <a:t>‑</a:t>
                      </a:r>
                      <a:r>
                        <a:rPr lang="el-GR" sz="2400" kern="800">
                          <a:effectLst/>
                        </a:rPr>
                        <a:t>ούσης</a:t>
                      </a:r>
                      <a:endParaRPr lang="en-US" sz="24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400" kern="800">
                          <a:effectLst/>
                        </a:rPr>
                        <a:t>‑</a:t>
                      </a:r>
                      <a:r>
                        <a:rPr lang="el-GR" sz="2400" kern="800">
                          <a:effectLst/>
                        </a:rPr>
                        <a:t>οντ‑ος</a:t>
                      </a:r>
                      <a:endParaRPr lang="en-US" sz="24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400" kern="800">
                          <a:effectLst/>
                        </a:rPr>
                        <a:t> </a:t>
                      </a:r>
                      <a:endParaRPr lang="en-US" sz="24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400" kern="800" dirty="0">
                          <a:effectLst/>
                        </a:rPr>
                        <a:t>etc.</a:t>
                      </a:r>
                      <a:endParaRPr lang="en-US" sz="24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633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Forming Active Participles (cont’d)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990708"/>
              </p:ext>
            </p:extLst>
          </p:nvPr>
        </p:nvGraphicFramePr>
        <p:xfrm>
          <a:off x="914400" y="1951298"/>
          <a:ext cx="10363203" cy="4023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37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8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91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78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400" kern="800">
                          <a:effectLst/>
                        </a:rPr>
                        <a:t> </a:t>
                      </a:r>
                      <a:endParaRPr lang="en-US" sz="24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400" kern="800">
                          <a:effectLst/>
                        </a:rPr>
                        <a:t>MASC</a:t>
                      </a:r>
                      <a:br>
                        <a:rPr lang="en-US" sz="2400" kern="800">
                          <a:effectLst/>
                        </a:rPr>
                      </a:br>
                      <a:r>
                        <a:rPr lang="en-US" sz="2400" kern="800">
                          <a:effectLst/>
                        </a:rPr>
                        <a:t>3</a:t>
                      </a:r>
                      <a:r>
                        <a:rPr lang="en-US" sz="2400" kern="800" baseline="30000">
                          <a:effectLst/>
                        </a:rPr>
                        <a:t>rd</a:t>
                      </a:r>
                      <a:r>
                        <a:rPr lang="en-US" sz="2400" kern="800">
                          <a:effectLst/>
                        </a:rPr>
                        <a:t>-decl, stem in </a:t>
                      </a:r>
                      <a:r>
                        <a:rPr lang="el-GR" sz="2400" kern="800">
                          <a:effectLst/>
                        </a:rPr>
                        <a:t>‑οντ</a:t>
                      </a:r>
                      <a:endParaRPr lang="en-US" sz="24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400" kern="800">
                          <a:effectLst/>
                        </a:rPr>
                        <a:t>FEM</a:t>
                      </a:r>
                      <a:br>
                        <a:rPr lang="en-US" sz="2400" kern="800">
                          <a:effectLst/>
                        </a:rPr>
                      </a:br>
                      <a:r>
                        <a:rPr lang="en-US" sz="2400" kern="800">
                          <a:effectLst/>
                        </a:rPr>
                        <a:t>1</a:t>
                      </a:r>
                      <a:r>
                        <a:rPr lang="en-US" sz="2400" kern="800" baseline="30000">
                          <a:effectLst/>
                        </a:rPr>
                        <a:t>st</a:t>
                      </a:r>
                      <a:r>
                        <a:rPr lang="en-US" sz="2400" kern="800">
                          <a:effectLst/>
                        </a:rPr>
                        <a:t>-decl., stem in ‑</a:t>
                      </a:r>
                      <a:r>
                        <a:rPr lang="el-GR" sz="2400" kern="800">
                          <a:effectLst/>
                        </a:rPr>
                        <a:t>ουσα</a:t>
                      </a:r>
                      <a:endParaRPr lang="en-US" sz="24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400" kern="800">
                          <a:effectLst/>
                        </a:rPr>
                        <a:t>NEUT</a:t>
                      </a:r>
                      <a:br>
                        <a:rPr lang="en-US" sz="2400" kern="800">
                          <a:effectLst/>
                        </a:rPr>
                      </a:br>
                      <a:r>
                        <a:rPr lang="en-US" sz="2400" kern="800">
                          <a:effectLst/>
                        </a:rPr>
                        <a:t>3</a:t>
                      </a:r>
                      <a:r>
                        <a:rPr lang="en-US" sz="2400" kern="800" baseline="30000">
                          <a:effectLst/>
                        </a:rPr>
                        <a:t>rd</a:t>
                      </a:r>
                      <a:r>
                        <a:rPr lang="en-US" sz="2400" kern="800">
                          <a:effectLst/>
                        </a:rPr>
                        <a:t>-decl, stem in </a:t>
                      </a:r>
                      <a:r>
                        <a:rPr lang="el-GR" sz="2400" kern="800">
                          <a:effectLst/>
                        </a:rPr>
                        <a:t>‑οντ</a:t>
                      </a:r>
                      <a:endParaRPr lang="en-US" sz="24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400" i="1" kern="800" dirty="0">
                          <a:effectLst/>
                          <a:latin typeface="+mn-lt"/>
                        </a:rPr>
                        <a:t>sing</a:t>
                      </a:r>
                      <a:r>
                        <a:rPr lang="en-US" sz="2400" i="1" kern="800" dirty="0">
                          <a:effectLst/>
                        </a:rPr>
                        <a:t>. nominative</a:t>
                      </a:r>
                      <a:endParaRPr lang="en-US" sz="2400" i="1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4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‑</a:t>
                      </a:r>
                      <a:r>
                        <a:rPr lang="el-GR" sz="24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ων</a:t>
                      </a: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l-GR" sz="24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-ουσα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400" kern="8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‑</a:t>
                      </a:r>
                      <a:r>
                        <a:rPr lang="el-GR" sz="2400" kern="8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ον</a:t>
                      </a: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400" i="1" kern="800" dirty="0">
                          <a:effectLst/>
                        </a:rPr>
                        <a:t>sing. genitive</a:t>
                      </a:r>
                      <a:endParaRPr lang="en-US" sz="2400" i="1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4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‑</a:t>
                      </a:r>
                      <a:r>
                        <a:rPr lang="el-GR" sz="24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οντ‑ος</a:t>
                      </a: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4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‑</a:t>
                      </a:r>
                      <a:r>
                        <a:rPr lang="el-GR" sz="24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ούσης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4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‑</a:t>
                      </a:r>
                      <a:r>
                        <a:rPr lang="el-GR" sz="24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οντ‑ος</a:t>
                      </a: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400" kern="800" dirty="0" smtClean="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“being”</a:t>
                      </a:r>
                      <a:endParaRPr lang="en-US" sz="2400" kern="800" dirty="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cpg-Grek" sz="2400" kern="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ὤν</a:t>
                      </a: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cpg-Grek" sz="2400" kern="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οὖσ</a:t>
                      </a:r>
                      <a:r>
                        <a:rPr lang="en-US" sz="2400" kern="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cpg-Grek" sz="2400" kern="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α</a:t>
                      </a: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cpg-Grek" sz="2400" kern="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ὄν</a:t>
                      </a: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9390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2400" kern="800" dirty="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cpg-Grek" sz="2400" kern="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ὄντ</a:t>
                      </a:r>
                      <a:r>
                        <a:rPr lang="en-US" sz="2400" kern="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cpg-Grek" sz="2400" kern="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ος</a:t>
                      </a: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cpg-Grek" sz="2400" kern="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οὔσ</a:t>
                      </a:r>
                      <a:r>
                        <a:rPr lang="en-US" sz="2400" kern="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cpg-Grek" sz="2400" kern="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ης</a:t>
                      </a: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cpg-Grek" sz="2400" kern="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ὄντ</a:t>
                      </a:r>
                      <a:r>
                        <a:rPr lang="en-US" sz="2400" kern="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cpg-Grek" sz="2400" kern="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ος</a:t>
                      </a: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568646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cpg-Grek" sz="2400" kern="800" dirty="0" smtClean="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sz="2400" kern="800" dirty="0" smtClean="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loving”</a:t>
                      </a:r>
                      <a:endParaRPr lang="en-US" sz="2400" kern="800" dirty="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cpg-Grek" sz="2400" kern="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φιλ-ῶν</a:t>
                      </a: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cpg-Grek" sz="2400" kern="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φιλ-ούσ</a:t>
                      </a:r>
                      <a:r>
                        <a:rPr lang="en-US" sz="2400" kern="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cpg-Grek" sz="2400" kern="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ης</a:t>
                      </a: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cpg-Grek" sz="2400" kern="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φιλ-οῦν</a:t>
                      </a: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93608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2400" kern="800" dirty="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kumimoji="0" lang="cpg-Grek" sz="2400" b="0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φιλ-οῦντ</a:t>
                      </a:r>
                      <a:r>
                        <a:rPr kumimoji="0" lang="en-US" sz="2400" b="0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kumimoji="0" lang="cpg-Grek" sz="2400" b="0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ος</a:t>
                      </a: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kumimoji="0" lang="cpg-Grek" sz="2400" b="0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φιλ-ούσ</a:t>
                      </a:r>
                      <a:r>
                        <a:rPr kumimoji="0" lang="en-US" sz="2400" b="0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kumimoji="0" lang="cpg-Grek" sz="2400" b="0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ης</a:t>
                      </a: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kumimoji="0" lang="cpg-Grek" sz="2400" b="0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φιλ-οῦντ</a:t>
                      </a:r>
                      <a:r>
                        <a:rPr kumimoji="0" lang="en-US" sz="2400" b="0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kumimoji="0" lang="cpg-Grek" sz="2400" b="0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ος</a:t>
                      </a: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54702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cpg-Grek" sz="2400" kern="800" dirty="0" smtClean="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sz="2400" kern="800" dirty="0" smtClean="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honoring”</a:t>
                      </a:r>
                      <a:endParaRPr lang="en-US" sz="2400" kern="800" dirty="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cpg-Grek" sz="2400" kern="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τιμ-ῶν</a:t>
                      </a: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cpg-Grek" sz="2400" kern="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τιμ-ῶσα</a:t>
                      </a: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cpg-Grek" sz="2400" kern="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τιμ-ῶν</a:t>
                      </a: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92159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2400" kern="800" dirty="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kumimoji="0" lang="cpg-Grek" sz="2400" b="0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τιμ-ῶντος</a:t>
                      </a: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kumimoji="0" lang="cpg-Grek" sz="2400" b="0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τιμ-ώσης</a:t>
                      </a: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kumimoji="0" lang="cpg-Grek" sz="2400" b="0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τιμ-ῶντος</a:t>
                      </a: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17036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120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318310" cy="1066800"/>
          </a:xfrm>
        </p:spPr>
        <p:txBody>
          <a:bodyPr/>
          <a:lstStyle/>
          <a:p>
            <a:r>
              <a:rPr lang="en-US" dirty="0" smtClean="0"/>
              <a:t>Oral Drill: Present Active PTC “Being”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Dicaeopolis, </a:t>
            </a:r>
            <a:r>
              <a:rPr lang="en-US" u="sng" dirty="0" smtClean="0"/>
              <a:t>being</a:t>
            </a:r>
            <a:r>
              <a:rPr lang="en-US" dirty="0" smtClean="0"/>
              <a:t> a farmer, loves his farm</a:t>
            </a:r>
            <a:endParaRPr lang="el-GR" dirty="0" smtClean="0"/>
          </a:p>
          <a:p>
            <a:r>
              <a:rPr lang="el-GR" dirty="0"/>
              <a:t>ὁ Δικαιόπολις, </a:t>
            </a:r>
            <a:r>
              <a:rPr lang="en-US" b="1" u="sng" dirty="0" smtClean="0"/>
              <a:t>“</a:t>
            </a:r>
            <a:r>
              <a:rPr lang="el-GR" b="1" u="sng" dirty="0" smtClean="0"/>
              <a:t>being</a:t>
            </a:r>
            <a:r>
              <a:rPr lang="en-US" b="1" u="sng" dirty="0" smtClean="0"/>
              <a:t>”</a:t>
            </a:r>
            <a:r>
              <a:rPr lang="el-GR" dirty="0" smtClean="0"/>
              <a:t> </a:t>
            </a:r>
            <a:r>
              <a:rPr lang="el-GR" dirty="0"/>
              <a:t>αὐτουργός, φιλεῖ τὸν κλῆρον</a:t>
            </a:r>
            <a:endParaRPr lang="en-US" dirty="0" smtClean="0"/>
          </a:p>
          <a:p>
            <a:pPr lvl="1"/>
            <a:r>
              <a:rPr lang="en-US" dirty="0" smtClean="0"/>
              <a:t>“being” — what case-number-gender?</a:t>
            </a:r>
          </a:p>
          <a:p>
            <a:pPr lvl="1"/>
            <a:r>
              <a:rPr lang="en-US" dirty="0" smtClean="0"/>
              <a:t>nom-sing-</a:t>
            </a:r>
            <a:r>
              <a:rPr lang="en-US" dirty="0" err="1" smtClean="0"/>
              <a:t>masc</a:t>
            </a:r>
            <a:endParaRPr lang="en-US" dirty="0" smtClean="0"/>
          </a:p>
          <a:p>
            <a:r>
              <a:rPr lang="el-GR" dirty="0"/>
              <a:t>ὁ Δικαιόπολις, </a:t>
            </a:r>
            <a:r>
              <a:rPr lang="cpg-Grek" dirty="0" smtClean="0"/>
              <a:t>ὢν</a:t>
            </a:r>
            <a:r>
              <a:rPr lang="el-GR" dirty="0" smtClean="0"/>
              <a:t> </a:t>
            </a:r>
            <a:r>
              <a:rPr lang="el-GR" dirty="0"/>
              <a:t>αὐτουργός, φιλεῖ τὸν κλῆρον</a:t>
            </a:r>
            <a:endParaRPr lang="en-US" dirty="0" smtClean="0"/>
          </a:p>
          <a:p>
            <a:r>
              <a:rPr lang="el-GR" dirty="0" smtClean="0"/>
              <a:t>ἡ Μυρρίνη, </a:t>
            </a:r>
            <a:r>
              <a:rPr lang="en-US" u="sng" dirty="0" smtClean="0"/>
              <a:t>“being”</a:t>
            </a:r>
            <a:r>
              <a:rPr lang="el-GR" dirty="0" smtClean="0"/>
              <a:t> αὐτουργός</a:t>
            </a:r>
            <a:r>
              <a:rPr lang="el-GR" dirty="0"/>
              <a:t>, φιλεῖ τὸν </a:t>
            </a:r>
            <a:r>
              <a:rPr lang="el-GR" dirty="0" smtClean="0"/>
              <a:t>κλῆρον</a:t>
            </a:r>
          </a:p>
          <a:p>
            <a:r>
              <a:rPr lang="el-GR" dirty="0"/>
              <a:t>ἡ Μυρρίνη, </a:t>
            </a:r>
            <a:r>
              <a:rPr lang="el-GR" b="1" u="sng" dirty="0" smtClean="0"/>
              <a:t>οὐσα</a:t>
            </a:r>
            <a:r>
              <a:rPr lang="el-GR" dirty="0" smtClean="0"/>
              <a:t> </a:t>
            </a:r>
            <a:r>
              <a:rPr lang="el-GR" dirty="0"/>
              <a:t>αὐτουργός, φιλεῖ τὸν </a:t>
            </a:r>
            <a:r>
              <a:rPr lang="el-GR" dirty="0" smtClean="0"/>
              <a:t>κλῆρον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5986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Oral Drill</a:t>
            </a:r>
            <a:r>
              <a:rPr lang="el-GR" dirty="0"/>
              <a:t> </a:t>
            </a:r>
            <a:r>
              <a:rPr lang="en-US" dirty="0"/>
              <a:t>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pg-Grek" dirty="0" smtClean="0"/>
              <a:t>ὅ</a:t>
            </a:r>
            <a:r>
              <a:rPr lang="el-GR" dirty="0" smtClean="0"/>
              <a:t>ρ</a:t>
            </a:r>
            <a:r>
              <a:rPr lang="cpg-Grek" dirty="0" smtClean="0"/>
              <a:t>α</a:t>
            </a:r>
            <a:r>
              <a:rPr lang="el-GR" dirty="0" smtClean="0"/>
              <a:t>! ἡ Μυρρίνη τὸ ἄροτρον φέρει</a:t>
            </a:r>
          </a:p>
          <a:p>
            <a:r>
              <a:rPr lang="el-GR" dirty="0" smtClean="0"/>
              <a:t>ἆρα ὁρᾷς</a:t>
            </a:r>
            <a:r>
              <a:rPr lang="cpg-Grek" dirty="0" smtClean="0"/>
              <a:t> [</a:t>
            </a:r>
            <a:r>
              <a:rPr lang="en-US" dirty="0" smtClean="0"/>
              <a:t>Myrrhine, Dicaeopolis, the (little) child (</a:t>
            </a:r>
            <a:r>
              <a:rPr lang="el-GR" dirty="0"/>
              <a:t>τὸ </a:t>
            </a:r>
            <a:r>
              <a:rPr lang="el-GR" dirty="0" smtClean="0"/>
              <a:t>παιδίον</a:t>
            </a:r>
            <a:r>
              <a:rPr lang="en-US" dirty="0" smtClean="0"/>
              <a:t>,</a:t>
            </a:r>
            <a:r>
              <a:rPr lang="en-US" dirty="0"/>
              <a:t> neuter sing.) </a:t>
            </a:r>
            <a:r>
              <a:rPr lang="en-US" dirty="0" smtClean="0"/>
              <a:t>carrying the plow]</a:t>
            </a:r>
          </a:p>
          <a:p>
            <a:pPr lvl="1"/>
            <a:r>
              <a:rPr lang="el-GR" dirty="0" smtClean="0"/>
              <a:t>τὴν </a:t>
            </a:r>
            <a:r>
              <a:rPr lang="el-GR" dirty="0"/>
              <a:t>Μυρρίνην τὸ ἄροτρον φέρουσαν;</a:t>
            </a:r>
            <a:endParaRPr lang="el-GR" dirty="0" smtClean="0"/>
          </a:p>
          <a:p>
            <a:pPr lvl="1"/>
            <a:r>
              <a:rPr lang="el-GR" dirty="0" smtClean="0"/>
              <a:t>τὸν </a:t>
            </a:r>
            <a:r>
              <a:rPr lang="el-GR" dirty="0"/>
              <a:t>Δικαιόπολιν τὸ ἄροτρον </a:t>
            </a:r>
            <a:r>
              <a:rPr lang="el-GR" dirty="0" smtClean="0"/>
              <a:t>φέρνοντα;</a:t>
            </a:r>
          </a:p>
          <a:p>
            <a:pPr lvl="1"/>
            <a:r>
              <a:rPr lang="el-GR" dirty="0" smtClean="0"/>
              <a:t>τὸ παιδίον τὸ </a:t>
            </a:r>
            <a:r>
              <a:rPr lang="el-GR" dirty="0"/>
              <a:t>ἄροτρον </a:t>
            </a:r>
            <a:r>
              <a:rPr lang="el-GR" dirty="0" smtClean="0"/>
              <a:t>φέρον;</a:t>
            </a:r>
          </a:p>
          <a:p>
            <a:r>
              <a:rPr lang="el-GR" dirty="0" smtClean="0"/>
              <a:t>ἡ Μυρρίνη, φέρουσα τὸ ἄροτρον, ὁρᾷ τὸν λύκον</a:t>
            </a:r>
          </a:p>
          <a:p>
            <a:r>
              <a:rPr lang="el-GR" dirty="0" smtClean="0"/>
              <a:t>ὁ Δικαιόπολις, _____ </a:t>
            </a:r>
            <a:r>
              <a:rPr lang="el-GR" dirty="0"/>
              <a:t>τὸ ἄροτρον, ὁρᾷ τὸν </a:t>
            </a:r>
            <a:r>
              <a:rPr lang="el-GR" dirty="0" smtClean="0"/>
              <a:t>λύκον</a:t>
            </a:r>
          </a:p>
          <a:p>
            <a:r>
              <a:rPr lang="el-GR" dirty="0" smtClean="0"/>
              <a:t>τὸ παιδίον, </a:t>
            </a:r>
            <a:r>
              <a:rPr lang="el-GR" dirty="0"/>
              <a:t>_____ τὸ ἄροτρον, ὁρᾷ τὸν λύκον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79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grk101-102">
  <a:themeElements>
    <a:clrScheme name="AsianPacAmerHerMonth_TP10131490 6">
      <a:dk1>
        <a:srgbClr val="000000"/>
      </a:dk1>
      <a:lt1>
        <a:srgbClr val="FFFFFF"/>
      </a:lt1>
      <a:dk2>
        <a:srgbClr val="000000"/>
      </a:dk2>
      <a:lt2>
        <a:srgbClr val="996633"/>
      </a:lt2>
      <a:accent1>
        <a:srgbClr val="CC9900"/>
      </a:accent1>
      <a:accent2>
        <a:srgbClr val="FFE28F"/>
      </a:accent2>
      <a:accent3>
        <a:srgbClr val="FFFFFF"/>
      </a:accent3>
      <a:accent4>
        <a:srgbClr val="000000"/>
      </a:accent4>
      <a:accent5>
        <a:srgbClr val="E2CAAA"/>
      </a:accent5>
      <a:accent6>
        <a:srgbClr val="E7CD81"/>
      </a:accent6>
      <a:hlink>
        <a:srgbClr val="996633"/>
      </a:hlink>
      <a:folHlink>
        <a:srgbClr val="FF9900"/>
      </a:folHlink>
    </a:clrScheme>
    <a:fontScheme name="AsianPacAmerHerMonth_TP10131490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ctr">
          <a:defRPr sz="2400"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>
    <a:extraClrScheme>
      <a:clrScheme name="AsianPacAmerHerMonth_TP10131490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ianPacAmerHerMonth_TP10131490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ianPacAmerHerMonth_TP10131490 5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CB7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D6A6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6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28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CD81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grk101-102" id="{75D09EC5-0C05-44A1-AACC-90DA010DF522}" vid="{6A07018C-997D-4FEF-BC37-EC0CD632CD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greek_101-102</Template>
  <TotalTime>1348</TotalTime>
  <Words>718</Words>
  <Application>Microsoft Office PowerPoint</Application>
  <PresentationFormat>Widescreen</PresentationFormat>
  <Paragraphs>187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Century Gothic</vt:lpstr>
      <vt:lpstr>Courier New</vt:lpstr>
      <vt:lpstr>Gill Sans MT</vt:lpstr>
      <vt:lpstr>Palatino Linotype</vt:lpstr>
      <vt:lpstr>Times New Roman</vt:lpstr>
      <vt:lpstr>Wingdings</vt:lpstr>
      <vt:lpstr>grk101-102</vt:lpstr>
      <vt:lpstr>GRK 101</vt:lpstr>
      <vt:lpstr>PowerPoint Presentation</vt:lpstr>
      <vt:lpstr>λαλῶμεν ἑλληνιστί!</vt:lpstr>
      <vt:lpstr>λαλῶμεν ἑλληνιστί!</vt:lpstr>
      <vt:lpstr>λαλῶμεν ἑλληνιστί!</vt:lpstr>
      <vt:lpstr>Forming Active Participles</vt:lpstr>
      <vt:lpstr>Forming Active Participles (cont’d)</vt:lpstr>
      <vt:lpstr>Oral Drill: Present Active PTC “Being”</vt:lpstr>
      <vt:lpstr>Oral Drill cont’d</vt:lpstr>
      <vt:lpstr>PowerPoint Presentation</vt:lpstr>
      <vt:lpstr>λαλῶμεν ἑλληνιστί· τὸ ἄστυ</vt:lpstr>
      <vt:lpstr>λαλῶμεν ἑλληνιστί· τὸ ἄστυ</vt:lpstr>
      <vt:lpstr>λαλῶμεν ἑλληνιστί· τὸ ἄστυ</vt:lpstr>
      <vt:lpstr>λαλῶμεν ἑλληνιστί· γενικὴ πτῶσις</vt:lpstr>
      <vt:lpstr>λαλῶμεν ἑλληνιστί· γενικὴ πτῶσις</vt:lpstr>
      <vt:lpstr>χρόνος καὶ πτῶσις (time and case)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City of Athens</dc:title>
  <dc:creator>ascholtz</dc:creator>
  <cp:lastModifiedBy>Scholtz, Andrew</cp:lastModifiedBy>
  <cp:revision>97</cp:revision>
  <cp:lastPrinted>2019-05-06T15:00:28Z</cp:lastPrinted>
  <dcterms:created xsi:type="dcterms:W3CDTF">2011-11-16T15:31:46Z</dcterms:created>
  <dcterms:modified xsi:type="dcterms:W3CDTF">2021-09-15T17:42:34Z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TC103628881033</vt:lpwstr>
  </property>
</Properties>
</file>