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7" r:id="rId3"/>
    <p:sldId id="308" r:id="rId4"/>
    <p:sldId id="309" r:id="rId5"/>
    <p:sldId id="280" r:id="rId6"/>
    <p:sldId id="310" r:id="rId7"/>
    <p:sldId id="311" r:id="rId8"/>
    <p:sldId id="283" r:id="rId9"/>
    <p:sldId id="284" r:id="rId10"/>
    <p:sldId id="312" r:id="rId11"/>
    <p:sldId id="298" r:id="rId12"/>
    <p:sldId id="295" r:id="rId13"/>
    <p:sldId id="296" r:id="rId14"/>
    <p:sldId id="297" r:id="rId15"/>
    <p:sldId id="293" r:id="rId16"/>
    <p:sldId id="314" r:id="rId17"/>
    <p:sldId id="313" r:id="rId18"/>
    <p:sldId id="305" r:id="rId19"/>
    <p:sldId id="300" r:id="rId20"/>
    <p:sldId id="301" r:id="rId21"/>
    <p:sldId id="302" r:id="rId22"/>
    <p:sldId id="303" r:id="rId23"/>
    <p:sldId id="306" r:id="rId2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" autoAdjust="0"/>
    <p:restoredTop sz="94434" autoAdjust="0"/>
  </p:normalViewPr>
  <p:slideViewPr>
    <p:cSldViewPr snapToGrid="0">
      <p:cViewPr varScale="1">
        <p:scale>
          <a:sx n="111" d="100"/>
          <a:sy n="111" d="100"/>
        </p:scale>
        <p:origin x="117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26"/>
    </p:cViewPr>
  </p:sorter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0D5F9-221B-49BB-96BF-570E0447289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55359B-6AC9-4CF2-8A40-611CE1E0CB2C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TIME</a:t>
          </a:r>
          <a:endParaRPr lang="en-US" dirty="0">
            <a:solidFill>
              <a:schemeClr val="tx1"/>
            </a:solidFill>
          </a:endParaRPr>
        </a:p>
      </dgm:t>
    </dgm:pt>
    <dgm:pt modelId="{57FBD2D3-8C6F-4A49-AC96-FDA8160E6EC7}" type="parTrans" cxnId="{DF800958-BCE3-4772-84D7-0DFBD9442C9A}">
      <dgm:prSet/>
      <dgm:spPr/>
      <dgm:t>
        <a:bodyPr/>
        <a:lstStyle/>
        <a:p>
          <a:endParaRPr lang="en-US"/>
        </a:p>
      </dgm:t>
    </dgm:pt>
    <dgm:pt modelId="{E0686607-9742-418E-A207-68AFD291D978}" type="sibTrans" cxnId="{DF800958-BCE3-4772-84D7-0DFBD9442C9A}">
      <dgm:prSet/>
      <dgm:spPr/>
      <dgm:t>
        <a:bodyPr/>
        <a:lstStyle/>
        <a:p>
          <a:endParaRPr lang="en-US"/>
        </a:p>
      </dgm:t>
    </dgm:pt>
    <dgm:pt modelId="{F119BEB5-18C3-4DBA-B799-50D0C2D80874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Present</a:t>
          </a:r>
          <a:endParaRPr lang="en-US" dirty="0">
            <a:solidFill>
              <a:schemeClr val="tx1"/>
            </a:solidFill>
          </a:endParaRPr>
        </a:p>
      </dgm:t>
    </dgm:pt>
    <dgm:pt modelId="{CC0520AF-63F8-4E64-A755-F977A697D978}" type="parTrans" cxnId="{4DEFF5F4-149A-4823-8679-BF1A809E0B8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42E7A7A-5461-4EAF-A0D2-8CC553A78212}" type="sibTrans" cxnId="{4DEFF5F4-149A-4823-8679-BF1A809E0B8B}">
      <dgm:prSet/>
      <dgm:spPr/>
      <dgm:t>
        <a:bodyPr/>
        <a:lstStyle/>
        <a:p>
          <a:endParaRPr lang="en-US"/>
        </a:p>
      </dgm:t>
    </dgm:pt>
    <dgm:pt modelId="{DCC26AFA-440D-4476-9761-A49E1317E37D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Past</a:t>
          </a:r>
          <a:endParaRPr lang="en-US" dirty="0">
            <a:solidFill>
              <a:schemeClr val="tx1"/>
            </a:solidFill>
          </a:endParaRPr>
        </a:p>
      </dgm:t>
    </dgm:pt>
    <dgm:pt modelId="{41BA46A8-3FC3-46AE-ACE2-2C2C6D9539A6}" type="parTrans" cxnId="{8798BC7A-829D-460D-BB26-9E49FA5D8C7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0CA2505-A3E7-4267-83F0-018AD56596DD}" type="sibTrans" cxnId="{8798BC7A-829D-460D-BB26-9E49FA5D8C76}">
      <dgm:prSet/>
      <dgm:spPr/>
      <dgm:t>
        <a:bodyPr/>
        <a:lstStyle/>
        <a:p>
          <a:endParaRPr lang="en-US"/>
        </a:p>
      </dgm:t>
    </dgm:pt>
    <dgm:pt modelId="{D3E1E636-60AF-44FA-A7CB-00B823A0A8B4}">
      <dgm:prSet/>
      <dgm:spPr>
        <a:noFill/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Future</a:t>
          </a:r>
          <a:endParaRPr lang="en-US" dirty="0">
            <a:solidFill>
              <a:schemeClr val="tx1"/>
            </a:solidFill>
          </a:endParaRPr>
        </a:p>
      </dgm:t>
    </dgm:pt>
    <dgm:pt modelId="{7E344653-59CC-43D9-8F67-056F19A23433}" type="parTrans" cxnId="{A74A2947-16E5-4507-92D2-7A9E5E83D8C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5DEFA39-F8EC-48B6-AF81-82A901A23CE7}" type="sibTrans" cxnId="{A74A2947-16E5-4507-92D2-7A9E5E83D8C0}">
      <dgm:prSet/>
      <dgm:spPr/>
      <dgm:t>
        <a:bodyPr/>
        <a:lstStyle/>
        <a:p>
          <a:endParaRPr lang="en-US"/>
        </a:p>
      </dgm:t>
    </dgm:pt>
    <dgm:pt modelId="{93BDC0B5-8F5B-4AE4-9A19-83FF189AEB69}" type="pres">
      <dgm:prSet presAssocID="{5830D5F9-221B-49BB-96BF-570E04472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3F2994-7105-4743-B9C3-B207CE2DF948}" type="pres">
      <dgm:prSet presAssocID="{5B55359B-6AC9-4CF2-8A40-611CE1E0CB2C}" presName="hierRoot1" presStyleCnt="0">
        <dgm:presLayoutVars>
          <dgm:hierBranch val="init"/>
        </dgm:presLayoutVars>
      </dgm:prSet>
      <dgm:spPr/>
    </dgm:pt>
    <dgm:pt modelId="{72CE8780-3730-4A21-A2A5-81204ACEC9E0}" type="pres">
      <dgm:prSet presAssocID="{5B55359B-6AC9-4CF2-8A40-611CE1E0CB2C}" presName="rootComposite1" presStyleCnt="0"/>
      <dgm:spPr/>
    </dgm:pt>
    <dgm:pt modelId="{4E3A16BF-5A8E-42DD-9FEE-EA9C01239D16}" type="pres">
      <dgm:prSet presAssocID="{5B55359B-6AC9-4CF2-8A40-611CE1E0CB2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60A637-AD44-4284-B57A-3531E9A7CFDF}" type="pres">
      <dgm:prSet presAssocID="{5B55359B-6AC9-4CF2-8A40-611CE1E0CB2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198E248-3FBF-450C-AE44-FF6E2EF2E60C}" type="pres">
      <dgm:prSet presAssocID="{5B55359B-6AC9-4CF2-8A40-611CE1E0CB2C}" presName="hierChild2" presStyleCnt="0"/>
      <dgm:spPr/>
    </dgm:pt>
    <dgm:pt modelId="{FE403A6A-CBB7-4952-A8EE-DB59FF91509C}" type="pres">
      <dgm:prSet presAssocID="{CC0520AF-63F8-4E64-A755-F977A697D97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715CB992-9033-4F8A-A5C3-B136E20ED099}" type="pres">
      <dgm:prSet presAssocID="{F119BEB5-18C3-4DBA-B799-50D0C2D80874}" presName="hierRoot2" presStyleCnt="0">
        <dgm:presLayoutVars>
          <dgm:hierBranch val="init"/>
        </dgm:presLayoutVars>
      </dgm:prSet>
      <dgm:spPr/>
    </dgm:pt>
    <dgm:pt modelId="{5C6D7AE2-8FF7-4DD1-820B-6CC6861A4887}" type="pres">
      <dgm:prSet presAssocID="{F119BEB5-18C3-4DBA-B799-50D0C2D80874}" presName="rootComposite" presStyleCnt="0"/>
      <dgm:spPr/>
    </dgm:pt>
    <dgm:pt modelId="{2A120479-F637-4A0C-B95F-642BCCDB2F64}" type="pres">
      <dgm:prSet presAssocID="{F119BEB5-18C3-4DBA-B799-50D0C2D8087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BCCA17-EF7A-40C7-B5C3-5EBDFFB3942F}" type="pres">
      <dgm:prSet presAssocID="{F119BEB5-18C3-4DBA-B799-50D0C2D80874}" presName="rootConnector" presStyleLbl="node2" presStyleIdx="0" presStyleCnt="3"/>
      <dgm:spPr/>
      <dgm:t>
        <a:bodyPr/>
        <a:lstStyle/>
        <a:p>
          <a:endParaRPr lang="en-US"/>
        </a:p>
      </dgm:t>
    </dgm:pt>
    <dgm:pt modelId="{0459EFAD-8CBE-409F-BD4F-896B50B343D5}" type="pres">
      <dgm:prSet presAssocID="{F119BEB5-18C3-4DBA-B799-50D0C2D80874}" presName="hierChild4" presStyleCnt="0"/>
      <dgm:spPr/>
    </dgm:pt>
    <dgm:pt modelId="{1332147D-17A1-44F6-90BD-CEB4E23A9711}" type="pres">
      <dgm:prSet presAssocID="{F119BEB5-18C3-4DBA-B799-50D0C2D80874}" presName="hierChild5" presStyleCnt="0"/>
      <dgm:spPr/>
    </dgm:pt>
    <dgm:pt modelId="{E72C8487-9929-4C18-A546-0EFFBF423418}" type="pres">
      <dgm:prSet presAssocID="{41BA46A8-3FC3-46AE-ACE2-2C2C6D9539A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DAEC8B7-B1BF-4C9C-B718-B49E42CC241A}" type="pres">
      <dgm:prSet presAssocID="{DCC26AFA-440D-4476-9761-A49E1317E37D}" presName="hierRoot2" presStyleCnt="0">
        <dgm:presLayoutVars>
          <dgm:hierBranch val="init"/>
        </dgm:presLayoutVars>
      </dgm:prSet>
      <dgm:spPr/>
    </dgm:pt>
    <dgm:pt modelId="{478EC320-839D-41C4-A3E5-2DBABFA0BEF5}" type="pres">
      <dgm:prSet presAssocID="{DCC26AFA-440D-4476-9761-A49E1317E37D}" presName="rootComposite" presStyleCnt="0"/>
      <dgm:spPr/>
    </dgm:pt>
    <dgm:pt modelId="{7D5D6F05-F42C-4DFB-9189-DA62EF18B8F8}" type="pres">
      <dgm:prSet presAssocID="{DCC26AFA-440D-4476-9761-A49E1317E37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30A859-9C1F-447D-BF7C-7B570958E780}" type="pres">
      <dgm:prSet presAssocID="{DCC26AFA-440D-4476-9761-A49E1317E37D}" presName="rootConnector" presStyleLbl="node2" presStyleIdx="1" presStyleCnt="3"/>
      <dgm:spPr/>
      <dgm:t>
        <a:bodyPr/>
        <a:lstStyle/>
        <a:p>
          <a:endParaRPr lang="en-US"/>
        </a:p>
      </dgm:t>
    </dgm:pt>
    <dgm:pt modelId="{815C13DA-F318-4C14-84F2-3F1FDAC57EA7}" type="pres">
      <dgm:prSet presAssocID="{DCC26AFA-440D-4476-9761-A49E1317E37D}" presName="hierChild4" presStyleCnt="0"/>
      <dgm:spPr/>
    </dgm:pt>
    <dgm:pt modelId="{DC90E0B7-1CD1-45CF-BFB6-F2CC317204DB}" type="pres">
      <dgm:prSet presAssocID="{DCC26AFA-440D-4476-9761-A49E1317E37D}" presName="hierChild5" presStyleCnt="0"/>
      <dgm:spPr/>
    </dgm:pt>
    <dgm:pt modelId="{BC3F66BB-C1B1-40A8-8076-44FF3DDF8414}" type="pres">
      <dgm:prSet presAssocID="{7E344653-59CC-43D9-8F67-056F19A23433}" presName="Name37" presStyleLbl="parChTrans1D2" presStyleIdx="2" presStyleCnt="3"/>
      <dgm:spPr/>
      <dgm:t>
        <a:bodyPr/>
        <a:lstStyle/>
        <a:p>
          <a:endParaRPr lang="en-US"/>
        </a:p>
      </dgm:t>
    </dgm:pt>
    <dgm:pt modelId="{B9C0AC4A-4039-4AFF-8A16-8366BC5A80F1}" type="pres">
      <dgm:prSet presAssocID="{D3E1E636-60AF-44FA-A7CB-00B823A0A8B4}" presName="hierRoot2" presStyleCnt="0">
        <dgm:presLayoutVars>
          <dgm:hierBranch val="init"/>
        </dgm:presLayoutVars>
      </dgm:prSet>
      <dgm:spPr/>
    </dgm:pt>
    <dgm:pt modelId="{3D47552B-49B8-43A3-95A2-676532579CF4}" type="pres">
      <dgm:prSet presAssocID="{D3E1E636-60AF-44FA-A7CB-00B823A0A8B4}" presName="rootComposite" presStyleCnt="0"/>
      <dgm:spPr/>
    </dgm:pt>
    <dgm:pt modelId="{8F590182-D34F-4AA6-A5BF-BD7FB52111A3}" type="pres">
      <dgm:prSet presAssocID="{D3E1E636-60AF-44FA-A7CB-00B823A0A8B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70C122-B371-491E-AAAD-501C2FE7342E}" type="pres">
      <dgm:prSet presAssocID="{D3E1E636-60AF-44FA-A7CB-00B823A0A8B4}" presName="rootConnector" presStyleLbl="node2" presStyleIdx="2" presStyleCnt="3"/>
      <dgm:spPr/>
      <dgm:t>
        <a:bodyPr/>
        <a:lstStyle/>
        <a:p>
          <a:endParaRPr lang="en-US"/>
        </a:p>
      </dgm:t>
    </dgm:pt>
    <dgm:pt modelId="{5520E4DB-6590-4DB9-890F-C5873A644C38}" type="pres">
      <dgm:prSet presAssocID="{D3E1E636-60AF-44FA-A7CB-00B823A0A8B4}" presName="hierChild4" presStyleCnt="0"/>
      <dgm:spPr/>
    </dgm:pt>
    <dgm:pt modelId="{D2E41BFD-225D-41F5-A19E-C2B857E01C8D}" type="pres">
      <dgm:prSet presAssocID="{D3E1E636-60AF-44FA-A7CB-00B823A0A8B4}" presName="hierChild5" presStyleCnt="0"/>
      <dgm:spPr/>
    </dgm:pt>
    <dgm:pt modelId="{6173BAC9-71EF-46CA-A229-CEBC4CA12675}" type="pres">
      <dgm:prSet presAssocID="{5B55359B-6AC9-4CF2-8A40-611CE1E0CB2C}" presName="hierChild3" presStyleCnt="0"/>
      <dgm:spPr/>
    </dgm:pt>
  </dgm:ptLst>
  <dgm:cxnLst>
    <dgm:cxn modelId="{4BF57717-27C2-475F-844D-F35CEFFF9A63}" type="presOf" srcId="{5B55359B-6AC9-4CF2-8A40-611CE1E0CB2C}" destId="{4E3A16BF-5A8E-42DD-9FEE-EA9C01239D16}" srcOrd="0" destOrd="0" presId="urn:microsoft.com/office/officeart/2005/8/layout/orgChart1"/>
    <dgm:cxn modelId="{7DECC387-59F0-4706-ABBB-F20B47A6A6A5}" type="presOf" srcId="{D3E1E636-60AF-44FA-A7CB-00B823A0A8B4}" destId="{3D70C122-B371-491E-AAAD-501C2FE7342E}" srcOrd="1" destOrd="0" presId="urn:microsoft.com/office/officeart/2005/8/layout/orgChart1"/>
    <dgm:cxn modelId="{E554D905-9440-4AF7-A3C9-B11561CE5745}" type="presOf" srcId="{41BA46A8-3FC3-46AE-ACE2-2C2C6D9539A6}" destId="{E72C8487-9929-4C18-A546-0EFFBF423418}" srcOrd="0" destOrd="0" presId="urn:microsoft.com/office/officeart/2005/8/layout/orgChart1"/>
    <dgm:cxn modelId="{664EB9FC-6832-46BA-9EEF-E60ED58E35B1}" type="presOf" srcId="{D3E1E636-60AF-44FA-A7CB-00B823A0A8B4}" destId="{8F590182-D34F-4AA6-A5BF-BD7FB52111A3}" srcOrd="0" destOrd="0" presId="urn:microsoft.com/office/officeart/2005/8/layout/orgChart1"/>
    <dgm:cxn modelId="{DF800958-BCE3-4772-84D7-0DFBD9442C9A}" srcId="{5830D5F9-221B-49BB-96BF-570E0447289F}" destId="{5B55359B-6AC9-4CF2-8A40-611CE1E0CB2C}" srcOrd="0" destOrd="0" parTransId="{57FBD2D3-8C6F-4A49-AC96-FDA8160E6EC7}" sibTransId="{E0686607-9742-418E-A207-68AFD291D978}"/>
    <dgm:cxn modelId="{8798BC7A-829D-460D-BB26-9E49FA5D8C76}" srcId="{5B55359B-6AC9-4CF2-8A40-611CE1E0CB2C}" destId="{DCC26AFA-440D-4476-9761-A49E1317E37D}" srcOrd="1" destOrd="0" parTransId="{41BA46A8-3FC3-46AE-ACE2-2C2C6D9539A6}" sibTransId="{70CA2505-A3E7-4267-83F0-018AD56596DD}"/>
    <dgm:cxn modelId="{1130BD8D-93C2-4CBA-AD3A-7829706510E2}" type="presOf" srcId="{F119BEB5-18C3-4DBA-B799-50D0C2D80874}" destId="{2A120479-F637-4A0C-B95F-642BCCDB2F64}" srcOrd="0" destOrd="0" presId="urn:microsoft.com/office/officeart/2005/8/layout/orgChart1"/>
    <dgm:cxn modelId="{98831A88-C45D-4375-B67F-B85626DC0B12}" type="presOf" srcId="{5830D5F9-221B-49BB-96BF-570E0447289F}" destId="{93BDC0B5-8F5B-4AE4-9A19-83FF189AEB69}" srcOrd="0" destOrd="0" presId="urn:microsoft.com/office/officeart/2005/8/layout/orgChart1"/>
    <dgm:cxn modelId="{A74A2947-16E5-4507-92D2-7A9E5E83D8C0}" srcId="{5B55359B-6AC9-4CF2-8A40-611CE1E0CB2C}" destId="{D3E1E636-60AF-44FA-A7CB-00B823A0A8B4}" srcOrd="2" destOrd="0" parTransId="{7E344653-59CC-43D9-8F67-056F19A23433}" sibTransId="{05DEFA39-F8EC-48B6-AF81-82A901A23CE7}"/>
    <dgm:cxn modelId="{979BF979-98B7-4704-90E5-3ABDE0F9C50E}" type="presOf" srcId="{F119BEB5-18C3-4DBA-B799-50D0C2D80874}" destId="{39BCCA17-EF7A-40C7-B5C3-5EBDFFB3942F}" srcOrd="1" destOrd="0" presId="urn:microsoft.com/office/officeart/2005/8/layout/orgChart1"/>
    <dgm:cxn modelId="{5662DB2C-7D8A-4F97-AFD9-886F89972EE6}" type="presOf" srcId="{7E344653-59CC-43D9-8F67-056F19A23433}" destId="{BC3F66BB-C1B1-40A8-8076-44FF3DDF8414}" srcOrd="0" destOrd="0" presId="urn:microsoft.com/office/officeart/2005/8/layout/orgChart1"/>
    <dgm:cxn modelId="{8880533F-428C-4A68-8D79-A1496D5E9335}" type="presOf" srcId="{DCC26AFA-440D-4476-9761-A49E1317E37D}" destId="{AB30A859-9C1F-447D-BF7C-7B570958E780}" srcOrd="1" destOrd="0" presId="urn:microsoft.com/office/officeart/2005/8/layout/orgChart1"/>
    <dgm:cxn modelId="{21280DE9-B986-467F-8342-4F0AD3AE1D1D}" type="presOf" srcId="{DCC26AFA-440D-4476-9761-A49E1317E37D}" destId="{7D5D6F05-F42C-4DFB-9189-DA62EF18B8F8}" srcOrd="0" destOrd="0" presId="urn:microsoft.com/office/officeart/2005/8/layout/orgChart1"/>
    <dgm:cxn modelId="{4DEFF5F4-149A-4823-8679-BF1A809E0B8B}" srcId="{5B55359B-6AC9-4CF2-8A40-611CE1E0CB2C}" destId="{F119BEB5-18C3-4DBA-B799-50D0C2D80874}" srcOrd="0" destOrd="0" parTransId="{CC0520AF-63F8-4E64-A755-F977A697D978}" sibTransId="{C42E7A7A-5461-4EAF-A0D2-8CC553A78212}"/>
    <dgm:cxn modelId="{89962701-4C77-41A9-968B-862A20C33213}" type="presOf" srcId="{CC0520AF-63F8-4E64-A755-F977A697D978}" destId="{FE403A6A-CBB7-4952-A8EE-DB59FF91509C}" srcOrd="0" destOrd="0" presId="urn:microsoft.com/office/officeart/2005/8/layout/orgChart1"/>
    <dgm:cxn modelId="{2FC9129B-5447-4102-83B1-4B4D04A10272}" type="presOf" srcId="{5B55359B-6AC9-4CF2-8A40-611CE1E0CB2C}" destId="{5F60A637-AD44-4284-B57A-3531E9A7CFDF}" srcOrd="1" destOrd="0" presId="urn:microsoft.com/office/officeart/2005/8/layout/orgChart1"/>
    <dgm:cxn modelId="{F45F60B1-515F-4638-AAEB-BAC304E11295}" type="presParOf" srcId="{93BDC0B5-8F5B-4AE4-9A19-83FF189AEB69}" destId="{013F2994-7105-4743-B9C3-B207CE2DF948}" srcOrd="0" destOrd="0" presId="urn:microsoft.com/office/officeart/2005/8/layout/orgChart1"/>
    <dgm:cxn modelId="{040B6877-3F3E-4066-B0BB-42F277F3AEFE}" type="presParOf" srcId="{013F2994-7105-4743-B9C3-B207CE2DF948}" destId="{72CE8780-3730-4A21-A2A5-81204ACEC9E0}" srcOrd="0" destOrd="0" presId="urn:microsoft.com/office/officeart/2005/8/layout/orgChart1"/>
    <dgm:cxn modelId="{F96DD842-92C4-4821-A205-6D2EBC649FCD}" type="presParOf" srcId="{72CE8780-3730-4A21-A2A5-81204ACEC9E0}" destId="{4E3A16BF-5A8E-42DD-9FEE-EA9C01239D16}" srcOrd="0" destOrd="0" presId="urn:microsoft.com/office/officeart/2005/8/layout/orgChart1"/>
    <dgm:cxn modelId="{4E7A6E42-021D-4B38-AB61-4A09157A5A32}" type="presParOf" srcId="{72CE8780-3730-4A21-A2A5-81204ACEC9E0}" destId="{5F60A637-AD44-4284-B57A-3531E9A7CFDF}" srcOrd="1" destOrd="0" presId="urn:microsoft.com/office/officeart/2005/8/layout/orgChart1"/>
    <dgm:cxn modelId="{41FAE554-A800-4FDA-8196-27245476B700}" type="presParOf" srcId="{013F2994-7105-4743-B9C3-B207CE2DF948}" destId="{B198E248-3FBF-450C-AE44-FF6E2EF2E60C}" srcOrd="1" destOrd="0" presId="urn:microsoft.com/office/officeart/2005/8/layout/orgChart1"/>
    <dgm:cxn modelId="{266A6691-F7FE-4F41-910E-AD0E639DBEB0}" type="presParOf" srcId="{B198E248-3FBF-450C-AE44-FF6E2EF2E60C}" destId="{FE403A6A-CBB7-4952-A8EE-DB59FF91509C}" srcOrd="0" destOrd="0" presId="urn:microsoft.com/office/officeart/2005/8/layout/orgChart1"/>
    <dgm:cxn modelId="{316270F2-E6BC-46CD-8FB2-6543EC22652C}" type="presParOf" srcId="{B198E248-3FBF-450C-AE44-FF6E2EF2E60C}" destId="{715CB992-9033-4F8A-A5C3-B136E20ED099}" srcOrd="1" destOrd="0" presId="urn:microsoft.com/office/officeart/2005/8/layout/orgChart1"/>
    <dgm:cxn modelId="{7F4E05D7-9029-4872-944C-09389CFE877C}" type="presParOf" srcId="{715CB992-9033-4F8A-A5C3-B136E20ED099}" destId="{5C6D7AE2-8FF7-4DD1-820B-6CC6861A4887}" srcOrd="0" destOrd="0" presId="urn:microsoft.com/office/officeart/2005/8/layout/orgChart1"/>
    <dgm:cxn modelId="{B8F84C91-9D65-47DA-8E8B-944630FF2CF9}" type="presParOf" srcId="{5C6D7AE2-8FF7-4DD1-820B-6CC6861A4887}" destId="{2A120479-F637-4A0C-B95F-642BCCDB2F64}" srcOrd="0" destOrd="0" presId="urn:microsoft.com/office/officeart/2005/8/layout/orgChart1"/>
    <dgm:cxn modelId="{407CA0DF-7C19-4CEB-B880-BFDD481B6BB7}" type="presParOf" srcId="{5C6D7AE2-8FF7-4DD1-820B-6CC6861A4887}" destId="{39BCCA17-EF7A-40C7-B5C3-5EBDFFB3942F}" srcOrd="1" destOrd="0" presId="urn:microsoft.com/office/officeart/2005/8/layout/orgChart1"/>
    <dgm:cxn modelId="{DD0750AF-F894-4D30-A40C-548B66A6B1AA}" type="presParOf" srcId="{715CB992-9033-4F8A-A5C3-B136E20ED099}" destId="{0459EFAD-8CBE-409F-BD4F-896B50B343D5}" srcOrd="1" destOrd="0" presId="urn:microsoft.com/office/officeart/2005/8/layout/orgChart1"/>
    <dgm:cxn modelId="{3AE6F7FE-5849-4283-A771-E928A79C1F4B}" type="presParOf" srcId="{715CB992-9033-4F8A-A5C3-B136E20ED099}" destId="{1332147D-17A1-44F6-90BD-CEB4E23A9711}" srcOrd="2" destOrd="0" presId="urn:microsoft.com/office/officeart/2005/8/layout/orgChart1"/>
    <dgm:cxn modelId="{6453529D-FFF0-4A4E-B141-9F2AAA0623B7}" type="presParOf" srcId="{B198E248-3FBF-450C-AE44-FF6E2EF2E60C}" destId="{E72C8487-9929-4C18-A546-0EFFBF423418}" srcOrd="2" destOrd="0" presId="urn:microsoft.com/office/officeart/2005/8/layout/orgChart1"/>
    <dgm:cxn modelId="{4AAEDE23-1436-44B3-92E1-7FECC5B9F788}" type="presParOf" srcId="{B198E248-3FBF-450C-AE44-FF6E2EF2E60C}" destId="{BDAEC8B7-B1BF-4C9C-B718-B49E42CC241A}" srcOrd="3" destOrd="0" presId="urn:microsoft.com/office/officeart/2005/8/layout/orgChart1"/>
    <dgm:cxn modelId="{BA1497C1-1C1B-473B-B3C4-BD92232FE164}" type="presParOf" srcId="{BDAEC8B7-B1BF-4C9C-B718-B49E42CC241A}" destId="{478EC320-839D-41C4-A3E5-2DBABFA0BEF5}" srcOrd="0" destOrd="0" presId="urn:microsoft.com/office/officeart/2005/8/layout/orgChart1"/>
    <dgm:cxn modelId="{29A4FBA7-5F10-4FA2-9CF6-F6A3134A962E}" type="presParOf" srcId="{478EC320-839D-41C4-A3E5-2DBABFA0BEF5}" destId="{7D5D6F05-F42C-4DFB-9189-DA62EF18B8F8}" srcOrd="0" destOrd="0" presId="urn:microsoft.com/office/officeart/2005/8/layout/orgChart1"/>
    <dgm:cxn modelId="{2C55DCDF-2416-41E9-9A39-914B11CBDCE0}" type="presParOf" srcId="{478EC320-839D-41C4-A3E5-2DBABFA0BEF5}" destId="{AB30A859-9C1F-447D-BF7C-7B570958E780}" srcOrd="1" destOrd="0" presId="urn:microsoft.com/office/officeart/2005/8/layout/orgChart1"/>
    <dgm:cxn modelId="{F35DB6B6-F8FC-4C90-91EA-BB0A8DB38EFF}" type="presParOf" srcId="{BDAEC8B7-B1BF-4C9C-B718-B49E42CC241A}" destId="{815C13DA-F318-4C14-84F2-3F1FDAC57EA7}" srcOrd="1" destOrd="0" presId="urn:microsoft.com/office/officeart/2005/8/layout/orgChart1"/>
    <dgm:cxn modelId="{048824CE-6A7E-4C07-8FDA-831F55B618EE}" type="presParOf" srcId="{BDAEC8B7-B1BF-4C9C-B718-B49E42CC241A}" destId="{DC90E0B7-1CD1-45CF-BFB6-F2CC317204DB}" srcOrd="2" destOrd="0" presId="urn:microsoft.com/office/officeart/2005/8/layout/orgChart1"/>
    <dgm:cxn modelId="{4DDE9019-12C5-4782-9CAB-A6BD382AA678}" type="presParOf" srcId="{B198E248-3FBF-450C-AE44-FF6E2EF2E60C}" destId="{BC3F66BB-C1B1-40A8-8076-44FF3DDF8414}" srcOrd="4" destOrd="0" presId="urn:microsoft.com/office/officeart/2005/8/layout/orgChart1"/>
    <dgm:cxn modelId="{700FE7D1-8548-406E-B2EB-A4CA24E3195F}" type="presParOf" srcId="{B198E248-3FBF-450C-AE44-FF6E2EF2E60C}" destId="{B9C0AC4A-4039-4AFF-8A16-8366BC5A80F1}" srcOrd="5" destOrd="0" presId="urn:microsoft.com/office/officeart/2005/8/layout/orgChart1"/>
    <dgm:cxn modelId="{A4B57479-4679-49F2-83AA-FF68315FABE0}" type="presParOf" srcId="{B9C0AC4A-4039-4AFF-8A16-8366BC5A80F1}" destId="{3D47552B-49B8-43A3-95A2-676532579CF4}" srcOrd="0" destOrd="0" presId="urn:microsoft.com/office/officeart/2005/8/layout/orgChart1"/>
    <dgm:cxn modelId="{50867AA7-C95A-4AD7-91A4-04C2055C6EAC}" type="presParOf" srcId="{3D47552B-49B8-43A3-95A2-676532579CF4}" destId="{8F590182-D34F-4AA6-A5BF-BD7FB52111A3}" srcOrd="0" destOrd="0" presId="urn:microsoft.com/office/officeart/2005/8/layout/orgChart1"/>
    <dgm:cxn modelId="{D0FFFFA4-C717-4C4E-9DA3-81D3C2090161}" type="presParOf" srcId="{3D47552B-49B8-43A3-95A2-676532579CF4}" destId="{3D70C122-B371-491E-AAAD-501C2FE7342E}" srcOrd="1" destOrd="0" presId="urn:microsoft.com/office/officeart/2005/8/layout/orgChart1"/>
    <dgm:cxn modelId="{4723646F-B542-473E-A0CD-8770E3F8E87D}" type="presParOf" srcId="{B9C0AC4A-4039-4AFF-8A16-8366BC5A80F1}" destId="{5520E4DB-6590-4DB9-890F-C5873A644C38}" srcOrd="1" destOrd="0" presId="urn:microsoft.com/office/officeart/2005/8/layout/orgChart1"/>
    <dgm:cxn modelId="{BF870D29-8014-4E0B-98A8-A7E5AB424FAD}" type="presParOf" srcId="{B9C0AC4A-4039-4AFF-8A16-8366BC5A80F1}" destId="{D2E41BFD-225D-41F5-A19E-C2B857E01C8D}" srcOrd="2" destOrd="0" presId="urn:microsoft.com/office/officeart/2005/8/layout/orgChart1"/>
    <dgm:cxn modelId="{1936E842-CCF6-4F12-8133-1AF42803F382}" type="presParOf" srcId="{013F2994-7105-4743-B9C3-B207CE2DF948}" destId="{6173BAC9-71EF-46CA-A229-CEBC4CA126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F66BB-C1B1-40A8-8076-44FF3DDF8414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C8487-9929-4C18-A546-0EFFBF423418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03A6A-CBB7-4952-A8EE-DB59FF91509C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A16BF-5A8E-42DD-9FEE-EA9C01239D16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solidFill>
                <a:schemeClr val="tx1"/>
              </a:solidFill>
            </a:rPr>
            <a:t>TIME</a:t>
          </a:r>
          <a:endParaRPr lang="en-US" sz="5900" kern="1200" dirty="0">
            <a:solidFill>
              <a:schemeClr val="tx1"/>
            </a:solidFill>
          </a:endParaRPr>
        </a:p>
      </dsp:txBody>
      <dsp:txXfrm>
        <a:off x="2875855" y="1271678"/>
        <a:ext cx="2376289" cy="1188144"/>
      </dsp:txXfrm>
    </dsp:sp>
    <dsp:sp modelId="{2A120479-F637-4A0C-B95F-642BCCDB2F64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solidFill>
                <a:schemeClr val="tx1"/>
              </a:solidFill>
            </a:rPr>
            <a:t>Present</a:t>
          </a:r>
          <a:endParaRPr lang="en-US" sz="5900" kern="1200" dirty="0">
            <a:solidFill>
              <a:schemeClr val="tx1"/>
            </a:solidFill>
          </a:endParaRPr>
        </a:p>
      </dsp:txBody>
      <dsp:txXfrm>
        <a:off x="545" y="2958843"/>
        <a:ext cx="2376289" cy="1188144"/>
      </dsp:txXfrm>
    </dsp:sp>
    <dsp:sp modelId="{7D5D6F05-F42C-4DFB-9189-DA62EF18B8F8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solidFill>
                <a:schemeClr val="tx1"/>
              </a:solidFill>
            </a:rPr>
            <a:t>Past</a:t>
          </a:r>
          <a:endParaRPr lang="en-US" sz="5900" kern="1200" dirty="0">
            <a:solidFill>
              <a:schemeClr val="tx1"/>
            </a:solidFill>
          </a:endParaRPr>
        </a:p>
      </dsp:txBody>
      <dsp:txXfrm>
        <a:off x="2875855" y="2958843"/>
        <a:ext cx="2376289" cy="1188144"/>
      </dsp:txXfrm>
    </dsp:sp>
    <dsp:sp modelId="{8F590182-D34F-4AA6-A5BF-BD7FB52111A3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>
              <a:solidFill>
                <a:schemeClr val="tx1"/>
              </a:solidFill>
            </a:rPr>
            <a:t>Future</a:t>
          </a:r>
          <a:endParaRPr lang="en-US" sz="5900" kern="1200" dirty="0">
            <a:solidFill>
              <a:schemeClr val="tx1"/>
            </a:solidFill>
          </a:endParaRPr>
        </a:p>
      </dsp:txBody>
      <dsp:txXfrm>
        <a:off x="5751165" y="2958843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4D2B5BA0-EFF1-4960-894B-7CEE36445BD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F4142308-FA85-4A09-A86E-C3EC27362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17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43050" y="473075"/>
            <a:ext cx="3924300" cy="220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2788920"/>
            <a:ext cx="560832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594B53-0D60-40A0-BFC2-984431E7C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46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E162F-6A3E-469F-AA80-FC0A1D262C58}" type="slidenum">
              <a:rPr lang="en-US"/>
              <a:pPr/>
              <a:t>19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9225" y="450850"/>
            <a:ext cx="3733800" cy="210185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613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9959F-6333-46F1-A476-56C796BA8364}" type="slidenum">
              <a:rPr lang="en-US"/>
              <a:pPr/>
              <a:t>20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935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AF73F-225C-4912-A4D7-EEAE0C733612}" type="slidenum">
              <a:rPr lang="en-US"/>
              <a:pPr/>
              <a:t>21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9225" y="450850"/>
            <a:ext cx="3733800" cy="21018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0162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23674-887D-464B-A3CB-44A41536985C}" type="slidenum">
              <a:rPr lang="en-US"/>
              <a:pPr/>
              <a:t>22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9225" y="450850"/>
            <a:ext cx="3733800" cy="21018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915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8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3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7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8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1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7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grk102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ch11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/>
              <a:t>λαλῶμεν ἑλληνιστί! (</a:t>
            </a:r>
            <a:r>
              <a:rPr lang="en-US" dirty="0"/>
              <a:t>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" dirty="0" smtClean="0"/>
              <a:t>ΔΙΔΑΣΚΑΛΟΣ τί ἐποίηασας χθές; πότερον...</a:t>
            </a:r>
          </a:p>
          <a:p>
            <a:pPr lvl="1"/>
            <a:r>
              <a:rPr lang="cpg-Grek" dirty="0" smtClean="0"/>
              <a:t>ἔμαθες, ἢ</a:t>
            </a:r>
          </a:p>
          <a:p>
            <a:pPr lvl="1"/>
            <a:r>
              <a:rPr lang="cpg-Grek" dirty="0" smtClean="0"/>
              <a:t>ἀνέγνως, ἢ</a:t>
            </a:r>
          </a:p>
          <a:p>
            <a:pPr lvl="1"/>
            <a:r>
              <a:rPr lang="cpg-Grek" dirty="0" smtClean="0"/>
              <a:t>ἔπαισας ἠλεκρονικῶς;</a:t>
            </a:r>
          </a:p>
          <a:p>
            <a:r>
              <a:rPr lang="cpg-Grek" dirty="0" smtClean="0"/>
              <a:t>ΜΑΘΗΤΡΙΣ/ΜΑΘΗΤΗΣ ὦ διδάσκαλε,</a:t>
            </a:r>
          </a:p>
          <a:p>
            <a:pPr lvl="1"/>
            <a:r>
              <a:rPr lang="cpg-Grek" dirty="0" smtClean="0"/>
              <a:t>ἔμαθον</a:t>
            </a:r>
            <a:endParaRPr lang="cpg-Grek" dirty="0"/>
          </a:p>
          <a:p>
            <a:pPr lvl="1"/>
            <a:r>
              <a:rPr lang="cpg-Grek" dirty="0" smtClean="0"/>
              <a:t>ἀνέγνων</a:t>
            </a:r>
            <a:endParaRPr lang="cpg-Grek" dirty="0"/>
          </a:p>
          <a:p>
            <a:pPr lvl="1"/>
            <a:r>
              <a:rPr lang="cpg-Grek" smtClean="0"/>
              <a:t>ἔπαισα </a:t>
            </a:r>
            <a:r>
              <a:rPr lang="cpg-Grek" dirty="0"/>
              <a:t>ἠλεκρονικῶς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Tense and its Components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and Aspect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743773" y="2132805"/>
            <a:ext cx="1704776" cy="5917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95870"/>
                </a:lnTo>
                <a:lnTo>
                  <a:pt x="1704776" y="295870"/>
                </a:lnTo>
                <a:lnTo>
                  <a:pt x="1704776" y="59174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4038996" y="2132805"/>
            <a:ext cx="1704776" cy="5917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704776" y="0"/>
                </a:moveTo>
                <a:lnTo>
                  <a:pt x="1704776" y="295870"/>
                </a:lnTo>
                <a:lnTo>
                  <a:pt x="0" y="295870"/>
                </a:lnTo>
                <a:lnTo>
                  <a:pt x="0" y="59174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4334867" y="723899"/>
            <a:ext cx="2817812" cy="1408906"/>
          </a:xfrm>
          <a:custGeom>
            <a:avLst/>
            <a:gdLst>
              <a:gd name="connsiteX0" fmla="*/ 0 w 2817812"/>
              <a:gd name="connsiteY0" fmla="*/ 0 h 1408906"/>
              <a:gd name="connsiteX1" fmla="*/ 2817812 w 2817812"/>
              <a:gd name="connsiteY1" fmla="*/ 0 h 1408906"/>
              <a:gd name="connsiteX2" fmla="*/ 2817812 w 2817812"/>
              <a:gd name="connsiteY2" fmla="*/ 1408906 h 1408906"/>
              <a:gd name="connsiteX3" fmla="*/ 0 w 2817812"/>
              <a:gd name="connsiteY3" fmla="*/ 1408906 h 1408906"/>
              <a:gd name="connsiteX4" fmla="*/ 0 w 2817812"/>
              <a:gd name="connsiteY4" fmla="*/ 0 h 140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7812" h="1408906">
                <a:moveTo>
                  <a:pt x="0" y="0"/>
                </a:moveTo>
                <a:lnTo>
                  <a:pt x="2817812" y="0"/>
                </a:lnTo>
                <a:lnTo>
                  <a:pt x="2817812" y="1408906"/>
                </a:lnTo>
                <a:lnTo>
                  <a:pt x="0" y="140890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 dirty="0" smtClean="0">
                <a:solidFill>
                  <a:schemeClr val="tx1"/>
                </a:solidFill>
              </a:rPr>
              <a:t>TENSE</a:t>
            </a:r>
            <a:endParaRPr lang="en-US" sz="650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630090" y="2724546"/>
            <a:ext cx="2817812" cy="1408906"/>
          </a:xfrm>
          <a:custGeom>
            <a:avLst/>
            <a:gdLst>
              <a:gd name="connsiteX0" fmla="*/ 0 w 2817812"/>
              <a:gd name="connsiteY0" fmla="*/ 0 h 1408906"/>
              <a:gd name="connsiteX1" fmla="*/ 2817812 w 2817812"/>
              <a:gd name="connsiteY1" fmla="*/ 0 h 1408906"/>
              <a:gd name="connsiteX2" fmla="*/ 2817812 w 2817812"/>
              <a:gd name="connsiteY2" fmla="*/ 1408906 h 1408906"/>
              <a:gd name="connsiteX3" fmla="*/ 0 w 2817812"/>
              <a:gd name="connsiteY3" fmla="*/ 1408906 h 1408906"/>
              <a:gd name="connsiteX4" fmla="*/ 0 w 2817812"/>
              <a:gd name="connsiteY4" fmla="*/ 0 h 140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7812" h="1408906">
                <a:moveTo>
                  <a:pt x="0" y="0"/>
                </a:moveTo>
                <a:lnTo>
                  <a:pt x="2817812" y="0"/>
                </a:lnTo>
                <a:lnTo>
                  <a:pt x="2817812" y="1408906"/>
                </a:lnTo>
                <a:lnTo>
                  <a:pt x="0" y="140890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 dirty="0" smtClean="0">
                <a:solidFill>
                  <a:schemeClr val="tx1"/>
                </a:solidFill>
              </a:rPr>
              <a:t>Time</a:t>
            </a:r>
            <a:endParaRPr lang="en-US" sz="65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334543" y="4725193"/>
            <a:ext cx="2482239" cy="1408906"/>
          </a:xfrm>
          <a:custGeom>
            <a:avLst/>
            <a:gdLst>
              <a:gd name="connsiteX0" fmla="*/ 0 w 2482239"/>
              <a:gd name="connsiteY0" fmla="*/ 0 h 1408906"/>
              <a:gd name="connsiteX1" fmla="*/ 2482239 w 2482239"/>
              <a:gd name="connsiteY1" fmla="*/ 0 h 1408906"/>
              <a:gd name="connsiteX2" fmla="*/ 2482239 w 2482239"/>
              <a:gd name="connsiteY2" fmla="*/ 1408906 h 1408906"/>
              <a:gd name="connsiteX3" fmla="*/ 0 w 2482239"/>
              <a:gd name="connsiteY3" fmla="*/ 1408906 h 1408906"/>
              <a:gd name="connsiteX4" fmla="*/ 0 w 2482239"/>
              <a:gd name="connsiteY4" fmla="*/ 0 h 140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2239" h="1408906">
                <a:moveTo>
                  <a:pt x="0" y="0"/>
                </a:moveTo>
                <a:lnTo>
                  <a:pt x="2482239" y="0"/>
                </a:lnTo>
                <a:lnTo>
                  <a:pt x="2482239" y="1408906"/>
                </a:lnTo>
                <a:lnTo>
                  <a:pt x="0" y="140890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i="1" kern="1200" dirty="0" smtClean="0">
                <a:solidFill>
                  <a:schemeClr val="tx1"/>
                </a:solidFill>
              </a:rPr>
              <a:t>When</a:t>
            </a:r>
            <a:r>
              <a:rPr lang="en-US" sz="2800" kern="1200" dirty="0" smtClean="0">
                <a:solidFill>
                  <a:schemeClr val="tx1"/>
                </a:solidFill>
              </a:rPr>
              <a:t> it happens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039643" y="2724546"/>
            <a:ext cx="2817812" cy="1408906"/>
          </a:xfrm>
          <a:custGeom>
            <a:avLst/>
            <a:gdLst>
              <a:gd name="connsiteX0" fmla="*/ 0 w 2817812"/>
              <a:gd name="connsiteY0" fmla="*/ 0 h 1408906"/>
              <a:gd name="connsiteX1" fmla="*/ 2817812 w 2817812"/>
              <a:gd name="connsiteY1" fmla="*/ 0 h 1408906"/>
              <a:gd name="connsiteX2" fmla="*/ 2817812 w 2817812"/>
              <a:gd name="connsiteY2" fmla="*/ 1408906 h 1408906"/>
              <a:gd name="connsiteX3" fmla="*/ 0 w 2817812"/>
              <a:gd name="connsiteY3" fmla="*/ 1408906 h 1408906"/>
              <a:gd name="connsiteX4" fmla="*/ 0 w 2817812"/>
              <a:gd name="connsiteY4" fmla="*/ 0 h 140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7812" h="1408906">
                <a:moveTo>
                  <a:pt x="0" y="0"/>
                </a:moveTo>
                <a:lnTo>
                  <a:pt x="2817812" y="0"/>
                </a:lnTo>
                <a:lnTo>
                  <a:pt x="2817812" y="1408906"/>
                </a:lnTo>
                <a:lnTo>
                  <a:pt x="0" y="140890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 dirty="0" smtClean="0">
                <a:solidFill>
                  <a:schemeClr val="tx1"/>
                </a:solidFill>
              </a:rPr>
              <a:t>Aspect</a:t>
            </a:r>
            <a:endParaRPr lang="en-US" sz="6500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744096" y="4725193"/>
            <a:ext cx="2817812" cy="1408906"/>
          </a:xfrm>
          <a:custGeom>
            <a:avLst/>
            <a:gdLst>
              <a:gd name="connsiteX0" fmla="*/ 0 w 2817812"/>
              <a:gd name="connsiteY0" fmla="*/ 0 h 1408906"/>
              <a:gd name="connsiteX1" fmla="*/ 2817812 w 2817812"/>
              <a:gd name="connsiteY1" fmla="*/ 0 h 1408906"/>
              <a:gd name="connsiteX2" fmla="*/ 2817812 w 2817812"/>
              <a:gd name="connsiteY2" fmla="*/ 1408906 h 1408906"/>
              <a:gd name="connsiteX3" fmla="*/ 0 w 2817812"/>
              <a:gd name="connsiteY3" fmla="*/ 1408906 h 1408906"/>
              <a:gd name="connsiteX4" fmla="*/ 0 w 2817812"/>
              <a:gd name="connsiteY4" fmla="*/ 0 h 140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7812" h="1408906">
                <a:moveTo>
                  <a:pt x="0" y="0"/>
                </a:moveTo>
                <a:lnTo>
                  <a:pt x="2817812" y="0"/>
                </a:lnTo>
                <a:lnTo>
                  <a:pt x="2817812" y="1408906"/>
                </a:lnTo>
                <a:lnTo>
                  <a:pt x="0" y="140890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i="1" kern="1200" dirty="0" smtClean="0">
                <a:solidFill>
                  <a:schemeClr val="tx1"/>
                </a:solidFill>
              </a:rPr>
              <a:t>How</a:t>
            </a:r>
            <a:r>
              <a:rPr lang="en-US" sz="2800" kern="1200" dirty="0" smtClean="0">
                <a:solidFill>
                  <a:schemeClr val="tx1"/>
                </a:solidFill>
              </a:rPr>
              <a:t> it happens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53360" y="3856008"/>
            <a:ext cx="1154406" cy="1570007"/>
          </a:xfrm>
          <a:custGeom>
            <a:avLst/>
            <a:gdLst>
              <a:gd name="connsiteX0" fmla="*/ 464293 w 1154406"/>
              <a:gd name="connsiteY0" fmla="*/ 1570007 h 1570007"/>
              <a:gd name="connsiteX1" fmla="*/ 7093 w 1154406"/>
              <a:gd name="connsiteY1" fmla="*/ 983411 h 1570007"/>
              <a:gd name="connsiteX2" fmla="*/ 783470 w 1154406"/>
              <a:gd name="connsiteY2" fmla="*/ 439947 h 1570007"/>
              <a:gd name="connsiteX3" fmla="*/ 1154406 w 1154406"/>
              <a:gd name="connsiteY3" fmla="*/ 0 h 157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406" h="1570007">
                <a:moveTo>
                  <a:pt x="464293" y="1570007"/>
                </a:moveTo>
                <a:cubicBezTo>
                  <a:pt x="209095" y="1370880"/>
                  <a:pt x="-46103" y="1171754"/>
                  <a:pt x="7093" y="983411"/>
                </a:cubicBezTo>
                <a:cubicBezTo>
                  <a:pt x="60289" y="795068"/>
                  <a:pt x="592251" y="603849"/>
                  <a:pt x="783470" y="439947"/>
                </a:cubicBezTo>
                <a:cubicBezTo>
                  <a:pt x="974689" y="276045"/>
                  <a:pt x="1064547" y="138022"/>
                  <a:pt x="1154406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842588" y="3856008"/>
            <a:ext cx="195209" cy="1455731"/>
          </a:xfrm>
          <a:custGeom>
            <a:avLst/>
            <a:gdLst>
              <a:gd name="connsiteX0" fmla="*/ 464293 w 1154406"/>
              <a:gd name="connsiteY0" fmla="*/ 1570007 h 1570007"/>
              <a:gd name="connsiteX1" fmla="*/ 7093 w 1154406"/>
              <a:gd name="connsiteY1" fmla="*/ 983411 h 1570007"/>
              <a:gd name="connsiteX2" fmla="*/ 783470 w 1154406"/>
              <a:gd name="connsiteY2" fmla="*/ 439947 h 1570007"/>
              <a:gd name="connsiteX3" fmla="*/ 1154406 w 1154406"/>
              <a:gd name="connsiteY3" fmla="*/ 0 h 157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406" h="1570007">
                <a:moveTo>
                  <a:pt x="464293" y="1570007"/>
                </a:moveTo>
                <a:cubicBezTo>
                  <a:pt x="209095" y="1370880"/>
                  <a:pt x="-46103" y="1171754"/>
                  <a:pt x="7093" y="983411"/>
                </a:cubicBezTo>
                <a:cubicBezTo>
                  <a:pt x="60289" y="795068"/>
                  <a:pt x="592251" y="603849"/>
                  <a:pt x="783470" y="439947"/>
                </a:cubicBezTo>
                <a:cubicBezTo>
                  <a:pt x="974689" y="276045"/>
                  <a:pt x="1064547" y="138022"/>
                  <a:pt x="1154406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8289940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2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33960" y="1174768"/>
            <a:ext cx="8124080" cy="4508464"/>
            <a:chOff x="2033959" y="1204986"/>
            <a:chExt cx="8124080" cy="4508464"/>
          </a:xfrm>
        </p:grpSpPr>
        <p:sp>
          <p:nvSpPr>
            <p:cNvPr id="3" name="Freeform 2"/>
            <p:cNvSpPr/>
            <p:nvPr/>
          </p:nvSpPr>
          <p:spPr>
            <a:xfrm>
              <a:off x="6096000" y="3043013"/>
              <a:ext cx="2224013" cy="7719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85985"/>
                  </a:lnTo>
                  <a:lnTo>
                    <a:pt x="2224013" y="385985"/>
                  </a:lnTo>
                  <a:lnTo>
                    <a:pt x="2224013" y="77197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Freeform 3"/>
            <p:cNvSpPr/>
            <p:nvPr/>
          </p:nvSpPr>
          <p:spPr>
            <a:xfrm>
              <a:off x="3871986" y="3043013"/>
              <a:ext cx="2224013" cy="7719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24013" y="0"/>
                  </a:moveTo>
                  <a:lnTo>
                    <a:pt x="2224013" y="385985"/>
                  </a:lnTo>
                  <a:lnTo>
                    <a:pt x="0" y="385985"/>
                  </a:lnTo>
                  <a:lnTo>
                    <a:pt x="0" y="77197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 4"/>
            <p:cNvSpPr/>
            <p:nvPr/>
          </p:nvSpPr>
          <p:spPr>
            <a:xfrm>
              <a:off x="4257972" y="1204986"/>
              <a:ext cx="3676054" cy="1838027"/>
            </a:xfrm>
            <a:custGeom>
              <a:avLst/>
              <a:gdLst>
                <a:gd name="connsiteX0" fmla="*/ 0 w 3676054"/>
                <a:gd name="connsiteY0" fmla="*/ 0 h 1838027"/>
                <a:gd name="connsiteX1" fmla="*/ 3676054 w 3676054"/>
                <a:gd name="connsiteY1" fmla="*/ 0 h 1838027"/>
                <a:gd name="connsiteX2" fmla="*/ 3676054 w 3676054"/>
                <a:gd name="connsiteY2" fmla="*/ 1838027 h 1838027"/>
                <a:gd name="connsiteX3" fmla="*/ 0 w 3676054"/>
                <a:gd name="connsiteY3" fmla="*/ 1838027 h 1838027"/>
                <a:gd name="connsiteX4" fmla="*/ 0 w 3676054"/>
                <a:gd name="connsiteY4" fmla="*/ 0 h 183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054" h="1838027">
                  <a:moveTo>
                    <a:pt x="0" y="0"/>
                  </a:moveTo>
                  <a:lnTo>
                    <a:pt x="3676054" y="0"/>
                  </a:lnTo>
                  <a:lnTo>
                    <a:pt x="3676054" y="1838027"/>
                  </a:lnTo>
                  <a:lnTo>
                    <a:pt x="0" y="183802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smtClean="0">
                  <a:solidFill>
                    <a:schemeClr val="tx1"/>
                  </a:solidFill>
                </a:rPr>
                <a:t>ASPECT</a:t>
              </a:r>
              <a:endParaRPr lang="en-US" sz="65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033959" y="3260181"/>
              <a:ext cx="3676054" cy="1838027"/>
            </a:xfrm>
            <a:custGeom>
              <a:avLst/>
              <a:gdLst>
                <a:gd name="connsiteX0" fmla="*/ 0 w 3676054"/>
                <a:gd name="connsiteY0" fmla="*/ 0 h 1838027"/>
                <a:gd name="connsiteX1" fmla="*/ 3676054 w 3676054"/>
                <a:gd name="connsiteY1" fmla="*/ 0 h 1838027"/>
                <a:gd name="connsiteX2" fmla="*/ 3676054 w 3676054"/>
                <a:gd name="connsiteY2" fmla="*/ 1838027 h 1838027"/>
                <a:gd name="connsiteX3" fmla="*/ 0 w 3676054"/>
                <a:gd name="connsiteY3" fmla="*/ 1838027 h 1838027"/>
                <a:gd name="connsiteX4" fmla="*/ 0 w 3676054"/>
                <a:gd name="connsiteY4" fmla="*/ 0 h 183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054" h="1838027">
                  <a:moveTo>
                    <a:pt x="0" y="0"/>
                  </a:moveTo>
                  <a:lnTo>
                    <a:pt x="3676054" y="0"/>
                  </a:lnTo>
                  <a:lnTo>
                    <a:pt x="3676054" y="1838027"/>
                  </a:lnTo>
                  <a:lnTo>
                    <a:pt x="0" y="183802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600" kern="1200" dirty="0" smtClean="0">
                  <a:solidFill>
                    <a:schemeClr val="tx1"/>
                  </a:solidFill>
                </a:rPr>
                <a:t>Imperfective</a:t>
              </a:r>
              <a:endParaRPr lang="en-US" sz="5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481985" y="3260181"/>
              <a:ext cx="3676054" cy="1838027"/>
            </a:xfrm>
            <a:custGeom>
              <a:avLst/>
              <a:gdLst>
                <a:gd name="connsiteX0" fmla="*/ 0 w 3676054"/>
                <a:gd name="connsiteY0" fmla="*/ 0 h 1838027"/>
                <a:gd name="connsiteX1" fmla="*/ 3676054 w 3676054"/>
                <a:gd name="connsiteY1" fmla="*/ 0 h 1838027"/>
                <a:gd name="connsiteX2" fmla="*/ 3676054 w 3676054"/>
                <a:gd name="connsiteY2" fmla="*/ 1838027 h 1838027"/>
                <a:gd name="connsiteX3" fmla="*/ 0 w 3676054"/>
                <a:gd name="connsiteY3" fmla="*/ 1838027 h 1838027"/>
                <a:gd name="connsiteX4" fmla="*/ 0 w 3676054"/>
                <a:gd name="connsiteY4" fmla="*/ 0 h 183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054" h="1838027">
                  <a:moveTo>
                    <a:pt x="0" y="0"/>
                  </a:moveTo>
                  <a:lnTo>
                    <a:pt x="3676054" y="0"/>
                  </a:lnTo>
                  <a:lnTo>
                    <a:pt x="3676054" y="1838027"/>
                  </a:lnTo>
                  <a:lnTo>
                    <a:pt x="0" y="183802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600" kern="1200" dirty="0" smtClean="0">
                  <a:solidFill>
                    <a:schemeClr val="tx1"/>
                  </a:solidFill>
                </a:rPr>
                <a:t>Aoristic</a:t>
              </a:r>
              <a:endParaRPr lang="en-US" sz="3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98478" y="4882453"/>
              <a:ext cx="3147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continuous, repeated</a:t>
              </a:r>
              <a:r>
                <a:rPr lang="en-US" sz="2400" dirty="0" smtClean="0"/>
                <a:t>,</a:t>
              </a:r>
              <a:br>
                <a:rPr lang="en-US" sz="2400" dirty="0" smtClean="0"/>
              </a:br>
              <a:r>
                <a:rPr lang="en-US" sz="2400" dirty="0" smtClean="0"/>
                <a:t>attempted</a:t>
              </a:r>
              <a:r>
                <a:rPr lang="en-US" sz="2400" dirty="0"/>
                <a:t>, initiated</a:t>
              </a:r>
              <a:endParaRPr lang="en-US" sz="2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43673" y="4882453"/>
              <a:ext cx="27526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simple, completed</a:t>
              </a:r>
              <a:r>
                <a:rPr lang="en-US" sz="2400" dirty="0" smtClean="0"/>
                <a:t>,</a:t>
              </a:r>
              <a:br>
                <a:rPr lang="en-US" sz="2400" dirty="0" smtClean="0"/>
              </a:br>
              <a:r>
                <a:rPr lang="en-US" sz="2400" dirty="0" smtClean="0"/>
                <a:t>undefined</a:t>
              </a:r>
              <a:endParaRPr lang="en-US" sz="2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5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Aorist Tense: Time (varies!)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Indic =</a:t>
            </a:r>
          </a:p>
          <a:p>
            <a:pPr lvl="1"/>
            <a:r>
              <a:rPr lang="en-US" dirty="0"/>
              <a:t>Past</a:t>
            </a:r>
          </a:p>
          <a:p>
            <a:pPr lvl="1"/>
            <a:r>
              <a:rPr lang="el-GR" dirty="0"/>
              <a:t>ἔλαβον </a:t>
            </a:r>
            <a:r>
              <a:rPr lang="en-US" dirty="0"/>
              <a:t>“I took”</a:t>
            </a:r>
          </a:p>
          <a:p>
            <a:r>
              <a:rPr lang="en-US" dirty="0" err="1"/>
              <a:t>Imperat</a:t>
            </a:r>
            <a:r>
              <a:rPr lang="en-US" dirty="0"/>
              <a:t> =</a:t>
            </a:r>
          </a:p>
          <a:p>
            <a:pPr lvl="1"/>
            <a:r>
              <a:rPr lang="en-US" dirty="0"/>
              <a:t>Present</a:t>
            </a:r>
          </a:p>
          <a:p>
            <a:pPr lvl="1"/>
            <a:r>
              <a:rPr lang="el-GR" dirty="0"/>
              <a:t>λαβέ </a:t>
            </a:r>
            <a:r>
              <a:rPr lang="en-US" dirty="0"/>
              <a:t>“take</a:t>
            </a:r>
            <a:r>
              <a:rPr lang="el-GR" dirty="0"/>
              <a:t>!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Inf</a:t>
            </a:r>
            <a:r>
              <a:rPr lang="en-US" dirty="0" smtClean="0"/>
              <a:t> </a:t>
            </a:r>
            <a:r>
              <a:rPr lang="en-US" dirty="0"/>
              <a:t>mostly =</a:t>
            </a:r>
          </a:p>
          <a:p>
            <a:pPr lvl="1"/>
            <a:r>
              <a:rPr lang="en-US" dirty="0"/>
              <a:t>Timeless/quasi-present</a:t>
            </a:r>
          </a:p>
          <a:p>
            <a:pPr lvl="1"/>
            <a:r>
              <a:rPr lang="el-GR" dirty="0"/>
              <a:t>λαβεῖν βούλομαι </a:t>
            </a:r>
            <a:r>
              <a:rPr lang="en-US" dirty="0"/>
              <a:t>“I want to take”</a:t>
            </a:r>
          </a:p>
          <a:p>
            <a:r>
              <a:rPr lang="en-US" dirty="0"/>
              <a:t>PTC =</a:t>
            </a:r>
          </a:p>
          <a:p>
            <a:pPr lvl="1"/>
            <a:r>
              <a:rPr lang="en-US" dirty="0"/>
              <a:t>Prior time</a:t>
            </a:r>
            <a:r>
              <a:rPr lang="el-GR" dirty="0"/>
              <a:t> </a:t>
            </a:r>
            <a:r>
              <a:rPr lang="en-US" i="1" dirty="0"/>
              <a:t>or</a:t>
            </a:r>
            <a:r>
              <a:rPr lang="el-GR" dirty="0"/>
              <a:t> </a:t>
            </a:r>
            <a:r>
              <a:rPr lang="en-US" dirty="0"/>
              <a:t>timeless</a:t>
            </a:r>
          </a:p>
          <a:p>
            <a:pPr lvl="1"/>
            <a:r>
              <a:rPr lang="el-GR" dirty="0"/>
              <a:t>λαβών </a:t>
            </a:r>
            <a:r>
              <a:rPr lang="en-US" dirty="0"/>
              <a:t>“having </a:t>
            </a:r>
            <a:r>
              <a:rPr lang="en-US" dirty="0" smtClean="0"/>
              <a:t>taken” </a:t>
            </a:r>
            <a:r>
              <a:rPr lang="en-US" dirty="0"/>
              <a:t>/ </a:t>
            </a:r>
            <a:r>
              <a:rPr lang="en-US" dirty="0" smtClean="0"/>
              <a:t>“taking”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/>
              <a:t>λαλῶμεν ἑλληνιστί! (</a:t>
            </a:r>
            <a:r>
              <a:rPr lang="en-US" dirty="0"/>
              <a:t>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pg-Grek" dirty="0" smtClean="0"/>
              <a:t>ΔΙΔΑΣΚΑΛΟΣ τί ἐποίηασας χθές; πότερον...</a:t>
            </a:r>
          </a:p>
          <a:p>
            <a:pPr lvl="1"/>
            <a:r>
              <a:rPr lang="cpg-Grek" dirty="0" smtClean="0"/>
              <a:t>ἔμαθες, ἢ</a:t>
            </a:r>
          </a:p>
          <a:p>
            <a:pPr lvl="1"/>
            <a:r>
              <a:rPr lang="cpg-Grek" dirty="0" smtClean="0"/>
              <a:t>ἀνέγνως, ἢ</a:t>
            </a:r>
          </a:p>
          <a:p>
            <a:pPr lvl="1"/>
            <a:r>
              <a:rPr lang="cpg-Grek" dirty="0" smtClean="0"/>
              <a:t>ἔπαισας ἠλεκρονικῶς;</a:t>
            </a:r>
          </a:p>
          <a:p>
            <a:r>
              <a:rPr lang="cpg-Grek" dirty="0" smtClean="0"/>
              <a:t>ΜΑΘΗΤΡΙΣ/ΜΑΘΗΤΗΣ ὦ διδάσκαλε,</a:t>
            </a:r>
          </a:p>
          <a:p>
            <a:pPr lvl="1"/>
            <a:r>
              <a:rPr lang="cpg-Grek" dirty="0" smtClean="0"/>
              <a:t>ἔμαθον</a:t>
            </a:r>
            <a:endParaRPr lang="cpg-Grek" dirty="0"/>
          </a:p>
          <a:p>
            <a:pPr lvl="1"/>
            <a:r>
              <a:rPr lang="cpg-Grek" dirty="0" smtClean="0"/>
              <a:t>ἀνέγνων</a:t>
            </a:r>
            <a:endParaRPr lang="cpg-Grek" dirty="0"/>
          </a:p>
          <a:p>
            <a:pPr lvl="1"/>
            <a:r>
              <a:rPr lang="cpg-Grek" dirty="0" smtClean="0"/>
              <a:t>ἔπαισα </a:t>
            </a:r>
            <a:r>
              <a:rPr lang="cpg-Grek" dirty="0" smtClean="0"/>
              <a:t>ἠλεκτρονικῶς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/>
              <a:t>λαλῶμεν ἑλληνιστί! (</a:t>
            </a:r>
            <a:r>
              <a:rPr lang="en-US" dirty="0"/>
              <a:t>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αἱρέω (</a:t>
            </a:r>
            <a:r>
              <a:rPr lang="en-US" dirty="0"/>
              <a:t>take)</a:t>
            </a:r>
          </a:p>
          <a:p>
            <a:pPr marL="400050" lvl="1" indent="0">
              <a:buNone/>
            </a:pPr>
            <a:r>
              <a:rPr lang="en-US" dirty="0"/>
              <a:t>1. </a:t>
            </a:r>
            <a:r>
              <a:rPr lang="el-GR" dirty="0"/>
              <a:t>αἱρέω (</a:t>
            </a:r>
            <a:r>
              <a:rPr lang="en-US" dirty="0"/>
              <a:t>present)</a:t>
            </a:r>
          </a:p>
          <a:p>
            <a:pPr marL="400050" lvl="1" indent="0">
              <a:buNone/>
            </a:pPr>
            <a:r>
              <a:rPr lang="en-US" dirty="0"/>
              <a:t>2. </a:t>
            </a:r>
            <a:r>
              <a:rPr lang="cpg-Grek" dirty="0" smtClean="0"/>
              <a:t>________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n-US" dirty="0"/>
              <a:t>future)</a:t>
            </a:r>
          </a:p>
          <a:p>
            <a:pPr marL="400050" lvl="1" indent="0">
              <a:buNone/>
            </a:pPr>
            <a:r>
              <a:rPr lang="en-US" dirty="0"/>
              <a:t>3. </a:t>
            </a:r>
            <a:r>
              <a:rPr lang="cpg-Grek" dirty="0" smtClean="0"/>
              <a:t>________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n-US" dirty="0"/>
              <a:t>aorist)</a:t>
            </a:r>
          </a:p>
          <a:p>
            <a:pPr marL="0" indent="0">
              <a:buNone/>
            </a:pPr>
            <a:r>
              <a:rPr lang="el-GR" dirty="0"/>
              <a:t>ἔρχομαι (</a:t>
            </a:r>
            <a:r>
              <a:rPr lang="en-US" dirty="0"/>
              <a:t>go)</a:t>
            </a:r>
          </a:p>
          <a:p>
            <a:pPr marL="400050" lvl="1" indent="0">
              <a:buNone/>
            </a:pPr>
            <a:r>
              <a:rPr lang="en-US" dirty="0"/>
              <a:t>1. </a:t>
            </a:r>
            <a:r>
              <a:rPr lang="el-GR" dirty="0"/>
              <a:t>ἔρχομαι</a:t>
            </a:r>
          </a:p>
          <a:p>
            <a:pPr marL="400050" lvl="1" indent="0">
              <a:buNone/>
            </a:pPr>
            <a:r>
              <a:rPr lang="el-GR" dirty="0"/>
              <a:t>2. </a:t>
            </a:r>
            <a:r>
              <a:rPr lang="cpg-Grek" dirty="0" smtClean="0"/>
              <a:t>________</a:t>
            </a:r>
            <a:endParaRPr lang="el-GR" dirty="0"/>
          </a:p>
          <a:p>
            <a:pPr marL="400050" lvl="1" indent="0">
              <a:buNone/>
            </a:pPr>
            <a:r>
              <a:rPr lang="el-GR" dirty="0"/>
              <a:t>3. </a:t>
            </a:r>
            <a:r>
              <a:rPr lang="cpg-Grek" dirty="0" smtClean="0"/>
              <a:t>________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λέγω (</a:t>
            </a:r>
            <a:r>
              <a:rPr lang="en-US" dirty="0"/>
              <a:t>say)</a:t>
            </a:r>
          </a:p>
          <a:p>
            <a:pPr marL="400050" lvl="1" indent="0">
              <a:buNone/>
            </a:pPr>
            <a:r>
              <a:rPr lang="en-US" dirty="0"/>
              <a:t>1. </a:t>
            </a:r>
            <a:r>
              <a:rPr lang="el-GR" dirty="0"/>
              <a:t>λέγω</a:t>
            </a:r>
          </a:p>
          <a:p>
            <a:pPr marL="400050" lvl="1" indent="0">
              <a:buNone/>
            </a:pPr>
            <a:r>
              <a:rPr lang="el-GR" dirty="0"/>
              <a:t>2. </a:t>
            </a:r>
            <a:r>
              <a:rPr lang="cpg-Grek" dirty="0" smtClean="0"/>
              <a:t>________</a:t>
            </a:r>
            <a:endParaRPr lang="el-GR" dirty="0"/>
          </a:p>
          <a:p>
            <a:pPr marL="400050" lvl="1" indent="0">
              <a:buNone/>
            </a:pPr>
            <a:r>
              <a:rPr lang="el-GR" dirty="0" smtClean="0"/>
              <a:t>3. </a:t>
            </a:r>
            <a:r>
              <a:rPr lang="cpg-Grek" dirty="0" smtClean="0"/>
              <a:t>________</a:t>
            </a:r>
            <a:endParaRPr lang="el-G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6388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ὁράω (</a:t>
            </a:r>
            <a:r>
              <a:rPr lang="en-US" dirty="0"/>
              <a:t>see)</a:t>
            </a:r>
          </a:p>
          <a:p>
            <a:pPr marL="400050" lvl="1" indent="0">
              <a:buNone/>
            </a:pPr>
            <a:r>
              <a:rPr lang="en-US" dirty="0"/>
              <a:t>1. </a:t>
            </a:r>
            <a:r>
              <a:rPr lang="el-GR" dirty="0"/>
              <a:t>ὁράω</a:t>
            </a:r>
          </a:p>
          <a:p>
            <a:pPr marL="400050" lvl="1" indent="0">
              <a:buNone/>
            </a:pPr>
            <a:r>
              <a:rPr lang="el-GR" dirty="0"/>
              <a:t>2. </a:t>
            </a:r>
            <a:r>
              <a:rPr lang="cpg-Grek" dirty="0" smtClean="0"/>
              <a:t>________</a:t>
            </a:r>
            <a:endParaRPr lang="el-GR" dirty="0"/>
          </a:p>
          <a:p>
            <a:pPr marL="400050" lvl="1" indent="0">
              <a:buNone/>
            </a:pPr>
            <a:r>
              <a:rPr lang="el-GR" dirty="0"/>
              <a:t>3. </a:t>
            </a:r>
            <a:r>
              <a:rPr lang="cpg-Grek" dirty="0" smtClean="0"/>
              <a:t>________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φέρω </a:t>
            </a:r>
            <a:r>
              <a:rPr lang="el-GR" dirty="0"/>
              <a:t>(</a:t>
            </a:r>
            <a:r>
              <a:rPr lang="en-US" dirty="0"/>
              <a:t>bear, carry)</a:t>
            </a:r>
          </a:p>
          <a:p>
            <a:pPr marL="400050" lvl="1" indent="0">
              <a:buNone/>
            </a:pPr>
            <a:r>
              <a:rPr lang="en-US" dirty="0"/>
              <a:t>1. </a:t>
            </a:r>
            <a:r>
              <a:rPr lang="el-GR" dirty="0"/>
              <a:t>φέρω</a:t>
            </a:r>
          </a:p>
          <a:p>
            <a:pPr marL="400050" lvl="1" indent="0">
              <a:buNone/>
            </a:pPr>
            <a:r>
              <a:rPr lang="el-GR" dirty="0"/>
              <a:t>2. </a:t>
            </a:r>
            <a:r>
              <a:rPr lang="cpg-Grek" dirty="0" smtClean="0"/>
              <a:t>________</a:t>
            </a:r>
            <a:endParaRPr lang="el-GR" dirty="0"/>
          </a:p>
          <a:p>
            <a:pPr marL="400050" lvl="1" indent="0">
              <a:buNone/>
            </a:pPr>
            <a:r>
              <a:rPr lang="el-GR" dirty="0"/>
              <a:t>3. </a:t>
            </a:r>
            <a:r>
              <a:rPr lang="cpg-Grek" dirty="0" smtClean="0"/>
              <a:t>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Quotation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2274838"/>
            <a:ext cx="10631424" cy="230832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2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Φιλέλλην δὲ γενόμενος ὁ Ἄμασις ἄλλα τε ἐς Ἑλλήνων μετεξετέρους ἀπεδέξατο καὶ δὴ καὶ τοῖσι ἀπικνεομένοισι ἐς Αἴγυπτον ἔδωκε Ναύκρατιν πόλιν ἐνοικῆσαι.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6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WINDOWS\Desktop\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0668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Line 5"/>
          <p:cNvSpPr>
            <a:spLocks noChangeShapeType="1"/>
          </p:cNvSpPr>
          <p:nvPr/>
        </p:nvSpPr>
        <p:spPr bwMode="auto">
          <a:xfrm flipV="1">
            <a:off x="4495800" y="3200400"/>
            <a:ext cx="6858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8458200" y="4724400"/>
            <a:ext cx="1524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8839200" y="3657600"/>
            <a:ext cx="685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 flipH="1">
            <a:off x="8686800" y="1295400"/>
            <a:ext cx="457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 flipH="1">
            <a:off x="5410200" y="1676400"/>
            <a:ext cx="5334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 flipH="1" flipV="1">
            <a:off x="3810000" y="2743200"/>
            <a:ext cx="533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λαλῶμεν ἑλληνιστί!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190241" y="1346761"/>
            <a:ext cx="4765969" cy="5226567"/>
          </a:xfrm>
        </p:spPr>
        <p:txBody>
          <a:bodyPr/>
          <a:lstStyle/>
          <a:p>
            <a:r>
              <a:rPr lang="cpg-Grek" sz="3200" u="sng" dirty="0" smtClean="0"/>
              <a:t>νῦν δή </a:t>
            </a:r>
            <a:r>
              <a:rPr lang="en-US" sz="3200" u="sng" dirty="0" smtClean="0"/>
              <a:t>(“right now”)</a:t>
            </a:r>
            <a:r>
              <a:rPr lang="cpg-Grek" sz="3200" dirty="0" smtClean="0"/>
              <a:t>, τίς λαμβάνει τὸ ἀργύριον;</a:t>
            </a:r>
          </a:p>
          <a:p>
            <a:r>
              <a:rPr lang="cpg-Grek" sz="3200" dirty="0" smtClean="0"/>
              <a:t>πότερον λαμβάνει αὐτὸ....</a:t>
            </a:r>
          </a:p>
          <a:p>
            <a:pPr lvl="1"/>
            <a:r>
              <a:rPr lang="cpg-Grek" dirty="0" smtClean="0"/>
              <a:t>ἡ Ὀλίβια, ἢ</a:t>
            </a:r>
          </a:p>
          <a:p>
            <a:pPr lvl="1"/>
            <a:r>
              <a:rPr lang="cpg-Grek" dirty="0" smtClean="0"/>
              <a:t>ὁ Θωμᾶς, ἢ</a:t>
            </a:r>
          </a:p>
          <a:p>
            <a:pPr lvl="1"/>
            <a:r>
              <a:rPr lang="cpg-Grek" dirty="0" smtClean="0"/>
              <a:t>ὁ Χρισοφόρος, ἢ</a:t>
            </a:r>
          </a:p>
          <a:p>
            <a:pPr lvl="1"/>
            <a:r>
              <a:rPr lang="cpg-Grek" dirty="0" smtClean="0"/>
              <a:t>ὁ Ἄγγυς</a:t>
            </a:r>
            <a:r>
              <a:rPr lang="en-US" dirty="0" smtClean="0"/>
              <a:t>, </a:t>
            </a:r>
            <a:r>
              <a:rPr lang="cpg-Grek" dirty="0" smtClean="0"/>
              <a:t>ἢ</a:t>
            </a:r>
          </a:p>
          <a:p>
            <a:pPr lvl="1"/>
            <a:r>
              <a:rPr lang="cpg-Grek" dirty="0" smtClean="0"/>
              <a:t>ὁ διδάσκαλος;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7" y="2622431"/>
            <a:ext cx="4132599" cy="320820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720295" y="3546801"/>
            <a:ext cx="2469946" cy="2283831"/>
            <a:chOff x="4435603" y="4167903"/>
            <a:chExt cx="2469946" cy="2283831"/>
          </a:xfrm>
        </p:grpSpPr>
        <p:sp>
          <p:nvSpPr>
            <p:cNvPr id="12" name="TextBox 11"/>
            <p:cNvSpPr txBox="1"/>
            <p:nvPr/>
          </p:nvSpPr>
          <p:spPr>
            <a:xfrm>
              <a:off x="5001758" y="5620737"/>
              <a:ext cx="19037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pg-Grek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τὸ ἀργύριον,</a:t>
              </a:r>
              <a:br>
                <a:rPr lang="cpg-Grek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cpg-Grek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τοῦ ἀργυρίου</a:t>
              </a:r>
              <a:endPara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35603" y="5476302"/>
              <a:ext cx="465553" cy="689720"/>
            </a:xfrm>
            <a:custGeom>
              <a:avLst/>
              <a:gdLst>
                <a:gd name="connsiteX0" fmla="*/ 630913 w 630913"/>
                <a:gd name="connsiteY0" fmla="*/ 810883 h 842578"/>
                <a:gd name="connsiteX1" fmla="*/ 294483 w 630913"/>
                <a:gd name="connsiteY1" fmla="*/ 819510 h 842578"/>
                <a:gd name="connsiteX2" fmla="*/ 1185 w 630913"/>
                <a:gd name="connsiteY2" fmla="*/ 552091 h 842578"/>
                <a:gd name="connsiteX3" fmla="*/ 406627 w 630913"/>
                <a:gd name="connsiteY3" fmla="*/ 0 h 8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13" h="842578">
                  <a:moveTo>
                    <a:pt x="630913" y="810883"/>
                  </a:moveTo>
                  <a:cubicBezTo>
                    <a:pt x="515175" y="836762"/>
                    <a:pt x="399438" y="862642"/>
                    <a:pt x="294483" y="819510"/>
                  </a:cubicBezTo>
                  <a:cubicBezTo>
                    <a:pt x="189528" y="776378"/>
                    <a:pt x="-17506" y="688676"/>
                    <a:pt x="1185" y="552091"/>
                  </a:cubicBezTo>
                  <a:cubicBezTo>
                    <a:pt x="19876" y="415506"/>
                    <a:pt x="213251" y="207753"/>
                    <a:pt x="406627" y="0"/>
                  </a:cubicBezTo>
                </a:path>
              </a:pathLst>
            </a:custGeom>
            <a:noFill/>
            <a:ln w="41275"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5" name="Picture 14" descr="Public Domain Clip Art Image | A bag of money | ID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610" y="4167903"/>
              <a:ext cx="1068983" cy="1452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84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vocab. 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i="1" dirty="0"/>
              <a:t>apoikia</a:t>
            </a:r>
            <a:r>
              <a:rPr lang="en-US" sz="3200" dirty="0"/>
              <a:t>, “colony”</a:t>
            </a:r>
          </a:p>
          <a:p>
            <a:pPr eaLnBrk="1" hangingPunct="1"/>
            <a:r>
              <a:rPr lang="en-US" sz="3200" i="1" dirty="0"/>
              <a:t>metropolis</a:t>
            </a:r>
            <a:r>
              <a:rPr lang="en-US" sz="3200" dirty="0"/>
              <a:t>, “mother city”</a:t>
            </a:r>
          </a:p>
          <a:p>
            <a:pPr eaLnBrk="1" hangingPunct="1"/>
            <a:r>
              <a:rPr lang="en-US" sz="3200" i="1" dirty="0"/>
              <a:t>emporion</a:t>
            </a:r>
            <a:r>
              <a:rPr lang="en-US" sz="3200" dirty="0"/>
              <a:t>, “market”</a:t>
            </a:r>
          </a:p>
          <a:p>
            <a:pPr lvl="1" eaLnBrk="1" hangingPunct="1"/>
            <a:r>
              <a:rPr lang="en-US" sz="2800" dirty="0"/>
              <a:t>outside town</a:t>
            </a:r>
          </a:p>
          <a:p>
            <a:pPr lvl="1" eaLnBrk="1" hangingPunct="1"/>
            <a:r>
              <a:rPr lang="en-US" sz="2800" dirty="0"/>
              <a:t>overseas trading post</a:t>
            </a:r>
          </a:p>
          <a:p>
            <a:pPr lvl="2" eaLnBrk="1" hangingPunct="1"/>
            <a:r>
              <a:rPr lang="en-US" dirty="0"/>
              <a:t>Al Mina</a:t>
            </a:r>
          </a:p>
          <a:p>
            <a:pPr lvl="2" eaLnBrk="1" hangingPunct="1"/>
            <a:r>
              <a:rPr lang="en-US" dirty="0"/>
              <a:t>Gravisca (Italy)</a:t>
            </a:r>
          </a:p>
          <a:p>
            <a:pPr lvl="2" eaLnBrk="1" hangingPunct="1"/>
            <a:r>
              <a:rPr lang="en-US" dirty="0"/>
              <a:t>Naukratis</a:t>
            </a:r>
          </a:p>
        </p:txBody>
      </p:sp>
    </p:spTree>
    <p:extLst>
      <p:ext uri="{BB962C8B-B14F-4D97-AF65-F5344CB8AC3E}">
        <p14:creationId xmlns:p14="http://schemas.microsoft.com/office/powerpoint/2010/main" val="8848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WINDOWS\Desktop\nauk-pl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25" y="1066800"/>
            <a:ext cx="35941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WINDOWS\Desktop\delt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9326" y="304800"/>
            <a:ext cx="26828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Winword\Pandemos\gardne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497264"/>
            <a:ext cx="23622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Winword\Pandemos\ven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3538" y="5553076"/>
            <a:ext cx="31924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306639" y="457201"/>
            <a:ext cx="365997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Naukratis, Pandemos Dedications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477000" y="4953000"/>
            <a:ext cx="2980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  <a:cs typeface="Times New Roman" pitchFamily="18" charset="0"/>
              </a:rPr>
              <a:t>[AFRODI]THI PANDHMWI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891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WINDOWS\Desktop\i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7076" y="381001"/>
            <a:ext cx="336867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52601" y="5927726"/>
            <a:ext cx="4067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Isis-like figure holding child. Temple of Aphrodite, Naukratis (500s BCE?)</a:t>
            </a:r>
          </a:p>
        </p:txBody>
      </p:sp>
      <p:pic>
        <p:nvPicPr>
          <p:cNvPr id="8196" name="Picture 4" descr="C:\WINDOWS\Desktop\ol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2925" y="228600"/>
            <a:ext cx="31051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324601" y="5927726"/>
            <a:ext cx="413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“Orientalizing” Corinthian (</a:t>
            </a:r>
            <a:r>
              <a:rPr lang="en-US" sz="2000">
                <a:latin typeface="Calibri" pitchFamily="34" charset="0"/>
              </a:rPr>
              <a:t>not Naukratis) </a:t>
            </a:r>
            <a:r>
              <a:rPr lang="en-US" sz="2000" dirty="0" err="1">
                <a:latin typeface="Calibri" pitchFamily="34" charset="0"/>
              </a:rPr>
              <a:t>Olpe</a:t>
            </a:r>
            <a:r>
              <a:rPr lang="en-US" sz="2000" dirty="0">
                <a:latin typeface="Calibri" pitchFamily="34" charset="0"/>
              </a:rPr>
              <a:t>, ca. 600 BCE</a:t>
            </a:r>
          </a:p>
        </p:txBody>
      </p:sp>
    </p:spTree>
    <p:extLst>
      <p:ext uri="{BB962C8B-B14F-4D97-AF65-F5344CB8AC3E}">
        <p14:creationId xmlns:p14="http://schemas.microsoft.com/office/powerpoint/2010/main" val="17942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ἑλληνιστί. </a:t>
            </a:r>
            <a:r>
              <a:rPr lang="el-GR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ῥήματα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455920"/>
          </a:xfrm>
        </p:spPr>
        <p:txBody>
          <a:bodyPr/>
          <a:lstStyle/>
          <a:p>
            <a:r>
              <a:rPr lang="el-GR" sz="2400" dirty="0"/>
              <a:t>αἱρέω (</a:t>
            </a:r>
            <a:r>
              <a:rPr lang="en-US" sz="2400" dirty="0"/>
              <a:t>take)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 smtClean="0"/>
              <a:t>_________ </a:t>
            </a:r>
            <a:r>
              <a:rPr lang="el-GR" sz="2000" dirty="0"/>
              <a:t>(</a:t>
            </a:r>
            <a:r>
              <a:rPr lang="en-US" sz="2000" dirty="0"/>
              <a:t>present)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/>
              <a:t>_________</a:t>
            </a:r>
            <a:r>
              <a:rPr lang="el-GR" sz="2000" dirty="0" smtClean="0"/>
              <a:t> </a:t>
            </a:r>
            <a:r>
              <a:rPr lang="el-GR" sz="2000" dirty="0"/>
              <a:t>(</a:t>
            </a:r>
            <a:r>
              <a:rPr lang="en-US" sz="2000" dirty="0"/>
              <a:t>future)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/>
              <a:t>_________</a:t>
            </a:r>
            <a:r>
              <a:rPr lang="el-GR" sz="2000" dirty="0" smtClean="0"/>
              <a:t> </a:t>
            </a:r>
            <a:r>
              <a:rPr lang="el-GR" sz="2000" dirty="0"/>
              <a:t>(</a:t>
            </a:r>
            <a:r>
              <a:rPr lang="en-US" sz="2000" dirty="0"/>
              <a:t>aorist)</a:t>
            </a:r>
          </a:p>
          <a:p>
            <a:r>
              <a:rPr lang="el-GR" sz="2400" dirty="0"/>
              <a:t>ἔρχομαι (</a:t>
            </a:r>
            <a:r>
              <a:rPr lang="en-US" sz="2400" dirty="0"/>
              <a:t>go)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 smtClean="0"/>
              <a:t>_________</a:t>
            </a:r>
            <a:endParaRPr lang="el-GR" sz="2000" dirty="0"/>
          </a:p>
          <a:p>
            <a:pPr marL="914400" lvl="1" indent="-457200">
              <a:buFont typeface="+mj-lt"/>
              <a:buAutoNum type="arabicPeriod"/>
            </a:pPr>
            <a:r>
              <a:rPr lang="el-GR" sz="2000" dirty="0" smtClean="0"/>
              <a:t>_________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 smtClean="0"/>
              <a:t>_________</a:t>
            </a:r>
          </a:p>
          <a:p>
            <a:r>
              <a:rPr lang="el-GR" sz="2400" dirty="0"/>
              <a:t>λέγω (</a:t>
            </a:r>
            <a:r>
              <a:rPr lang="en-US" sz="2400" dirty="0"/>
              <a:t>say)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/>
              <a:t>_________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/>
              <a:t>_________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/>
              <a:t>_________</a:t>
            </a:r>
            <a:endParaRPr lang="el-GR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455920"/>
          </a:xfrm>
        </p:spPr>
        <p:txBody>
          <a:bodyPr/>
          <a:lstStyle/>
          <a:p>
            <a:r>
              <a:rPr lang="en-US" sz="2400" dirty="0" err="1" smtClean="0"/>
              <a:t>ὁράω</a:t>
            </a:r>
            <a:r>
              <a:rPr lang="en-US" sz="2400" dirty="0" smtClean="0"/>
              <a:t> </a:t>
            </a:r>
            <a:r>
              <a:rPr lang="en-US" sz="2400" dirty="0"/>
              <a:t>(see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l-GR" sz="2000" dirty="0"/>
              <a:t>_________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/>
              <a:t>_________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 smtClean="0"/>
              <a:t>_________</a:t>
            </a:r>
          </a:p>
          <a:p>
            <a:r>
              <a:rPr lang="en-US" sz="2400" dirty="0" err="1"/>
              <a:t>φέρω</a:t>
            </a:r>
            <a:r>
              <a:rPr lang="en-US" sz="2400" dirty="0"/>
              <a:t> (bear, carry)</a:t>
            </a:r>
            <a:endParaRPr lang="el-GR" sz="2400" dirty="0"/>
          </a:p>
          <a:p>
            <a:pPr marL="914400" lvl="1" indent="-457200">
              <a:buFont typeface="+mj-lt"/>
              <a:buAutoNum type="arabicPeriod"/>
            </a:pPr>
            <a:r>
              <a:rPr lang="el-GR" sz="2000" dirty="0" smtClean="0"/>
              <a:t>_________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l-GR" sz="2000" dirty="0" smtClean="0"/>
              <a:t>_________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l-GR" sz="2000" dirty="0" smtClean="0"/>
              <a:t>_________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09344" y="1938528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α</a:t>
            </a:r>
            <a:r>
              <a:rPr lang="en-US" dirty="0" err="1"/>
              <a:t>ἱρήσω</a:t>
            </a:r>
            <a:endParaRPr lang="en-US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9344" y="1569196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αἱρέω</a:t>
            </a:r>
            <a:endParaRPr lang="en-US" dirty="0" err="1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9344" y="2307860"/>
            <a:ext cx="69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εἷλον</a:t>
            </a:r>
            <a:endParaRPr lang="en-US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9344" y="3112532"/>
            <a:ext cx="97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ἔρχομ</a:t>
            </a:r>
            <a:r>
              <a:rPr lang="en-US" dirty="0"/>
              <a:t>αι</a:t>
            </a:r>
            <a:endParaRPr lang="en-US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0297" y="3481864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εἶμι</a:t>
            </a:r>
            <a:endParaRPr lang="en-US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1897" y="383186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ἦλθον</a:t>
            </a:r>
            <a:endParaRPr lang="en-US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9344" y="4655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λέγω</a:t>
            </a:r>
            <a:endParaRPr lang="en-US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9344" y="505620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λέξω</a:t>
            </a:r>
            <a:endParaRPr lang="en-US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9344" y="5375196"/>
            <a:ext cx="73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εἶ</a:t>
            </a:r>
            <a:r>
              <a:rPr lang="en-US" dirty="0"/>
              <a:t>πον</a:t>
            </a:r>
            <a:endParaRPr lang="en-US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0608" y="156919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ὁράω</a:t>
            </a:r>
            <a:endParaRPr lang="en-US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0608" y="193852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ὄψομ</a:t>
            </a:r>
            <a:r>
              <a:rPr lang="en-US" dirty="0"/>
              <a:t>αι</a:t>
            </a:r>
            <a:endParaRPr lang="en-US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2744" y="230786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εἶδον</a:t>
            </a:r>
            <a:endParaRPr lang="en-US" dirty="0" smtClean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92844" y="30831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φέρω</a:t>
            </a:r>
            <a:endParaRPr lang="en-US" dirty="0" smtClean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8773" y="346252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οἴσω</a:t>
            </a:r>
            <a:endParaRPr lang="en-US" dirty="0" smtClean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53758" y="3831432"/>
            <a:ext cx="100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ἤνεγκον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2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/>
              <a:t>λαλῶμεν ἑλληνιστί! (</a:t>
            </a:r>
            <a:r>
              <a:rPr lang="en-US" dirty="0"/>
              <a:t>cont’d)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190241" y="1346761"/>
            <a:ext cx="4765969" cy="5226567"/>
          </a:xfrm>
        </p:spPr>
        <p:txBody>
          <a:bodyPr/>
          <a:lstStyle/>
          <a:p>
            <a:r>
              <a:rPr lang="cpg-Grek" sz="3200" u="sng" dirty="0" smtClean="0"/>
              <a:t>χθές </a:t>
            </a:r>
            <a:r>
              <a:rPr lang="en-US" sz="3200" u="sng" dirty="0" smtClean="0"/>
              <a:t>(“yesterday”)</a:t>
            </a:r>
            <a:r>
              <a:rPr lang="cpg-Grek" sz="3200" dirty="0" smtClean="0"/>
              <a:t>, τίς </a:t>
            </a:r>
            <a:r>
              <a:rPr lang="cpg-Grek" sz="3200" u="sng" dirty="0" smtClean="0"/>
              <a:t>ἔλαβε</a:t>
            </a:r>
            <a:r>
              <a:rPr lang="cpg-Grek" sz="3200" dirty="0" smtClean="0"/>
              <a:t> τὸ ἀργύριον;</a:t>
            </a:r>
          </a:p>
          <a:p>
            <a:r>
              <a:rPr lang="cpg-Grek" sz="3200" dirty="0" smtClean="0"/>
              <a:t>πότερον ἔλαβεν αὐτὸ....</a:t>
            </a:r>
          </a:p>
          <a:p>
            <a:pPr lvl="1"/>
            <a:r>
              <a:rPr lang="cpg-Grek" dirty="0" smtClean="0"/>
              <a:t>ἡ Ὀλίβια, ἢ</a:t>
            </a:r>
          </a:p>
          <a:p>
            <a:pPr lvl="1"/>
            <a:r>
              <a:rPr lang="cpg-Grek" dirty="0" smtClean="0"/>
              <a:t>ὁ Θωμᾶς, ἢ</a:t>
            </a:r>
          </a:p>
          <a:p>
            <a:pPr lvl="1"/>
            <a:r>
              <a:rPr lang="cpg-Grek" dirty="0" smtClean="0"/>
              <a:t>ὁ Χρισοφόρος, ἢ</a:t>
            </a:r>
          </a:p>
          <a:p>
            <a:pPr lvl="1"/>
            <a:r>
              <a:rPr lang="cpg-Grek" dirty="0" smtClean="0"/>
              <a:t>ὁ Ἄγγυς</a:t>
            </a:r>
            <a:r>
              <a:rPr lang="en-US" dirty="0" smtClean="0"/>
              <a:t>, </a:t>
            </a:r>
            <a:r>
              <a:rPr lang="cpg-Grek" dirty="0" smtClean="0"/>
              <a:t>ἢ</a:t>
            </a:r>
          </a:p>
          <a:p>
            <a:pPr lvl="1"/>
            <a:r>
              <a:rPr lang="cpg-Grek" dirty="0" smtClean="0"/>
              <a:t>ὁ διδάσκαλος;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7" y="2622431"/>
            <a:ext cx="4132599" cy="320820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720295" y="3546801"/>
            <a:ext cx="2469946" cy="2283831"/>
            <a:chOff x="4435603" y="4167903"/>
            <a:chExt cx="2469946" cy="2283831"/>
          </a:xfrm>
        </p:grpSpPr>
        <p:sp>
          <p:nvSpPr>
            <p:cNvPr id="12" name="TextBox 11"/>
            <p:cNvSpPr txBox="1"/>
            <p:nvPr/>
          </p:nvSpPr>
          <p:spPr>
            <a:xfrm>
              <a:off x="5001758" y="5620737"/>
              <a:ext cx="19037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pg-Grek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τὸ ἀργύριον,</a:t>
              </a:r>
              <a:br>
                <a:rPr lang="cpg-Grek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cpg-Grek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τοῦ ἀργυρίου</a:t>
              </a:r>
              <a:endPara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35603" y="5476302"/>
              <a:ext cx="465553" cy="689720"/>
            </a:xfrm>
            <a:custGeom>
              <a:avLst/>
              <a:gdLst>
                <a:gd name="connsiteX0" fmla="*/ 630913 w 630913"/>
                <a:gd name="connsiteY0" fmla="*/ 810883 h 842578"/>
                <a:gd name="connsiteX1" fmla="*/ 294483 w 630913"/>
                <a:gd name="connsiteY1" fmla="*/ 819510 h 842578"/>
                <a:gd name="connsiteX2" fmla="*/ 1185 w 630913"/>
                <a:gd name="connsiteY2" fmla="*/ 552091 h 842578"/>
                <a:gd name="connsiteX3" fmla="*/ 406627 w 630913"/>
                <a:gd name="connsiteY3" fmla="*/ 0 h 8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13" h="842578">
                  <a:moveTo>
                    <a:pt x="630913" y="810883"/>
                  </a:moveTo>
                  <a:cubicBezTo>
                    <a:pt x="515175" y="836762"/>
                    <a:pt x="399438" y="862642"/>
                    <a:pt x="294483" y="819510"/>
                  </a:cubicBezTo>
                  <a:cubicBezTo>
                    <a:pt x="189528" y="776378"/>
                    <a:pt x="-17506" y="688676"/>
                    <a:pt x="1185" y="552091"/>
                  </a:cubicBezTo>
                  <a:cubicBezTo>
                    <a:pt x="19876" y="415506"/>
                    <a:pt x="213251" y="207753"/>
                    <a:pt x="406627" y="0"/>
                  </a:cubicBezTo>
                </a:path>
              </a:pathLst>
            </a:custGeom>
            <a:noFill/>
            <a:ln w="41275"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5" name="Picture 14" descr="Public Domain Clip Art Image | A bag of money | ID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610" y="4167903"/>
              <a:ext cx="1068983" cy="1452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4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λαλῶμεν ἑλληνιστί! (</a:t>
            </a:r>
            <a:r>
              <a:rPr lang="en-US" dirty="0" smtClean="0"/>
              <a:t>cont’d)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190241" y="1346761"/>
            <a:ext cx="4765969" cy="5226567"/>
          </a:xfrm>
        </p:spPr>
        <p:txBody>
          <a:bodyPr/>
          <a:lstStyle/>
          <a:p>
            <a:r>
              <a:rPr lang="cpg-Grek" sz="3200" dirty="0" smtClean="0"/>
              <a:t>ἆρα χαίρει ὁ / ἡ ____ τὸ ἀργύριον λαβών / λαβοῦσα;</a:t>
            </a:r>
          </a:p>
          <a:p>
            <a:r>
              <a:rPr lang="cpg-Grek" sz="3200" dirty="0" smtClean="0"/>
              <a:t>ναί / οὐχί· ____</a:t>
            </a:r>
          </a:p>
          <a:p>
            <a:r>
              <a:rPr lang="cpg-Grek" sz="3200" dirty="0" smtClean="0"/>
              <a:t>ἆρα δεῖ τὸν / τὴν ____ τὸ ἀγύριον λαβεῖν;</a:t>
            </a:r>
          </a:p>
          <a:p>
            <a:r>
              <a:rPr lang="cpg-Grek" sz="3200" dirty="0"/>
              <a:t>ναί / οὐχί· </a:t>
            </a:r>
            <a:r>
              <a:rPr lang="cpg-Grek" sz="3200" dirty="0" smtClean="0"/>
              <a:t>____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7" y="2622431"/>
            <a:ext cx="4132599" cy="320820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720295" y="3546801"/>
            <a:ext cx="2469946" cy="2283831"/>
            <a:chOff x="4435603" y="4167903"/>
            <a:chExt cx="2469946" cy="2283831"/>
          </a:xfrm>
        </p:grpSpPr>
        <p:sp>
          <p:nvSpPr>
            <p:cNvPr id="12" name="TextBox 11"/>
            <p:cNvSpPr txBox="1"/>
            <p:nvPr/>
          </p:nvSpPr>
          <p:spPr>
            <a:xfrm>
              <a:off x="5001758" y="5620737"/>
              <a:ext cx="19037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pg-Grek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τὸ ἀργύριον,</a:t>
              </a:r>
              <a:br>
                <a:rPr lang="cpg-Grek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cpg-Grek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τοῦ ἀργυρίου</a:t>
              </a:r>
              <a:endPara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35603" y="5476302"/>
              <a:ext cx="465553" cy="689720"/>
            </a:xfrm>
            <a:custGeom>
              <a:avLst/>
              <a:gdLst>
                <a:gd name="connsiteX0" fmla="*/ 630913 w 630913"/>
                <a:gd name="connsiteY0" fmla="*/ 810883 h 842578"/>
                <a:gd name="connsiteX1" fmla="*/ 294483 w 630913"/>
                <a:gd name="connsiteY1" fmla="*/ 819510 h 842578"/>
                <a:gd name="connsiteX2" fmla="*/ 1185 w 630913"/>
                <a:gd name="connsiteY2" fmla="*/ 552091 h 842578"/>
                <a:gd name="connsiteX3" fmla="*/ 406627 w 630913"/>
                <a:gd name="connsiteY3" fmla="*/ 0 h 8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13" h="842578">
                  <a:moveTo>
                    <a:pt x="630913" y="810883"/>
                  </a:moveTo>
                  <a:cubicBezTo>
                    <a:pt x="515175" y="836762"/>
                    <a:pt x="399438" y="862642"/>
                    <a:pt x="294483" y="819510"/>
                  </a:cubicBezTo>
                  <a:cubicBezTo>
                    <a:pt x="189528" y="776378"/>
                    <a:pt x="-17506" y="688676"/>
                    <a:pt x="1185" y="552091"/>
                  </a:cubicBezTo>
                  <a:cubicBezTo>
                    <a:pt x="19876" y="415506"/>
                    <a:pt x="213251" y="207753"/>
                    <a:pt x="406627" y="0"/>
                  </a:cubicBezTo>
                </a:path>
              </a:pathLst>
            </a:custGeom>
            <a:noFill/>
            <a:ln w="41275"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5" name="Picture 14" descr="Public Domain Clip Art Image | A bag of money | ID ..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610" y="4167903"/>
              <a:ext cx="1068983" cy="1452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92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/>
              <a:t>λαλῶμεν ἑλληνιστί! (</a:t>
            </a:r>
            <a:r>
              <a:rPr lang="en-US" dirty="0"/>
              <a:t>cont’d</a:t>
            </a:r>
            <a:r>
              <a:rPr lang="en-US" dirty="0" smtClean="0"/>
              <a:t>):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Principal Parts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λαμβάνω</a:t>
            </a:r>
            <a:r>
              <a:rPr lang="en-US" dirty="0" smtClean="0"/>
              <a:t> (quizzed)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γίγνομαι</a:t>
            </a:r>
            <a:r>
              <a:rPr lang="en-US" dirty="0" smtClean="0"/>
              <a:t> (not quizzed)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cpg-Grek" dirty="0" smtClean="0"/>
              <a:t>γίγνομαι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 </a:t>
            </a:r>
            <a:r>
              <a:rPr lang="cpg-Grek" dirty="0" smtClean="0"/>
              <a:t>γενήσονται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 </a:t>
            </a:r>
            <a:r>
              <a:rPr lang="cpg-Grek" dirty="0" smtClean="0"/>
              <a:t>ἐγενόμην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852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/>
              <a:t>λαλῶμεν ἑλληνιστί! (</a:t>
            </a:r>
            <a:r>
              <a:rPr lang="en-US" dirty="0"/>
              <a:t>cont’d): Principal Parts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λαμβάνω</a:t>
            </a:r>
            <a:r>
              <a:rPr lang="en-US" dirty="0" smtClean="0"/>
              <a:t> (quizzed)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 λαμβάνω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 </a:t>
            </a:r>
            <a:r>
              <a:rPr lang="cpg-Grek" dirty="0" smtClean="0"/>
              <a:t>λήψομαι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 </a:t>
            </a:r>
            <a:r>
              <a:rPr lang="cpg-Grek" dirty="0" smtClean="0"/>
              <a:t>ἔλαβον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γίγνομαι</a:t>
            </a:r>
            <a:r>
              <a:rPr lang="en-US" dirty="0" smtClean="0"/>
              <a:t> (not quizzed)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cpg-Grek" dirty="0" smtClean="0"/>
              <a:t>γίγνομαι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 </a:t>
            </a:r>
            <a:r>
              <a:rPr lang="cpg-Grek" dirty="0" smtClean="0"/>
              <a:t>γενήσονται</a:t>
            </a: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 </a:t>
            </a:r>
            <a:r>
              <a:rPr lang="cpg-Grek" dirty="0" smtClean="0"/>
              <a:t>ἐγενόμην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86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/>
              <a:t>λαλῶμεν ἑλληνιστί! (</a:t>
            </a:r>
            <a:r>
              <a:rPr lang="en-US" dirty="0"/>
              <a:t>cont’d): Principal Parts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72"/>
              </a:spcAft>
            </a:pPr>
            <a:r>
              <a:rPr lang="en-US" dirty="0" smtClean="0"/>
              <a:t>ἀπ</a:t>
            </a:r>
            <a:r>
              <a:rPr lang="en-US" dirty="0" err="1" smtClean="0"/>
              <a:t>οθνῄσκω</a:t>
            </a:r>
            <a:r>
              <a:rPr lang="en-US" sz="2400" dirty="0"/>
              <a:t> (</a:t>
            </a:r>
            <a:r>
              <a:rPr lang="en-US" sz="2400" dirty="0" err="1"/>
              <a:t>pres</a:t>
            </a:r>
            <a:r>
              <a:rPr lang="en-US" sz="2400" dirty="0"/>
              <a:t> system)</a:t>
            </a:r>
            <a:endParaRPr lang="en-US" dirty="0"/>
          </a:p>
          <a:p>
            <a:pPr lvl="1">
              <a:spcAft>
                <a:spcPts val="672"/>
              </a:spcAft>
            </a:pPr>
            <a:r>
              <a:rPr lang="en-US" dirty="0" smtClean="0"/>
              <a:t>__________ (</a:t>
            </a:r>
            <a:r>
              <a:rPr lang="en-US" dirty="0" err="1" smtClean="0"/>
              <a:t>fut</a:t>
            </a:r>
            <a:r>
              <a:rPr lang="en-US" dirty="0" smtClean="0"/>
              <a:t> mid)</a:t>
            </a:r>
          </a:p>
          <a:p>
            <a:pPr lvl="1">
              <a:spcAft>
                <a:spcPts val="672"/>
              </a:spcAft>
            </a:pPr>
            <a:r>
              <a:rPr lang="en-US" dirty="0"/>
              <a:t>__________ </a:t>
            </a:r>
            <a:r>
              <a:rPr lang="en-US" dirty="0" smtClean="0"/>
              <a:t>(</a:t>
            </a:r>
            <a:r>
              <a:rPr lang="en-US" dirty="0" err="1" smtClean="0"/>
              <a:t>aor</a:t>
            </a:r>
            <a:r>
              <a:rPr lang="en-US" dirty="0" smtClean="0"/>
              <a:t> </a:t>
            </a:r>
            <a:r>
              <a:rPr lang="en-US" dirty="0"/>
              <a:t>act/mid)</a:t>
            </a:r>
          </a:p>
          <a:p>
            <a:pPr>
              <a:spcAft>
                <a:spcPts val="672"/>
              </a:spcAft>
            </a:pPr>
            <a:r>
              <a:rPr lang="en-US" dirty="0" err="1" smtClean="0"/>
              <a:t>εἰσάγω</a:t>
            </a:r>
            <a:r>
              <a:rPr lang="en-US" dirty="0"/>
              <a:t> (</a:t>
            </a:r>
            <a:r>
              <a:rPr lang="en-US" dirty="0" err="1"/>
              <a:t>pres</a:t>
            </a:r>
            <a:r>
              <a:rPr lang="en-US" dirty="0"/>
              <a:t> system)</a:t>
            </a:r>
          </a:p>
          <a:p>
            <a:pPr lvl="1">
              <a:spcAft>
                <a:spcPts val="672"/>
              </a:spcAft>
            </a:pPr>
            <a:r>
              <a:rPr lang="en-US" dirty="0"/>
              <a:t>__________ (</a:t>
            </a:r>
            <a:r>
              <a:rPr lang="en-US" dirty="0" err="1"/>
              <a:t>fut</a:t>
            </a:r>
            <a:r>
              <a:rPr lang="en-US" dirty="0"/>
              <a:t> act/mid)</a:t>
            </a:r>
          </a:p>
          <a:p>
            <a:pPr lvl="1">
              <a:spcAft>
                <a:spcPts val="672"/>
              </a:spcAft>
            </a:pPr>
            <a:r>
              <a:rPr lang="en-US" dirty="0"/>
              <a:t>__________ (</a:t>
            </a:r>
            <a:r>
              <a:rPr lang="en-US" dirty="0" err="1"/>
              <a:t>aor</a:t>
            </a:r>
            <a:r>
              <a:rPr lang="en-US" dirty="0"/>
              <a:t> act/mid)</a:t>
            </a:r>
          </a:p>
          <a:p>
            <a:pPr>
              <a:spcAft>
                <a:spcPts val="672"/>
              </a:spcAft>
            </a:pPr>
            <a:r>
              <a:rPr lang="en-US" dirty="0" err="1" smtClean="0"/>
              <a:t>λεί</a:t>
            </a:r>
            <a:r>
              <a:rPr lang="en-US" dirty="0" smtClean="0"/>
              <a:t>πω</a:t>
            </a:r>
            <a:r>
              <a:rPr lang="en-US" sz="2400" dirty="0" smtClean="0"/>
              <a:t> </a:t>
            </a:r>
            <a:r>
              <a:rPr lang="en-US" sz="2400" dirty="0"/>
              <a:t>(pres system</a:t>
            </a:r>
            <a:r>
              <a:rPr lang="en-US" sz="2400" dirty="0" smtClean="0"/>
              <a:t>)</a:t>
            </a:r>
          </a:p>
          <a:p>
            <a:pPr lvl="1">
              <a:spcAft>
                <a:spcPts val="672"/>
              </a:spcAft>
            </a:pPr>
            <a:r>
              <a:rPr lang="en-US" dirty="0"/>
              <a:t>__________ (</a:t>
            </a:r>
            <a:r>
              <a:rPr lang="en-US" dirty="0" err="1"/>
              <a:t>fut</a:t>
            </a:r>
            <a:r>
              <a:rPr lang="en-US" dirty="0"/>
              <a:t> act/mid)</a:t>
            </a:r>
          </a:p>
          <a:p>
            <a:pPr lvl="1">
              <a:spcAft>
                <a:spcPts val="672"/>
              </a:spcAft>
            </a:pPr>
            <a:r>
              <a:rPr lang="en-US" dirty="0"/>
              <a:t>__________ (</a:t>
            </a:r>
            <a:r>
              <a:rPr lang="en-US" dirty="0" err="1"/>
              <a:t>aor</a:t>
            </a:r>
            <a:r>
              <a:rPr lang="en-US" dirty="0"/>
              <a:t> act/mid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672"/>
              </a:spcAft>
            </a:pPr>
            <a:r>
              <a:rPr lang="en-US" dirty="0"/>
              <a:t>μα</a:t>
            </a:r>
            <a:r>
              <a:rPr lang="en-US" dirty="0" err="1"/>
              <a:t>νθάνω</a:t>
            </a:r>
            <a:r>
              <a:rPr lang="en-US" sz="2400" dirty="0"/>
              <a:t> (</a:t>
            </a:r>
            <a:r>
              <a:rPr lang="en-US" sz="2400" dirty="0" err="1"/>
              <a:t>pres</a:t>
            </a:r>
            <a:r>
              <a:rPr lang="en-US" sz="2400" dirty="0"/>
              <a:t> system)</a:t>
            </a:r>
            <a:endParaRPr lang="en-US" dirty="0"/>
          </a:p>
          <a:p>
            <a:pPr lvl="1">
              <a:spcAft>
                <a:spcPts val="672"/>
              </a:spcAft>
            </a:pPr>
            <a:r>
              <a:rPr lang="en-US" dirty="0"/>
              <a:t>__________ (</a:t>
            </a:r>
            <a:r>
              <a:rPr lang="en-US" dirty="0" err="1"/>
              <a:t>fut</a:t>
            </a:r>
            <a:r>
              <a:rPr lang="en-US" dirty="0"/>
              <a:t> </a:t>
            </a:r>
            <a:r>
              <a:rPr lang="en-US" dirty="0" smtClean="0"/>
              <a:t>mid</a:t>
            </a:r>
            <a:r>
              <a:rPr lang="en-US" dirty="0"/>
              <a:t>)</a:t>
            </a:r>
          </a:p>
          <a:p>
            <a:pPr lvl="1">
              <a:spcAft>
                <a:spcPts val="672"/>
              </a:spcAft>
            </a:pPr>
            <a:r>
              <a:rPr lang="en-US" dirty="0"/>
              <a:t>__________ (</a:t>
            </a:r>
            <a:r>
              <a:rPr lang="en-US" dirty="0" err="1"/>
              <a:t>aor</a:t>
            </a:r>
            <a:r>
              <a:rPr lang="en-US" dirty="0"/>
              <a:t> act/mid)</a:t>
            </a:r>
          </a:p>
          <a:p>
            <a:pPr>
              <a:spcAft>
                <a:spcPts val="672"/>
              </a:spcAft>
            </a:pPr>
            <a:r>
              <a:rPr lang="en-US" dirty="0" smtClean="0"/>
              <a:t>π</a:t>
            </a:r>
            <a:r>
              <a:rPr lang="en-US" dirty="0" err="1" smtClean="0"/>
              <a:t>άσχω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pres</a:t>
            </a:r>
            <a:r>
              <a:rPr lang="en-US" sz="2400" dirty="0"/>
              <a:t> system</a:t>
            </a:r>
            <a:r>
              <a:rPr lang="en-US" sz="2400" dirty="0" smtClean="0"/>
              <a:t>)</a:t>
            </a:r>
            <a:endParaRPr lang="en-US" dirty="0" smtClean="0"/>
          </a:p>
          <a:p>
            <a:pPr lvl="1">
              <a:spcAft>
                <a:spcPts val="672"/>
              </a:spcAft>
            </a:pPr>
            <a:r>
              <a:rPr lang="en-US" dirty="0"/>
              <a:t>__________ (</a:t>
            </a:r>
            <a:r>
              <a:rPr lang="en-US" dirty="0" err="1"/>
              <a:t>fut</a:t>
            </a:r>
            <a:r>
              <a:rPr lang="en-US"/>
              <a:t> </a:t>
            </a:r>
            <a:r>
              <a:rPr lang="en-US" smtClean="0"/>
              <a:t>mid</a:t>
            </a:r>
            <a:r>
              <a:rPr lang="en-US" dirty="0"/>
              <a:t>)</a:t>
            </a:r>
          </a:p>
          <a:p>
            <a:pPr lvl="1">
              <a:spcAft>
                <a:spcPts val="672"/>
              </a:spcAft>
            </a:pPr>
            <a:r>
              <a:rPr lang="en-US" dirty="0"/>
              <a:t>__________ (</a:t>
            </a:r>
            <a:r>
              <a:rPr lang="en-US" dirty="0" err="1"/>
              <a:t>aor</a:t>
            </a:r>
            <a:r>
              <a:rPr lang="en-US" dirty="0"/>
              <a:t> act/mid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4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Aorist </a:t>
            </a:r>
            <a:r>
              <a:rPr lang="el-GR" dirty="0" smtClean="0"/>
              <a:t>λαμβάνω, γίγνομαι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178906"/>
              </p:ext>
            </p:extLst>
          </p:nvPr>
        </p:nvGraphicFramePr>
        <p:xfrm>
          <a:off x="739833" y="1277874"/>
          <a:ext cx="10108276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5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5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“take”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“become”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100" kern="8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</a:t>
                      </a:r>
                      <a:r>
                        <a:rPr lang="en-US" sz="2100" kern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pts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γίγνομ</a:t>
                      </a: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αι, γενήσομαι, ἐγενόμην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active 2</a:t>
                      </a:r>
                      <a:r>
                        <a:rPr lang="en-US" sz="2100" kern="8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aorist, TOOK etc.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middle 2</a:t>
                      </a:r>
                      <a:r>
                        <a:rPr lang="en-US" sz="2100" kern="8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aorist, BECAME etc.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indic. 1</a:t>
                      </a:r>
                      <a:r>
                        <a:rPr lang="en-US" sz="21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1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1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1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1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1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imper. sing.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imper. plur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inf.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Ptc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100" b="0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??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1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Aorist </a:t>
            </a:r>
            <a:r>
              <a:rPr lang="el-GR" dirty="0" smtClean="0"/>
              <a:t>λαμβάνω, γίγνομαι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39833" y="1277874"/>
          <a:ext cx="10108276" cy="475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5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5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“take”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“become”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100" kern="8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princ</a:t>
                      </a:r>
                      <a:r>
                        <a:rPr lang="en-US" sz="2100" kern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pts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λαμβ</a:t>
                      </a:r>
                      <a:r>
                        <a:rPr lang="en-US" sz="2100" kern="8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άνω</a:t>
                      </a:r>
                      <a:r>
                        <a:rPr lang="en-US" sz="2100" kern="8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100" kern="8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λήψομ</a:t>
                      </a:r>
                      <a:r>
                        <a:rPr lang="en-US" sz="2100" kern="8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αι, ἔλαβον</a:t>
                      </a:r>
                      <a:endParaRPr lang="en-US" sz="2100" kern="8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γίγνομ</a:t>
                      </a: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αι, γενήσομαι, ἐγενόμην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active 2</a:t>
                      </a:r>
                      <a:r>
                        <a:rPr lang="en-US" sz="2100" kern="8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aorist, TOOK etc.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middle 2</a:t>
                      </a:r>
                      <a:r>
                        <a:rPr lang="en-US" sz="2100" kern="8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aorist, BECAME etc.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indic. 1</a:t>
                      </a:r>
                      <a:r>
                        <a:rPr lang="en-US" sz="21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ἔλ</a:t>
                      </a: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αβ-ον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ἐγεν‑όμην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1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ἔλαβ‑ες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ἐγέν‑ου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1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ἔλαβ‑ε(ν)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ἐγέν‑ετο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1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ἐλάβ‑ομεν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ἐγεν‑όμεθ</a:t>
                      </a: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1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ἐλάβ‑ετε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ἐγέν‑εσθε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100" kern="8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ἔλαβ‑ον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ἐγέν‑οντο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imper. sing.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λαβ-έ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γεν‑οῦ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imper. plur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λά</a:t>
                      </a: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β‑ετε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γέν‑εσθε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inf.</a:t>
                      </a:r>
                      <a:endParaRPr lang="en-US" sz="21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λαβ‑</a:t>
                      </a:r>
                      <a:r>
                        <a:rPr lang="en-US" sz="21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εῖν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γεν‑έσθ</a:t>
                      </a: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αι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Ptc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λαβ‑</a:t>
                      </a:r>
                      <a:r>
                        <a:rPr lang="en-US" sz="21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ών</a:t>
                      </a: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λαβ‑</a:t>
                      </a:r>
                      <a:r>
                        <a:rPr lang="en-US" sz="2100" kern="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οῦσ</a:t>
                      </a: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  <a:r>
                        <a:rPr lang="en-US" sz="2100" kern="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λαβ‑όν </a:t>
                      </a:r>
                      <a:r>
                        <a:rPr lang="en-US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(λαβ‑ότντος etc.)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100" kern="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γεν‑όμεν‑ος, -η, -ον</a:t>
                      </a:r>
                      <a:endParaRPr lang="en-US" sz="21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4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greek_101-102</Template>
  <TotalTime>2239</TotalTime>
  <Words>827</Words>
  <Application>Microsoft Office PowerPoint</Application>
  <PresentationFormat>Widescreen</PresentationFormat>
  <Paragraphs>264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Gill Sans MT</vt:lpstr>
      <vt:lpstr>Symbol</vt:lpstr>
      <vt:lpstr>Times New Roman</vt:lpstr>
      <vt:lpstr>Wingdings</vt:lpstr>
      <vt:lpstr>grk101-102</vt:lpstr>
      <vt:lpstr>grk102</vt:lpstr>
      <vt:lpstr>λαλῶμεν ἑλληνιστί!</vt:lpstr>
      <vt:lpstr>λαλῶμεν ἑλληνιστί! (cont’d)</vt:lpstr>
      <vt:lpstr>λαλῶμεν ἑλληνιστί! (cont’d)</vt:lpstr>
      <vt:lpstr>λαλῶμεν ἑλληνιστί! (cont’d): Principal Parts</vt:lpstr>
      <vt:lpstr>λαλῶμεν ἑλληνιστί! (cont’d): Principal Parts</vt:lpstr>
      <vt:lpstr>λαλῶμεν ἑλληνιστί! (cont’d): Principal Parts</vt:lpstr>
      <vt:lpstr>Aorist λαμβάνω, γίγνομαι</vt:lpstr>
      <vt:lpstr>Aorist λαμβάνω, γίγνομαι</vt:lpstr>
      <vt:lpstr>λαλῶμεν ἑλληνιστί! (cont’d)</vt:lpstr>
      <vt:lpstr>Tense and its Components</vt:lpstr>
      <vt:lpstr>PowerPoint Presentation</vt:lpstr>
      <vt:lpstr>PowerPoint Presentation</vt:lpstr>
      <vt:lpstr>PowerPoint Presentation</vt:lpstr>
      <vt:lpstr>Aorist Tense: Time (varies!)</vt:lpstr>
      <vt:lpstr>λαλῶμεν ἑλληνιστί! (cont’d)</vt:lpstr>
      <vt:lpstr>λαλῶμεν ἑλληνιστί! (cont’d)</vt:lpstr>
      <vt:lpstr>Quiz Quotation</vt:lpstr>
      <vt:lpstr>PowerPoint Presentation</vt:lpstr>
      <vt:lpstr>Some vocab. …</vt:lpstr>
      <vt:lpstr>PowerPoint Presentation</vt:lpstr>
      <vt:lpstr>PowerPoint Presentation</vt:lpstr>
      <vt:lpstr>λαλῶμεν ἑλληνιστί. ῥήματα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&amp; medicine in fourth century BCE greece</dc:title>
  <dc:creator>Andrew Scholtz</dc:creator>
  <cp:lastModifiedBy>Scholtz, Andrew</cp:lastModifiedBy>
  <cp:revision>158</cp:revision>
  <cp:lastPrinted>2019-09-18T14:46:09Z</cp:lastPrinted>
  <dcterms:created xsi:type="dcterms:W3CDTF">2010-12-02T15:50:27Z</dcterms:created>
  <dcterms:modified xsi:type="dcterms:W3CDTF">2020-10-05T15:47:06Z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TC103628881033</vt:lpwstr>
  </property>
</Properties>
</file>