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8" r:id="rId3"/>
    <p:sldId id="287" r:id="rId4"/>
    <p:sldId id="289" r:id="rId5"/>
    <p:sldId id="290" r:id="rId6"/>
    <p:sldId id="273" r:id="rId7"/>
    <p:sldId id="282" r:id="rId8"/>
    <p:sldId id="276" r:id="rId9"/>
    <p:sldId id="268" r:id="rId10"/>
    <p:sldId id="278" r:id="rId11"/>
    <p:sldId id="266" r:id="rId12"/>
    <p:sldId id="277" r:id="rId13"/>
    <p:sldId id="280" r:id="rId14"/>
    <p:sldId id="283" r:id="rId15"/>
    <p:sldId id="259" r:id="rId16"/>
    <p:sldId id="260" r:id="rId17"/>
    <p:sldId id="261" r:id="rId18"/>
    <p:sldId id="262" r:id="rId19"/>
    <p:sldId id="263" r:id="rId20"/>
    <p:sldId id="291" r:id="rId21"/>
    <p:sldId id="286" r:id="rId22"/>
    <p:sldId id="284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54" y="114"/>
      </p:cViewPr>
      <p:guideLst>
        <p:guide orient="horz" pos="216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74B4-94AE-4CD9-9712-ED38DC94936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EDB9-22EE-4B03-89E2-EBCA1F6B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B4D6A6-72A5-4436-AD01-23E6995476C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07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BB5B2C-F7B6-477A-9943-A0508485AB2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87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798D38-9337-4FCB-B0A9-710B13A59D2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875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51EB46-E1CE-4FD3-B657-7898BC72C2B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03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2FB06-D4B5-4F86-98C0-89A2374CEB3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484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EE3813-7AF7-40BC-9A37-925F1E35E3C5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11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ngweb.binghamton.edu/~grk101/files/12-04_scholtz_on_naukrati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830997"/>
          </a:xfrm>
        </p:spPr>
        <p:txBody>
          <a:bodyPr/>
          <a:lstStyle/>
          <a:p>
            <a:r>
              <a:rPr lang="en-US" dirty="0" err="1" smtClean="0"/>
              <a:t>grk</a:t>
            </a:r>
            <a:r>
              <a:rPr lang="en-US" dirty="0" smtClean="0"/>
              <a:t>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r>
              <a:rPr lang="en-US" dirty="0" smtClean="0"/>
              <a:t>. </a:t>
            </a:r>
            <a:r>
              <a:rPr lang="en-US" dirty="0" err="1"/>
              <a:t>Princ</a:t>
            </a:r>
            <a:r>
              <a:rPr lang="en-US" dirty="0"/>
              <a:t>. Parts of...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ἐλαύνω</a:t>
            </a:r>
            <a:r>
              <a:rPr lang="en-US" dirty="0" smtClean="0"/>
              <a:t> (</a:t>
            </a:r>
            <a:r>
              <a:rPr lang="cpg-Grek" dirty="0" smtClean="0"/>
              <a:t>τὸ αὐτοκίνητον)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_______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r>
              <a:rPr lang="el-GR" dirty="0" smtClean="0"/>
              <a:t>καλέω</a:t>
            </a:r>
            <a:r>
              <a:rPr lang="cpg-Grek" dirty="0" smtClean="0"/>
              <a:t> (τὴν φίλην / τὸν φιλόν)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μάχομαι</a:t>
            </a:r>
            <a:r>
              <a:rPr lang="cpg-Grek" dirty="0" smtClean="0"/>
              <a:t> (πρὸς τὸν δρακόντα)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 smtClean="0"/>
          </a:p>
          <a:p>
            <a:r>
              <a:rPr lang="el-GR" dirty="0" smtClean="0"/>
              <a:t>πράττω</a:t>
            </a:r>
            <a:r>
              <a:rPr lang="cpg-Grek" dirty="0" smtClean="0"/>
              <a:t> (εὖ / κακῶς)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26248" y="4965192"/>
            <a:ext cx="453951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ἐποίησας χθές;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βούλει ποιῆσαι;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δεῖ σε ποιῆσαι;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ποιήσας/ποιήσασα χαιρεις;</a:t>
            </a:r>
            <a:endParaRPr lang="en-US" sz="28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Beetle Vw Volkswagen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3069" y="1922241"/>
            <a:ext cx="1506002" cy="754570"/>
          </a:xfrm>
          <a:prstGeom prst="rect">
            <a:avLst/>
          </a:prstGeom>
        </p:spPr>
      </p:pic>
      <p:pic>
        <p:nvPicPr>
          <p:cNvPr id="7" name="Picture 6" descr="WOMEN TAKING A STAND: Answering the call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5" y="3594934"/>
            <a:ext cx="977162" cy="1089210"/>
          </a:xfrm>
          <a:prstGeom prst="rect">
            <a:avLst/>
          </a:prstGeom>
        </p:spPr>
      </p:pic>
      <p:pic>
        <p:nvPicPr>
          <p:cNvPr id="8" name="Picture 7" descr="When Genetics Attacks!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20" y="1896362"/>
            <a:ext cx="1287972" cy="1052457"/>
          </a:xfrm>
          <a:prstGeom prst="rect">
            <a:avLst/>
          </a:prstGeom>
        </p:spPr>
      </p:pic>
      <p:pic>
        <p:nvPicPr>
          <p:cNvPr id="9" name="Picture 8" descr="Life as it goes on...: One more year dow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41" y="3852022"/>
            <a:ext cx="1393351" cy="11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Quiz 2 (beta section</a:t>
            </a:r>
            <a:r>
              <a:rPr lang="el-GR" dirty="0"/>
              <a:t>, </a:t>
            </a:r>
            <a:r>
              <a:rPr lang="en-US" dirty="0"/>
              <a:t>asigmatic aor.). </a:t>
            </a:r>
            <a:r>
              <a:rPr lang="en-US" dirty="0" err="1"/>
              <a:t>Princ</a:t>
            </a:r>
            <a:r>
              <a:rPr lang="en-US" dirty="0"/>
              <a:t>. Parts of...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αἴρω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n-US" dirty="0" smtClean="0"/>
          </a:p>
          <a:p>
            <a:r>
              <a:rPr lang="el-GR" dirty="0" smtClean="0"/>
              <a:t>ἀπο-κτείνω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n-US" dirty="0" smtClean="0"/>
          </a:p>
          <a:p>
            <a:r>
              <a:rPr lang="el-GR" dirty="0" smtClean="0"/>
              <a:t>ἐγείρω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καλέω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 smtClean="0"/>
          </a:p>
          <a:p>
            <a:r>
              <a:rPr lang="el-GR" dirty="0" smtClean="0"/>
              <a:t>κρίνω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 smtClean="0"/>
          </a:p>
          <a:p>
            <a:r>
              <a:rPr lang="el-GR" dirty="0" smtClean="0"/>
              <a:t>μένω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_______</a:t>
            </a:r>
          </a:p>
        </p:txBody>
      </p:sp>
    </p:spTree>
    <p:extLst>
      <p:ext uri="{BB962C8B-B14F-4D97-AF65-F5344CB8AC3E}">
        <p14:creationId xmlns:p14="http://schemas.microsoft.com/office/powerpoint/2010/main" val="35601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Quiz 2 (beta </a:t>
            </a:r>
            <a:r>
              <a:rPr lang="en-US" dirty="0" smtClean="0"/>
              <a:t>section</a:t>
            </a:r>
            <a:r>
              <a:rPr lang="el-GR" dirty="0" smtClean="0"/>
              <a:t>, </a:t>
            </a:r>
            <a:r>
              <a:rPr lang="en-US" dirty="0" smtClean="0"/>
              <a:t>asigmatic aor.). 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/>
              <a:t>Parts of...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αἴρω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αἴρω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ἀρῶ (&lt; ἀρέω)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ἦρα (ἀρ-)</a:t>
            </a:r>
            <a:endParaRPr lang="en-US" dirty="0" smtClean="0"/>
          </a:p>
          <a:p>
            <a:r>
              <a:rPr lang="el-GR" dirty="0" smtClean="0"/>
              <a:t>ἀπο-κτείνω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ἀπο-κτείνω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ἀπο-κτενῶ (&lt; -κτενέω)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ἀπ-έ-κτεινα</a:t>
            </a:r>
            <a:endParaRPr lang="en-US" dirty="0" smtClean="0"/>
          </a:p>
          <a:p>
            <a:r>
              <a:rPr lang="el-GR" dirty="0" smtClean="0"/>
              <a:t>ἐγείρω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ἐγειρω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ἐγερῶ (&lt; ἐγερέω)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ἤγειρα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καλέω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καλέω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καλῶ (&lt; καλέω, &lt; καλέσω)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ἐκάλεσα</a:t>
            </a:r>
          </a:p>
          <a:p>
            <a:r>
              <a:rPr lang="el-GR" dirty="0" smtClean="0"/>
              <a:t>κρίνω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κρίνω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κρινῶ </a:t>
            </a:r>
            <a:r>
              <a:rPr lang="el-GR" dirty="0"/>
              <a:t>(&lt; </a:t>
            </a:r>
            <a:r>
              <a:rPr lang="el-GR" dirty="0" smtClean="0"/>
              <a:t>κρινέω</a:t>
            </a:r>
            <a:r>
              <a:rPr lang="el-GR" dirty="0"/>
              <a:t>)</a:t>
            </a:r>
            <a:endParaRPr lang="el-GR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/>
              <a:t>ἔκρινα</a:t>
            </a:r>
          </a:p>
          <a:p>
            <a:r>
              <a:rPr lang="el-GR" dirty="0" smtClean="0"/>
              <a:t>μένω</a:t>
            </a:r>
          </a:p>
          <a:p>
            <a:pPr lvl="1"/>
            <a:r>
              <a:rPr lang="el-GR" dirty="0" smtClean="0"/>
              <a:t>μένω</a:t>
            </a:r>
          </a:p>
          <a:p>
            <a:pPr lvl="1"/>
            <a:r>
              <a:rPr lang="el-GR" dirty="0" smtClean="0"/>
              <a:t>μενῶ  </a:t>
            </a:r>
            <a:r>
              <a:rPr lang="el-GR" dirty="0"/>
              <a:t>(&lt; </a:t>
            </a:r>
            <a:r>
              <a:rPr lang="el-GR" dirty="0" smtClean="0"/>
              <a:t>μενέω, μενέσω)</a:t>
            </a:r>
          </a:p>
          <a:p>
            <a:pPr lvl="1"/>
            <a:r>
              <a:rPr lang="el-GR" dirty="0" smtClean="0"/>
              <a:t>ἔμεινα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Greek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τί ἐποίησας χθές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ἆρα ...</a:t>
            </a:r>
            <a:endParaRPr lang="el-GR" dirty="0"/>
          </a:p>
          <a:p>
            <a:pPr lvl="1"/>
            <a:r>
              <a:rPr lang="el-GR" dirty="0" smtClean="0"/>
              <a:t>ἔμεινας οἴκ</a:t>
            </a:r>
            <a:r>
              <a:rPr lang="cpg-Grek-GR" dirty="0" smtClean="0"/>
              <a:t>οι</a:t>
            </a:r>
            <a:r>
              <a:rPr lang="el-GR" dirty="0" smtClean="0"/>
              <a:t>; (μένω)</a:t>
            </a:r>
            <a:endParaRPr lang="el-GR" dirty="0"/>
          </a:p>
          <a:p>
            <a:pPr lvl="1"/>
            <a:r>
              <a:rPr lang="el-GR" dirty="0" smtClean="0"/>
              <a:t>ἀπ-έ-κτεινας τὸν τύραννον; (ἀποκτείνω)</a:t>
            </a:r>
            <a:endParaRPr lang="el-GR" dirty="0"/>
          </a:p>
          <a:p>
            <a:pPr lvl="1"/>
            <a:r>
              <a:rPr lang="el-GR" dirty="0" smtClean="0"/>
              <a:t>ἤγειρας τοὺς παῖδας (ἐγείρω)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0"/>
            <a:ext cx="1218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Desktop\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5"/>
          <p:cNvSpPr>
            <a:spLocks noChangeShapeType="1"/>
          </p:cNvSpPr>
          <p:nvPr/>
        </p:nvSpPr>
        <p:spPr bwMode="auto">
          <a:xfrm flipV="1">
            <a:off x="4495800" y="3200400"/>
            <a:ext cx="685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8458200" y="4724400"/>
            <a:ext cx="152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8839200" y="3657600"/>
            <a:ext cx="685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H="1">
            <a:off x="8686800" y="1295400"/>
            <a:ext cx="457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5410200" y="1676400"/>
            <a:ext cx="533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 flipV="1">
            <a:off x="3810000" y="27432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vocab. 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i="1"/>
              <a:t>apoikia</a:t>
            </a:r>
            <a:r>
              <a:rPr lang="en-US" sz="3200"/>
              <a:t>, “colony”</a:t>
            </a:r>
          </a:p>
          <a:p>
            <a:pPr eaLnBrk="1" hangingPunct="1"/>
            <a:r>
              <a:rPr lang="en-US" sz="3200" i="1"/>
              <a:t>metropolis</a:t>
            </a:r>
            <a:r>
              <a:rPr lang="en-US" sz="3200"/>
              <a:t>, “mother city”</a:t>
            </a:r>
          </a:p>
          <a:p>
            <a:pPr eaLnBrk="1" hangingPunct="1"/>
            <a:r>
              <a:rPr lang="en-US" sz="3200" i="1"/>
              <a:t>emporion</a:t>
            </a:r>
            <a:r>
              <a:rPr lang="en-US" sz="3200"/>
              <a:t>, “market”</a:t>
            </a:r>
          </a:p>
          <a:p>
            <a:pPr lvl="1" eaLnBrk="1" hangingPunct="1"/>
            <a:r>
              <a:rPr lang="en-US" sz="2800"/>
              <a:t>outside town</a:t>
            </a:r>
          </a:p>
          <a:p>
            <a:pPr lvl="1" eaLnBrk="1" hangingPunct="1"/>
            <a:r>
              <a:rPr lang="en-US" sz="2800"/>
              <a:t>overseas trading post</a:t>
            </a:r>
          </a:p>
          <a:p>
            <a:pPr lvl="2" eaLnBrk="1" hangingPunct="1"/>
            <a:r>
              <a:rPr lang="en-US"/>
              <a:t>Al Mina</a:t>
            </a:r>
          </a:p>
          <a:p>
            <a:pPr lvl="2" eaLnBrk="1" hangingPunct="1"/>
            <a:r>
              <a:rPr lang="en-US"/>
              <a:t>Gravisca (Italy)</a:t>
            </a:r>
          </a:p>
          <a:p>
            <a:pPr lvl="2" eaLnBrk="1" hangingPunct="1"/>
            <a:r>
              <a:rPr lang="en-US"/>
              <a:t>Naukratis</a:t>
            </a:r>
          </a:p>
        </p:txBody>
      </p:sp>
    </p:spTree>
    <p:extLst>
      <p:ext uri="{BB962C8B-B14F-4D97-AF65-F5344CB8AC3E}">
        <p14:creationId xmlns:p14="http://schemas.microsoft.com/office/powerpoint/2010/main" val="20521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nauk-pl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066800"/>
            <a:ext cx="3594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WINDOWS\Desktop\del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6" y="304800"/>
            <a:ext cx="26828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Winword\Pandemos\gardn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97264"/>
            <a:ext cx="2362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Winword\Pandemos\ven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5553076"/>
            <a:ext cx="3192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06639" y="457201"/>
            <a:ext cx="47894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Naukratis, Pandemos Dedications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77000" y="4953000"/>
            <a:ext cx="386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  <a:cs typeface="Times New Roman" pitchFamily="18" charset="0"/>
              </a:rPr>
              <a:t>[AFRODI]THI PANDHMWI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6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381001"/>
            <a:ext cx="33686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1" y="5927726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Isis-like figure holding child. Temple of Aphrodite, Naukratis (500s BCE?)</a:t>
            </a:r>
          </a:p>
        </p:txBody>
      </p:sp>
      <p:pic>
        <p:nvPicPr>
          <p:cNvPr id="8196" name="Picture 4" descr="C:\WINDOWS\Desktop\ol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28600"/>
            <a:ext cx="3105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24601" y="5927726"/>
            <a:ext cx="413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“Orientalizing” Corinthian Olpe, ca. 600 BCE</a:t>
            </a:r>
          </a:p>
        </p:txBody>
      </p:sp>
    </p:spTree>
    <p:extLst>
      <p:ext uri="{BB962C8B-B14F-4D97-AF65-F5344CB8AC3E}">
        <p14:creationId xmlns:p14="http://schemas.microsoft.com/office/powerpoint/2010/main" val="4710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Boardman, J. 1999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The Greeks Overseas: Their Early Colonies and Trade</a:t>
            </a:r>
            <a:r>
              <a:rPr lang="en-US" smtClean="0">
                <a:cs typeface="Times New Roman" pitchFamily="18" charset="0"/>
              </a:rPr>
              <a:t>, ed. 4. London</a:t>
            </a:r>
          </a:p>
          <a:p>
            <a:pPr eaLnBrk="1" hangingPunct="1"/>
            <a:r>
              <a:rPr lang="en-US" smtClean="0">
                <a:cs typeface="Times New Roman" pitchFamily="18" charset="0"/>
                <a:hlinkClick r:id="rId3"/>
              </a:rPr>
              <a:t>Scholtz, A. 2002/3</a:t>
            </a:r>
            <a:endParaRPr lang="en-US" smtClean="0"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“Aphrodite Pandemos at Naukratis.” </a:t>
            </a:r>
            <a:r>
              <a:rPr lang="en-US" i="1" smtClean="0">
                <a:cs typeface="Times New Roman" pitchFamily="18" charset="0"/>
              </a:rPr>
              <a:t>Greek, Roman and Byzantine Studies</a:t>
            </a:r>
            <a:r>
              <a:rPr lang="en-US" smtClean="0">
                <a:cs typeface="Times New Roman" pitchFamily="18" charset="0"/>
              </a:rPr>
              <a:t> 43:231–242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04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cpg-Grek" dirty="0" smtClean="0"/>
              <a:t>ὦ [μαθητρί/μαθητά]· χθές τί ἐποίησας; πότερον...</a:t>
            </a:r>
          </a:p>
          <a:p>
            <a:pPr lvl="1">
              <a:spcAft>
                <a:spcPts val="2400"/>
              </a:spcAft>
            </a:pPr>
            <a:r>
              <a:rPr lang="cpg-Grek" dirty="0" smtClean="0"/>
              <a:t>σφαίρᾳ ἔπαισας, ἢ</a:t>
            </a:r>
          </a:p>
          <a:p>
            <a:pPr lvl="1">
              <a:spcAft>
                <a:spcPts val="2400"/>
              </a:spcAft>
            </a:pPr>
            <a:r>
              <a:rPr lang="cpg-Grek" dirty="0" smtClean="0"/>
              <a:t>ἔγραψάς τι, ἢ</a:t>
            </a:r>
          </a:p>
          <a:p>
            <a:pPr lvl="1">
              <a:spcAft>
                <a:spcPts val="2400"/>
              </a:spcAft>
            </a:pPr>
            <a:r>
              <a:rPr lang="cpg-Grek" dirty="0" smtClean="0"/>
              <a:t>ἠργάσω ἐν πωλητηρίῳ τινι;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13540" y="1827868"/>
            <a:ext cx="3060939" cy="1778479"/>
            <a:chOff x="4813540" y="1827868"/>
            <a:chExt cx="3060939" cy="1778479"/>
          </a:xfrm>
        </p:grpSpPr>
        <p:pic>
          <p:nvPicPr>
            <p:cNvPr id="5" name="Picture 4" descr="File:Sport balls.svg - Wikip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27868"/>
              <a:ext cx="1778479" cy="1778479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4813540" y="2458528"/>
              <a:ext cx="914400" cy="25880"/>
            </a:xfrm>
            <a:custGeom>
              <a:avLst/>
              <a:gdLst>
                <a:gd name="connsiteX0" fmla="*/ 914400 w 914400"/>
                <a:gd name="connsiteY0" fmla="*/ 25880 h 25880"/>
                <a:gd name="connsiteX1" fmla="*/ 0 w 914400"/>
                <a:gd name="connsiteY1" fmla="*/ 0 h 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" h="25880">
                  <a:moveTo>
                    <a:pt x="914400" y="2588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60608" y="3430588"/>
            <a:ext cx="5890501" cy="1886086"/>
            <a:chOff x="4060608" y="3430588"/>
            <a:chExt cx="5890501" cy="18860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687" y="3430588"/>
              <a:ext cx="1954422" cy="1886086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 rot="414293">
              <a:off x="4060608" y="3599137"/>
              <a:ext cx="4105653" cy="564214"/>
            </a:xfrm>
            <a:custGeom>
              <a:avLst/>
              <a:gdLst>
                <a:gd name="connsiteX0" fmla="*/ 3830129 w 3830129"/>
                <a:gd name="connsiteY0" fmla="*/ 681487 h 681487"/>
                <a:gd name="connsiteX1" fmla="*/ 1889185 w 3830129"/>
                <a:gd name="connsiteY1" fmla="*/ 146649 h 681487"/>
                <a:gd name="connsiteX2" fmla="*/ 0 w 3830129"/>
                <a:gd name="connsiteY2" fmla="*/ 0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0129" h="681487">
                  <a:moveTo>
                    <a:pt x="3830129" y="681487"/>
                  </a:moveTo>
                  <a:cubicBezTo>
                    <a:pt x="3178834" y="470858"/>
                    <a:pt x="2527540" y="260230"/>
                    <a:pt x="1889185" y="146649"/>
                  </a:cubicBezTo>
                  <a:cubicBezTo>
                    <a:pt x="1250830" y="33068"/>
                    <a:pt x="625415" y="16534"/>
                    <a:pt x="0" y="0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10215" y="4550026"/>
            <a:ext cx="4109875" cy="2167082"/>
            <a:chOff x="3510215" y="4550026"/>
            <a:chExt cx="4109875" cy="2167082"/>
          </a:xfrm>
        </p:grpSpPr>
        <p:pic>
          <p:nvPicPr>
            <p:cNvPr id="15" name="Picture 14" descr="Shop Store Sale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702" y="4765964"/>
              <a:ext cx="2509388" cy="1951144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3510215" y="4550026"/>
              <a:ext cx="1501732" cy="1257509"/>
            </a:xfrm>
            <a:custGeom>
              <a:avLst/>
              <a:gdLst>
                <a:gd name="connsiteX0" fmla="*/ 1501732 w 1501732"/>
                <a:gd name="connsiteY0" fmla="*/ 1255551 h 1257509"/>
                <a:gd name="connsiteX1" fmla="*/ 535574 w 1501732"/>
                <a:gd name="connsiteY1" fmla="*/ 1074397 h 1257509"/>
                <a:gd name="connsiteX2" fmla="*/ 52494 w 1501732"/>
                <a:gd name="connsiteY2" fmla="*/ 99612 h 1257509"/>
                <a:gd name="connsiteX3" fmla="*/ 35242 w 1501732"/>
                <a:gd name="connsiteY3" fmla="*/ 82359 h 125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732" h="1257509">
                  <a:moveTo>
                    <a:pt x="1501732" y="1255551"/>
                  </a:moveTo>
                  <a:cubicBezTo>
                    <a:pt x="1139423" y="1261302"/>
                    <a:pt x="777114" y="1267054"/>
                    <a:pt x="535574" y="1074397"/>
                  </a:cubicBezTo>
                  <a:cubicBezTo>
                    <a:pt x="294034" y="881740"/>
                    <a:pt x="135883" y="264952"/>
                    <a:pt x="52494" y="99612"/>
                  </a:cubicBezTo>
                  <a:cubicBezTo>
                    <a:pt x="-30895" y="-65728"/>
                    <a:pt x="2173" y="8315"/>
                    <a:pt x="35242" y="82359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15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Notes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3834" y="2485572"/>
            <a:ext cx="9644332" cy="187852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l-GR" sz="3200" dirty="0" smtClean="0"/>
              <a:t>τῶν </a:t>
            </a:r>
            <a:r>
              <a:rPr lang="el-GR" sz="3200" dirty="0"/>
              <a:t>γὰρ γυναικῶν, αἱ μὲν οἴκοι ἐργαζόμεναι οὐ παύσονται· αἱ δὲ ἐν τῷ ἄστει πρὸς τὰς πύλας σπεύσουσιν.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8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49115"/>
              </p:ext>
            </p:extLst>
          </p:nvPr>
        </p:nvGraphicFramePr>
        <p:xfrm>
          <a:off x="2023533" y="776595"/>
          <a:ext cx="8170346" cy="4876800"/>
        </p:xfrm>
        <a:graphic>
          <a:graphicData uri="http://schemas.openxmlformats.org/drawingml/2006/table">
            <a:tbl>
              <a:tblPr/>
              <a:tblGrid>
                <a:gridCol w="408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ἐ-λυσ-άμην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ἐ-λύσ-ω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ἔ-λυσ-ε(ν)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ἐ-λύσ-ατο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ἐ-λύσ-αμεν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ἐ-λυσ-άμεθα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ἐ-λύσ-ατε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ἐ-λύσ-ασθε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ἐ-λύσ-αντο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λῦσ-ον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λῦσ-αι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λύσ-ατε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λύσ-ασθε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λῦσ-αι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λύσ-ασθαι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PARTICIPLE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λύσ-ας, λύσασ-α, λῦσ-αν</a:t>
                      </a:r>
                      <a:br>
                        <a:rPr lang="el-GR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l-GR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(λύσαντος, λυσάσης, </a:t>
                      </a:r>
                      <a:r>
                        <a:rPr lang="en-US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l-GR" sz="20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λυσ-άμενος, λυσ-αμένη, λυσ-άμενον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r>
              <a:rPr lang="en-US" dirty="0" smtClean="0"/>
              <a:t>. </a:t>
            </a:r>
            <a:r>
              <a:rPr lang="en-US" dirty="0" err="1"/>
              <a:t>Princ</a:t>
            </a:r>
            <a:r>
              <a:rPr lang="en-US" dirty="0"/>
              <a:t>. Parts of...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αἴρω</a:t>
            </a:r>
            <a:endParaRPr lang="en-US" sz="24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  <a:endParaRPr lang="el-GR" sz="20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  <a:endParaRPr lang="el-GR" sz="20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  <a:endParaRPr lang="el-GR" sz="2000" dirty="0"/>
          </a:p>
          <a:p>
            <a:pPr>
              <a:spcAft>
                <a:spcPts val="600"/>
              </a:spcAft>
            </a:pPr>
            <a:r>
              <a:rPr lang="el-GR" sz="2400" dirty="0"/>
              <a:t>ἀποκτείνω</a:t>
            </a:r>
            <a:endParaRPr lang="el-GR" sz="24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  <a:endParaRPr lang="el-GR" sz="20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  <a:endParaRPr lang="el-G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ἐγείρω</a:t>
            </a:r>
            <a:endParaRPr lang="el-GR" sz="24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  <a:endParaRPr lang="el-GR" sz="2000" dirty="0" smtClean="0"/>
          </a:p>
          <a:p>
            <a:pPr>
              <a:spcAft>
                <a:spcPts val="600"/>
              </a:spcAft>
            </a:pPr>
            <a:r>
              <a:rPr lang="el-GR" sz="2400" dirty="0"/>
              <a:t>καλῶ</a:t>
            </a:r>
            <a:endParaRPr lang="el-GR" sz="24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</a:p>
          <a:p>
            <a:pPr>
              <a:spcAft>
                <a:spcPts val="600"/>
              </a:spcAft>
              <a:buFont typeface="+mj-lt"/>
              <a:buChar char="•"/>
            </a:pPr>
            <a:r>
              <a:rPr lang="el-GR" sz="2400" dirty="0"/>
              <a:t>μένω</a:t>
            </a:r>
            <a:endParaRPr lang="en-US" sz="24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_______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_______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927696" y="1431986"/>
            <a:ext cx="2753254" cy="2345810"/>
            <a:chOff x="9175399" y="904682"/>
            <a:chExt cx="2753254" cy="2070809"/>
          </a:xfrm>
        </p:grpSpPr>
        <p:pic>
          <p:nvPicPr>
            <p:cNvPr id="13" name="Picture 2" descr="Image result for grandpa in b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206" y="904682"/>
              <a:ext cx="2251640" cy="149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175399" y="2404930"/>
              <a:ext cx="2753254" cy="57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ὁ πάππος, τοῦ πάππου</a:t>
              </a:r>
            </a:p>
            <a:p>
              <a:pPr algn="ctr"/>
              <a:r>
                <a:rPr lang="el-G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ὁ / ἡ παῖς, τοῦ / τῆς παιδός</a:t>
              </a:r>
              <a:endParaRPr lang="en-US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25744" y="3998687"/>
            <a:ext cx="2757158" cy="2405653"/>
            <a:chOff x="8823046" y="3343367"/>
            <a:chExt cx="2757158" cy="2405653"/>
          </a:xfrm>
        </p:grpSpPr>
        <p:pic>
          <p:nvPicPr>
            <p:cNvPr id="6" name="Picture 5" descr="Unwelcome Change After 50 | livingandlovinglifeafter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805" y="3343367"/>
              <a:ext cx="2251640" cy="17942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823046" y="5102689"/>
              <a:ext cx="2757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ἐν τῇ κλίνῃ</a:t>
              </a:r>
            </a:p>
            <a:p>
              <a:pPr algn="ctr"/>
              <a:r>
                <a:rPr lang="el-G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ἐκ τῆς κλίνης</a:t>
              </a:r>
              <a:endParaRPr lang="en-US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400" y="5133622"/>
            <a:ext cx="453951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ἐποίησας χθές;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βούλει ποιῆσαι;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τί ποιήσας/ποιήσασα χαιρεις;</a:t>
            </a:r>
            <a:endParaRPr lang="en-US" sz="28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4398266"/>
              </p:ext>
            </p:extLst>
          </p:nvPr>
        </p:nvGraphicFramePr>
        <p:xfrm>
          <a:off x="14383" y="295718"/>
          <a:ext cx="12177616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421">
                  <a:extLst>
                    <a:ext uri="{9D8B030D-6E8A-4147-A177-3AD203B41FA5}">
                      <a16:colId xmlns:a16="http://schemas.microsoft.com/office/drawing/2014/main" val="924120615"/>
                    </a:ext>
                  </a:extLst>
                </a:gridCol>
                <a:gridCol w="1301328">
                  <a:extLst>
                    <a:ext uri="{9D8B030D-6E8A-4147-A177-3AD203B41FA5}">
                      <a16:colId xmlns:a16="http://schemas.microsoft.com/office/drawing/2014/main" val="16336977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522641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6786637"/>
                    </a:ext>
                  </a:extLst>
                </a:gridCol>
                <a:gridCol w="1043796">
                  <a:extLst>
                    <a:ext uri="{9D8B030D-6E8A-4147-A177-3AD203B41FA5}">
                      <a16:colId xmlns:a16="http://schemas.microsoft.com/office/drawing/2014/main" val="1293677105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2580717310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1941599862"/>
                    </a:ext>
                  </a:extLst>
                </a:gridCol>
                <a:gridCol w="1286024">
                  <a:extLst>
                    <a:ext uri="{9D8B030D-6E8A-4147-A177-3AD203B41FA5}">
                      <a16:colId xmlns:a16="http://schemas.microsoft.com/office/drawing/2014/main" val="1648433249"/>
                    </a:ext>
                  </a:extLst>
                </a:gridCol>
                <a:gridCol w="1278896">
                  <a:extLst>
                    <a:ext uri="{9D8B030D-6E8A-4147-A177-3AD203B41FA5}">
                      <a16:colId xmlns:a16="http://schemas.microsoft.com/office/drawing/2014/main" val="306813837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ἀγγλιστί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ἑλληνιστί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195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principal parts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803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="1" kern="1200" baseline="30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</a:t>
                      </a: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1" kern="1200" baseline="30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act/mid</a:t>
                      </a: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="1" kern="1200" baseline="30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act/mid</a:t>
                      </a:r>
                      <a:r>
                        <a:rPr lang="cpg-Grek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708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="1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forms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9362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ἐγώ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σύ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ἡ παῖς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ἡμεῖς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ὑμεῖς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οἱ παῖδες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902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παίζω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παιξοῦμαι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ἔπαισα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ἔπαισας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ἔπαισε(ν)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ἐπαίσαμεν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ἐπαίσατε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ἔπαισαν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1301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γράφω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γράψω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ἔγραψα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ἔγραψας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ἔγραψε(ν)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ἐγράψαμεν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ἐγράψατε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ἔγραψαν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54026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ἐργάζομαι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ἐργάσομαι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ἠργασάμην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cpg-Grek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ἠργάσω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cpg-Grek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ἠργάσατο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cpg-Grek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ἠργασάμεθα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cpg-Grek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ἠργάσασθε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cpg-Grek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ἠργάσαντο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6375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772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παῖσον, παίσατε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παῖσαι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παίσᾱς, παίσασα, παῖσαν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7906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γράψον, γράψατε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γράψαι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γράψᾱς, γράψσασα, γρᾶψαν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92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ἔργασαι, ἐργάσασθε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ἐγάσασθαι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r>
                        <a:rPr lang="cpg-Grek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ἐργασάμενος, ἐργασαμένη, ἐργασάμενον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0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ἐλαύνω</a:t>
            </a:r>
            <a:r>
              <a:rPr lang="cpg-Grek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καλέω</a:t>
            </a:r>
            <a:r>
              <a:rPr lang="en-US" dirty="0" smtClean="0"/>
              <a:t>, </a:t>
            </a:r>
            <a:r>
              <a:rPr lang="el-GR" dirty="0" smtClean="0"/>
              <a:t>μάχομαι</a:t>
            </a:r>
            <a:r>
              <a:rPr lang="en-US" dirty="0" smtClean="0"/>
              <a:t>, </a:t>
            </a:r>
            <a:r>
              <a:rPr lang="el-GR" dirty="0" smtClean="0"/>
              <a:t>πράττω</a:t>
            </a:r>
            <a:r>
              <a:rPr lang="cpg-Grek" dirty="0" smtClean="0"/>
              <a:t> </a:t>
            </a:r>
            <a:r>
              <a:rPr lang="en-US" dirty="0" err="1" smtClean="0"/>
              <a:t>princ</a:t>
            </a:r>
            <a:r>
              <a:rPr lang="en-US" dirty="0" smtClean="0"/>
              <a:t>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_________ (present system)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_________ (</a:t>
            </a:r>
            <a:r>
              <a:rPr lang="en-US" dirty="0" err="1" smtClean="0"/>
              <a:t>fut</a:t>
            </a:r>
            <a:r>
              <a:rPr lang="en-US" dirty="0" smtClean="0"/>
              <a:t> act/mid)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_________ (</a:t>
            </a:r>
            <a:r>
              <a:rPr lang="en-US" dirty="0" err="1" smtClean="0"/>
              <a:t>aor</a:t>
            </a:r>
            <a:r>
              <a:rPr lang="en-US" dirty="0" smtClean="0"/>
              <a:t> act/mid)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73038" y="502920"/>
          <a:ext cx="9445924" cy="5852160"/>
        </p:xfrm>
        <a:graphic>
          <a:graphicData uri="http://schemas.openxmlformats.org/drawingml/2006/table">
            <a:tbl>
              <a:tblPr/>
              <a:tblGrid>
                <a:gridCol w="472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άμην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ἔ-λυσ-ε(ν)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ἐ-λύσ-αμεν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άμεθ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ἐ-λύσ-ατε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σθε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ντο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λύσ-ατε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σθε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λύσ-ας, λύσασ-α, λῦσ-αν</a:t>
                      </a:r>
                      <a:b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(λύσαντος, λυσάσης, 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λυσ-άμενος, λυσ-αμένη, λυσ-άμενον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8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56543"/>
              </p:ext>
            </p:extLst>
          </p:nvPr>
        </p:nvGraphicFramePr>
        <p:xfrm>
          <a:off x="1373038" y="502920"/>
          <a:ext cx="9445924" cy="5852160"/>
        </p:xfrm>
        <a:graphic>
          <a:graphicData uri="http://schemas.openxmlformats.org/drawingml/2006/table">
            <a:tbl>
              <a:tblPr/>
              <a:tblGrid>
                <a:gridCol w="472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άμην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ἔ-λυσ-ε(ν)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ἐ-λύσ-αμεν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άμεθ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ἐ-λύσ-ατε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σθε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ἔ-λυσ-αν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ἐ-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ντο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λύσ-ατε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σθε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λῦσ-αι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σθ</a:t>
                      </a: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λύσ-ας, λύσασ-α, λῦσ-αν</a:t>
                      </a:r>
                      <a:b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(λύσαντος, λυσάσης, 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λυσ-άμενος, λυσ-αμένη, λυσ-άμενον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λύω λύσω ἔλυσα</a:t>
            </a:r>
          </a:p>
          <a:p>
            <a:r>
              <a:rPr lang="el-GR" dirty="0" smtClean="0"/>
              <a:t>παῖς, παιδός - ὁ / ἡ</a:t>
            </a:r>
          </a:p>
          <a:p>
            <a:r>
              <a:rPr lang="el-GR" dirty="0" smtClean="0"/>
              <a:t>ὁ βοῦς, τοῦ βοός (τοὺς βοῦς)</a:t>
            </a:r>
          </a:p>
          <a:p>
            <a:r>
              <a:rPr lang="el-GR" dirty="0" smtClean="0"/>
              <a:t>ἡ μήτηρ, τῆς μητρός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τί ἐποίησας χθές;</a:t>
            </a:r>
          </a:p>
          <a:p>
            <a:pPr lvl="1"/>
            <a:r>
              <a:rPr lang="el-GR" dirty="0" smtClean="0"/>
              <a:t>ἐ-θεᾱσάμην τὰς τραγῳδίας (θεάομαι)</a:t>
            </a:r>
            <a:endParaRPr lang="el-GR" dirty="0"/>
          </a:p>
          <a:p>
            <a:pPr lvl="1"/>
            <a:r>
              <a:rPr lang="el-GR" dirty="0" smtClean="0"/>
              <a:t>Παρ-ε-σκεύασα τὸν δεῖπνον (παρασκευάζω)</a:t>
            </a:r>
            <a:endParaRPr lang="el-GR" dirty="0"/>
          </a:p>
          <a:p>
            <a:pPr lvl="1"/>
            <a:r>
              <a:rPr lang="el-GR" dirty="0" smtClean="0"/>
              <a:t>ἔ-σπευσα οἴκαδε (σπεύδω)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Quiz and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14350"/>
            <a:r>
              <a:rPr lang="el-GR" dirty="0" smtClean="0"/>
              <a:t>λύω – </a:t>
            </a:r>
            <a:r>
              <a:rPr lang="en-US" dirty="0" err="1" smtClean="0"/>
              <a:t>princ</a:t>
            </a:r>
            <a:r>
              <a:rPr lang="en-US" dirty="0" smtClean="0"/>
              <a:t> pts</a:t>
            </a:r>
            <a:endParaRPr lang="el-GR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λύω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λύσω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ἔλυσα</a:t>
            </a:r>
            <a:endParaRPr lang="en-US" dirty="0" smtClean="0"/>
          </a:p>
          <a:p>
            <a:pPr marL="571500" indent="-514350"/>
            <a:r>
              <a:rPr lang="el-GR" dirty="0"/>
              <a:t>λύω – </a:t>
            </a:r>
            <a:r>
              <a:rPr lang="en-US" dirty="0" smtClean="0"/>
              <a:t>paradigm…</a:t>
            </a:r>
            <a:endParaRPr lang="el-G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λύω – </a:t>
            </a:r>
            <a:r>
              <a:rPr lang="en-US" dirty="0" smtClean="0"/>
              <a:t>model sentences</a:t>
            </a:r>
          </a:p>
          <a:p>
            <a:pPr lvl="1"/>
            <a:r>
              <a:rPr lang="el-GR" dirty="0" smtClean="0"/>
              <a:t>λύω τὸν βοῦν</a:t>
            </a:r>
          </a:p>
          <a:p>
            <a:pPr lvl="1"/>
            <a:r>
              <a:rPr lang="el-GR" dirty="0" smtClean="0"/>
              <a:t>λύομαι τὸν παῖδα</a:t>
            </a:r>
            <a:endParaRPr lang="en-US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9355668" y="6186488"/>
            <a:ext cx="651933" cy="341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4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1584</TotalTime>
  <Words>742</Words>
  <Application>Microsoft Office PowerPoint</Application>
  <PresentationFormat>Widescreen</PresentationFormat>
  <Paragraphs>293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Gill Sans MT</vt:lpstr>
      <vt:lpstr>Palatino Linotype</vt:lpstr>
      <vt:lpstr>Symbol</vt:lpstr>
      <vt:lpstr>Times New Roman</vt:lpstr>
      <vt:lpstr>Wingdings</vt:lpstr>
      <vt:lpstr>grk101-102</vt:lpstr>
      <vt:lpstr>Chapter 12</vt:lpstr>
      <vt:lpstr>λαλῶμεν ἑλληνιστί!</vt:lpstr>
      <vt:lpstr>PowerPoint Presentation</vt:lpstr>
      <vt:lpstr>ἐλαύνω, καλέω, μάχομαι, πράττω princ parts</vt:lpstr>
      <vt:lpstr>PowerPoint Presentation</vt:lpstr>
      <vt:lpstr>PowerPoint Presentation</vt:lpstr>
      <vt:lpstr>λαλῶμεν ἑλληνιστί</vt:lpstr>
      <vt:lpstr>λαλῶμεν ἑλληνιστί</vt:lpstr>
      <vt:lpstr>Oral Quiz and Drill</vt:lpstr>
      <vt:lpstr>λαλῶμεν ἑλληνιστί. Princ. Parts of...</vt:lpstr>
      <vt:lpstr>Oral Quiz 2 (beta section, asigmatic aor.). Princ. Parts of...</vt:lpstr>
      <vt:lpstr>Oral Quiz 2 (beta section, asigmatic aor.). Princ. Parts of...</vt:lpstr>
      <vt:lpstr>Oral Greek</vt:lpstr>
      <vt:lpstr>PowerPoint Presentation</vt:lpstr>
      <vt:lpstr>PowerPoint Presentation</vt:lpstr>
      <vt:lpstr>Some vocab. …</vt:lpstr>
      <vt:lpstr>PowerPoint Presentation</vt:lpstr>
      <vt:lpstr>PowerPoint Presentation</vt:lpstr>
      <vt:lpstr>Bibliography</vt:lpstr>
      <vt:lpstr>Midterm Notes</vt:lpstr>
      <vt:lpstr>PowerPoint Presentation</vt:lpstr>
      <vt:lpstr>λαλῶμεν ἑλληνιστί. Princ. Parts of...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Trade, Colonization</dc:title>
  <dc:creator>ascholtz</dc:creator>
  <cp:lastModifiedBy>Scholtz, Andrew</cp:lastModifiedBy>
  <cp:revision>94</cp:revision>
  <cp:lastPrinted>2019-10-03T18:54:03Z</cp:lastPrinted>
  <dcterms:created xsi:type="dcterms:W3CDTF">2013-01-29T20:33:15Z</dcterms:created>
  <dcterms:modified xsi:type="dcterms:W3CDTF">2021-10-30T18:09:41Z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