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331" r:id="rId2"/>
    <p:sldId id="332" r:id="rId3"/>
    <p:sldId id="333" r:id="rId4"/>
    <p:sldId id="335" r:id="rId5"/>
    <p:sldId id="334" r:id="rId6"/>
    <p:sldId id="336" r:id="rId7"/>
    <p:sldId id="337" r:id="rId8"/>
    <p:sldId id="338" r:id="rId9"/>
    <p:sldId id="339" r:id="rId10"/>
    <p:sldId id="340" r:id="rId11"/>
    <p:sldId id="341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333FF"/>
    <a:srgbClr val="0066FF"/>
    <a:srgbClr val="0099FF"/>
    <a:srgbClr val="00CCFF"/>
    <a:srgbClr val="000099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3372" autoAdjust="0"/>
  </p:normalViewPr>
  <p:slideViewPr>
    <p:cSldViewPr showGuides="1">
      <p:cViewPr varScale="1">
        <p:scale>
          <a:sx n="104" d="100"/>
          <a:sy n="104" d="100"/>
        </p:scale>
        <p:origin x="1458" y="102"/>
      </p:cViewPr>
      <p:guideLst>
        <p:guide orient="horz" pos="1488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848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r>
              <a:rPr lang="en-US"/>
              <a:t>1-13-99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959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/>
              <a:t>CLA77, Andrew Scholtz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2959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44130D0-5430-45B7-9497-A44B502D0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748618" y="586596"/>
            <a:ext cx="944457" cy="2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i="1"/>
              <a:t>Notes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23664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r>
              <a:rPr lang="en-US"/>
              <a:t>1-13-99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46263" y="465138"/>
            <a:ext cx="3317875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2548936"/>
            <a:ext cx="5140960" cy="605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959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/>
              <a:t>CLA77, Andrew Scholtz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2959"/>
            <a:ext cx="3037840" cy="4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74" tIns="46687" rIns="93374" bIns="4668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21041B6-9959-49A2-9689-A8DE96329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78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–"/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97C02-E6A9-4585-B89D-659CCCE36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4071D-3A50-46A5-8B1A-CC0DC95C4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D0797-39D5-4AC1-818D-882679F3B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0BF7D-E8DD-4215-9049-B899FF190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0BF7D-E8DD-4215-9049-B899FF190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46A11-B9E1-4439-979F-95161F8FA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9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9497-9AD5-4F79-900D-1C5F8405BF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45C10-7A34-4178-ADD8-40617B1B51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C3303-0063-4E2C-B01F-5CDA94AAA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853D9-05BF-4A04-BE99-C45E2705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54D34-5D0D-4908-8A37-4FA847582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9090BF7D-E8DD-4215-9049-B899FF190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GRK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dirty="0" smtClean="0"/>
              <a:t>CH15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</a:t>
            </a:r>
            <a:r>
              <a:rPr lang="en-US" dirty="0" smtClean="0"/>
              <a:t> Contracts (</a:t>
            </a:r>
            <a:r>
              <a:rPr lang="el-GR" dirty="0" smtClean="0"/>
              <a:t>ἐλευθερόω</a:t>
            </a:r>
            <a:r>
              <a:rPr lang="en-US" dirty="0" smtClean="0"/>
              <a:t> as model)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3303-0063-4E2C-B01F-5CDA94AAAB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362" y="105819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>
                <a:latin typeface="New Athena Unicode" panose="02000503000000020003" pitchFamily="2" charset="0"/>
                <a:cs typeface="New Athena Unicode" panose="02000503000000020003" pitchFamily="2" charset="0"/>
              </a:rPr>
              <a:t>ἐλευθερόω, ἐλευθερώσω, ἠλευθέρωσα</a:t>
            </a:r>
            <a:endParaRPr lang="en-US" b="0" dirty="0">
              <a:latin typeface="New Athena Unicode" panose="02000503000000020003" pitchFamily="2" charset="0"/>
              <a:cs typeface="New Athena Unicode" panose="02000503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709928"/>
            <a:ext cx="9520207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74168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el-GR" dirty="0"/>
              <a:t>ἐλευθερόω, ἐλευθερώσω, ἠλευθέρωσα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el-GR" dirty="0" smtClean="0"/>
              <a:t>ἡρῴνη</a:t>
            </a:r>
            <a:r>
              <a:rPr lang="el-GR" dirty="0" smtClean="0"/>
              <a:t>, -ης, ἡ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el-GR" dirty="0"/>
              <a:t>ὁ ἥρως, τοῦ ἥρωος, τῷ ἥρῳ, τὸν ἥρω, οἱ ἥρωες, τῶν ἡρώων, τοῖς ἥρωσι, τοὺς </a:t>
            </a:r>
            <a:r>
              <a:rPr lang="el-GR" dirty="0" smtClean="0"/>
              <a:t>ἥρας</a:t>
            </a:r>
            <a:endParaRPr lang="cpg-Grek" dirty="0" smtClean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cpg-Grek" dirty="0" smtClean="0"/>
              <a:t>ὁ / ἡ ἐν δεσμοτηρίῳ ἄνθρωπος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λαλῶμεν ἑλληνιστί</a:t>
            </a:r>
            <a:r>
              <a:rPr lang="en-US" dirty="0" smtClean="0"/>
              <a:t> — </a:t>
            </a:r>
            <a:r>
              <a:rPr lang="el-GR" dirty="0" smtClean="0"/>
              <a:t>λέξεις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6A11-B9E1-4439-979F-95161F8FA06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Free illustration: Woman, Warrior, Tube, Beauty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2" y="2238313"/>
            <a:ext cx="1253618" cy="1253618"/>
          </a:xfrm>
          <a:prstGeom prst="rect">
            <a:avLst/>
          </a:prstGeom>
        </p:spPr>
      </p:pic>
      <p:pic>
        <p:nvPicPr>
          <p:cNvPr id="11" name="Picture 10" descr="Jail, prison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73" y="5352396"/>
            <a:ext cx="1973454" cy="1306865"/>
          </a:xfrm>
          <a:prstGeom prst="rect">
            <a:avLst/>
          </a:prstGeom>
        </p:spPr>
      </p:pic>
      <p:pic>
        <p:nvPicPr>
          <p:cNvPr id="12" name="Picture 11" descr="Birds Cage Freedom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13" y="187863"/>
            <a:ext cx="2300287" cy="191027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8146473" y="1422400"/>
            <a:ext cx="1200727" cy="489527"/>
          </a:xfrm>
          <a:custGeom>
            <a:avLst/>
            <a:gdLst>
              <a:gd name="connsiteX0" fmla="*/ 0 w 1200727"/>
              <a:gd name="connsiteY0" fmla="*/ 489527 h 489527"/>
              <a:gd name="connsiteX1" fmla="*/ 1200727 w 1200727"/>
              <a:gd name="connsiteY1" fmla="*/ 0 h 48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727" h="489527">
                <a:moveTo>
                  <a:pt x="0" y="489527"/>
                </a:moveTo>
                <a:lnTo>
                  <a:pt x="1200727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97745" y="2789382"/>
            <a:ext cx="4756728" cy="73891"/>
          </a:xfrm>
          <a:custGeom>
            <a:avLst/>
            <a:gdLst>
              <a:gd name="connsiteX0" fmla="*/ 0 w 4756728"/>
              <a:gd name="connsiteY0" fmla="*/ 73891 h 73891"/>
              <a:gd name="connsiteX1" fmla="*/ 4756728 w 4756728"/>
              <a:gd name="connsiteY1" fmla="*/ 0 h 7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6728" h="73891">
                <a:moveTo>
                  <a:pt x="0" y="73891"/>
                </a:moveTo>
                <a:lnTo>
                  <a:pt x="4756728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02909" y="5920509"/>
            <a:ext cx="3592946" cy="381294"/>
          </a:xfrm>
          <a:custGeom>
            <a:avLst/>
            <a:gdLst>
              <a:gd name="connsiteX0" fmla="*/ 0 w 3592946"/>
              <a:gd name="connsiteY0" fmla="*/ 0 h 381294"/>
              <a:gd name="connsiteX1" fmla="*/ 2826327 w 3592946"/>
              <a:gd name="connsiteY1" fmla="*/ 341746 h 381294"/>
              <a:gd name="connsiteX2" fmla="*/ 3592946 w 3592946"/>
              <a:gd name="connsiteY2" fmla="*/ 360218 h 38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946" h="381294">
                <a:moveTo>
                  <a:pt x="0" y="0"/>
                </a:moveTo>
                <a:lnTo>
                  <a:pt x="2826327" y="341746"/>
                </a:lnTo>
                <a:cubicBezTo>
                  <a:pt x="3425151" y="401782"/>
                  <a:pt x="3509048" y="381000"/>
                  <a:pt x="3592946" y="360218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 MAGIA DE LA HISTORIA: Taller de Falanges -ELS HOPLIT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47" y="3505200"/>
            <a:ext cx="804862" cy="1003291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6687127" y="4341091"/>
            <a:ext cx="3149600" cy="217567"/>
          </a:xfrm>
          <a:custGeom>
            <a:avLst/>
            <a:gdLst>
              <a:gd name="connsiteX0" fmla="*/ 0 w 3149600"/>
              <a:gd name="connsiteY0" fmla="*/ 184727 h 217567"/>
              <a:gd name="connsiteX1" fmla="*/ 2272146 w 3149600"/>
              <a:gd name="connsiteY1" fmla="*/ 203200 h 217567"/>
              <a:gd name="connsiteX2" fmla="*/ 3149600 w 3149600"/>
              <a:gd name="connsiteY2" fmla="*/ 0 h 21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9600" h="217567">
                <a:moveTo>
                  <a:pt x="0" y="184727"/>
                </a:moveTo>
                <a:cubicBezTo>
                  <a:pt x="873606" y="209357"/>
                  <a:pt x="1747213" y="233988"/>
                  <a:pt x="2272146" y="203200"/>
                </a:cubicBezTo>
                <a:cubicBezTo>
                  <a:pt x="2797079" y="172412"/>
                  <a:pt x="2973339" y="86206"/>
                  <a:pt x="31496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 smtClean="0"/>
              <a:t>ἐπὶ τῷ βαίνειν· τοῦ ἀοριστοῦ ἡ κλίσις. </a:t>
            </a:r>
            <a:r>
              <a:rPr lang="en-US" dirty="0" smtClean="0"/>
              <a:t>Aorist of </a:t>
            </a:r>
            <a:r>
              <a:rPr lang="cpg-Grek" dirty="0" smtClean="0"/>
              <a:t>βαίνω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ΥΜΕΙΣ ΕΠΙ ΤΗΣ ΝΕΩΣ</a:t>
            </a:r>
            <a:r>
              <a:rPr lang="en-US" dirty="0" smtClean="0"/>
              <a:t> (“you-all on board ship”)</a:t>
            </a:r>
            <a:r>
              <a:rPr lang="cpg-Grek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3303-0063-4E2C-B01F-5CDA94AAAB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Ja arriba el Carnestoltes!!! | Espai de colors Vall d'Hebr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20" y="1685132"/>
            <a:ext cx="3486360" cy="32546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6216" y="3251200"/>
            <a:ext cx="9528430" cy="3184842"/>
            <a:chOff x="496216" y="3251200"/>
            <a:chExt cx="9528430" cy="3184842"/>
          </a:xfrm>
        </p:grpSpPr>
        <p:sp>
          <p:nvSpPr>
            <p:cNvPr id="5" name="TextBox 4"/>
            <p:cNvSpPr txBox="1"/>
            <p:nvPr/>
          </p:nvSpPr>
          <p:spPr>
            <a:xfrm>
              <a:off x="2167367" y="5481935"/>
              <a:ext cx="785727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pg-Gre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ὁ λῃστής, τοῦ λῃστοῦ. ἡ λῃστρίς, τῆς λῃστρίδος</a:t>
              </a:r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pg-Grek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οἱ λῃσταί, τῶν λῃστῶν. αἱ λῃστρίδες, τῶν λῃστρίδων</a:t>
              </a:r>
              <a:endParaRPr lang="en-US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96216" y="3251200"/>
              <a:ext cx="3503129" cy="2503055"/>
            </a:xfrm>
            <a:custGeom>
              <a:avLst/>
              <a:gdLst>
                <a:gd name="connsiteX0" fmla="*/ 686039 w 3503129"/>
                <a:gd name="connsiteY0" fmla="*/ 2503055 h 2503055"/>
                <a:gd name="connsiteX1" fmla="*/ 85675 w 3503129"/>
                <a:gd name="connsiteY1" fmla="*/ 1634836 h 2503055"/>
                <a:gd name="connsiteX2" fmla="*/ 381239 w 3503129"/>
                <a:gd name="connsiteY2" fmla="*/ 563418 h 2503055"/>
                <a:gd name="connsiteX3" fmla="*/ 3503129 w 3503129"/>
                <a:gd name="connsiteY3" fmla="*/ 0 h 250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129" h="2503055">
                  <a:moveTo>
                    <a:pt x="686039" y="2503055"/>
                  </a:moveTo>
                  <a:cubicBezTo>
                    <a:pt x="411257" y="2230582"/>
                    <a:pt x="136475" y="1958109"/>
                    <a:pt x="85675" y="1634836"/>
                  </a:cubicBezTo>
                  <a:cubicBezTo>
                    <a:pt x="34875" y="1311563"/>
                    <a:pt x="-188337" y="835891"/>
                    <a:pt x="381239" y="563418"/>
                  </a:cubicBezTo>
                  <a:cubicBezTo>
                    <a:pt x="950815" y="290945"/>
                    <a:pt x="2226972" y="145472"/>
                    <a:pt x="350312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2800" y="1486038"/>
            <a:ext cx="4950266" cy="2821863"/>
            <a:chOff x="7162800" y="1486038"/>
            <a:chExt cx="4950266" cy="2821863"/>
          </a:xfrm>
        </p:grpSpPr>
        <p:sp>
          <p:nvSpPr>
            <p:cNvPr id="8" name="TextBox 7"/>
            <p:cNvSpPr txBox="1"/>
            <p:nvPr/>
          </p:nvSpPr>
          <p:spPr>
            <a:xfrm>
              <a:off x="7162800" y="1486038"/>
              <a:ext cx="49502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ἡ ναῦς, τῆς νεώς.</a:t>
              </a:r>
            </a:p>
            <a:p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εἰςβαινω εἰς τὴν ναῦν, “</a:t>
              </a: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 board ship”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839179" y="2433995"/>
              <a:ext cx="1990621" cy="1873906"/>
            </a:xfrm>
            <a:custGeom>
              <a:avLst/>
              <a:gdLst>
                <a:gd name="connsiteX0" fmla="*/ 2124363 w 2351949"/>
                <a:gd name="connsiteY0" fmla="*/ 0 h 1874516"/>
                <a:gd name="connsiteX1" fmla="*/ 2262909 w 2351949"/>
                <a:gd name="connsiteY1" fmla="*/ 1052945 h 1874516"/>
                <a:gd name="connsiteX2" fmla="*/ 942109 w 2351949"/>
                <a:gd name="connsiteY2" fmla="*/ 1838036 h 1874516"/>
                <a:gd name="connsiteX3" fmla="*/ 0 w 2351949"/>
                <a:gd name="connsiteY3" fmla="*/ 1671782 h 187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949" h="1874516">
                  <a:moveTo>
                    <a:pt x="2124363" y="0"/>
                  </a:moveTo>
                  <a:cubicBezTo>
                    <a:pt x="2292157" y="373303"/>
                    <a:pt x="2459951" y="746606"/>
                    <a:pt x="2262909" y="1052945"/>
                  </a:cubicBezTo>
                  <a:cubicBezTo>
                    <a:pt x="2065867" y="1359284"/>
                    <a:pt x="1319260" y="1734897"/>
                    <a:pt x="942109" y="1838036"/>
                  </a:cubicBezTo>
                  <a:cubicBezTo>
                    <a:pt x="564957" y="1941176"/>
                    <a:pt x="282478" y="1806479"/>
                    <a:pt x="0" y="167178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7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τοῦ βαίνειν </a:t>
            </a:r>
            <a:r>
              <a:rPr lang="el-GR" dirty="0" smtClean="0"/>
              <a:t>βασικά μέρη</a:t>
            </a:r>
            <a:r>
              <a:rPr lang="cpg-Grek" dirty="0" smtClean="0"/>
              <a:t>. βαίνω (</a:t>
            </a:r>
            <a:r>
              <a:rPr lang="en-US" dirty="0" smtClean="0"/>
              <a:t>“go”</a:t>
            </a:r>
            <a:r>
              <a:rPr lang="cpg-Grek" dirty="0" smtClean="0"/>
              <a:t>), </a:t>
            </a:r>
            <a:r>
              <a:rPr lang="en-US" dirty="0" smtClean="0"/>
              <a:t>Principle Parts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/>
              <a:t>βαίνω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pg-Grek" dirty="0" smtClean="0"/>
              <a:t>βαίνω.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pg-Grek" dirty="0" smtClean="0"/>
              <a:t>βήσομαι.</a:t>
            </a:r>
          </a:p>
          <a:p>
            <a:pPr marL="457200" indent="-457200">
              <a:buFont typeface="+mj-lt"/>
              <a:buAutoNum type="arabicPeriod"/>
            </a:pPr>
            <a:r>
              <a:rPr lang="cpg-Grek" dirty="0" smtClean="0"/>
              <a:t>ἔβην.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pg-Grek" dirty="0" smtClean="0"/>
              <a:t>εἰσ-βαίνω “</a:t>
            </a:r>
            <a:r>
              <a:rPr lang="en-US" dirty="0" smtClean="0"/>
              <a:t>board (ship, plane, etc.)”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pg-Grek" dirty="0" smtClean="0"/>
              <a:t>εἰσ-βαίνω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pg-Grek" dirty="0"/>
              <a:t>εἰσ-</a:t>
            </a:r>
            <a:r>
              <a:rPr lang="cpg-Grek" dirty="0" smtClean="0"/>
              <a:t>βήσομαι</a:t>
            </a:r>
            <a:r>
              <a:rPr lang="cpg-Grek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pg-Grek" dirty="0" smtClean="0"/>
              <a:t>εἰσ-έβην.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10-7A34-4178-ADD8-40617B1B51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cpg-Grek" dirty="0" smtClean="0"/>
              <a:t>ὦ ______· τί ἐποίεις χθές; πότερον</a:t>
            </a:r>
          </a:p>
          <a:p>
            <a:pPr lvl="1">
              <a:spcAft>
                <a:spcPts val="4800"/>
              </a:spcAft>
            </a:pPr>
            <a:r>
              <a:rPr lang="cpg-Grek" dirty="0" smtClean="0"/>
              <a:t>ἀνέγνως, ἢ</a:t>
            </a:r>
          </a:p>
          <a:p>
            <a:pPr lvl="1">
              <a:spcAft>
                <a:spcPts val="4800"/>
              </a:spcAft>
            </a:pPr>
            <a:r>
              <a:rPr lang="cpg-Grek" dirty="0" smtClean="0"/>
              <a:t>τὴν</a:t>
            </a:r>
            <a:r>
              <a:rPr lang="en-US" dirty="0" smtClean="0"/>
              <a:t> </a:t>
            </a:r>
            <a:r>
              <a:rPr lang="cpg-Grek" dirty="0" smtClean="0"/>
              <a:t>τηλεόρασιν ἐθεῶ, ἢ</a:t>
            </a:r>
          </a:p>
          <a:p>
            <a:pPr lvl="1">
              <a:spcAft>
                <a:spcPts val="4800"/>
              </a:spcAft>
            </a:pPr>
            <a:r>
              <a:rPr lang="cpg-Grek" dirty="0" smtClean="0"/>
              <a:t>τὴν ναῦν τὴν τῶν λῃστῶν εἰσέβης;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6A11-B9E1-4439-979F-95161F8FA06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98697" y="1497255"/>
            <a:ext cx="6838902" cy="1474545"/>
            <a:chOff x="3698697" y="1497255"/>
            <a:chExt cx="6838902" cy="1474545"/>
          </a:xfrm>
        </p:grpSpPr>
        <p:pic>
          <p:nvPicPr>
            <p:cNvPr id="6" name="Picture 5" descr="reading | jmmcdowell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1" y="1497255"/>
              <a:ext cx="1545998" cy="1474545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698697" y="2506894"/>
              <a:ext cx="4982966" cy="304574"/>
            </a:xfrm>
            <a:custGeom>
              <a:avLst/>
              <a:gdLst>
                <a:gd name="connsiteX0" fmla="*/ 0 w 4982966"/>
                <a:gd name="connsiteY0" fmla="*/ 267128 h 304574"/>
                <a:gd name="connsiteX1" fmla="*/ 2167847 w 4982966"/>
                <a:gd name="connsiteY1" fmla="*/ 297951 h 304574"/>
                <a:gd name="connsiteX2" fmla="*/ 3770615 w 4982966"/>
                <a:gd name="connsiteY2" fmla="*/ 154113 h 304574"/>
                <a:gd name="connsiteX3" fmla="*/ 4982966 w 4982966"/>
                <a:gd name="connsiteY3" fmla="*/ 0 h 3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2966" h="304574">
                  <a:moveTo>
                    <a:pt x="0" y="267128"/>
                  </a:moveTo>
                  <a:cubicBezTo>
                    <a:pt x="769705" y="291957"/>
                    <a:pt x="1539411" y="316787"/>
                    <a:pt x="2167847" y="297951"/>
                  </a:cubicBezTo>
                  <a:cubicBezTo>
                    <a:pt x="2796283" y="279115"/>
                    <a:pt x="3301429" y="203771"/>
                    <a:pt x="3770615" y="154113"/>
                  </a:cubicBezTo>
                  <a:cubicBezTo>
                    <a:pt x="4239801" y="104455"/>
                    <a:pt x="4611383" y="52227"/>
                    <a:pt x="498296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5421" y="4668193"/>
            <a:ext cx="7526191" cy="1863603"/>
            <a:chOff x="4345421" y="4668193"/>
            <a:chExt cx="7526191" cy="1863603"/>
          </a:xfrm>
        </p:grpSpPr>
        <p:pic>
          <p:nvPicPr>
            <p:cNvPr id="15" name="Picture 14" descr="Palm trees and old friends « TALL SHIPS CHALLENGE® Series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969" y="4693280"/>
              <a:ext cx="2103263" cy="1838516"/>
            </a:xfrm>
            <a:prstGeom prst="rect">
              <a:avLst/>
            </a:prstGeom>
          </p:spPr>
        </p:pic>
        <p:pic>
          <p:nvPicPr>
            <p:cNvPr id="17" name="Picture 16" descr="File:Bandanna Roger Flag.svg - Wikipe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412" y="4668193"/>
              <a:ext cx="1600200" cy="120015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4345421" y="5609690"/>
              <a:ext cx="3185536" cy="460840"/>
            </a:xfrm>
            <a:custGeom>
              <a:avLst/>
              <a:gdLst>
                <a:gd name="connsiteX0" fmla="*/ 548 w 3185536"/>
                <a:gd name="connsiteY0" fmla="*/ 0 h 460840"/>
                <a:gd name="connsiteX1" fmla="*/ 524530 w 3185536"/>
                <a:gd name="connsiteY1" fmla="*/ 441789 h 460840"/>
                <a:gd name="connsiteX2" fmla="*/ 3185536 w 3185536"/>
                <a:gd name="connsiteY2" fmla="*/ 339047 h 4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5536" h="460840">
                  <a:moveTo>
                    <a:pt x="548" y="0"/>
                  </a:moveTo>
                  <a:cubicBezTo>
                    <a:pt x="-2877" y="192640"/>
                    <a:pt x="-6301" y="385281"/>
                    <a:pt x="524530" y="441789"/>
                  </a:cubicBezTo>
                  <a:cubicBezTo>
                    <a:pt x="1055361" y="498297"/>
                    <a:pt x="2120448" y="418672"/>
                    <a:pt x="3185536" y="33904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5172" y="2723394"/>
            <a:ext cx="6085550" cy="1692455"/>
            <a:chOff x="5815172" y="2723394"/>
            <a:chExt cx="6085550" cy="1692455"/>
          </a:xfrm>
        </p:grpSpPr>
        <p:grpSp>
          <p:nvGrpSpPr>
            <p:cNvPr id="13" name="Group 12"/>
            <p:cNvGrpSpPr/>
            <p:nvPr/>
          </p:nvGrpSpPr>
          <p:grpSpPr>
            <a:xfrm>
              <a:off x="5815172" y="2723394"/>
              <a:ext cx="6085550" cy="1604124"/>
              <a:chOff x="5815172" y="2723394"/>
              <a:chExt cx="6085550" cy="160412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4272" y="2723394"/>
                <a:ext cx="2076450" cy="1604124"/>
              </a:xfrm>
              <a:prstGeom prst="rect">
                <a:avLst/>
              </a:prstGeom>
            </p:spPr>
          </p:pic>
          <p:sp>
            <p:nvSpPr>
              <p:cNvPr id="12" name="Freeform 11"/>
              <p:cNvSpPr/>
              <p:nvPr/>
            </p:nvSpPr>
            <p:spPr>
              <a:xfrm flipV="1">
                <a:off x="5815172" y="3733800"/>
                <a:ext cx="3862228" cy="283396"/>
              </a:xfrm>
              <a:custGeom>
                <a:avLst/>
                <a:gdLst>
                  <a:gd name="connsiteX0" fmla="*/ 0 w 3123344"/>
                  <a:gd name="connsiteY0" fmla="*/ 0 h 51370"/>
                  <a:gd name="connsiteX1" fmla="*/ 3123344 w 3123344"/>
                  <a:gd name="connsiteY1" fmla="*/ 51370 h 5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3344" h="51370">
                    <a:moveTo>
                      <a:pt x="0" y="0"/>
                    </a:moveTo>
                    <a:lnTo>
                      <a:pt x="3123344" y="513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152899" y="3954184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7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53D9-05BF-4A04-BE99-C45E2705F8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7368"/>
            <a:ext cx="10058400" cy="63032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962400" y="3429000"/>
            <a:ext cx="152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5943600" y="2260084"/>
            <a:ext cx="5794033" cy="940316"/>
            <a:chOff x="5943600" y="2260084"/>
            <a:chExt cx="5794033" cy="94031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5943600" y="2743200"/>
              <a:ext cx="18288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53200" y="2260084"/>
              <a:ext cx="5184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0" dirty="0" smtClean="0">
                  <a:solidFill>
                    <a:srgbClr val="FF0000"/>
                  </a:solidFill>
                  <a:latin typeface="New Athena Unicode" panose="02000503000000020003" pitchFamily="2" charset="0"/>
                  <a:cs typeface="New Athena Unicode" panose="02000503000000020003" pitchFamily="2" charset="0"/>
                </a:rPr>
                <a:t>ἐλευθερόω, ἐλευθερώσω, ἠλευθέρωσα</a:t>
              </a:r>
              <a:endParaRPr lang="en-US" b="0" dirty="0">
                <a:solidFill>
                  <a:srgbClr val="FF0000"/>
                </a:solidFill>
                <a:latin typeface="New Athena Unicode" panose="02000503000000020003" pitchFamily="2" charset="0"/>
                <a:cs typeface="New Athena Unicode" panose="02000503000000020003" pitchFamily="2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295400" y="3429000"/>
            <a:ext cx="152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1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Omicron Contracts (</a:t>
            </a:r>
            <a:r>
              <a:rPr lang="el-GR" dirty="0" smtClean="0"/>
              <a:t>ἐλευθερόω</a:t>
            </a:r>
            <a:r>
              <a:rPr lang="en-US" dirty="0" smtClean="0"/>
              <a:t> as model)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3303-0063-4E2C-B01F-5CDA94AAAB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362" y="1058195"/>
            <a:ext cx="618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>
                <a:latin typeface="New Athena Unicode" panose="02000503000000020003" pitchFamily="2" charset="0"/>
                <a:cs typeface="New Athena Unicode" panose="02000503000000020003" pitchFamily="2" charset="0"/>
              </a:rPr>
              <a:t>ἐλευθερόω, </a:t>
            </a:r>
            <a:r>
              <a:rPr lang="en-US" b="0" dirty="0" smtClean="0">
                <a:latin typeface="New Athena Unicode" panose="02000503000000020003" pitchFamily="2" charset="0"/>
                <a:cs typeface="New Athena Unicode" panose="02000503000000020003" pitchFamily="2" charset="0"/>
              </a:rPr>
              <a:t>_______________, _____________</a:t>
            </a:r>
            <a:endParaRPr lang="en-US" b="0" dirty="0">
              <a:latin typeface="New Athena Unicode" panose="02000503000000020003" pitchFamily="2" charset="0"/>
              <a:cs typeface="New Athena Unicode" panose="02000503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5402"/>
            <a:ext cx="9525000" cy="4546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667000" y="2286000"/>
            <a:ext cx="170688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61920" y="4294529"/>
            <a:ext cx="171196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2540" y="2590800"/>
            <a:ext cx="914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05600" y="2286000"/>
            <a:ext cx="457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53400" y="2286000"/>
            <a:ext cx="1447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</a:t>
            </a:r>
            <a:r>
              <a:rPr lang="en-US" dirty="0" smtClean="0"/>
              <a:t> Contracts (</a:t>
            </a:r>
            <a:r>
              <a:rPr lang="el-GR" dirty="0" smtClean="0"/>
              <a:t>ἐλευθερόω</a:t>
            </a:r>
            <a:r>
              <a:rPr lang="en-US" dirty="0" smtClean="0"/>
              <a:t> as model)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3303-0063-4E2C-B01F-5CDA94AAAB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362" y="105819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>
                <a:latin typeface="New Athena Unicode" panose="02000503000000020003" pitchFamily="2" charset="0"/>
                <a:cs typeface="New Athena Unicode" panose="02000503000000020003" pitchFamily="2" charset="0"/>
              </a:rPr>
              <a:t>ἐλευθερόω, ἐλευθερώσω, ἠλευθέρωσα</a:t>
            </a:r>
            <a:endParaRPr lang="en-US" b="0" dirty="0">
              <a:latin typeface="New Athena Unicode" panose="02000503000000020003" pitchFamily="2" charset="0"/>
              <a:cs typeface="New Athena Unicode" panose="02000503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709928"/>
            <a:ext cx="9520207" cy="4544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667000" y="2286000"/>
            <a:ext cx="9144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4457192"/>
            <a:ext cx="9144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2260600"/>
            <a:ext cx="762000" cy="63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77200" y="2260600"/>
            <a:ext cx="1600200" cy="63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Omicron Contracts (</a:t>
            </a:r>
            <a:r>
              <a:rPr lang="el-GR" dirty="0" smtClean="0"/>
              <a:t>ἐλευθερόω</a:t>
            </a:r>
            <a:r>
              <a:rPr lang="en-US" dirty="0" smtClean="0"/>
              <a:t> as model)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3303-0063-4E2C-B01F-5CDA94AAAB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362" y="105819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>
                <a:latin typeface="New Athena Unicode" panose="02000503000000020003" pitchFamily="2" charset="0"/>
                <a:cs typeface="New Athena Unicode" panose="02000503000000020003" pitchFamily="2" charset="0"/>
              </a:rPr>
              <a:t>ἐλευθερόω, ἐλευθερώσω, ἠλευθέρωσα</a:t>
            </a:r>
            <a:endParaRPr lang="en-US" b="0" dirty="0">
              <a:latin typeface="New Athena Unicode" panose="02000503000000020003" pitchFamily="2" charset="0"/>
              <a:cs typeface="New Athena Unicode" panose="02000503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5402"/>
            <a:ext cx="9525000" cy="4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24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1477</TotalTime>
  <Words>232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Gill Sans MT</vt:lpstr>
      <vt:lpstr>New Athena Unicode</vt:lpstr>
      <vt:lpstr>Times New Roman</vt:lpstr>
      <vt:lpstr>Wingdings</vt:lpstr>
      <vt:lpstr>grk101-102</vt:lpstr>
      <vt:lpstr>GRK 102</vt:lpstr>
      <vt:lpstr>λαλῶμεν ἑλληνιστί</vt:lpstr>
      <vt:lpstr>ΥΜΕΙΣ ΕΠΙ ΤΗΣ ΝΕΩΣ (“you-all on board ship”) </vt:lpstr>
      <vt:lpstr>τοῦ βαίνειν βασικά μέρη. βαίνω (“go”), Principle Parts</vt:lpstr>
      <vt:lpstr>λαλῶμεν ἑλληνιστί</vt:lpstr>
      <vt:lpstr>PowerPoint Presentation</vt:lpstr>
      <vt:lpstr>Omicron Contracts (ἐλευθερόω as model)</vt:lpstr>
      <vt:lpstr>Omicron Contracts (ἐλευθερόω as model)</vt:lpstr>
      <vt:lpstr>Omicron Contracts (ἐλευθερόω as model)</vt:lpstr>
      <vt:lpstr>Omicron Contracts (ἐλευθερόω as model)</vt:lpstr>
      <vt:lpstr>λαλῶμεν ἑλληνιστί — λέξεις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Medicine and Marriage</dc:title>
  <dc:creator>Andrew Scholtz</dc:creator>
  <cp:lastModifiedBy>Scholtz, Andrew</cp:lastModifiedBy>
  <cp:revision>117</cp:revision>
  <cp:lastPrinted>2018-11-05T15:51:00Z</cp:lastPrinted>
  <dcterms:created xsi:type="dcterms:W3CDTF">1999-02-23T07:42:14Z</dcterms:created>
  <dcterms:modified xsi:type="dcterms:W3CDTF">2020-11-19T18:33:16Z</dcterms:modified>
</cp:coreProperties>
</file>