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6" r:id="rId3"/>
    <p:sldId id="265" r:id="rId4"/>
    <p:sldId id="274" r:id="rId5"/>
    <p:sldId id="273" r:id="rId6"/>
    <p:sldId id="264" r:id="rId7"/>
    <p:sldId id="263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6395" autoAdjust="0"/>
  </p:normalViewPr>
  <p:slideViewPr>
    <p:cSldViewPr showGuides="1">
      <p:cViewPr varScale="1">
        <p:scale>
          <a:sx n="100" d="100"/>
          <a:sy n="100" d="100"/>
        </p:scale>
        <p:origin x="84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AN ATTIC BLACK-FIGURED CHALCIDISING EYE-CUP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CIRCA 520 B.C.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https://www.christies.com/lotfinder/Lot/an-attic-black-figured-chalcidising-eye-cup-circa-520-6101992-details.aspx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A1B7-772E-47F3-ADB4-CFF8359F16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US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smtClean="0"/>
              <a:t>Passive Voice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 smtClean="0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</a:t>
            </a:r>
            <a:r>
              <a:rPr lang="en-US" dirty="0" smtClean="0"/>
              <a:t> Pts </a:t>
            </a:r>
            <a:r>
              <a:rPr lang="el-GR" dirty="0"/>
              <a:t>κεῖμαι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κεῖμαι</a:t>
            </a:r>
            <a:endParaRPr lang="en-US" dirty="0" smtClean="0"/>
          </a:p>
          <a:p>
            <a:r>
              <a:rPr lang="el-GR" dirty="0" smtClean="0"/>
              <a:t>κείσομαι</a:t>
            </a:r>
          </a:p>
          <a:p>
            <a:r>
              <a:rPr lang="en-US" i="1" dirty="0" smtClean="0"/>
              <a:t>No aorist!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32553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</a:t>
            </a:r>
            <a:r>
              <a:rPr lang="en-US" dirty="0"/>
              <a:t> Pts </a:t>
            </a:r>
            <a:r>
              <a:rPr lang="el-GR" dirty="0" smtClean="0"/>
              <a:t>συναγείρω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συν-αγείρω</a:t>
            </a:r>
          </a:p>
          <a:p>
            <a:r>
              <a:rPr lang="el-GR" dirty="0" smtClean="0"/>
              <a:t>συν-αγερῶ (-έω)</a:t>
            </a:r>
          </a:p>
          <a:p>
            <a:r>
              <a:rPr lang="el-GR" dirty="0" smtClean="0"/>
              <a:t>συν-ήγειρα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750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ercise - How to lie down on your back properly dur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92" y="1709343"/>
            <a:ext cx="5273616" cy="343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Τί ποιεῖ αὕτη;</a:t>
            </a:r>
            <a:r>
              <a:rPr lang="en-US" dirty="0" smtClean="0"/>
              <a:t> (</a:t>
            </a:r>
            <a:r>
              <a:rPr lang="el-GR" dirty="0" smtClean="0"/>
              <a:t>οὐ καθεύδει!)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77018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risties.com/img/LotImages/2017/NYR/2017_NYR_14356_0065_000(an_attic_black-figured_chalcidising_eye-cup_circa_520_bc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7" y="235898"/>
            <a:ext cx="9607826" cy="63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675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IMAGE (PNG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84076"/>
            <a:ext cx="4572000" cy="2564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739676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dirty="0" smtClean="0"/>
              <a:t>βλέπω, βλεψω, ἔβλεψα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l-GR" sz="4800" dirty="0" smtClean="0"/>
              <a:t>ὁράω, ὄψομαι, εἶδον</a:t>
            </a:r>
            <a:br>
              <a:rPr lang="el-GR" sz="4800" dirty="0" smtClean="0"/>
            </a:br>
            <a:r>
              <a:rPr lang="el-GR" sz="4800" dirty="0" smtClean="0"/>
              <a:t>ὁ οφθαλμός, τοῦ ὀφθαλμοῦ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10121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48183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pg-Grek" dirty="0" smtClean="0"/>
              <a:t>λαλῶμεν </a:t>
            </a:r>
            <a:r>
              <a:rPr lang="en-US" dirty="0" smtClean="0"/>
              <a:t> </a:t>
            </a:r>
            <a:r>
              <a:rPr lang="cpg-Grek" dirty="0" smtClean="0"/>
              <a:t>ἑλληνιστί </a:t>
            </a:r>
            <a:r>
              <a:rPr lang="fr-FR" dirty="0" smtClean="0"/>
              <a:t>— </a:t>
            </a:r>
            <a:r>
              <a:rPr lang="cpg-Grek" dirty="0" smtClean="0"/>
              <a:t>λέξεις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946822"/>
          </a:xfrm>
        </p:spPr>
        <p:txBody>
          <a:bodyPr>
            <a:normAutofit lnSpcReduction="10000"/>
          </a:bodyPr>
          <a:lstStyle/>
          <a:p>
            <a:r>
              <a:rPr lang="cpg-Grek" dirty="0" smtClean="0">
                <a:cs typeface="Calibri" panose="020F0502020204030204" pitchFamily="34" charset="0"/>
              </a:rPr>
              <a:t>λύω (ἐνεργητικῶς)</a:t>
            </a:r>
          </a:p>
          <a:p>
            <a:pPr lvl="1"/>
            <a:r>
              <a:rPr lang="cpg-Grek" dirty="0" smtClean="0">
                <a:cs typeface="Calibri" panose="020F0502020204030204" pitchFamily="34" charset="0"/>
              </a:rPr>
              <a:t>λύομαι (μέσως)</a:t>
            </a:r>
          </a:p>
          <a:p>
            <a:r>
              <a:rPr lang="cpg-Grek" dirty="0" smtClean="0">
                <a:cs typeface="Calibri" panose="020F0502020204030204" pitchFamily="34" charset="0"/>
              </a:rPr>
              <a:t>λύομαι (παθητικῶς)</a:t>
            </a:r>
          </a:p>
          <a:p>
            <a:r>
              <a:rPr lang="cpg-Grek" dirty="0" smtClean="0">
                <a:cs typeface="Calibri" panose="020F0502020204030204" pitchFamily="34" charset="0"/>
              </a:rPr>
              <a:t>ὁ λῃστής, τοῦ λῃστοῦ / ἡ λῃστρίς, τῆς λῃστρίδος</a:t>
            </a:r>
          </a:p>
          <a:p>
            <a:r>
              <a:rPr lang="cpg-Grek" dirty="0" smtClean="0">
                <a:cs typeface="Calibri" panose="020F0502020204030204" pitchFamily="34" charset="0"/>
              </a:rPr>
              <a:t>ὁ ἀνήρ, τοῦ ἀνδρός, τὸν ἄνδρα</a:t>
            </a:r>
          </a:p>
          <a:p>
            <a:r>
              <a:rPr lang="cpg-Grek" dirty="0" smtClean="0">
                <a:cs typeface="Calibri" panose="020F0502020204030204" pitchFamily="34" charset="0"/>
              </a:rPr>
              <a:t>ἡ γυνή, τῆς γυναικός, τὴν γυναῖκα</a:t>
            </a:r>
          </a:p>
          <a:p>
            <a:r>
              <a:rPr lang="cpg-Grek" dirty="0" smtClean="0">
                <a:cs typeface="Calibri" panose="020F0502020204030204" pitchFamily="34" charset="0"/>
              </a:rPr>
              <a:t>τὸ ξίφος, τῷ ξίφει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4" name="Picture 3" descr="Pirate Clip-art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39" y="609600"/>
            <a:ext cx="3355936" cy="2395538"/>
          </a:xfrm>
          <a:prstGeom prst="rect">
            <a:avLst/>
          </a:prstGeom>
        </p:spPr>
      </p:pic>
      <p:pic>
        <p:nvPicPr>
          <p:cNvPr id="5" name="Picture 4" descr="The Little Princess: Abduction- par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15" y="3337805"/>
            <a:ext cx="2194560" cy="2438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210800" y="1524000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0350" y="2371725"/>
            <a:ext cx="7562850" cy="3991399"/>
          </a:xfrm>
          <a:custGeom>
            <a:avLst/>
            <a:gdLst>
              <a:gd name="connsiteX0" fmla="*/ 0 w 7562850"/>
              <a:gd name="connsiteY0" fmla="*/ 3600450 h 3991399"/>
              <a:gd name="connsiteX1" fmla="*/ 4429125 w 7562850"/>
              <a:gd name="connsiteY1" fmla="*/ 3657600 h 3991399"/>
              <a:gd name="connsiteX2" fmla="*/ 7562850 w 7562850"/>
              <a:gd name="connsiteY2" fmla="*/ 0 h 39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2850" h="3991399">
                <a:moveTo>
                  <a:pt x="0" y="3600450"/>
                </a:moveTo>
                <a:cubicBezTo>
                  <a:pt x="1584325" y="3929062"/>
                  <a:pt x="3168650" y="4257675"/>
                  <a:pt x="4429125" y="3657600"/>
                </a:cubicBezTo>
                <a:cubicBezTo>
                  <a:pt x="5689600" y="3057525"/>
                  <a:pt x="6626225" y="1528762"/>
                  <a:pt x="756285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0612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</a:t>
            </a:r>
            <a:r>
              <a:rPr lang="el-GR" dirty="0" smtClean="0"/>
              <a:t> </a:t>
            </a:r>
            <a:r>
              <a:rPr lang="en-US" dirty="0" smtClean="0"/>
              <a:t>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ἡ Μυρρίνη λύει τὴν παῖδα ξίφει</a:t>
            </a:r>
            <a:r>
              <a:rPr lang="en-US" dirty="0" smtClean="0"/>
              <a:t> </a:t>
            </a:r>
            <a:r>
              <a:rPr lang="en-US" sz="2400" dirty="0"/>
              <a:t>(</a:t>
            </a:r>
            <a:r>
              <a:rPr lang="el-GR" sz="2400" dirty="0"/>
              <a:t>τὸ ξίφος, τοῦ ξιφους, </a:t>
            </a:r>
            <a:r>
              <a:rPr lang="en-US" sz="2400" dirty="0"/>
              <a:t>dat., “with a sword”</a:t>
            </a:r>
            <a:r>
              <a:rPr lang="el-GR" sz="2400" dirty="0"/>
              <a:t>)</a:t>
            </a:r>
            <a:endParaRPr lang="el-GR" dirty="0" smtClean="0"/>
          </a:p>
          <a:p>
            <a:r>
              <a:rPr lang="el-GR" dirty="0" smtClean="0"/>
              <a:t>ἡ παῖς ποιεῖ τὴν σπόνδην </a:t>
            </a:r>
            <a:r>
              <a:rPr lang="el-GR" sz="2400" dirty="0"/>
              <a:t>(</a:t>
            </a:r>
            <a:r>
              <a:rPr lang="en-US" sz="2400" dirty="0"/>
              <a:t>libation)</a:t>
            </a:r>
            <a:endParaRPr lang="en-US" dirty="0" smtClean="0"/>
          </a:p>
          <a:p>
            <a:r>
              <a:rPr lang="el-GR" dirty="0" smtClean="0"/>
              <a:t>ὁ Ἀθηναῖος τιμᾷ τὸν στρατηγόν </a:t>
            </a:r>
            <a:r>
              <a:rPr lang="el-GR" sz="2400" dirty="0"/>
              <a:t>(</a:t>
            </a:r>
            <a:r>
              <a:rPr lang="en-US" sz="2400" dirty="0"/>
              <a:t>general)</a:t>
            </a:r>
            <a:r>
              <a:rPr lang="en-US" dirty="0" smtClean="0"/>
              <a:t> </a:t>
            </a:r>
            <a:r>
              <a:rPr lang="el-GR" dirty="0" smtClean="0"/>
              <a:t>λογοις </a:t>
            </a:r>
            <a:r>
              <a:rPr lang="el-GR" sz="2400" dirty="0"/>
              <a:t>(</a:t>
            </a:r>
            <a:r>
              <a:rPr lang="en-US" sz="2400" dirty="0"/>
              <a:t>“with speeches”—case?)</a:t>
            </a:r>
            <a:endParaRPr lang="en-US" dirty="0" smtClean="0"/>
          </a:p>
          <a:p>
            <a:r>
              <a:rPr lang="el-GR" dirty="0" smtClean="0"/>
              <a:t>ὁ ἔμπορος δηλοῖ τὸ ἀργύριον τῷ ναυκλήρῳ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76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74761" y="2731532"/>
            <a:ext cx="8242478" cy="206210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l-GR" sz="3200" dirty="0">
                <a:latin typeface="Calibri" pitchFamily="34" charset="0"/>
              </a:rPr>
              <a:t>ἀλλ᾽— Ἡρακλῆος γὰρ ἀνικήτου γένος ἐστέ — </a:t>
            </a:r>
          </a:p>
          <a:p>
            <a:pPr algn="ctr"/>
            <a:r>
              <a:rPr lang="el-GR" sz="3200" dirty="0">
                <a:latin typeface="Calibri" pitchFamily="34" charset="0"/>
              </a:rPr>
              <a:t>θαρσεῖτ᾽· οὔπω Ζεὺς αὐχένα λοξὸν ἔχει.</a:t>
            </a:r>
          </a:p>
          <a:p>
            <a:pPr algn="ctr"/>
            <a:endParaRPr lang="el-GR" sz="3200" dirty="0">
              <a:latin typeface="Calibri" pitchFamily="34" charset="0"/>
            </a:endParaRPr>
          </a:p>
          <a:p>
            <a:pPr algn="ctr"/>
            <a:r>
              <a:rPr lang="el-GR" sz="3200" dirty="0">
                <a:latin typeface="Calibri" pitchFamily="34" charset="0"/>
              </a:rPr>
              <a:t>οὐ παντὸς ἀνδρὸς ἐς Κόρινθόν ἐσθ᾽ ὁ πλοῦς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9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Quiz and Drill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3200" dirty="0" smtClean="0"/>
              <a:t>Princ</a:t>
            </a:r>
            <a:r>
              <a:rPr lang="en-US" sz="3200" dirty="0" smtClean="0"/>
              <a:t> </a:t>
            </a:r>
            <a:r>
              <a:rPr lang="el-GR" sz="3200" dirty="0" smtClean="0"/>
              <a:t>prts </a:t>
            </a:r>
            <a:r>
              <a:rPr lang="el-GR" sz="3200" dirty="0"/>
              <a:t>καταλαμβάνω, κεῖμαι, </a:t>
            </a:r>
            <a:r>
              <a:rPr lang="el-GR" sz="3200" dirty="0" smtClean="0"/>
              <a:t>συναγείρω</a:t>
            </a:r>
            <a:r>
              <a:rPr lang="en-US" sz="3200" dirty="0"/>
              <a:t>. </a:t>
            </a:r>
            <a:r>
              <a:rPr lang="en-US" sz="3200" dirty="0" smtClean="0"/>
              <a:t>Forms of </a:t>
            </a:r>
            <a:r>
              <a:rPr lang="el-GR" sz="3200" dirty="0" smtClean="0"/>
              <a:t>κεῖμαι (</a:t>
            </a:r>
            <a:r>
              <a:rPr lang="en-US" sz="3200" dirty="0" smtClean="0"/>
              <a:t>present </a:t>
            </a:r>
            <a:r>
              <a:rPr lang="en-US" sz="3200" dirty="0" err="1" smtClean="0"/>
              <a:t>indic</a:t>
            </a:r>
            <a:r>
              <a:rPr lang="en-US" sz="3200" dirty="0" smtClean="0"/>
              <a:t>, </a:t>
            </a:r>
            <a:r>
              <a:rPr lang="en-US" sz="3200" dirty="0" err="1" smtClean="0"/>
              <a:t>imperat</a:t>
            </a:r>
            <a:r>
              <a:rPr lang="en-US" sz="3200" dirty="0" smtClean="0"/>
              <a:t>., inf., PTC; </a:t>
            </a:r>
            <a:r>
              <a:rPr lang="en-US" sz="3200" dirty="0" err="1" smtClean="0"/>
              <a:t>imperf</a:t>
            </a:r>
            <a:r>
              <a:rPr lang="en-US" sz="3200" dirty="0" smtClean="0"/>
              <a:t>. indic.)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36682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Princ</a:t>
            </a:r>
            <a:r>
              <a:rPr lang="en-US" dirty="0"/>
              <a:t> </a:t>
            </a:r>
            <a:r>
              <a:rPr lang="el-GR" dirty="0"/>
              <a:t>prts καταλαμβάνω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καταλαμβάνω</a:t>
            </a:r>
            <a:endParaRPr lang="en-US" dirty="0" smtClean="0"/>
          </a:p>
          <a:p>
            <a:r>
              <a:rPr lang="el-GR" dirty="0" smtClean="0"/>
              <a:t>καταλήψομαι</a:t>
            </a:r>
          </a:p>
          <a:p>
            <a:r>
              <a:rPr lang="el-GR" dirty="0" smtClean="0"/>
              <a:t>κατ-έ-λαβον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666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760</TotalTime>
  <Words>225</Words>
  <Application>Microsoft Office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Passive Voice</vt:lpstr>
      <vt:lpstr>PowerPoint Presentation</vt:lpstr>
      <vt:lpstr>PowerPoint Presentation</vt:lpstr>
      <vt:lpstr>PowerPoint Presentation</vt:lpstr>
      <vt:lpstr>λαλῶμεν  ἑλληνιστί — λέξεις</vt:lpstr>
      <vt:lpstr>Passive Practice…</vt:lpstr>
      <vt:lpstr>Quotes</vt:lpstr>
      <vt:lpstr>Morphology Quiz and Drill</vt:lpstr>
      <vt:lpstr>Princ prts καταλαμβάνω</vt:lpstr>
      <vt:lpstr>Princ Pts κεῖμαι</vt:lpstr>
      <vt:lpstr>Princ Pts συναγείρω</vt:lpstr>
      <vt:lpstr>Τί ποιεῖ αὕτη; (οὐ καθεύδει!)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Scholtz, Andrew</cp:lastModifiedBy>
  <cp:revision>60</cp:revision>
  <dcterms:created xsi:type="dcterms:W3CDTF">2002-02-19T14:40:00Z</dcterms:created>
  <dcterms:modified xsi:type="dcterms:W3CDTF">2020-12-02T19:00:39Z</dcterms:modified>
</cp:coreProperties>
</file>