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  <p:sldId id="263" r:id="rId7"/>
    <p:sldId id="261" r:id="rId8"/>
    <p:sldId id="262" r:id="rId9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232" autoAdjust="0"/>
    <p:restoredTop sz="94660"/>
  </p:normalViewPr>
  <p:slideViewPr>
    <p:cSldViewPr snapToGrid="0">
      <p:cViewPr varScale="1">
        <p:scale>
          <a:sx n="84" d="100"/>
          <a:sy n="84" d="100"/>
        </p:scale>
        <p:origin x="1157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D5E-D46A-4ABD-80EC-3B9F7607E828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CE20-06EA-4811-BB33-7C1345BC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74988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D5E-D46A-4ABD-80EC-3B9F7607E828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CE20-06EA-4811-BB33-7C1345BC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55314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D5E-D46A-4ABD-80EC-3B9F7607E828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CE20-06EA-4811-BB33-7C1345BC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1196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D5E-D46A-4ABD-80EC-3B9F7607E828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CE20-06EA-4811-BB33-7C1345BC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37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D5E-D46A-4ABD-80EC-3B9F7607E828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CE20-06EA-4811-BB33-7C1345BC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270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D5E-D46A-4ABD-80EC-3B9F7607E828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CE20-06EA-4811-BB33-7C1345BC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288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D5E-D46A-4ABD-80EC-3B9F7607E828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CE20-06EA-4811-BB33-7C1345BC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897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D5E-D46A-4ABD-80EC-3B9F7607E828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CE20-06EA-4811-BB33-7C1345BC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2885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D5E-D46A-4ABD-80EC-3B9F7607E828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CE20-06EA-4811-BB33-7C1345BC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106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D5E-D46A-4ABD-80EC-3B9F7607E828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CE20-06EA-4811-BB33-7C1345BC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1722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FE0D5E-D46A-4ABD-80EC-3B9F7607E828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81CE20-06EA-4811-BB33-7C1345BC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8357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FE0D5E-D46A-4ABD-80EC-3B9F7607E828}" type="datetimeFigureOut">
              <a:rPr lang="en-US" smtClean="0"/>
              <a:t>11/21/2019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1CE20-06EA-4811-BB33-7C1345BC0B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012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ch17 alpha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aorist passive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2310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λαλῶμεν ἑλληνιστί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τί τοῦ σαββατοκυριάκου ἐποίησας;</a:t>
            </a:r>
          </a:p>
          <a:p>
            <a:r>
              <a:rPr lang="el-GR" dirty="0" smtClean="0"/>
              <a:t>τί ὑπὸ σοῦ ἐποιήθη τοῦ σαββατοκυριάκου;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9663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λαλῶμεν ἑλληνιστί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λύω </a:t>
            </a:r>
            <a:r>
              <a:rPr lang="en-US" dirty="0" smtClean="0"/>
              <a:t>meaning?</a:t>
            </a:r>
          </a:p>
          <a:p>
            <a:pPr lvl="1"/>
            <a:r>
              <a:rPr lang="en-US" dirty="0" smtClean="0"/>
              <a:t>active</a:t>
            </a:r>
          </a:p>
          <a:p>
            <a:pPr lvl="1"/>
            <a:r>
              <a:rPr lang="en-US" dirty="0" smtClean="0"/>
              <a:t>middle</a:t>
            </a:r>
          </a:p>
          <a:p>
            <a:pPr lvl="1"/>
            <a:r>
              <a:rPr lang="en-US" dirty="0" smtClean="0"/>
              <a:t>passive</a:t>
            </a:r>
          </a:p>
          <a:p>
            <a:r>
              <a:rPr lang="el-GR" dirty="0" smtClean="0"/>
              <a:t>ὁ παῖς ὑπὸ τῆς μητρὸς ξίφει λύεται</a:t>
            </a:r>
          </a:p>
          <a:p>
            <a:r>
              <a:rPr lang="el-GR" dirty="0" smtClean="0"/>
              <a:t>ὁ παῖς ὑπὸ τῆς μητρὸς ξίφει ἐλύετο</a:t>
            </a:r>
          </a:p>
          <a:p>
            <a:pPr lvl="1"/>
            <a:r>
              <a:rPr lang="el-GR" dirty="0" smtClean="0"/>
              <a:t>ὁ παῖς ὑπὸ τῆς μητρὸς ἀργυρίῳ ἐλύετο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308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λαλῶμεν ἑλληνιστί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λύω </a:t>
            </a:r>
            <a:r>
              <a:rPr lang="en-US" dirty="0" err="1" smtClean="0"/>
              <a:t>ppts</a:t>
            </a:r>
            <a:r>
              <a:rPr lang="en-US" dirty="0" smtClean="0"/>
              <a:t>?</a:t>
            </a:r>
          </a:p>
          <a:p>
            <a:pPr lvl="1"/>
            <a:r>
              <a:rPr lang="el-GR" dirty="0" smtClean="0"/>
              <a:t>λύω (“</a:t>
            </a:r>
            <a:r>
              <a:rPr lang="en-US" dirty="0" smtClean="0"/>
              <a:t>release,” etc.) </a:t>
            </a:r>
            <a:r>
              <a:rPr lang="el-GR" dirty="0" smtClean="0"/>
              <a:t>λύσω ἔλυσα λέλυκα λέλυμαι ἐλύθην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51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λαλῶμεν ἑλληνιστί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Convert to passive...</a:t>
            </a:r>
          </a:p>
          <a:p>
            <a:pPr lvl="1"/>
            <a:r>
              <a:rPr lang="el-GR" dirty="0" smtClean="0"/>
              <a:t>ἔγω γε τὸν παῖδα ξίφει ἔλυσα</a:t>
            </a:r>
          </a:p>
          <a:p>
            <a:pPr lvl="1"/>
            <a:r>
              <a:rPr lang="el-GR" dirty="0" smtClean="0"/>
              <a:t>σύ γε ...</a:t>
            </a:r>
          </a:p>
          <a:p>
            <a:pPr lvl="1"/>
            <a:r>
              <a:rPr lang="el-GR" dirty="0" smtClean="0"/>
              <a:t>ἔγω γε τὸν παῖδα αργυρίῳ ἐλυσάμην</a:t>
            </a:r>
          </a:p>
          <a:p>
            <a:pPr lvl="1"/>
            <a:r>
              <a:rPr lang="el-GR" dirty="0" smtClean="0"/>
              <a:t>σύ γε ...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3337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τρία ῥήματα </a:t>
            </a:r>
            <a:r>
              <a:rPr lang="en-US" dirty="0" smtClean="0"/>
              <a:t>(</a:t>
            </a:r>
            <a:r>
              <a:rPr lang="el-GR" dirty="0" smtClean="0"/>
              <a:t>κύρια μέρη </a:t>
            </a:r>
            <a:r>
              <a:rPr lang="en-US" dirty="0" smtClean="0"/>
              <a:t>— “</a:t>
            </a:r>
            <a:r>
              <a:rPr lang="en-US" dirty="0" err="1" smtClean="0"/>
              <a:t>princ</a:t>
            </a:r>
            <a:r>
              <a:rPr lang="en-US" dirty="0" smtClean="0"/>
              <a:t> parts”)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7953229"/>
              </p:ext>
            </p:extLst>
          </p:nvPr>
        </p:nvGraphicFramePr>
        <p:xfrm>
          <a:off x="838200" y="1838884"/>
          <a:ext cx="9879980" cy="3627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69995">
                  <a:extLst>
                    <a:ext uri="{9D8B030D-6E8A-4147-A177-3AD203B41FA5}">
                      <a16:colId xmlns:a16="http://schemas.microsoft.com/office/drawing/2014/main" val="2002227726"/>
                    </a:ext>
                  </a:extLst>
                </a:gridCol>
                <a:gridCol w="2469995">
                  <a:extLst>
                    <a:ext uri="{9D8B030D-6E8A-4147-A177-3AD203B41FA5}">
                      <a16:colId xmlns:a16="http://schemas.microsoft.com/office/drawing/2014/main" val="2284685620"/>
                    </a:ext>
                  </a:extLst>
                </a:gridCol>
                <a:gridCol w="2469995">
                  <a:extLst>
                    <a:ext uri="{9D8B030D-6E8A-4147-A177-3AD203B41FA5}">
                      <a16:colId xmlns:a16="http://schemas.microsoft.com/office/drawing/2014/main" val="2216248332"/>
                    </a:ext>
                  </a:extLst>
                </a:gridCol>
                <a:gridCol w="2469995">
                  <a:extLst>
                    <a:ext uri="{9D8B030D-6E8A-4147-A177-3AD203B41FA5}">
                      <a16:colId xmlns:a16="http://schemas.microsoft.com/office/drawing/2014/main" val="3284953924"/>
                    </a:ext>
                  </a:extLst>
                </a:gridCol>
              </a:tblGrid>
              <a:tr h="360828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b="1" kern="1200" dirty="0" smtClean="0">
                          <a:solidFill>
                            <a:schemeClr val="lt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γράφω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διαφθείρω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φαίνομαι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6045355"/>
                  </a:ext>
                </a:extLst>
              </a:tr>
              <a:tr h="36082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1.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γράφω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διαφθείρω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l-GR" sz="2800" dirty="0" smtClean="0"/>
                        <a:t>φαίνομαι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44051602"/>
                  </a:ext>
                </a:extLst>
              </a:tr>
              <a:tr h="36082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2.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γράψω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διαφθερῶ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φανήσομαι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2578915"/>
                  </a:ext>
                </a:extLst>
              </a:tr>
              <a:tr h="36082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3.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ἔγραψα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διέφθειρα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4622663"/>
                  </a:ext>
                </a:extLst>
              </a:tr>
              <a:tr h="36082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4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γέγραφα</a:t>
                      </a:r>
                      <a:endParaRPr lang="en-US" sz="2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διέφθαρκα</a:t>
                      </a:r>
                      <a:endParaRPr lang="en-US" sz="2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πέφηνα</a:t>
                      </a:r>
                      <a:endParaRPr lang="en-US" sz="2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2712892"/>
                  </a:ext>
                </a:extLst>
              </a:tr>
              <a:tr h="36082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5.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kern="12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γέγραμμαι</a:t>
                      </a:r>
                      <a:endParaRPr lang="en-US" sz="2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διέθαρμαι</a:t>
                      </a:r>
                      <a:endParaRPr lang="en-US" sz="2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8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1494672"/>
                  </a:ext>
                </a:extLst>
              </a:tr>
              <a:tr h="360828">
                <a:tc>
                  <a:txBody>
                    <a:bodyPr/>
                    <a:lstStyle/>
                    <a:p>
                      <a:r>
                        <a:rPr lang="en-US" sz="2800" dirty="0" smtClean="0"/>
                        <a:t>6.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ἐγρά</a:t>
                      </a:r>
                      <a:r>
                        <a:rPr lang="en-US" sz="2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φην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διεφθάρην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l-GR" sz="2800" dirty="0" smtClean="0"/>
                        <a:t>ἐφάνην</a:t>
                      </a:r>
                      <a:endParaRPr lang="en-US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0860053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12969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λαλῶμεν ἑλληνιστί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ἆρα γράφεταί τι ὑπό τινος;</a:t>
            </a:r>
          </a:p>
          <a:p>
            <a:pPr lvl="1"/>
            <a:r>
              <a:rPr lang="el-GR" dirty="0" smtClean="0"/>
              <a:t>νῦν</a:t>
            </a:r>
          </a:p>
          <a:p>
            <a:pPr lvl="1"/>
            <a:r>
              <a:rPr lang="el-GR" dirty="0" smtClean="0"/>
              <a:t>χθές</a:t>
            </a:r>
          </a:p>
          <a:p>
            <a:pPr lvl="1"/>
            <a:r>
              <a:rPr lang="el-GR" dirty="0" smtClean="0"/>
              <a:t>αὔριον</a:t>
            </a:r>
            <a:endParaRPr lang="en-US" dirty="0"/>
          </a:p>
        </p:txBody>
      </p:sp>
      <p:pic>
        <p:nvPicPr>
          <p:cNvPr id="4" name="Picture 3" descr="Writing is Power | ARCHAEOLOGY OF ANCIENT EGYPT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28332" y="548005"/>
            <a:ext cx="3382518" cy="518393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178040" y="5842367"/>
            <a:ext cx="34831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dirty="0" smtClean="0"/>
              <a:t>βυβλίον γράφεται ὑπὸ γραμματέως (</a:t>
            </a:r>
            <a:r>
              <a:rPr lang="en-US" sz="2400" dirty="0" smtClean="0"/>
              <a:t>scribe</a:t>
            </a:r>
            <a:r>
              <a:rPr lang="el-GR" sz="2400" dirty="0" smtClean="0"/>
              <a:t>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99650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λαλῶμεν ἑλληνιστί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838200" y="1825625"/>
            <a:ext cx="5334000" cy="4351338"/>
          </a:xfrm>
        </p:spPr>
        <p:txBody>
          <a:bodyPr/>
          <a:lstStyle/>
          <a:p>
            <a:r>
              <a:rPr lang="el-GR" dirty="0" smtClean="0"/>
              <a:t>ἆρα διαφθείρεται πόλις τις ὑπό τινος;</a:t>
            </a:r>
          </a:p>
          <a:p>
            <a:pPr lvl="1"/>
            <a:r>
              <a:rPr lang="el-GR" dirty="0" smtClean="0"/>
              <a:t>νῦν;</a:t>
            </a:r>
          </a:p>
          <a:p>
            <a:pPr lvl="1"/>
            <a:r>
              <a:rPr lang="el-GR" dirty="0" smtClean="0"/>
              <a:t>χθές;</a:t>
            </a:r>
          </a:p>
          <a:p>
            <a:pPr lvl="1"/>
            <a:r>
              <a:rPr lang="el-GR" dirty="0" smtClean="0"/>
              <a:t>αὐριον;</a:t>
            </a:r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186616" y="1531344"/>
            <a:ext cx="5167184" cy="4116991"/>
            <a:chOff x="6228659" y="1131294"/>
            <a:chExt cx="5167184" cy="4116991"/>
          </a:xfrm>
        </p:grpSpPr>
        <p:pic>
          <p:nvPicPr>
            <p:cNvPr id="7" name="Picture 6" descr="An Unsung Hero or Traitor? – Luciana Cavallaro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26531" y="1131294"/>
              <a:ext cx="4571442" cy="3280010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6228659" y="4786620"/>
              <a:ext cx="516718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l-GR" sz="2400" dirty="0" smtClean="0"/>
                <a:t>ἡ Τροία διαφθείρεται ὑπὸ τῶν Ἑλλήνων</a:t>
              </a:r>
              <a:endParaRPr lang="en-US" sz="2400" dirty="0"/>
            </a:p>
          </p:txBody>
        </p:sp>
      </p:grpSp>
    </p:spTree>
    <p:extLst>
      <p:ext uri="{BB962C8B-B14F-4D97-AF65-F5344CB8AC3E}">
        <p14:creationId xmlns:p14="http://schemas.microsoft.com/office/powerpoint/2010/main" val="2965467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181</TotalTime>
  <Words>167</Words>
  <Application>Microsoft Office PowerPoint</Application>
  <PresentationFormat>Widescreen</PresentationFormat>
  <Paragraphs>60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ch17 alpha</vt:lpstr>
      <vt:lpstr>λαλῶμεν ἑλληνιστί</vt:lpstr>
      <vt:lpstr>λαλῶμεν ἑλληνιστί</vt:lpstr>
      <vt:lpstr>λαλῶμεν ἑλληνιστί</vt:lpstr>
      <vt:lpstr>λαλῶμεν ἑλληνιστί</vt:lpstr>
      <vt:lpstr>τρία ῥήματα (κύρια μέρη — “princ parts”)</vt:lpstr>
      <vt:lpstr>λαλῶμεν ἑλληνιστί</vt:lpstr>
      <vt:lpstr>λαλῶμεν ἑλληνιστί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ch17 alpha</dc:title>
  <dc:creator>Scholtz, Andrew</dc:creator>
  <cp:lastModifiedBy>Scholtz, Andrew</cp:lastModifiedBy>
  <cp:revision>12</cp:revision>
  <cp:lastPrinted>2019-11-21T22:57:19Z</cp:lastPrinted>
  <dcterms:created xsi:type="dcterms:W3CDTF">2019-11-18T15:48:36Z</dcterms:created>
  <dcterms:modified xsi:type="dcterms:W3CDTF">2019-11-22T00:05:46Z</dcterms:modified>
</cp:coreProperties>
</file>