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5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17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A8C8F1E-98C2-4CC5-A4D0-1AC0D8FC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22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E9A2C4-9D73-4792-8F61-FE4A66B45FA2}" type="slidenum"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63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3FF669-A24D-46BF-9ED5-D62C59EDAD6C}" type="slidenum"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0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16BBE6-BEA9-4F39-902D-CB5005F6A436}" type="slidenum"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6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EE680B-77BA-46B9-A8E2-E5DFBFB926CC}" type="slidenum"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78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62E537-9376-477D-B349-E50B4D820C8B}" type="slidenum"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0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70628B-FA66-4387-8196-32F1170A8075}" type="slidenum"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3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42B187-FD0B-49DD-A2E2-3C81935B03B9}" type="slidenum"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6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27CB8A-B1E6-40D8-8111-71D685811BB5}" type="slidenum"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3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8B299D-45B6-40CB-BD64-8D492E4F421A}" type="slidenum"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61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8EA1AE-8591-46F0-B496-28502887BA5A}" type="slidenum"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7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C128EB-C89F-478A-8FB2-C46D125E787E}" type="slidenum"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0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FE0B-FC26-4A92-AA63-A530CDC91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2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5FB5-061B-4668-A6BA-95014A8CD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2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CB65E-414E-4150-ADFA-7CD13888C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6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AA292-8A89-4510-B805-E4FDA1FFA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DFA4-73EE-4A12-9C77-DCACF36A5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0F29-99EE-49C0-B43B-F304CA926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374B-B1CD-4CDC-83E3-3A886CBFE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0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9215E-DDAC-425C-90C7-B39CA7691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0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5913-4B1C-4C67-B2F9-8026F120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259B0-F1D0-4C51-A38C-9B45A47FF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5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55FB-9901-4548-9403-B0422097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7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7C9E9C-87DE-4F48-8655-95BE90BA4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0EE372-B5D6-4646-89D7-D898F5647B25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Sparta and Corinth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Civilization, GRK 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258276-7596-4B6D-A8BA-28801F06182D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400">
              <a:latin typeface="Arial" panose="020B0604020202020204" pitchFamily="34" charset="0"/>
            </a:endParaRPr>
          </a:p>
        </p:txBody>
      </p:sp>
      <p:pic>
        <p:nvPicPr>
          <p:cNvPr id="18435" name="Picture 2" descr="C:\WINDOWS\Desktop\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533400"/>
            <a:ext cx="46196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504950" y="6096000"/>
            <a:ext cx="6135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Arial" panose="020B0604020202020204" pitchFamily="34" charset="0"/>
              </a:rPr>
              <a:t>Protocorinthian Aryballos, </a:t>
            </a:r>
            <a:r>
              <a:rPr lang="en-US" sz="2400" i="1">
                <a:latin typeface="Arial" panose="020B0604020202020204" pitchFamily="34" charset="0"/>
              </a:rPr>
              <a:t>ca</a:t>
            </a:r>
            <a:r>
              <a:rPr lang="en-US" sz="2400">
                <a:latin typeface="Arial" panose="020B0604020202020204" pitchFamily="34" charset="0"/>
              </a:rPr>
              <a:t>. 720–690 BCE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A74F5-8D6F-401C-886C-367637CD09FE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967038" y="6096000"/>
            <a:ext cx="3217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</a:rPr>
              <a:t>Plan of Ancient Sparta</a:t>
            </a:r>
          </a:p>
        </p:txBody>
      </p:sp>
      <p:pic>
        <p:nvPicPr>
          <p:cNvPr id="20484" name="Picture 5" descr="C:\WINDOWS\Desktop\sp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9025"/>
            <a:ext cx="8686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449800-410D-4D85-B0A2-2505864D3432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sz="1400">
              <a:latin typeface="Arial" panose="020B0604020202020204" pitchFamily="34" charset="0"/>
            </a:endParaRPr>
          </a:p>
        </p:txBody>
      </p:sp>
      <p:pic>
        <p:nvPicPr>
          <p:cNvPr id="22531" name="Picture 2" descr="C:\WINDOWS\Desktop\spa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5000"/>
            <a:ext cx="82296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514600" y="6096000"/>
            <a:ext cx="411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Arial" panose="020B0604020202020204" pitchFamily="34" charset="0"/>
              </a:rPr>
              <a:t>Sparta: View from Meneleum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D676A1-0115-4584-8628-C50F7EA04EC6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800100" y="1308100"/>
            <a:ext cx="7543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Arial" panose="020B0604020202020204" pitchFamily="34" charset="0"/>
              </a:rPr>
              <a:t>“Suppose the city of Sparta to be deserted, and nothing left but the temples and ground plan: distant ages would be very unwilling to believe that the power of the Spartans was at all equal to their fame.”</a:t>
            </a:r>
            <a:br>
              <a:rPr lang="en-US">
                <a:latin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</a:rPr>
              <a:t>Thucydides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96F3FF-6DED-4E65-ACEA-01B328356965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7325" y="2890838"/>
            <a:ext cx="8769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914400" indent="-9144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200">
                <a:latin typeface="Calibri" panose="020F0502020204030204" pitchFamily="34" charset="0"/>
              </a:rPr>
              <a:t>τεθνάμεναι γὰρ καλὸν ἐνὶ προμάχοισι πεσόντα </a:t>
            </a:r>
          </a:p>
          <a:p>
            <a:pPr eaLnBrk="1" hangingPunct="1"/>
            <a:r>
              <a:rPr lang="el-GR" sz="3200">
                <a:latin typeface="Calibri" panose="020F0502020204030204" pitchFamily="34" charset="0"/>
              </a:rPr>
              <a:t>    ἄνδρ᾽ ἀγαθὸν περὶ ἧι πατρίδι μαρνάμενον·</a:t>
            </a:r>
            <a:endParaRPr lang="en-US" sz="32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Little to say on women either place</a:t>
            </a:r>
          </a:p>
          <a:p>
            <a:r>
              <a:rPr lang="en-US" dirty="0" smtClean="0"/>
              <a:t>Pro</a:t>
            </a:r>
          </a:p>
          <a:p>
            <a:pPr lvl="1"/>
            <a:r>
              <a:rPr lang="en-US" smtClean="0"/>
              <a:t>stability</a:t>
            </a:r>
          </a:p>
          <a:p>
            <a:pPr lvl="1"/>
            <a:r>
              <a:rPr lang="en-US" dirty="0" smtClean="0"/>
              <a:t>“aggressive military”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Local autonomy was granted to nearby </a:t>
            </a:r>
            <a:r>
              <a:rPr lang="en-US" dirty="0" smtClean="0"/>
              <a:t>states”</a:t>
            </a:r>
          </a:p>
          <a:p>
            <a:pPr lvl="1"/>
            <a:r>
              <a:rPr lang="en-US" i="1" dirty="0" err="1" smtClean="0"/>
              <a:t>ag</a:t>
            </a:r>
            <a:r>
              <a:rPr lang="en-US" i="1" dirty="0" err="1" smtClean="0"/>
              <a:t>ōgā</a:t>
            </a:r>
            <a:endParaRPr lang="en-US" i="1" dirty="0" smtClean="0"/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 smtClean="0"/>
              <a:t>cruelty to infants, to helots</a:t>
            </a:r>
          </a:p>
          <a:p>
            <a:pPr lvl="1"/>
            <a:r>
              <a:rPr lang="en-US" dirty="0" smtClean="0"/>
              <a:t>militaristic</a:t>
            </a:r>
          </a:p>
          <a:p>
            <a:pPr lvl="1"/>
            <a:r>
              <a:rPr lang="en-US" dirty="0" smtClean="0"/>
              <a:t>controlling aristocracy</a:t>
            </a:r>
          </a:p>
          <a:p>
            <a:pPr lvl="1"/>
            <a:r>
              <a:rPr lang="en-US" dirty="0" smtClean="0"/>
              <a:t>imperialist</a:t>
            </a:r>
            <a:endParaRPr lang="en-US" dirty="0"/>
          </a:p>
          <a:p>
            <a:pPr lvl="2"/>
            <a:r>
              <a:rPr lang="en-US" dirty="0"/>
              <a:t>“</a:t>
            </a:r>
            <a:r>
              <a:rPr lang="en-US" dirty="0"/>
              <a:t>continually trying to expand there </a:t>
            </a:r>
            <a:r>
              <a:rPr lang="en-US" dirty="0"/>
              <a:t>borders”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Corinth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wealth</a:t>
            </a:r>
          </a:p>
          <a:p>
            <a:pPr lvl="1"/>
            <a:r>
              <a:rPr lang="en-US" dirty="0" smtClean="0"/>
              <a:t>port, more work</a:t>
            </a:r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 smtClean="0"/>
              <a:t>unstable politics, tyranny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AA292-8A89-4510-B805-E4FDA1FFA4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F08C16-8153-4DC0-92F4-A4B454BF1764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400">
              <a:latin typeface="Arial" panose="020B0604020202020204" pitchFamily="34" charset="0"/>
            </a:endParaRPr>
          </a:p>
        </p:txBody>
      </p:sp>
      <p:pic>
        <p:nvPicPr>
          <p:cNvPr id="6147" name="Picture 2" descr="C:\WINDOWS\Desktop\greece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33400"/>
            <a:ext cx="71247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3"/>
          <p:cNvSpPr>
            <a:spLocks noChangeShapeType="1"/>
          </p:cNvSpPr>
          <p:nvPr/>
        </p:nvSpPr>
        <p:spPr bwMode="auto">
          <a:xfrm flipV="1">
            <a:off x="3581400" y="4572000"/>
            <a:ext cx="228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819400" y="50292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</a:rPr>
              <a:t>Sparta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 flipV="1">
            <a:off x="2362200" y="3810000"/>
            <a:ext cx="1752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1508125" y="4230688"/>
            <a:ext cx="116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</a:rPr>
              <a:t>Corinth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347745-F915-4E0E-B18E-71A55CBBADE6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400">
              <a:latin typeface="Arial" panose="020B0604020202020204" pitchFamily="34" charset="0"/>
            </a:endParaRPr>
          </a:p>
        </p:txBody>
      </p:sp>
      <p:pic>
        <p:nvPicPr>
          <p:cNvPr id="8195" name="Picture 2" descr="C:\WINDOWS\Desktop\peloponn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5334000" y="1600200"/>
            <a:ext cx="9144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4572000" y="4267200"/>
            <a:ext cx="9144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11AF8F-99B6-46EE-B0BF-DBD1BE77A8EA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Linguistic, Historical, Cultural Notes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Dialect: Attic</a:t>
            </a:r>
          </a:p>
          <a:p>
            <a:pPr lvl="1" eaLnBrk="1" hangingPunct="1"/>
            <a:r>
              <a:rPr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ἡ Μοῦσα</a:t>
            </a:r>
          </a:p>
          <a:p>
            <a:pPr lvl="1" eaLnBrk="1" hangingPunct="1"/>
            <a:r>
              <a:rPr lang="en-US" smtClean="0"/>
              <a:t>λ</a:t>
            </a:r>
            <a:r>
              <a:rPr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έγουσι</a:t>
            </a:r>
            <a:r>
              <a:rPr lang="en-US" smtClean="0"/>
              <a:t> “they say”</a:t>
            </a:r>
          </a:p>
          <a:p>
            <a:pPr eaLnBrk="1" hangingPunct="1"/>
            <a:r>
              <a:rPr lang="en-US" smtClean="0"/>
              <a:t>Dialect: Doric</a:t>
            </a:r>
          </a:p>
          <a:p>
            <a:pPr lvl="1" eaLnBrk="1" hangingPunct="1"/>
            <a:r>
              <a:rPr lang="en-US" smtClean="0"/>
              <a:t>standard Doric</a:t>
            </a:r>
          </a:p>
          <a:p>
            <a:pPr lvl="2" eaLnBrk="1" hangingPunct="1"/>
            <a:r>
              <a:rPr lang="en-US" smtClean="0"/>
              <a:t>ἁ Μοῖσα</a:t>
            </a:r>
          </a:p>
          <a:p>
            <a:pPr lvl="2" eaLnBrk="1" hangingPunct="1"/>
            <a:r>
              <a:rPr lang="en-US" smtClean="0"/>
              <a:t>λέγοντι</a:t>
            </a:r>
          </a:p>
          <a:p>
            <a:pPr lvl="1" eaLnBrk="1" hangingPunct="1"/>
            <a:r>
              <a:rPr lang="en-US" smtClean="0"/>
              <a:t>Laconian (Spartan)</a:t>
            </a:r>
          </a:p>
          <a:p>
            <a:pPr lvl="2" eaLnBrk="1" hangingPunct="1"/>
            <a:r>
              <a:rPr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ἁ Μῶhα</a:t>
            </a:r>
          </a:p>
          <a:p>
            <a:pPr lvl="2" eaLnBrk="1" hangingPunct="1"/>
            <a:r>
              <a:rPr lang="en-US" smtClean="0"/>
              <a:t>μυθ</a:t>
            </a:r>
            <a:r>
              <a:rPr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ί</a:t>
            </a:r>
            <a:r>
              <a:rPr lang="en-US" smtClean="0"/>
              <a:t>δοντι “they say”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Korinthos aphneios</a:t>
            </a:r>
            <a:endParaRPr lang="en-US" smtClean="0"/>
          </a:p>
          <a:p>
            <a:pPr lvl="1" eaLnBrk="1" hangingPunct="1"/>
            <a:r>
              <a:rPr lang="en-US" smtClean="0"/>
              <a:t>“rich Corinth”</a:t>
            </a:r>
          </a:p>
          <a:p>
            <a:pPr eaLnBrk="1" hangingPunct="1"/>
            <a:r>
              <a:rPr lang="en-US" smtClean="0"/>
              <a:t>Sparta, </a:t>
            </a:r>
            <a:r>
              <a:rPr lang="en-US" i="1" smtClean="0"/>
              <a:t>Lakedaimon</a:t>
            </a:r>
            <a:endParaRPr lang="en-US" smtClean="0"/>
          </a:p>
          <a:p>
            <a:pPr lvl="1" eaLnBrk="1" hangingPunct="1"/>
            <a:r>
              <a:rPr lang="en-US" smtClean="0"/>
              <a:t>early archaic period</a:t>
            </a:r>
          </a:p>
          <a:p>
            <a:pPr lvl="2" eaLnBrk="1" hangingPunct="1"/>
            <a:r>
              <a:rPr lang="en-US" smtClean="0"/>
              <a:t>cultural center</a:t>
            </a:r>
          </a:p>
          <a:p>
            <a:pPr lvl="1" eaLnBrk="1" hangingPunct="1"/>
            <a:r>
              <a:rPr lang="en-US" smtClean="0"/>
              <a:t>post-Messenian Wars</a:t>
            </a:r>
          </a:p>
          <a:p>
            <a:pPr lvl="2" eaLnBrk="1" hangingPunct="1"/>
            <a:r>
              <a:rPr lang="en-US" smtClean="0"/>
              <a:t>“Lycurgan constitution”</a:t>
            </a: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4445000" y="2209800"/>
            <a:ext cx="0" cy="3276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  <p:bldP spid="717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5A9D60-4CEB-45EF-B0D8-DFD073DF7F9F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400">
              <a:latin typeface="Arial" panose="020B0604020202020204" pitchFamily="34" charset="0"/>
            </a:endParaRPr>
          </a:p>
        </p:txBody>
      </p:sp>
      <p:pic>
        <p:nvPicPr>
          <p:cNvPr id="12291" name="Picture 2" descr="C:\WINDOWS\Desktop\corinth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7338"/>
            <a:ext cx="88392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857500" y="6096000"/>
            <a:ext cx="342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</a:rPr>
              <a:t>Corinth and the Isthmus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44FCBF-909E-4E6D-9B31-FE631F7FC336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755900" y="6096000"/>
            <a:ext cx="362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Arial" panose="020B0604020202020204" pitchFamily="34" charset="0"/>
              </a:rPr>
              <a:t>Corinth: Temple of Apollo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762000"/>
            <a:ext cx="700563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18208D-2DCF-49ED-A601-AFF335E61F70}" type="slidenum">
              <a:rPr 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127375" y="609600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Arial" panose="020B0604020202020204" pitchFamily="34" charset="0"/>
              </a:rPr>
              <a:t>Corinth: Acrocorinth</a:t>
            </a:r>
          </a:p>
        </p:txBody>
      </p:sp>
      <p:pic>
        <p:nvPicPr>
          <p:cNvPr id="16388" name="Picture 5" descr="C:\WINDOWS\Desktop\ac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838200"/>
            <a:ext cx="68453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ck-white">
  <a:themeElements>
    <a:clrScheme name="black-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ck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-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-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-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-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Office\Templates\black-white.pot</Template>
  <TotalTime>749</TotalTime>
  <Words>229</Words>
  <Application>Microsoft Office PowerPoint</Application>
  <PresentationFormat>On-screen Show (4:3)</PresentationFormat>
  <Paragraphs>75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Calibri</vt:lpstr>
      <vt:lpstr>Times New Roman</vt:lpstr>
      <vt:lpstr>black-white</vt:lpstr>
      <vt:lpstr>Sparta and Corinth</vt:lpstr>
      <vt:lpstr>PowerPoint Presentation</vt:lpstr>
      <vt:lpstr>Comments</vt:lpstr>
      <vt:lpstr>PowerPoint Presentation</vt:lpstr>
      <vt:lpstr>PowerPoint Presentation</vt:lpstr>
      <vt:lpstr>Linguistic, Historical, Cultural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Binghamton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Scholtz</dc:creator>
  <cp:lastModifiedBy>Scholtz, Andrew</cp:lastModifiedBy>
  <cp:revision>43</cp:revision>
  <dcterms:created xsi:type="dcterms:W3CDTF">2002-03-07T02:05:51Z</dcterms:created>
  <dcterms:modified xsi:type="dcterms:W3CDTF">2015-04-15T17:16:22Z</dcterms:modified>
</cp:coreProperties>
</file>