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4"/>
  </p:notesMasterIdLst>
  <p:sldIdLst>
    <p:sldId id="256" r:id="rId2"/>
    <p:sldId id="259" r:id="rId3"/>
    <p:sldId id="277" r:id="rId4"/>
    <p:sldId id="278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088" autoAdjust="0"/>
    <p:restoredTop sz="94660"/>
  </p:normalViewPr>
  <p:slideViewPr>
    <p:cSldViewPr snapToGrid="0">
      <p:cViewPr varScale="1">
        <p:scale>
          <a:sx n="71" d="100"/>
          <a:sy n="71" d="100"/>
        </p:scale>
        <p:origin x="936" y="60"/>
      </p:cViewPr>
      <p:guideLst>
        <p:guide orient="horz" pos="2161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-253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4-23T16:43:57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10518 3225 0,'0'0'109,"24"0"-93,-24 0-16,25 0 15,50 0-15,-1 0 16,50 0-16,50 0 16,-1 0-16,26 0 15,-1 24-15,1-24 16,49 0-16,-50 0 15,25 25-15,-24-25 16,-1 0-16,-24 0 16,-1 0-16,-49 0 15,25 0-15,-25 0 16,25 0-16,-50 0 15,50 0-15,25 0 16,-1 0-16,1 0 16,-50 0-16,50 0 15,-1 25-15,51-25 16,-26 25-16,-24 0 15,24-25-15,50 24 16,-49-24 0,-1 0-16,-24 0 15,-1 0-15,1 0 16,-50 0-16,25 0 15,0 0-15,-25 0 16,24 0-16,-23 0 16,-1 25-16,-25-25 15,0 0-15,0 0 16,50 25-16,0-25 15,-50 0-15,25 0 16,25 0-16,0 0 16,-50 0-16,0 0 15,0 0-15,25 0 16,-49 0-16,24 0 15,-25-25-15,1 25 16,-1-25-16,1 25 16,24 0-16,-25 0 15,26 0-15,-26 0 16,-24 0-16,24-24 15,-24 24-15,-1 0 16,1 0 0,49 0-16,-25 0 15,-24-25-15,49 0 16,-49 0-16,24 0 15,-24 1-15,0 24 16,-1-25-16,26 25 16,-1 0-16,0 0 15,-24 0-15,0 0 16,24 0-16,25 0 15,-24 0-15,-1 0 16,0 0-16,1 0 16,-1 0-16,1 0 15,-1 0-15,-24 0 16,24 0-16,-24 0 15,24 0-15,1 0 16,-1 0-16,0 0 16,1 0-16,-50 0 15,24 0-15,1 0 16,-50 0-16,25 0 15,-25 0 1,24 0-16,-24 0 16,25 0-16,0 0 15,-25 0-15,25 0 16,0 0-16,-1 0 15,1 0-15,0 0 16,0 0-16,25 0 16,-26 0-16,26 0 15,-50 0-15,25 0 16,-25 0 171,0 0-187,0-25 16,0 25-16,0-25 15,0 25-15,-25-49 16,25 49-16,0-25 15,0-25-15,-25 25 16,25 1-16,-25-26 16,25 25-16,0-24 15,-24-26-15,24 50 16,0-49-16,-25-1 15,25 26-15,-25-26 16,25-24-16,-25 50 16,25-1-16,-25 25 15,0-24-15,25 49 16,0 0 218,-24 0-219,24 0 1,-25 0-16,-74 0 16,24 0-16,-49 0 15,0 0-15,-49 0 16,49 24-16,-50-24 15,25 0-15,25 0 16,0 0-16,50 0 16,-26 0-16,51 0 15,-26 0-15,1 0 16,-25 0-16,24 0 15,-24 0 1,-50-24-16,0 24 16,25 0-16,-49 0 15,24-25-15,-49 25 16,49-25-16,-25 25 15,0 0-15,50-25 16,-49 25-16,24 0 16,50 0-16,-50 0 15,25 0-15,-25 0 16,25 0-16,-50 0 15,1 0-15,-1 0 16,-24 0-16,-1 0 16,26 0-16,-26 0 15,26 0-15,-1 0 16,0 0-16,75 0 15,-50 0-15,75 0 16,-25 0-16,24-25 16,-24 25-16,25 0 15,-50 0-15,24-24 16,-73 24-16,24-25 15,-50 0 1,1 25-16,-25-25 16,0 0-16,49 25 15,25 0-15,25 0 16,25 0-16,-25 0 15,74 0-15,1 0 16,-1 0-16,0 0 16,-24 0-16,0 0 15,-1 0-15,-49 0 16,-25 0-16,0 0 15,-24 0-15,-50 0 16,24 0-16,25 0 16,1 0-16,74 0 15,24 0-15,26 0 16,24 0-16,0 0 15,0 0-15,25 0 16,-25 0-16,25 0 16,-49 0-16,-26 0 15,-24 0-15,0 0 16,-100 0-16,1 0 15,49 0 1,-24 0-16,73 0 16,76 0-16,-1 0 15,25 0 16,0 0 188,0 25-219,0-25 15,0 0 1,-25 25-16,25-25 16,0 0-16,0 25 15,0 0-15,0-25 16,0 24-16,-25-24 15,25 50-15,0 0 16,0-1-16,0 1 16,0-1-16,-25 26 15,25-26-15,0 1 16,-24 0-16,-1-26 15,25 1-15,0 0 16,-25 0-16,0 0 16,25 0-16,0-1 15,-25 1-15,25 0 16,0 0-16,0 0 15,-24-1-15,-1 26 16,25-25-16,-25 0 16,0 49-16,25-24 15,-25-1-15,25-24 16,-25 49-16,25-24 15,-24-25 1,24 24-16,-25-24 16,25 0-16,-25 0 15,25 0-15,0-25 47,0 0-31,0 0 108,0-25-108,0 25-16,25-25 16,-25 25-16,25-25 15,-25 0-15,49 1 16,-49 24-16,25-25 15,-25 0 1,50 25-16,-25-25 16,-1 0-16,26 25 15,-25 0-15,0-24 16,-1 24-16,-24 0 15,50 0-15,-25 0 16,0 0-16,24 0 16,26 0-16,-26-25 15,-24 25-15,25-25 16,-50 25-16,24-25 15,-24 25-15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4-23T17:04:02.6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20142 11683 0,'0'0'94,"0"0"-79,25 0-15,-25 0 16,24 0-16,26 0 15,49 0-15,0 0 16,50 0-16,0 0 16,25 25-16,-25-25 15,24 0 1,-24 0-16,25 0 15,-1 0-15,-49 0 16,25 0-16,-25 0 16,0 0-16,-49 0 15,-26 0-15,-24 0 16,25 0-16,-26 0 15,1 0-15,25 0 16,24 0-16,-24 0 16,24 0-16,1 0 15,-1 0-15,25 0 16,1 0-16,-1 0 15,-25 0-15,25 0 16,-49 0-16,0 0 16,-1 0-16,-24-25 15</inkml:trace>
  <inkml:trace contextRef="#ctx0" brushRef="#br0" timeOffset="2493">1464 12998 0,'0'0'109,"25"0"-62,-1 0-31,1 0-16,25 0 15,49 0-15,-25 0 16,51 0-16,23 0 16,-24 0-16,25 0 15,25 0-15,-50 0 16,25 0-16,-25 0 15,25 0-15,24 0 16,-49 0-16,25 0 16,-50 0-16,50 0 15,-50 0-15,0 0 16,26 0-16,-26 0 15,0 0-15,-25 24 16,1-24-16,24 0 16,25 0-16,0 0 15,-25 0-15,50 0 16,25 0-16,-1 0 15,-49 0-15,50 0 16,-25 0-16,-25 0 16,0 0-1,0-24-15,25 24 16,24 0-16,-49 0 15,100 0-15,-26 0 16,1 0-16,49 0 16,-75 0-16,-24 0 15,0 0-15,-50-25 16,25 25-16,-25 0 15,1 0-15,-1 0 16,50 0-16,-50 0 16,50 0-16,-25 0 15,-25 0-15,25 0 16,-25 0-16,-24 0 15,-1 0-15,25 0 16,-24 0-16,-1 0 16,0 0-16,26 0 15,-26 0-15,0 0 16,26 0-16,-26 0 15,25 0-15,-24 0 16,-1 0-16,1 0 16,-1 0-1,0 0-15,1 0 16,-26 0-16,26 0 15,-1 0-15,1 0 16,-1 0-16,25 0 16,0 0-16,1 0 15,49 0-15,24 0 16,1 0-16,-50 0 15,25 0-15,-50 0 16,-25 0-16,1 0 16,-1 0-16,-49 0 15,0 0-15</inkml:trace>
  <inkml:trace contextRef="#ctx0" brushRef="#br0" timeOffset="405446.3968">6747 9773 0,'0'0'125,"0"0"-125,25 0 15,-25 25 1,25-25-16,49 0 16,25 25-16,-24-25 15,74 24-15,24-24 16,26 25-16,24 0 15,-25-25-15,1 0 16,-1 25-16,-24-25 16,0 25-16,-1-25 15,-49 0-15,-25 0 16,-24 0-16,-26 0 15,1 0-15,0 0 16,24 0-16,-49 0 16,0 0-16,24 0 15,1 0-15,0 0 16,24 0-16,-24 0 15,-1 0-15,1 0 16,-25 0-16,-1 0 16,-24 0-16,25 0 15,-25 0 1,25 0 15,-25 0-31,25 0 16,0 0-16,-25 0 15,24 0-15,-24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4-23T17:37:51.0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20383 10896 0,'39'0'125,"0"0"-109,39 0-1,1-39-15,-1 39 16,-39 0-1,79-39-15,0 0 16,-1 0 0,118-1-16,-39 40 15,-78-39 1,78 39-16,-118 0 15,40 0 1,-40 0-16,1 0 16,38 0-1,-38 0-15,-1 0 16,-39 0-16,40 0 15,38 0 1,-38 0-16,-1 0 16,0 0-1,1 0-15,38 0 16,-38 0-1,78 0-15,-79 0 16,0 0 0,1 0-16,38-39 15,-38 39 1,-40 0-16,39 0 15,1 0 1,-40 0-16,0 0 16,0 0-1,1 0-15,-1 0 16,-39 0-1,39 0 17</inkml:trace>
  <inkml:trace contextRef="#ctx0" brushRef="#br0" timeOffset="3795.8">19677 11680 0,'0'0'109,"-39"40"-94,-118-1-15,-39-39 16,-39 0 0,39 0-16,-39 0 15,-79 0 1,79 0-16,-39-39 15,-40-1-15,79-38 16,0 39 0,39 0-16,0 39 15,39-40 1,0 40-16,-39 0 15,39 0 1,-39 0-16,79 0 16,-118 0-1,39 0-15,-157 0 16,0 0-1,39 0-15,40 0 16,-40 0 0,79 0-16,0 0 15,78 0 1,40-39-16,38 0 15,-38 39 1,-1 0-16,40-78 16,-1 38-1,1 40-15,0 0 16,-1 0-1,1-39-15,-1 39 16,-38 0-16,38 0 16,40 0-1,0 0-15,0 0 16,0 0-1,39 0 251,-40 0-235,1 0-16,0 0 1,-118 0-16,-39 39 16,-39 40-1,-39-1-15,-1-39 16,-38 40-1,117-1-15,-40-39 16,119 1 0,-1-40-16,40 0 15,39 39 1,-1-39-16,-38 39 15,0-39 1,-40 39-16,1 0 16,38 0-1,1-39-15,39 40 16,-40-40-1,79 0-15,-78 0 16,39 0-16,-1 0 16,40 0-1,-39 0-15,-39 0 16,39 0-1,-1 0-15,1 0 16,-39 0 0,39 0-16,-1 0 15,-38 0 1,39 0-16,0 0 15,-1 0 1,1 0-16,0 0 16,0 0-1,-40 0-15,40 0 16,0 0-1,-39-40-15,38 40 16,-38 0 0,0 0-16,-40-39 15,-39 39 1,40 0-16,-1 0 15,40 0-15,-1 0 16,1 0 0,-1 0-16,1 0 15,39 0 1,0 0-16,-1 0 15,1 0 1,0 0-16,39 0 16,-39 0-1,0 0-15,-1 0 187,40 0-155,-39 0-17,-39 0 1,-157 0-1,-40 0-15,40 0 16,-39 0 0,39 0-16,-118-39 15,78 39 1,119 0-16,77 0 15,1 0 1,-1 0-16,79-39 16,-39 39-16,0 0 15,0 0 1,0 0-16,-1 0 15,1 0 1,-78 0-16,38 0 16,40 0-1,0 0-15,-79 0 16,79 0-1,-39 0-15,38 0 16,-38 0 0,39 0-16,-39 0 15,38 0 1,40 0-16,-39 0 15,0 0 1,39 0-16,-39 0 16,0 0-1,-1 0-15,-38 0 16,39 0-1,-40 0-15,40 0 16,0 0 0,0 0-16,0 0 15,39 0 1,-40 0-16,1 0 15,0 39-15,39-39 16,-78 0 0,-1 39-16,40-39 15,0 0 1,39 0-16,-79 0 15,1 0 1,0 39-16,-1 1 16,-38-40-1,77 0-15,1 0 16,0 0-1,0 0-15,0 0 16,39 0 0,-40 0-1,40 0 16</inkml:trace>
  <inkml:trace contextRef="#ctx0" brushRef="#br0" timeOffset="165949.6">16267 16031 0,'39'0'140,"0"0"-124,-39 0-1,39-39-15,79 39 16,0-39 0,38 0-16,80 39 15,38-40 1,79 40-16,156 0 15,-156 0-15,39 0 16,-78 0 0,-118 0-1,0 0-15,-40 0 16,-38 0-16,0 0 15,-40 0 1,0 0-16,-38 0 16,-1 0-1,0 0-15,0 0 16,0 0-1,1 0-15,-1 0 16,39 0 0,-39 0-16,1 0 15,-1 0 1,118 0-16,-79 0 15,0 0 1,-38 0-16,38 0 16,40 0-1,-1 0-15,1 0 16,-1 0-16,40 0 15,0 40 1,-40-40-16,119 0 16,-80 39-1,40 0-15,-78-39 16,-40 39-1,-38-39-15,38 0 16,40 0-16,-40 0 16,0 0-1,-38 0-15,116 0 16,-38 0-1,-40 0-15,-38 0 16,-1 0-16,0 0 16,-39 0-1,39 0 1,0 0-16,-39 0 15,40 0 17,-40 0-17</inkml:trace>
  <inkml:trace contextRef="#ctx0" brushRef="#br0" timeOffset="168244.7">1450 17011 0,'0'-39'31,"0"39"0,0 0-15,-39 0 0,39-39-16,-39 39 31,39-39 62,78 39-93,40-40 16,-1 1 0,1 39-16,156-39 15,-117 0-15,78 39 16,-78 0-1,0 0-15,-40 0 16,-38 0 0,-79 0-16,78 0 15,-78 0 1,39 0-1,-39 0 1,40 0 0,-1 0-1,0 0-15,-39 0 16,78 0-1,-78 0 1,40 0 0,-40 0 15,39 0-16,0 0 1,0 0 0,0 0-16,1 0 15,-40 0 1,39 0-1,-39 0 1,39 0-16,0 0 31,-39 0-15,39 0 15,-39 0-31,40 0 31,-40 0-31,0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4-23T16:42:13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13792 10145 0,'0'0'110,"0"0"-95,25 0 1,24 0-16,1 0 15,49 25-15,50 0 16,0-25-16,24 25 16,26-25-16,24 24 15,25-24-15,-50 0 16,1 0-16,24 25 15,-49-25-15,-50 0 16,49 0-16,-73 0 16,24 0-16,-25 0 15,0 0-15,0 0 16,1 0-16,24 0 15,-25 0-15,-25 0 16,1 0-16,-1 0 16,25 0-16,0 0 15,25 0-15,-49 0 16,24 0-16,0 0 15,-24 0-15,24 0 16,-25 0-16,26 0 16,-26 0-16,25 0 15,25 0 1,0 0-16,50 0 15,-25 0-15,24 0 16,1 0-16,-25 0 16,0 0-16,-50 0 15,-25-25-15,26 25 16,-51 0-16,1 0 15,-25 0-15,24 0 16,1 0-16,-25 0 16,24 0-16,1 0 15,24 0-15,-24 0 16,24 0-16,25 25 15,50-25-15,-50 0 16,75 25-16,-25 0 16,25 0-16,-50-1 15,0-24-15,0 25 16,0-25-16,-25 0 15,-25 0-15,-24 0 16,0-25-16,24 25 16,-74 0-1,25-24-15,-25 24 16,25-25-16,-1 25 15,-24 0-15,25 0 16,-25 0-16,0-25 16,25 25-16,0 0 15,-25 0-15,25 0 16,24-25-16,1 25 15,-25-25-15,49 1 16,-24 24-16,-1 0 16,-24 0-16,-25-25 15,25 25 63,-25 0 0,25 0-62,-1 0-16,1 0 15,-25 0-15,25 0 16,0 0-16,-25 0 16,25 0-16,-25 0 15,24 0 79,1 0-79,-25 0-15,0 0 94,0 0-94,0 0 16,-25 0-1,25 0-15,0 0 16</inkml:trace>
  <inkml:trace contextRef="#ctx0" brushRef="#br0" timeOffset="540944.089">1836 4316 0,'0'25'110,"0"-25"-95,0 0-15,0 0 16,25 0-16,-25 0 15,49 25-15,-24-25 16,25 0-16,-1 0 16,26 0-16,-1 0 15,1 0-15,-1 0 16,0 0-16,-24 0 15,0 0-15,24 0 16,0 0-16,1 0 16,24 0-16,25 0 15,-49 0-15,49 0 16,0 0-16,0 0 15,-25 0-15,50 24 16,-50-24-16,50 0 16,-50 0-16,0 0 15,-24 0-15,49 0 16,-25 0-16,-25 0 15,1 0 1,24 0-16,-25 0 16,1 0-16,24 0 15,0 0-15,50 0 16,-50 0-16,0 0 15,50 0-15,-74 0 16,24 0-16,-50 0 16,51 0-16,-1 0 15,0 25-15,0-25 16,1 0-16,48 0 15,-48 0-15,-1 0 16,0 0-16,0 0 16,0 25-16,1-25 15,-1 0-15,0 0 16,50 0-16,0 0 15,0 0-15,-1 0 16,1 0-16,50 0 16,-100 0-16,0 0 15,25 0-15,-74 0 16,24 0-16,1 0 15,-1 0 1,0 0-16,1 0 16,-26 0-16,51 0 15,-1 25-15,-50-25 16,51 0-16,-51 0 15,26 0-15,-26 0 16,26 0-16,-1 0 16,-24 0-16,24 0 15,-24 0-15,24 0 16,1 0-16,-1 0 15,-24-25-15,49 25 16,-50 0-16,26 0 16,-26 0-16,26 0 15,-25-25-15,24 25 16,0 0-16,1 0 15,24 0-15,0 0 16,-49 0-16,49 0 16,0 0-16,0 0 15,-24 0-15,24 0 16,-24 0-16,-1 0 15,0 0 1,-24 0-16,0 0 16,-1 0-16,1-25 15,-50 25-15,49 0 16,-49-24-16,25 24 15,0 0-15,0 0 16,24 0-16,26 0 16,-26 0-16,26 0 15,-1 0-15,1 0 16,-1 0-16,0 0 15,1 0-15,-25 0 16,-26 0-16,1 0 16,-25 0-16,25 0 31,-25 0-16,25 0-15,0 0 16,24 0-16,26 0 16,-1 0-16,0 0 15,1-25-15,-1 25 16,-24 0-16,-25 0 15,24 0 1,-49 0-16,25 0 16,-25 0-16,0-25 93,25 25-93,0 0 16,-25 0-16,0 0 15,24 0-15,-24 0 188,0 0-173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4-23T17:10:41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13941 6648 0,'0'0'140,"24"0"-124,1 24-16,50-24 15,49 25-15,49 25 16,51-50-16,48 25 15,1-1-15,25 1 16,-25 0-16,-50-25 16,0 0-16,-49 0 15,-75 0-15,-25 0 16,-74 0-16,25 0 15,0 0 32,-25 0-31,25 0-16,0 0 15,49 0-15,1 0 16,49 0-16,49 0 16,1 0-16,-75 0 15,0-25-15,-99 25 16,25 0-16,-25 0 15,0 0 1,0 0 0,-50 0-16,1 0 15,-1 0-15,25 0 16,-24 0-16,49 0 15,-25 0-15,25 0 16</inkml:trace>
  <inkml:trace contextRef="#ctx0" brushRef="#br0" timeOffset="33145.1039">8260 10021 0,'0'25'141,"0"-25"-126,0 0-15,0 0 16,50 25-16,0-25 15,-1 0-15,26 0 16,24 0 0,74 0-16,26 0 0,-26 0 15,76 25 1,-1-25-16,-25 24 15,25-24-15,-25 0 16,0 0-16,-74 0 16,25 0-16,-1 0 15,-49 0-15,-24 0 16,-51 0-16,26-24 15,-26-1-15,1 25 16,-25-25-16,49 25 16,-74 0-16,25 0 15,0 0-15,0 0 16,-25 0-16,24 0 15,-24 0-15,25 0 16,-25 0-16,50 25 16,-1-25-16,1 49 15,0-24-15,-1-25 16,-49 0-16,0 0 15,0 0 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81200" y="465342"/>
            <a:ext cx="2895600" cy="217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2743200"/>
            <a:ext cx="5486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594B53-0D60-40A0-BFC2-984431E7CF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6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DD6D08-4872-48B7-91EA-529013D8964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465138"/>
            <a:ext cx="2895600" cy="21717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2366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C9918-1F0A-473A-9C2D-D5BCD853E91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465138"/>
            <a:ext cx="2895600" cy="21717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8620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21DA4-FB57-435B-BA9A-B4B7166E162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465138"/>
            <a:ext cx="2895600" cy="21717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052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018B1-A635-4B38-AC9B-F82EE400406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3533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8B6D5E-AAF2-426B-A6D5-B5ED7B504DA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465138"/>
            <a:ext cx="2895600" cy="21717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7223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89327-6DEE-4A6A-AFF3-B43879ACA19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465138"/>
            <a:ext cx="2895600" cy="21717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6682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AA28B-38BF-4475-9311-E18404D200D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465138"/>
            <a:ext cx="2895600" cy="21717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5457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9B917-5509-43F6-A038-645A93C08D9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465138"/>
            <a:ext cx="2895600" cy="21717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1673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1A857-4A9E-4BDB-8A4E-6133BA5A8434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9759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BE5C76-6F52-4169-9BBD-250A98FA24D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465138"/>
            <a:ext cx="2895600" cy="21717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33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BE632-E0FA-47C9-A7D5-46EA02D0E20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465138"/>
            <a:ext cx="2895600" cy="21717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196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E1875-99D7-4AA5-83BA-112EEF65A37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465138"/>
            <a:ext cx="2895600" cy="21717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18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3A355-ACBE-48E9-A963-3090A0CB420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465138"/>
            <a:ext cx="2895600" cy="21717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815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3E692-568F-444C-9CD2-1FEF3E722FF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465138"/>
            <a:ext cx="2895600" cy="21717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6746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CAB9AB-8F00-4404-83A4-FE4C3C62C57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465138"/>
            <a:ext cx="2895600" cy="21717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66047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E0FBA-B315-4E3F-9FF2-476C4624A51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465138"/>
            <a:ext cx="2895600" cy="21717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6376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F9893-039D-47E8-B747-C081DB3A1B8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81200" y="465138"/>
            <a:ext cx="2895600" cy="21717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462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hispanic_hm_pg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166" y="0"/>
            <a:ext cx="9137667" cy="6858000"/>
          </a:xfrm>
          <a:prstGeom prst="rect">
            <a:avLst/>
          </a:prstGeom>
          <a:noFill/>
        </p:spPr>
      </p:pic>
      <p:pic>
        <p:nvPicPr>
          <p:cNvPr id="6" name="Picture 5" descr="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343025" y="1296516"/>
            <a:ext cx="6457950" cy="3351684"/>
          </a:xfrm>
          <a:prstGeom prst="rect">
            <a:avLst/>
          </a:prstGeom>
        </p:spPr>
      </p:pic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632211"/>
            <a:ext cx="77724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790615"/>
            <a:ext cx="7772400" cy="830997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7D0635-BFE0-4443-95A6-96F2690AD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B7239-82D3-4AEA-A1E2-3FBF8A0A1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8900"/>
            <a:ext cx="2057400" cy="458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8900"/>
            <a:ext cx="6019800" cy="458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BECDB-55C0-4311-AD1E-8B08D68BF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464D7-A24D-41B3-83A7-ABC0AE912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D5829-3FF6-4592-82F5-7E4BE69CF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6F51D-08E2-45A2-90C0-B5763C23F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hispanic_hm_pg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166" y="0"/>
            <a:ext cx="913766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9BC8D-FBDF-4D4C-9663-D407DFA0A6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87A05-60DF-4E9B-9F33-EC5D06380B90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 flipH="1" flipV="1">
            <a:off x="3558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6152"/>
            <a:ext cx="4040188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65870"/>
            <a:ext cx="4040188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6152"/>
            <a:ext cx="4041775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65870"/>
            <a:ext cx="4041775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4468D-A445-467D-8BDB-7B437CCC1781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2628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 flipH="1" flipV="1">
            <a:off x="3558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3451A-665C-4B28-A5CF-6D04A7590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A81F07-5310-4D74-9E1D-BDE9E5F3B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5608"/>
            <a:ext cx="3008313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608"/>
            <a:ext cx="5111750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51176"/>
            <a:ext cx="3008313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26E08-CFFA-40AC-9B5D-6ED0A9B688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ispanic_hm_pg2_V2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3166" y="0"/>
            <a:ext cx="9137667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F9D7BE8E-9176-4089-B894-E928AD5D6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64" r:id="rId15"/>
  </p:sldLayoutIdLst>
  <p:transition spd="slow">
    <p:dissolv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5.xml"/><Relationship Id="rId5" Type="http://schemas.openxmlformats.org/officeDocument/2006/relationships/image" Target="../media/image10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Mycenae and Bronze Age Greece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90615"/>
            <a:ext cx="7772400" cy="737318"/>
          </a:xfrm>
        </p:spPr>
        <p:txBody>
          <a:bodyPr/>
          <a:lstStyle/>
          <a:p>
            <a:r>
              <a:rPr lang="en-US" dirty="0"/>
              <a:t>GRK 102, </a:t>
            </a:r>
            <a:r>
              <a:rPr lang="en-US" dirty="0" smtClean="0"/>
              <a:t>CH19 </a:t>
            </a:r>
            <a:r>
              <a:rPr lang="en-US" dirty="0" err="1" smtClean="0"/>
              <a:t>Civ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WINDOWS\Desktop\g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61988"/>
            <a:ext cx="838200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119438" y="6324600"/>
            <a:ext cx="291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Lion Gate, Mycenae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WINDOWS\Desktop\megar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80772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89535" y="6273800"/>
            <a:ext cx="29546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Megaron</a:t>
            </a:r>
            <a:r>
              <a:rPr lang="en-US" dirty="0">
                <a:solidFill>
                  <a:srgbClr val="FFFFFF"/>
                </a:solidFill>
              </a:rPr>
              <a:t> (great hall), Pylos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7010400" y="5410200"/>
            <a:ext cx="1981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Women (fresco), Pylos, 1200s BCE</a:t>
            </a:r>
          </a:p>
        </p:txBody>
      </p:sp>
      <p:pic>
        <p:nvPicPr>
          <p:cNvPr id="11267" name="Picture 4" descr="C:\Documents and Settings\Andrew Scholtz\Desktop\wom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85336"/>
            <a:ext cx="3962400" cy="608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ndrew Scholtz\Desktop\armo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4025" y="28575"/>
            <a:ext cx="3154363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87682" y="5029200"/>
            <a:ext cx="27609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Armor from Dendra (Argolid). Boar’s tusk helmet. Late 1400s BCE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ndrew Scholtz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3100" y="152400"/>
            <a:ext cx="2717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93725" y="4687888"/>
            <a:ext cx="2682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Praying “psi” goddess figurine. Mycenae.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ndrew Scholtz\Desktop\thol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6013" y="152400"/>
            <a:ext cx="437197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994525" y="5145088"/>
            <a:ext cx="1616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Tholos tomb, Mycenae.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ndrew Scholtz\Desktop\py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562442"/>
            <a:ext cx="3349626" cy="573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629400" y="4953000"/>
            <a:ext cx="236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Tholos tomb entrance (reconstructed), Mycenae.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ndrew Scholtz\Desktop\circ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WINDOWS\Desktop\ma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363" y="152400"/>
            <a:ext cx="58801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133695" y="6248400"/>
            <a:ext cx="486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“Mask of Agamemnon,” Mycenae, 1500s BCE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3"/>
          <p:cNvSpPr>
            <a:spLocks noChangeArrowheads="1"/>
          </p:cNvSpPr>
          <p:nvPr/>
        </p:nvSpPr>
        <p:spPr bwMode="ltGray">
          <a:xfrm>
            <a:off x="2761904" y="3235933"/>
            <a:ext cx="1911350" cy="1901825"/>
          </a:xfrm>
          <a:prstGeom prst="ellipse">
            <a:avLst/>
          </a:prstGeom>
          <a:solidFill>
            <a:schemeClr val="folHlink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ltGray">
          <a:xfrm>
            <a:off x="2865092" y="3737583"/>
            <a:ext cx="172085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palace</a:t>
            </a:r>
            <a:br>
              <a:rPr lang="en-US" sz="2000" b="1">
                <a:solidFill>
                  <a:schemeClr val="tx1"/>
                </a:solidFill>
              </a:rPr>
            </a:br>
            <a:r>
              <a:rPr lang="en-US" sz="2000" b="1" i="1">
                <a:solidFill>
                  <a:schemeClr val="tx1"/>
                </a:solidFill>
              </a:rPr>
              <a:t>wanax</a:t>
            </a:r>
            <a:r>
              <a:rPr lang="en-US" sz="2000" b="1">
                <a:solidFill>
                  <a:schemeClr val="tx1"/>
                </a:solidFill>
              </a:rPr>
              <a:t> (king)</a:t>
            </a:r>
          </a:p>
        </p:txBody>
      </p:sp>
      <p:sp>
        <p:nvSpPr>
          <p:cNvPr id="18436" name="Oval 5"/>
          <p:cNvSpPr>
            <a:spLocks noChangeArrowheads="1"/>
          </p:cNvSpPr>
          <p:nvPr/>
        </p:nvSpPr>
        <p:spPr bwMode="ltGray">
          <a:xfrm>
            <a:off x="1168054" y="1632558"/>
            <a:ext cx="5029200" cy="5029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Oval 6"/>
          <p:cNvSpPr>
            <a:spLocks noChangeArrowheads="1"/>
          </p:cNvSpPr>
          <p:nvPr/>
        </p:nvSpPr>
        <p:spPr bwMode="ltGray">
          <a:xfrm>
            <a:off x="1244254" y="3004158"/>
            <a:ext cx="228600" cy="228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ltGray">
          <a:xfrm>
            <a:off x="1701454" y="2394558"/>
            <a:ext cx="2481263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tx1"/>
                </a:solidFill>
              </a:rPr>
              <a:t>demos</a:t>
            </a:r>
            <a:r>
              <a:rPr lang="en-US" sz="2000" b="1">
                <a:solidFill>
                  <a:schemeClr val="tx1"/>
                </a:solidFill>
              </a:rPr>
              <a:t> (village)</a:t>
            </a:r>
            <a:br>
              <a:rPr lang="en-US" sz="2000" b="1">
                <a:solidFill>
                  <a:schemeClr val="tx1"/>
                </a:solidFill>
              </a:rPr>
            </a:br>
            <a:r>
              <a:rPr lang="en-US" sz="2000" b="1" i="1">
                <a:solidFill>
                  <a:schemeClr val="tx1"/>
                </a:solidFill>
              </a:rPr>
              <a:t>basileus</a:t>
            </a:r>
            <a:r>
              <a:rPr lang="en-US" sz="2000" b="1">
                <a:solidFill>
                  <a:schemeClr val="tx1"/>
                </a:solidFill>
              </a:rPr>
              <a:t> (chieftain)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8439" name="Oval 8"/>
          <p:cNvSpPr>
            <a:spLocks noChangeArrowheads="1"/>
          </p:cNvSpPr>
          <p:nvPr/>
        </p:nvSpPr>
        <p:spPr bwMode="ltGray">
          <a:xfrm>
            <a:off x="1963392" y="5975958"/>
            <a:ext cx="228600" cy="228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ltGray">
          <a:xfrm>
            <a:off x="2082454" y="5426683"/>
            <a:ext cx="2481263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tx1"/>
                </a:solidFill>
              </a:rPr>
              <a:t>demos</a:t>
            </a:r>
            <a:r>
              <a:rPr lang="en-US" sz="2000" b="1">
                <a:solidFill>
                  <a:schemeClr val="tx1"/>
                </a:solidFill>
              </a:rPr>
              <a:t> (village)</a:t>
            </a:r>
            <a:br>
              <a:rPr lang="en-US" sz="2000" b="1">
                <a:solidFill>
                  <a:schemeClr val="tx1"/>
                </a:solidFill>
              </a:rPr>
            </a:br>
            <a:r>
              <a:rPr lang="en-US" sz="2000" b="1" i="1">
                <a:solidFill>
                  <a:schemeClr val="tx1"/>
                </a:solidFill>
              </a:rPr>
              <a:t>basileus</a:t>
            </a:r>
            <a:r>
              <a:rPr lang="en-US" sz="2000" b="1">
                <a:solidFill>
                  <a:schemeClr val="tx1"/>
                </a:solidFill>
              </a:rPr>
              <a:t> (chieftain)</a:t>
            </a:r>
            <a:endParaRPr lang="en-US" sz="2000" b="1" i="1">
              <a:solidFill>
                <a:schemeClr val="tx1"/>
              </a:solidFill>
            </a:endParaRPr>
          </a:p>
        </p:txBody>
      </p:sp>
      <p:sp>
        <p:nvSpPr>
          <p:cNvPr id="18441" name="Oval 10"/>
          <p:cNvSpPr>
            <a:spLocks noChangeArrowheads="1"/>
          </p:cNvSpPr>
          <p:nvPr/>
        </p:nvSpPr>
        <p:spPr bwMode="ltGray">
          <a:xfrm>
            <a:off x="5925792" y="3080358"/>
            <a:ext cx="228600" cy="2286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1"/>
          <p:cNvSpPr txBox="1">
            <a:spLocks noChangeArrowheads="1"/>
          </p:cNvSpPr>
          <p:nvPr/>
        </p:nvSpPr>
        <p:spPr bwMode="ltGray">
          <a:xfrm>
            <a:off x="6510338" y="3521683"/>
            <a:ext cx="2481262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tx1"/>
                </a:solidFill>
              </a:rPr>
              <a:t>demos</a:t>
            </a:r>
            <a:r>
              <a:rPr lang="en-US" sz="2000" b="1" dirty="0">
                <a:solidFill>
                  <a:schemeClr val="tx1"/>
                </a:solidFill>
              </a:rPr>
              <a:t> (village)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i="1" dirty="0">
                <a:solidFill>
                  <a:schemeClr val="tx1"/>
                </a:solidFill>
              </a:rPr>
              <a:t>basileus</a:t>
            </a:r>
            <a:r>
              <a:rPr lang="en-US" sz="2000" b="1" dirty="0">
                <a:solidFill>
                  <a:schemeClr val="tx1"/>
                </a:solidFill>
              </a:rPr>
              <a:t> (chieftain)</a:t>
            </a:r>
            <a:endParaRPr lang="en-US" sz="2000" b="1" i="1" dirty="0">
              <a:solidFill>
                <a:schemeClr val="tx1"/>
              </a:solidFill>
            </a:endParaRPr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ltGray">
          <a:xfrm>
            <a:off x="1930054" y="3385158"/>
            <a:ext cx="609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ltGray">
          <a:xfrm flipV="1">
            <a:off x="2539654" y="5061558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ltGray">
          <a:xfrm flipV="1">
            <a:off x="4901854" y="3308958"/>
            <a:ext cx="838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6" name="Text Box 15"/>
          <p:cNvSpPr txBox="1">
            <a:spLocks noChangeArrowheads="1"/>
          </p:cNvSpPr>
          <p:nvPr/>
        </p:nvSpPr>
        <p:spPr bwMode="ltGray">
          <a:xfrm>
            <a:off x="611188" y="433388"/>
            <a:ext cx="7918450" cy="5794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</a:rPr>
              <a:t>Palace Society: Redistributive Economy</a:t>
            </a:r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6705600" y="5518758"/>
            <a:ext cx="2209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Produce to palace, where stored; then redistributed back to villages.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Homer </a:t>
            </a:r>
            <a:r>
              <a:rPr lang="en-US" i="1" dirty="0" smtClean="0"/>
              <a:t>Iliad</a:t>
            </a:r>
            <a:r>
              <a:rPr lang="en-US" dirty="0" smtClean="0"/>
              <a:t> 2.569, 576-7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25000"/>
              </a:lnSpc>
              <a:buFontTx/>
              <a:buNone/>
            </a:pP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Οἳ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δὲ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Μυκήνας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εἶχον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ἐϋκτίμενον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πτολίεθρον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 . . . ]</a:t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τῶν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ἑκατὸν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νηῶν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ἦρχε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κρείων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Ἀγαμέμνων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Ἀτρεΐδης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·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ndrew Scholtz\Desktop\Untit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19213"/>
            <a:ext cx="80772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376711" y="6019800"/>
            <a:ext cx="637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Linear-B clay tablet. Prehistoric Greek writing.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Documents and Settings\Andrew Scholtz\Desktop\z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75" y="1600200"/>
            <a:ext cx="68580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33400" y="4648200"/>
            <a:ext cx="84931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ἱέρεια ἔχει ϞϜε εὔχετοί ϞϜε ἐτώνιον ἔχεεν θεὸν</a:t>
            </a:r>
            <a:br>
              <a:rPr lang="en-US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κτοινόοχοι δὲ κτοινάων κεκειμενάων ὀνᾱτὰ ἔχεεν</a:t>
            </a:r>
          </a:p>
          <a:p>
            <a:r>
              <a:rPr lang="en-US" sz="1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 use of ᾱ for η. ϞϜε (</a:t>
            </a:r>
            <a:r>
              <a:rPr lang="en-US" sz="18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kwe</a:t>
            </a:r>
            <a:r>
              <a:rPr lang="en-US" sz="180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= τε (“and”). -αων = fem. gen. plur. εὔχετοι = εὔχεται (not “prays” but “claims”). κτοινόοχοι = “possession-holding” (as if κτεάνη “possession” + ἔχειν “to have”). ὀνᾱτὰ: ὀνητός later = “useful,” so “that on which ‘use’ is paid.”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A Linear-B Inscription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Fall of Palace Societies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pPr eaLnBrk="1" hangingPunct="1"/>
            <a:r>
              <a:rPr lang="en-US" smtClean="0"/>
              <a:t>invasion by …</a:t>
            </a:r>
          </a:p>
          <a:p>
            <a:pPr lvl="1" eaLnBrk="1" hangingPunct="1"/>
            <a:r>
              <a:rPr lang="en-US" smtClean="0"/>
              <a:t>Dorians??</a:t>
            </a:r>
          </a:p>
          <a:p>
            <a:pPr lvl="1" eaLnBrk="1" hangingPunct="1"/>
            <a:r>
              <a:rPr lang="en-US" smtClean="0"/>
              <a:t>“Sea Peoples” (Mediterranean marauders)?</a:t>
            </a:r>
          </a:p>
          <a:p>
            <a:pPr eaLnBrk="1" hangingPunct="1"/>
            <a:r>
              <a:rPr lang="en-US" smtClean="0"/>
              <a:t>systems collapse (economic/political)?</a:t>
            </a:r>
          </a:p>
          <a:p>
            <a:pPr eaLnBrk="1" hangingPunct="1"/>
            <a:r>
              <a:rPr lang="en-US" smtClean="0"/>
              <a:t>combination?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21-Apr Oral Quiz: </a:t>
            </a:r>
            <a:r>
              <a:rPr lang="el-GR" dirty="0" smtClean="0"/>
              <a:t>ἽΣΤΗΜΙ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Princ</a:t>
            </a:r>
            <a:r>
              <a:rPr lang="en-US" dirty="0" smtClean="0"/>
              <a:t> Parts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ἵστημι</a:t>
            </a:r>
            <a:r>
              <a:rPr lang="en-US" dirty="0" smtClean="0"/>
              <a:t> </a:t>
            </a:r>
            <a:r>
              <a:rPr lang="el-GR" sz="2000" dirty="0" smtClean="0"/>
              <a:t>(ἵσταμαι, </a:t>
            </a:r>
            <a:r>
              <a:rPr lang="en-US" sz="2000" dirty="0" smtClean="0"/>
              <a:t>trans/intrans mid)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στήσω</a:t>
            </a:r>
            <a:r>
              <a:rPr lang="en-US" dirty="0" smtClean="0"/>
              <a:t> </a:t>
            </a:r>
            <a:r>
              <a:rPr lang="en-US" sz="2000" dirty="0" smtClean="0"/>
              <a:t>(trans)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ἔστησα </a:t>
            </a:r>
            <a:r>
              <a:rPr lang="el-GR" sz="2000" dirty="0" smtClean="0"/>
              <a:t>(</a:t>
            </a:r>
            <a:r>
              <a:rPr lang="en-US" sz="2000" dirty="0" smtClean="0"/>
              <a:t>trans.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aor.)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ἔστην </a:t>
            </a:r>
            <a:r>
              <a:rPr lang="el-GR" sz="2000" dirty="0" smtClean="0"/>
              <a:t>(</a:t>
            </a:r>
            <a:r>
              <a:rPr lang="en-US" sz="2000" dirty="0" smtClean="0"/>
              <a:t>intrans. </a:t>
            </a:r>
            <a:r>
              <a:rPr lang="en-US" sz="2000" dirty="0" err="1" smtClean="0"/>
              <a:t>athem</a:t>
            </a:r>
            <a:r>
              <a:rPr lang="en-US" sz="2000" dirty="0" smtClean="0"/>
              <a:t>.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aor.)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ἕστηκα </a:t>
            </a:r>
            <a:r>
              <a:rPr lang="el-GR" sz="2000" dirty="0" smtClean="0"/>
              <a:t>(</a:t>
            </a:r>
            <a:r>
              <a:rPr lang="en-US" sz="2000" dirty="0" smtClean="0"/>
              <a:t>irreg. act. intrans </a:t>
            </a:r>
            <a:r>
              <a:rPr lang="en-US" sz="2000" dirty="0" err="1" smtClean="0"/>
              <a:t>perf</a:t>
            </a:r>
            <a:r>
              <a:rPr lang="en-US" sz="2000" dirty="0" smtClean="0"/>
              <a:t>)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ἕσταμαι</a:t>
            </a:r>
            <a:r>
              <a:rPr lang="en-US" dirty="0" smtClean="0"/>
              <a:t> </a:t>
            </a:r>
            <a:r>
              <a:rPr lang="en-US" sz="2000" dirty="0" smtClean="0"/>
              <a:t>(intrans, rare)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ἐστάθην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ἵστημι </a:t>
            </a:r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+ </a:t>
            </a:r>
            <a:r>
              <a:rPr lang="el-GR" dirty="0" smtClean="0"/>
              <a:t>ἀνά = </a:t>
            </a:r>
            <a:r>
              <a:rPr lang="en-US" dirty="0" smtClean="0"/>
              <a:t>?</a:t>
            </a:r>
          </a:p>
          <a:p>
            <a:r>
              <a:rPr lang="en-US" dirty="0" smtClean="0"/>
              <a:t>+ </a:t>
            </a:r>
            <a:r>
              <a:rPr lang="el-GR" dirty="0" smtClean="0"/>
              <a:t>κατά = ?</a:t>
            </a:r>
          </a:p>
          <a:p>
            <a:r>
              <a:rPr lang="el-GR" dirty="0" smtClean="0"/>
              <a:t>+ εἰς = ?</a:t>
            </a:r>
          </a:p>
          <a:p>
            <a:r>
              <a:rPr lang="en-US" dirty="0" smtClean="0"/>
              <a:t>etc.</a:t>
            </a:r>
          </a:p>
          <a:p>
            <a:r>
              <a:rPr lang="el-GR" dirty="0" smtClean="0"/>
              <a:t>ὁ Περικλῆς</a:t>
            </a:r>
          </a:p>
          <a:p>
            <a:pPr lvl="1"/>
            <a:r>
              <a:rPr lang="el-GR" dirty="0" smtClean="0"/>
              <a:t>τοῦ Περικλέους</a:t>
            </a:r>
          </a:p>
          <a:p>
            <a:pPr lvl="1"/>
            <a:r>
              <a:rPr lang="el-GR" dirty="0" smtClean="0"/>
              <a:t>τῷ Περικλεῖ</a:t>
            </a:r>
          </a:p>
          <a:p>
            <a:pPr lvl="1"/>
            <a:r>
              <a:rPr lang="el-GR" dirty="0" smtClean="0"/>
              <a:t>τὸν Περικλέα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4138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77021"/>
            <a:ext cx="8686800" cy="5303958"/>
          </a:xfrm>
          <a:prstGeom prst="rect">
            <a:avLst/>
          </a:prstGeom>
          <a:ln>
            <a:noFill/>
          </a:ln>
        </p:spPr>
      </p:pic>
      <p:sp>
        <p:nvSpPr>
          <p:cNvPr id="3" name="Freeform 2"/>
          <p:cNvSpPr/>
          <p:nvPr/>
        </p:nvSpPr>
        <p:spPr>
          <a:xfrm>
            <a:off x="6925235" y="2622176"/>
            <a:ext cx="1532965" cy="26895"/>
          </a:xfrm>
          <a:custGeom>
            <a:avLst/>
            <a:gdLst>
              <a:gd name="connsiteX0" fmla="*/ 0 w 1532965"/>
              <a:gd name="connsiteY0" fmla="*/ 26895 h 26895"/>
              <a:gd name="connsiteX1" fmla="*/ 0 w 1532965"/>
              <a:gd name="connsiteY1" fmla="*/ 26895 h 26895"/>
              <a:gd name="connsiteX2" fmla="*/ 995083 w 1532965"/>
              <a:gd name="connsiteY2" fmla="*/ 26895 h 26895"/>
              <a:gd name="connsiteX3" fmla="*/ 1532965 w 1532965"/>
              <a:gd name="connsiteY3" fmla="*/ 13448 h 26895"/>
              <a:gd name="connsiteX4" fmla="*/ 1438836 w 1532965"/>
              <a:gd name="connsiteY4" fmla="*/ 0 h 2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2965" h="26895">
                <a:moveTo>
                  <a:pt x="0" y="26895"/>
                </a:moveTo>
                <a:lnTo>
                  <a:pt x="0" y="26895"/>
                </a:lnTo>
                <a:cubicBezTo>
                  <a:pt x="539599" y="-6830"/>
                  <a:pt x="-91667" y="26895"/>
                  <a:pt x="995083" y="26895"/>
                </a:cubicBezTo>
                <a:cubicBezTo>
                  <a:pt x="1174433" y="26895"/>
                  <a:pt x="1353615" y="13448"/>
                  <a:pt x="1532965" y="13448"/>
                </a:cubicBezTo>
                <a:lnTo>
                  <a:pt x="1438836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70647" y="2823882"/>
            <a:ext cx="6037729" cy="322730"/>
          </a:xfrm>
          <a:custGeom>
            <a:avLst/>
            <a:gdLst>
              <a:gd name="connsiteX0" fmla="*/ 0 w 6037729"/>
              <a:gd name="connsiteY0" fmla="*/ 268942 h 322730"/>
              <a:gd name="connsiteX1" fmla="*/ 0 w 6037729"/>
              <a:gd name="connsiteY1" fmla="*/ 268942 h 322730"/>
              <a:gd name="connsiteX2" fmla="*/ 2164977 w 6037729"/>
              <a:gd name="connsiteY2" fmla="*/ 309283 h 322730"/>
              <a:gd name="connsiteX3" fmla="*/ 2501153 w 6037729"/>
              <a:gd name="connsiteY3" fmla="*/ 322730 h 322730"/>
              <a:gd name="connsiteX4" fmla="*/ 3321424 w 6037729"/>
              <a:gd name="connsiteY4" fmla="*/ 309283 h 322730"/>
              <a:gd name="connsiteX5" fmla="*/ 3429000 w 6037729"/>
              <a:gd name="connsiteY5" fmla="*/ 255494 h 322730"/>
              <a:gd name="connsiteX6" fmla="*/ 5190565 w 6037729"/>
              <a:gd name="connsiteY6" fmla="*/ 268942 h 322730"/>
              <a:gd name="connsiteX7" fmla="*/ 5849471 w 6037729"/>
              <a:gd name="connsiteY7" fmla="*/ 242047 h 322730"/>
              <a:gd name="connsiteX8" fmla="*/ 5889812 w 6037729"/>
              <a:gd name="connsiteY8" fmla="*/ 228600 h 322730"/>
              <a:gd name="connsiteX9" fmla="*/ 5983941 w 6037729"/>
              <a:gd name="connsiteY9" fmla="*/ 201706 h 322730"/>
              <a:gd name="connsiteX10" fmla="*/ 6010835 w 6037729"/>
              <a:gd name="connsiteY10" fmla="*/ 107577 h 322730"/>
              <a:gd name="connsiteX11" fmla="*/ 6024282 w 6037729"/>
              <a:gd name="connsiteY11" fmla="*/ 67236 h 322730"/>
              <a:gd name="connsiteX12" fmla="*/ 6024282 w 6037729"/>
              <a:gd name="connsiteY12" fmla="*/ 0 h 322730"/>
              <a:gd name="connsiteX13" fmla="*/ 6037729 w 6037729"/>
              <a:gd name="connsiteY13" fmla="*/ 26894 h 32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37729" h="322730">
                <a:moveTo>
                  <a:pt x="0" y="268942"/>
                </a:moveTo>
                <a:lnTo>
                  <a:pt x="0" y="268942"/>
                </a:lnTo>
                <a:lnTo>
                  <a:pt x="2164977" y="309283"/>
                </a:lnTo>
                <a:cubicBezTo>
                  <a:pt x="2277099" y="311694"/>
                  <a:pt x="2389005" y="322730"/>
                  <a:pt x="2501153" y="322730"/>
                </a:cubicBezTo>
                <a:cubicBezTo>
                  <a:pt x="2774613" y="322730"/>
                  <a:pt x="3048000" y="313765"/>
                  <a:pt x="3321424" y="309283"/>
                </a:cubicBezTo>
                <a:cubicBezTo>
                  <a:pt x="3414134" y="278380"/>
                  <a:pt x="3382061" y="302435"/>
                  <a:pt x="3429000" y="255494"/>
                </a:cubicBezTo>
                <a:cubicBezTo>
                  <a:pt x="4275103" y="313848"/>
                  <a:pt x="3688674" y="283666"/>
                  <a:pt x="5190565" y="268942"/>
                </a:cubicBezTo>
                <a:cubicBezTo>
                  <a:pt x="5511130" y="228868"/>
                  <a:pt x="5106470" y="275820"/>
                  <a:pt x="5849471" y="242047"/>
                </a:cubicBezTo>
                <a:cubicBezTo>
                  <a:pt x="5863631" y="241403"/>
                  <a:pt x="5876183" y="232494"/>
                  <a:pt x="5889812" y="228600"/>
                </a:cubicBezTo>
                <a:cubicBezTo>
                  <a:pt x="6008006" y="194830"/>
                  <a:pt x="5887217" y="233947"/>
                  <a:pt x="5983941" y="201706"/>
                </a:cubicBezTo>
                <a:cubicBezTo>
                  <a:pt x="6016182" y="104982"/>
                  <a:pt x="5977065" y="225771"/>
                  <a:pt x="6010835" y="107577"/>
                </a:cubicBezTo>
                <a:cubicBezTo>
                  <a:pt x="6014729" y="93948"/>
                  <a:pt x="6022524" y="81301"/>
                  <a:pt x="6024282" y="67236"/>
                </a:cubicBezTo>
                <a:cubicBezTo>
                  <a:pt x="6027062" y="44997"/>
                  <a:pt x="6024282" y="22412"/>
                  <a:pt x="6024282" y="0"/>
                </a:cubicBezTo>
                <a:lnTo>
                  <a:pt x="6037729" y="2689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78224" y="2662518"/>
            <a:ext cx="6064623" cy="188258"/>
          </a:xfrm>
          <a:custGeom>
            <a:avLst/>
            <a:gdLst>
              <a:gd name="connsiteX0" fmla="*/ 0 w 6064623"/>
              <a:gd name="connsiteY0" fmla="*/ 80682 h 188258"/>
              <a:gd name="connsiteX1" fmla="*/ 0 w 6064623"/>
              <a:gd name="connsiteY1" fmla="*/ 80682 h 188258"/>
              <a:gd name="connsiteX2" fmla="*/ 121023 w 6064623"/>
              <a:gd name="connsiteY2" fmla="*/ 94129 h 188258"/>
              <a:gd name="connsiteX3" fmla="*/ 161364 w 6064623"/>
              <a:gd name="connsiteY3" fmla="*/ 107576 h 188258"/>
              <a:gd name="connsiteX4" fmla="*/ 363070 w 6064623"/>
              <a:gd name="connsiteY4" fmla="*/ 121023 h 188258"/>
              <a:gd name="connsiteX5" fmla="*/ 524435 w 6064623"/>
              <a:gd name="connsiteY5" fmla="*/ 134470 h 188258"/>
              <a:gd name="connsiteX6" fmla="*/ 1479176 w 6064623"/>
              <a:gd name="connsiteY6" fmla="*/ 161364 h 188258"/>
              <a:gd name="connsiteX7" fmla="*/ 1842247 w 6064623"/>
              <a:gd name="connsiteY7" fmla="*/ 188258 h 188258"/>
              <a:gd name="connsiteX8" fmla="*/ 2501152 w 6064623"/>
              <a:gd name="connsiteY8" fmla="*/ 174811 h 188258"/>
              <a:gd name="connsiteX9" fmla="*/ 3160058 w 6064623"/>
              <a:gd name="connsiteY9" fmla="*/ 147917 h 188258"/>
              <a:gd name="connsiteX10" fmla="*/ 3563470 w 6064623"/>
              <a:gd name="connsiteY10" fmla="*/ 121023 h 188258"/>
              <a:gd name="connsiteX11" fmla="*/ 3724835 w 6064623"/>
              <a:gd name="connsiteY11" fmla="*/ 94129 h 188258"/>
              <a:gd name="connsiteX12" fmla="*/ 3859305 w 6064623"/>
              <a:gd name="connsiteY12" fmla="*/ 67235 h 188258"/>
              <a:gd name="connsiteX13" fmla="*/ 3899647 w 6064623"/>
              <a:gd name="connsiteY13" fmla="*/ 53788 h 188258"/>
              <a:gd name="connsiteX14" fmla="*/ 4101352 w 6064623"/>
              <a:gd name="connsiteY14" fmla="*/ 13447 h 188258"/>
              <a:gd name="connsiteX15" fmla="*/ 4397188 w 6064623"/>
              <a:gd name="connsiteY15" fmla="*/ 26894 h 188258"/>
              <a:gd name="connsiteX16" fmla="*/ 4558552 w 6064623"/>
              <a:gd name="connsiteY16" fmla="*/ 40341 h 188258"/>
              <a:gd name="connsiteX17" fmla="*/ 4746811 w 6064623"/>
              <a:gd name="connsiteY17" fmla="*/ 53788 h 188258"/>
              <a:gd name="connsiteX18" fmla="*/ 6064623 w 6064623"/>
              <a:gd name="connsiteY18" fmla="*/ 40341 h 188258"/>
              <a:gd name="connsiteX19" fmla="*/ 6051176 w 6064623"/>
              <a:gd name="connsiteY19" fmla="*/ 0 h 18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64623" h="188258">
                <a:moveTo>
                  <a:pt x="0" y="80682"/>
                </a:moveTo>
                <a:lnTo>
                  <a:pt x="0" y="80682"/>
                </a:lnTo>
                <a:cubicBezTo>
                  <a:pt x="40341" y="85164"/>
                  <a:pt x="80986" y="87456"/>
                  <a:pt x="121023" y="94129"/>
                </a:cubicBezTo>
                <a:cubicBezTo>
                  <a:pt x="135005" y="96459"/>
                  <a:pt x="147276" y="106011"/>
                  <a:pt x="161364" y="107576"/>
                </a:cubicBezTo>
                <a:cubicBezTo>
                  <a:pt x="228336" y="115017"/>
                  <a:pt x="295870" y="116045"/>
                  <a:pt x="363070" y="121023"/>
                </a:cubicBezTo>
                <a:cubicBezTo>
                  <a:pt x="416897" y="125010"/>
                  <a:pt x="470543" y="131476"/>
                  <a:pt x="524435" y="134470"/>
                </a:cubicBezTo>
                <a:cubicBezTo>
                  <a:pt x="841636" y="152092"/>
                  <a:pt x="1162372" y="154624"/>
                  <a:pt x="1479176" y="161364"/>
                </a:cubicBezTo>
                <a:cubicBezTo>
                  <a:pt x="1543930" y="166760"/>
                  <a:pt x="1791135" y="188258"/>
                  <a:pt x="1842247" y="188258"/>
                </a:cubicBezTo>
                <a:cubicBezTo>
                  <a:pt x="2061928" y="188258"/>
                  <a:pt x="2281540" y="180301"/>
                  <a:pt x="2501152" y="174811"/>
                </a:cubicBezTo>
                <a:cubicBezTo>
                  <a:pt x="2880572" y="165326"/>
                  <a:pt x="2847904" y="165259"/>
                  <a:pt x="3160058" y="147917"/>
                </a:cubicBezTo>
                <a:cubicBezTo>
                  <a:pt x="3362541" y="107421"/>
                  <a:pt x="3080431" y="160188"/>
                  <a:pt x="3563470" y="121023"/>
                </a:cubicBezTo>
                <a:cubicBezTo>
                  <a:pt x="3617822" y="116616"/>
                  <a:pt x="3724835" y="94129"/>
                  <a:pt x="3724835" y="94129"/>
                </a:cubicBezTo>
                <a:cubicBezTo>
                  <a:pt x="3815974" y="63749"/>
                  <a:pt x="3704791" y="98138"/>
                  <a:pt x="3859305" y="67235"/>
                </a:cubicBezTo>
                <a:cubicBezTo>
                  <a:pt x="3873204" y="64455"/>
                  <a:pt x="3885748" y="56568"/>
                  <a:pt x="3899647" y="53788"/>
                </a:cubicBezTo>
                <a:cubicBezTo>
                  <a:pt x="4118827" y="9952"/>
                  <a:pt x="3997885" y="47936"/>
                  <a:pt x="4101352" y="13447"/>
                </a:cubicBezTo>
                <a:lnTo>
                  <a:pt x="4397188" y="26894"/>
                </a:lnTo>
                <a:cubicBezTo>
                  <a:pt x="4451069" y="30063"/>
                  <a:pt x="4504737" y="36201"/>
                  <a:pt x="4558552" y="40341"/>
                </a:cubicBezTo>
                <a:lnTo>
                  <a:pt x="4746811" y="53788"/>
                </a:lnTo>
                <a:lnTo>
                  <a:pt x="6064623" y="40341"/>
                </a:lnTo>
                <a:lnTo>
                  <a:pt x="6051176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670200" y="714240"/>
              <a:ext cx="4679640" cy="536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0840" y="704880"/>
                <a:ext cx="469836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527040" y="3518280"/>
              <a:ext cx="7947720" cy="1170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7680" y="3508920"/>
                <a:ext cx="7966440" cy="11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394920" y="3823920"/>
              <a:ext cx="8326080" cy="2300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5560" y="3814560"/>
                <a:ext cx="8344800" cy="23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187691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74813" y="1297299"/>
            <a:ext cx="8794374" cy="4263403"/>
            <a:chOff x="349626" y="487589"/>
            <a:chExt cx="8794374" cy="42634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9626" y="487589"/>
              <a:ext cx="8794374" cy="230590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626" y="3102090"/>
              <a:ext cx="8417858" cy="164890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60960" y="1553760"/>
              <a:ext cx="7572600" cy="21880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600" y="1544400"/>
                <a:ext cx="7591320" cy="22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2973600" y="2393280"/>
              <a:ext cx="3304440" cy="1259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64240" y="2383920"/>
                <a:ext cx="3323160" cy="12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824753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Line: Prehistoric Greece</a:t>
            </a:r>
          </a:p>
        </p:txBody>
      </p:sp>
      <p:graphicFrame>
        <p:nvGraphicFramePr>
          <p:cNvPr id="1181" name="Group 157"/>
          <p:cNvGraphicFramePr>
            <a:graphicFrameLocks noGrp="1"/>
          </p:cNvGraphicFramePr>
          <p:nvPr>
            <p:ph type="tbl" idx="4294967295"/>
          </p:nvPr>
        </p:nvGraphicFramePr>
        <p:xfrm>
          <a:off x="528182" y="1868466"/>
          <a:ext cx="8077200" cy="3855720"/>
        </p:xfrm>
        <a:graphic>
          <a:graphicData uri="http://schemas.openxmlformats.org/drawingml/2006/table">
            <a:tbl>
              <a:tblPr/>
              <a:tblGrid>
                <a:gridCol w="3733800"/>
                <a:gridCol w="43434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Events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3000-2100 Early Bronze Age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Village organization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2100-1600 Middle Bronze Age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2100-1900 Arrival of proto-Greeks from Northwest? Anatolia?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1600-1150 Late Bronze Age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1600 Palace cultures emerge (Mycenae, Tiryns, Pylos, Thebes, etc.)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1500-1450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Mycenaeans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occupy Crete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1250-1225 Trojan War (??)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1200-1100 Palace systems collapse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5" name="Text Box 153"/>
          <p:cNvSpPr txBox="1">
            <a:spLocks noChangeArrowheads="1"/>
          </p:cNvSpPr>
          <p:nvPr/>
        </p:nvSpPr>
        <p:spPr bwMode="auto">
          <a:xfrm>
            <a:off x="304800" y="6272213"/>
            <a:ext cx="3767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based on </a:t>
            </a:r>
            <a:r>
              <a:rPr lang="en-US" sz="1600" i="1">
                <a:solidFill>
                  <a:schemeClr val="tx1"/>
                </a:solidFill>
              </a:rPr>
              <a:t>Ancient Greece</a:t>
            </a:r>
            <a:r>
              <a:rPr lang="en-US" sz="1600">
                <a:solidFill>
                  <a:schemeClr val="tx1"/>
                </a:solidFill>
              </a:rPr>
              <a:t>, 1999, Oxford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INDOWS\Desktop\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288" y="354013"/>
            <a:ext cx="6321425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WINDOWS\Desktop\sit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6425"/>
            <a:ext cx="88392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WINDOWS\Desktop\acropol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06413"/>
            <a:ext cx="85344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k_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greek_101-102</Template>
  <TotalTime>320</TotalTime>
  <Words>288</Words>
  <Application>Microsoft Office PowerPoint</Application>
  <PresentationFormat>On-screen Show (4:3)</PresentationFormat>
  <Paragraphs>75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Arial</vt:lpstr>
      <vt:lpstr>Calibri</vt:lpstr>
      <vt:lpstr>Century Gothic</vt:lpstr>
      <vt:lpstr>Courier New</vt:lpstr>
      <vt:lpstr>Gill Sans MT</vt:lpstr>
      <vt:lpstr>Wingdings</vt:lpstr>
      <vt:lpstr>greek_101-102</vt:lpstr>
      <vt:lpstr>Mycenae and Bronze Age Greece</vt:lpstr>
      <vt:lpstr>Homer Iliad 2.569, 576-7</vt:lpstr>
      <vt:lpstr>21-Apr Oral Quiz: ἽΣΤΗΜΙ</vt:lpstr>
      <vt:lpstr>PowerPoint Presentation</vt:lpstr>
      <vt:lpstr>PowerPoint Presentation</vt:lpstr>
      <vt:lpstr>Time Line: Prehistoric Greece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Linear-B Inscription</vt:lpstr>
      <vt:lpstr>Fall of Palace Societies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Mycenae and Bronze Age Greece</dc:title>
  <dc:creator>Andrew Scholtz</dc:creator>
  <cp:lastModifiedBy>Scholtz, Andrew</cp:lastModifiedBy>
  <cp:revision>22</cp:revision>
  <dcterms:created xsi:type="dcterms:W3CDTF">2011-03-29T15:03:45Z</dcterms:created>
  <dcterms:modified xsi:type="dcterms:W3CDTF">2015-04-23T18:22:27Z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TC103628881033</vt:lpwstr>
  </property>
</Properties>
</file>