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"/>
  </p:notesMasterIdLst>
  <p:sldIdLst>
    <p:sldId id="257" r:id="rId2"/>
    <p:sldId id="261" r:id="rId3"/>
    <p:sldId id="263" r:id="rId4"/>
    <p:sldId id="262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42" y="60"/>
      </p:cViewPr>
      <p:guideLst>
        <p:guide orient="horz" pos="2161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-253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81200" y="465342"/>
            <a:ext cx="2895600" cy="217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2743200"/>
            <a:ext cx="5486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594B53-0D60-40A0-BFC2-984431E7CF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84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21E565-7952-4AF1-9F2D-7F961FD5999C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81200" y="465138"/>
            <a:ext cx="2895600" cy="217170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7292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DFDF3C-B2F0-481E-94B7-E759C02E206F}" type="slidenum">
              <a:rPr lang="en-US"/>
              <a:pPr/>
              <a:t>5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81200" y="465138"/>
            <a:ext cx="2895600" cy="21717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31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E3BEE-88AB-4582-AA4C-A8F5C3E7F17F}" type="slidenum">
              <a:rPr lang="en-US"/>
              <a:pPr/>
              <a:t>6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81200" y="465138"/>
            <a:ext cx="2895600" cy="2171700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7484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7" name="Picture 7" descr="hispanic_hm_pg1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166" y="0"/>
            <a:ext cx="9137667" cy="6858000"/>
          </a:xfrm>
          <a:prstGeom prst="rect">
            <a:avLst/>
          </a:prstGeom>
          <a:noFill/>
        </p:spPr>
      </p:pic>
      <p:pic>
        <p:nvPicPr>
          <p:cNvPr id="6" name="Picture 5" descr="y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343025" y="1296516"/>
            <a:ext cx="6457950" cy="3351684"/>
          </a:xfrm>
          <a:prstGeom prst="rect">
            <a:avLst/>
          </a:prstGeom>
        </p:spPr>
      </p:pic>
      <p:sp>
        <p:nvSpPr>
          <p:cNvPr id="4096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632211"/>
            <a:ext cx="7772400" cy="2057400"/>
          </a:xfrm>
          <a:effectLst/>
        </p:spPr>
        <p:txBody>
          <a:bodyPr anchor="b" anchorCtr="0"/>
          <a:lstStyle>
            <a:lvl1pPr algn="ctr">
              <a:lnSpc>
                <a:spcPct val="100000"/>
              </a:lnSpc>
              <a:defRPr sz="4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790615"/>
            <a:ext cx="7772400" cy="830997"/>
          </a:xfrm>
          <a:effectLst/>
        </p:spPr>
        <p:txBody>
          <a:bodyPr>
            <a:spAutoFit/>
          </a:bodyPr>
          <a:lstStyle>
            <a:lvl1pPr marL="0" indent="0" algn="ctr">
              <a:lnSpc>
                <a:spcPct val="150000"/>
              </a:lnSpc>
              <a:buFontTx/>
              <a:buNone/>
              <a:defRPr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D0635-BFE0-4443-95A6-96F2690AD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B7239-82D3-4AEA-A1E2-3FBF8A0A16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58900"/>
            <a:ext cx="2057400" cy="4584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58900"/>
            <a:ext cx="6019800" cy="4584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BECDB-55C0-4311-AD1E-8B08D68BF4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576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5464D7-A24D-41B3-83A7-ABC0AE912C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D5829-3FF6-4592-82F5-7E4BE69CF6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DA21E-672C-47B2-9606-D9DD821C7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7" name="Picture 7" descr="hispanic_hm_pg1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166" y="0"/>
            <a:ext cx="9137667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9BC8D-FBDF-4D4C-9663-D407DFA0A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A87A05-60DF-4E9B-9F33-EC5D06380B90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 flipH="1" flipV="1">
            <a:off x="3558746" y="2903838"/>
            <a:ext cx="2026508" cy="0"/>
          </a:xfrm>
          <a:prstGeom prst="line">
            <a:avLst/>
          </a:prstGeom>
          <a:ln w="1905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984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6152"/>
            <a:ext cx="4040188" cy="639762"/>
          </a:xfrm>
        </p:spPr>
        <p:txBody>
          <a:bodyPr anchor="b"/>
          <a:lstStyle>
            <a:lvl1pPr marL="0" indent="0">
              <a:buNone/>
              <a:defRPr sz="2400" b="1" u="sng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65870"/>
            <a:ext cx="4040188" cy="4320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6152"/>
            <a:ext cx="4041775" cy="639762"/>
          </a:xfrm>
        </p:spPr>
        <p:txBody>
          <a:bodyPr anchor="b"/>
          <a:lstStyle>
            <a:lvl1pPr marL="0" indent="0">
              <a:buNone/>
              <a:defRPr sz="2400" b="1" u="sng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65870"/>
            <a:ext cx="4041775" cy="4320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4468D-A445-467D-8BDB-7B437CCC1781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2628900" y="3848100"/>
            <a:ext cx="3886200" cy="0"/>
          </a:xfrm>
          <a:prstGeom prst="line">
            <a:avLst/>
          </a:prstGeom>
          <a:ln w="25400" cap="rnd">
            <a:gradFill>
              <a:gsLst>
                <a:gs pos="0">
                  <a:schemeClr val="bg1">
                    <a:lumMod val="50000"/>
                  </a:schemeClr>
                </a:gs>
                <a:gs pos="0">
                  <a:schemeClr val="bg1">
                    <a:lumMod val="50000"/>
                    <a:alpha val="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rot="5400000" flipH="1" flipV="1">
            <a:off x="3558746" y="2903838"/>
            <a:ext cx="2026508" cy="0"/>
          </a:xfrm>
          <a:prstGeom prst="line">
            <a:avLst/>
          </a:prstGeom>
          <a:ln w="1905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83451A-665C-4B28-A5CF-6D04A75905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A81F07-5310-4D74-9E1D-BDE9E5F3BD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5608"/>
            <a:ext cx="3008313" cy="110439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608"/>
            <a:ext cx="5111750" cy="46908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51176"/>
            <a:ext cx="3008313" cy="35295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26E08-CFFA-40AC-9B5D-6ED0A9B68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hispanic_hm_pg2_V2"/>
          <p:cNvPicPr>
            <a:picLocks noChangeAspect="1" noChangeArrowheads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3166" y="0"/>
            <a:ext cx="9137667" cy="68580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6781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46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Calibri" pitchFamily="34" charset="0"/>
              </a:defRPr>
            </a:lvl1pPr>
          </a:lstStyle>
          <a:p>
            <a:fld id="{F9D7BE8E-9176-4089-B894-E928AD5D6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  <p:sldLayoutId id="2147483651" r:id="rId14"/>
    <p:sldLayoutId id="2147483664" r:id="rId15"/>
  </p:sldLayoutIdLst>
  <p:transition spd="slow">
    <p:dissolv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>
          <a:solidFill>
            <a:srgbClr val="0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–"/>
        <a:defRPr sz="2600">
          <a:solidFill>
            <a:srgbClr val="000000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000000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ourier New" pitchFamily="49" charset="0"/>
        <a:buChar char="o"/>
        <a:defRPr sz="2000">
          <a:solidFill>
            <a:srgbClr val="000000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‐"/>
        <a:defRPr sz="2000">
          <a:solidFill>
            <a:srgbClr val="000000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Eve of War, 478–431 BCE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790615"/>
            <a:ext cx="7772400" cy="737318"/>
          </a:xfrm>
        </p:spPr>
        <p:txBody>
          <a:bodyPr/>
          <a:lstStyle/>
          <a:p>
            <a:r>
              <a:rPr lang="en-US" dirty="0" smtClean="0"/>
              <a:t>GRK 102, 5-Apr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dirty="0"/>
              <a:t>ξυνελών τε λέγω τήν τε πᾶσαν πόλιν τῆς Ἑλλάδος παίδευσιν </a:t>
            </a:r>
            <a:r>
              <a:rPr lang="el-GR" sz="4000" dirty="0" smtClean="0"/>
              <a:t>εἶναι</a:t>
            </a:r>
            <a:endParaRPr lang="en-US" sz="4000" dirty="0" smtClean="0"/>
          </a:p>
          <a:p>
            <a:r>
              <a:rPr lang="el-GR" sz="4000" dirty="0" smtClean="0"/>
              <a:t>Φιλοκαλοῦμέν </a:t>
            </a:r>
            <a:r>
              <a:rPr lang="el-GR" sz="4000" dirty="0"/>
              <a:t>τε γὰρ μετ᾽ εὐτελείας καὶ φιλοσοφοῦμεν ἄνευ </a:t>
            </a:r>
            <a:r>
              <a:rPr lang="el-GR" sz="4000" dirty="0" smtClean="0"/>
              <a:t>μαλακίας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14918315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Verbs (</a:t>
            </a:r>
            <a:r>
              <a:rPr lang="en-US" i="1" dirty="0" smtClean="0"/>
              <a:t>learn with other vocab!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(ἀπο/ἐπι)</a:t>
            </a:r>
            <a:r>
              <a:rPr lang="en-US" dirty="0" err="1" smtClean="0"/>
              <a:t>δείκνῡμι</a:t>
            </a:r>
            <a:r>
              <a:rPr lang="en-US" dirty="0" smtClean="0"/>
              <a:t> </a:t>
            </a:r>
            <a:r>
              <a:rPr lang="en-US" dirty="0" err="1" smtClean="0"/>
              <a:t>δείξω</a:t>
            </a:r>
            <a:r>
              <a:rPr lang="en-US" dirty="0" smtClean="0"/>
              <a:t> </a:t>
            </a:r>
            <a:r>
              <a:rPr lang="en-US" dirty="0" err="1" smtClean="0"/>
              <a:t>ἔδειξ</a:t>
            </a:r>
            <a:r>
              <a:rPr lang="en-US" dirty="0" smtClean="0"/>
              <a:t>α δέδειχα δέδειγμαι ἐ-δείχθην</a:t>
            </a:r>
          </a:p>
          <a:p>
            <a:pPr lvl="1"/>
            <a:r>
              <a:rPr lang="en-US" dirty="0" smtClean="0"/>
              <a:t>Show, demonstrate, prove</a:t>
            </a:r>
          </a:p>
          <a:p>
            <a:pPr lvl="1"/>
            <a:r>
              <a:rPr lang="en-US" dirty="0" smtClean="0"/>
              <a:t>ἐπ</a:t>
            </a:r>
            <a:r>
              <a:rPr lang="en-US" dirty="0" err="1" smtClean="0"/>
              <a:t>ιδείκνυμ</a:t>
            </a:r>
            <a:r>
              <a:rPr lang="en-US" dirty="0" smtClean="0"/>
              <a:t>αι, middle. Show off.</a:t>
            </a:r>
          </a:p>
          <a:p>
            <a:r>
              <a:rPr lang="en-US" dirty="0" err="1" smtClean="0"/>
              <a:t>ζεύγνῡμι</a:t>
            </a:r>
            <a:r>
              <a:rPr lang="en-US" dirty="0" smtClean="0"/>
              <a:t> </a:t>
            </a:r>
            <a:r>
              <a:rPr lang="en-US" dirty="0" err="1" smtClean="0"/>
              <a:t>ζεύξω</a:t>
            </a:r>
            <a:r>
              <a:rPr lang="en-US" dirty="0" smtClean="0"/>
              <a:t> </a:t>
            </a:r>
            <a:r>
              <a:rPr lang="en-US" dirty="0" err="1" smtClean="0"/>
              <a:t>ἔζευξ</a:t>
            </a:r>
            <a:r>
              <a:rPr lang="en-US" dirty="0" smtClean="0"/>
              <a:t>α — ἔζευγμαι ἐζεύχθην/ἐζεύγην</a:t>
            </a:r>
          </a:p>
          <a:p>
            <a:pPr lvl="1"/>
            <a:r>
              <a:rPr lang="en-US" dirty="0" smtClean="0"/>
              <a:t>Yoke, connect together</a:t>
            </a:r>
          </a:p>
          <a:p>
            <a:r>
              <a:rPr lang="en-US" dirty="0" err="1" smtClean="0"/>
              <a:t>ἀν-οίγνῡμι</a:t>
            </a:r>
            <a:r>
              <a:rPr lang="en-US" dirty="0" smtClean="0"/>
              <a:t> </a:t>
            </a:r>
            <a:r>
              <a:rPr lang="en-US" dirty="0" err="1" smtClean="0"/>
              <a:t>ἀν-οίξω</a:t>
            </a:r>
            <a:r>
              <a:rPr lang="en-US" dirty="0" smtClean="0"/>
              <a:t> </a:t>
            </a:r>
            <a:r>
              <a:rPr lang="en-US" dirty="0" err="1" smtClean="0"/>
              <a:t>ἀν-έῳξ</a:t>
            </a:r>
            <a:r>
              <a:rPr lang="en-US" dirty="0" smtClean="0"/>
              <a:t>α ἀν-έῳχα ἀν-έῳγμαι ἀν-εῴχθην</a:t>
            </a:r>
          </a:p>
          <a:p>
            <a:pPr lvl="1"/>
            <a:r>
              <a:rPr lang="en-US" dirty="0" smtClean="0"/>
              <a:t>Open (a door, etc.)</a:t>
            </a:r>
          </a:p>
          <a:p>
            <a:r>
              <a:rPr lang="en-US" dirty="0" err="1" smtClean="0"/>
              <a:t>ῥηγνῡμι</a:t>
            </a:r>
            <a:r>
              <a:rPr lang="en-US" dirty="0" smtClean="0"/>
              <a:t> </a:t>
            </a:r>
            <a:r>
              <a:rPr lang="en-US" dirty="0" err="1" smtClean="0"/>
              <a:t>ῥήξω</a:t>
            </a:r>
            <a:r>
              <a:rPr lang="en-US" dirty="0" smtClean="0"/>
              <a:t> </a:t>
            </a:r>
            <a:r>
              <a:rPr lang="en-US" dirty="0" err="1" smtClean="0"/>
              <a:t>ἔρηξ</a:t>
            </a:r>
            <a:r>
              <a:rPr lang="en-US" dirty="0" smtClean="0"/>
              <a:t>α ἔρρηξα ἔρρωγα (intrans. “have broken out”) </a:t>
            </a:r>
            <a:r>
              <a:rPr lang="en-US" dirty="0" err="1" smtClean="0"/>
              <a:t>ἐρράγην</a:t>
            </a:r>
            <a:endParaRPr lang="en-US" dirty="0" smtClean="0"/>
          </a:p>
          <a:p>
            <a:pPr lvl="1"/>
            <a:r>
              <a:rPr lang="en-US" dirty="0" smtClean="0"/>
              <a:t>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625565"/>
      </p:ext>
    </p:extLst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Athens’ and Sparta’s rocky relationship and </a:t>
            </a:r>
            <a:r>
              <a:rPr lang="en-US" dirty="0" err="1" smtClean="0"/>
              <a:t>manouvering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20067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:\WINDOWS\Desktop\ma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84138"/>
            <a:ext cx="7464425" cy="668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Line</a:t>
            </a:r>
          </a:p>
        </p:txBody>
      </p:sp>
      <p:graphicFrame>
        <p:nvGraphicFramePr>
          <p:cNvPr id="1236" name="Group 212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611109935"/>
              </p:ext>
            </p:extLst>
          </p:nvPr>
        </p:nvGraphicFramePr>
        <p:xfrm>
          <a:off x="528182" y="1329848"/>
          <a:ext cx="8077200" cy="4632960"/>
        </p:xfrm>
        <a:graphic>
          <a:graphicData uri="http://schemas.openxmlformats.org/drawingml/2006/table">
            <a:tbl>
              <a:tblPr/>
              <a:tblGrid>
                <a:gridCol w="1219200"/>
                <a:gridCol w="6858000"/>
              </a:tblGrid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480–479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Defeat of Persians.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Foundation: Delian League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Sparta: Helot rebellion.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460s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Prominence of Cimon, Athens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461–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Pericles’ rise. (Break with Sparta, alliance with Argos.)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460–445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Athenian land-based aggression: Megara, Boeotia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1" cap="none" baseline="0" dirty="0" smtClean="0">
                          <a:latin typeface="Calibri" panose="020F0502020204030204" pitchFamily="34" charset="0"/>
                        </a:rPr>
                        <a:t>454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1" cap="none" baseline="0" dirty="0" smtClean="0">
                          <a:latin typeface="Calibri" panose="020F0502020204030204" pitchFamily="34" charset="0"/>
                        </a:rPr>
                        <a:t>Delian treasury to Athens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“Thirty Years Peace”: Athens and Sparta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433/2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Revolts: Corcyra v. Corinth. Potidea v. Athens. Megarian Decree.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Sparta invades Attica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k_101-102">
  <a:themeElements>
    <a:clrScheme name="AsianPacAmerHerMonth_TP10131490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AsianPacAmerHerMonth_TP10131490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AsianPacAmerHerMonth_TP10131490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greek_101-102</Template>
  <TotalTime>120</TotalTime>
  <Words>194</Words>
  <Application>Microsoft Office PowerPoint</Application>
  <PresentationFormat>On-screen Show (4:3)</PresentationFormat>
  <Paragraphs>43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Courier New</vt:lpstr>
      <vt:lpstr>Gill Sans MT</vt:lpstr>
      <vt:lpstr>Wingdings</vt:lpstr>
      <vt:lpstr>greek_101-102</vt:lpstr>
      <vt:lpstr>The Eve of War, 478–431 BCE</vt:lpstr>
      <vt:lpstr>Quotes</vt:lpstr>
      <vt:lpstr>New Verbs (learn with other vocab!)</vt:lpstr>
      <vt:lpstr>Comment</vt:lpstr>
      <vt:lpstr>PowerPoint Presentation</vt:lpstr>
      <vt:lpstr>Time Line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Eve of War, 478–431 BCE</dc:title>
  <dc:creator>Andrew Scholtz</dc:creator>
  <cp:lastModifiedBy>Scholtz, Andrew</cp:lastModifiedBy>
  <cp:revision>16</cp:revision>
  <dcterms:created xsi:type="dcterms:W3CDTF">2011-04-05T15:25:05Z</dcterms:created>
  <dcterms:modified xsi:type="dcterms:W3CDTF">2015-04-29T17:05:41Z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TC103628881033</vt:lpwstr>
  </property>
</Properties>
</file>