
<file path=[Content_Types].xml><?xml version="1.0" encoding="utf-8"?>
<Types xmlns="http://schemas.openxmlformats.org/package/2006/content-types">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handoutMasterIdLst>
    <p:handoutMasterId r:id="rId17"/>
  </p:handoutMasterIdLst>
  <p:sldIdLst>
    <p:sldId id="256" r:id="rId2"/>
    <p:sldId id="276" r:id="rId3"/>
    <p:sldId id="259" r:id="rId4"/>
    <p:sldId id="260" r:id="rId5"/>
    <p:sldId id="267" r:id="rId6"/>
    <p:sldId id="268" r:id="rId7"/>
    <p:sldId id="271" r:id="rId8"/>
    <p:sldId id="269" r:id="rId9"/>
    <p:sldId id="272" r:id="rId10"/>
    <p:sldId id="263" r:id="rId11"/>
    <p:sldId id="277" r:id="rId12"/>
    <p:sldId id="264" r:id="rId13"/>
    <p:sldId id="265" r:id="rId14"/>
    <p:sldId id="278" r:id="rId15"/>
  </p:sldIdLst>
  <p:sldSz cx="12188825"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 userDrawn="1">
          <p15:clr>
            <a:srgbClr val="A4A3A4"/>
          </p15:clr>
        </p15:guide>
        <p15:guide id="2" pos="7295" userDrawn="1">
          <p15:clr>
            <a:srgbClr val="A4A3A4"/>
          </p15:clr>
        </p15:guide>
        <p15:guide id="3" orient="horz" pos="216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7373"/>
    <a:srgbClr val="FFFFFF"/>
    <a:srgbClr val="BE7F42"/>
    <a:srgbClr val="993300"/>
    <a:srgbClr val="00173A"/>
    <a:srgbClr val="000066"/>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966" autoAdjust="0"/>
    <p:restoredTop sz="96395" autoAdjust="0"/>
  </p:normalViewPr>
  <p:slideViewPr>
    <p:cSldViewPr snapToGrid="0">
      <p:cViewPr varScale="1">
        <p:scale>
          <a:sx n="82" d="100"/>
          <a:sy n="82" d="100"/>
        </p:scale>
        <p:origin x="1146" y="96"/>
      </p:cViewPr>
      <p:guideLst>
        <p:guide pos="383"/>
        <p:guide pos="7295"/>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4" d="100"/>
          <a:sy n="84" d="100"/>
        </p:scale>
        <p:origin x="3792" y="6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128FCA9C-FF92-4024-BDEC-A6D3B663DC09}" type="datetimeFigureOut">
              <a:rPr lang="en-US"/>
              <a:t>1/28/2020</a:t>
            </a:fld>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72AB877-E7B1-4681-847E-D0918612832B}" type="datetimeFigureOut">
              <a:rPr lang="en-US"/>
              <a:t>1/28/2020</a:t>
            </a:fld>
            <a:endParaRPr/>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a:t>
            </a:fld>
            <a:endParaRPr lang="en-US"/>
          </a:p>
        </p:txBody>
      </p:sp>
    </p:spTree>
    <p:extLst>
      <p:ext uri="{BB962C8B-B14F-4D97-AF65-F5344CB8AC3E}">
        <p14:creationId xmlns:p14="http://schemas.microsoft.com/office/powerpoint/2010/main" val="933905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we’ll find, are </a:t>
            </a:r>
            <a:r>
              <a:rPr lang="en-US" i="1" dirty="0" smtClean="0"/>
              <a:t>tragic</a:t>
            </a:r>
            <a:r>
              <a:rPr lang="en-US" dirty="0" smtClean="0"/>
              <a:t> themes. . .</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10</a:t>
            </a:fld>
            <a:endParaRPr lang="en-US"/>
          </a:p>
        </p:txBody>
      </p:sp>
    </p:spTree>
    <p:extLst>
      <p:ext uri="{BB962C8B-B14F-4D97-AF65-F5344CB8AC3E}">
        <p14:creationId xmlns:p14="http://schemas.microsoft.com/office/powerpoint/2010/main" val="4148003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we’ll find, are </a:t>
            </a:r>
            <a:r>
              <a:rPr lang="en-US" i="1" dirty="0" smtClean="0"/>
              <a:t>tragic</a:t>
            </a:r>
            <a:r>
              <a:rPr lang="en-US" dirty="0" smtClean="0"/>
              <a:t> themes. . .</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11</a:t>
            </a:fld>
            <a:endParaRPr lang="en-US"/>
          </a:p>
        </p:txBody>
      </p:sp>
    </p:spTree>
    <p:extLst>
      <p:ext uri="{BB962C8B-B14F-4D97-AF65-F5344CB8AC3E}">
        <p14:creationId xmlns:p14="http://schemas.microsoft.com/office/powerpoint/2010/main" val="2659472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Antigone</a:t>
            </a:r>
          </a:p>
          <a:p>
            <a:pPr lvl="1"/>
            <a:r>
              <a:rPr lang="en-US" dirty="0" smtClean="0"/>
              <a:t>“So, do as you like — / I will bury him myself. / And even if I die in the act, that death will be like a glory” (p. 63)</a:t>
            </a:r>
          </a:p>
          <a:p>
            <a:pPr lvl="1"/>
            <a:r>
              <a:rPr lang="en-US" dirty="0" smtClean="0"/>
              <a:t>her outsized desire for glory (</a:t>
            </a:r>
            <a:r>
              <a:rPr lang="en-US" i="1" dirty="0" smtClean="0"/>
              <a:t>philotimia</a:t>
            </a:r>
            <a:r>
              <a:rPr lang="en-US" i="0" dirty="0" smtClean="0"/>
              <a:t>) goes along with her outsized anti-sociality. she embodies the family, acc. to the usual </a:t>
            </a:r>
            <a:r>
              <a:rPr lang="en-US" i="0" dirty="0" err="1" smtClean="0"/>
              <a:t>hegelian</a:t>
            </a:r>
            <a:r>
              <a:rPr lang="en-US" i="0" dirty="0" smtClean="0"/>
              <a:t> dialectic, yet she embraces </a:t>
            </a:r>
            <a:r>
              <a:rPr lang="en-US" i="1" dirty="0" smtClean="0"/>
              <a:t>dead</a:t>
            </a:r>
            <a:r>
              <a:rPr lang="en-US" i="0" dirty="0" smtClean="0"/>
              <a:t> family, not living. she seems driven by fatal eros in ways recalling her father.</a:t>
            </a:r>
            <a:endParaRPr lang="en-US" dirty="0" smtClean="0"/>
          </a:p>
          <a:p>
            <a:r>
              <a:rPr lang="en-US" dirty="0" smtClean="0"/>
              <a:t>Ismene</a:t>
            </a:r>
          </a:p>
          <a:p>
            <a:pPr lvl="1"/>
            <a:r>
              <a:rPr lang="en-US" dirty="0" smtClean="0"/>
              <a:t>“Then go if you must, but rest assured, … / you are truly dear to the ones who love you” (p. 64)</a:t>
            </a:r>
          </a:p>
          <a:p>
            <a:pPr lvl="1"/>
            <a:r>
              <a:rPr lang="en-US" dirty="0" smtClean="0"/>
              <a:t>timid yet sensible. she truly feels familial</a:t>
            </a:r>
            <a:r>
              <a:rPr lang="en-US" baseline="0" dirty="0" smtClean="0"/>
              <a:t> affection rather than simply grandstanding some ideological position.</a:t>
            </a:r>
            <a:endParaRPr lang="en-US" dirty="0" smtClean="0"/>
          </a:p>
          <a:p>
            <a:r>
              <a:rPr lang="en-US" dirty="0" smtClean="0"/>
              <a:t>Creon</a:t>
            </a:r>
          </a:p>
          <a:p>
            <a:pPr lvl="1"/>
            <a:r>
              <a:rPr lang="en-US" dirty="0" smtClean="0"/>
              <a:t>“She is the man / if this victory goes to her and she goes free” (p. 83)</a:t>
            </a:r>
          </a:p>
          <a:p>
            <a:pPr lvl="1"/>
            <a:r>
              <a:rPr lang="en-US" dirty="0" smtClean="0"/>
              <a:t>his insecurity and paranoia can be form part of the make-up of the tragic tyrant.</a:t>
            </a:r>
          </a:p>
          <a:p>
            <a:r>
              <a:rPr lang="en-US" dirty="0" smtClean="0"/>
              <a:t>Haemon</a:t>
            </a:r>
          </a:p>
          <a:p>
            <a:pPr lvl="1"/>
            <a:r>
              <a:rPr lang="en-US" dirty="0" smtClean="0"/>
              <a:t>“… look less to my years and more to what I do” (p. 96)</a:t>
            </a:r>
          </a:p>
          <a:p>
            <a:pPr lvl="1"/>
            <a:r>
              <a:rPr lang="en-US" dirty="0" smtClean="0"/>
              <a:t>sensible</a:t>
            </a:r>
            <a:r>
              <a:rPr lang="en-US" baseline="0" dirty="0" smtClean="0"/>
              <a:t> in ways that seem to mirror </a:t>
            </a:r>
            <a:r>
              <a:rPr lang="en-US" baseline="0" dirty="0" err="1" smtClean="0"/>
              <a:t>ismene</a:t>
            </a:r>
            <a:r>
              <a:rPr lang="en-US" baseline="0" dirty="0" smtClean="0"/>
              <a:t>.</a:t>
            </a:r>
            <a:endParaRPr lang="en-US" dirty="0" smtClean="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12</a:t>
            </a:fld>
            <a:endParaRPr lang="en-US"/>
          </a:p>
        </p:txBody>
      </p:sp>
    </p:spTree>
    <p:extLst>
      <p:ext uri="{BB962C8B-B14F-4D97-AF65-F5344CB8AC3E}">
        <p14:creationId xmlns:p14="http://schemas.microsoft.com/office/powerpoint/2010/main" val="35427646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09645">
              <a:defRPr/>
            </a:pPr>
            <a:endParaRPr lang="en-US" dirty="0" smtClean="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13</a:t>
            </a:fld>
            <a:endParaRPr lang="en-US"/>
          </a:p>
        </p:txBody>
      </p:sp>
    </p:spTree>
    <p:extLst>
      <p:ext uri="{BB962C8B-B14F-4D97-AF65-F5344CB8AC3E}">
        <p14:creationId xmlns:p14="http://schemas.microsoft.com/office/powerpoint/2010/main" val="26225427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14</a:t>
            </a:fld>
            <a:endParaRPr lang="en-US"/>
          </a:p>
        </p:txBody>
      </p:sp>
    </p:spTree>
    <p:extLst>
      <p:ext uri="{BB962C8B-B14F-4D97-AF65-F5344CB8AC3E}">
        <p14:creationId xmlns:p14="http://schemas.microsoft.com/office/powerpoint/2010/main" val="3564917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2</a:t>
            </a:fld>
            <a:endParaRPr lang="en-US"/>
          </a:p>
        </p:txBody>
      </p:sp>
    </p:spTree>
    <p:extLst>
      <p:ext uri="{BB962C8B-B14F-4D97-AF65-F5344CB8AC3E}">
        <p14:creationId xmlns:p14="http://schemas.microsoft.com/office/powerpoint/2010/main" val="4156405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179C7828-B442-4A95-9C88-A76CD6BBE0CD}" type="slidenum">
              <a:rPr lang="en-US"/>
              <a:pPr/>
              <a:t>3</a:t>
            </a:fld>
            <a:endParaRPr lang="en-US"/>
          </a:p>
        </p:txBody>
      </p:sp>
      <p:sp>
        <p:nvSpPr>
          <p:cNvPr id="1195010" name="Rectangle 2"/>
          <p:cNvSpPr>
            <a:spLocks noGrp="1" noRot="1" noChangeAspect="1" noChangeArrowheads="1" noTextEdit="1"/>
          </p:cNvSpPr>
          <p:nvPr>
            <p:ph type="sldImg"/>
          </p:nvPr>
        </p:nvSpPr>
        <p:spPr>
          <a:xfrm>
            <a:off x="1797050" y="455613"/>
            <a:ext cx="3419475" cy="1925637"/>
          </a:xfrm>
          <a:ln/>
        </p:spPr>
      </p:sp>
      <p:sp>
        <p:nvSpPr>
          <p:cNvPr id="119501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003008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1F812F20-9411-4A35-B22A-9CC4D071FC9E}" type="slidenum">
              <a:rPr lang="en-US"/>
              <a:pPr/>
              <a:t>4</a:t>
            </a:fld>
            <a:endParaRPr lang="en-US"/>
          </a:p>
        </p:txBody>
      </p:sp>
      <p:sp>
        <p:nvSpPr>
          <p:cNvPr id="1261570" name="Rectangle 2"/>
          <p:cNvSpPr>
            <a:spLocks noGrp="1" noRot="1" noChangeAspect="1" noChangeArrowheads="1" noTextEdit="1"/>
          </p:cNvSpPr>
          <p:nvPr>
            <p:ph type="sldImg"/>
          </p:nvPr>
        </p:nvSpPr>
        <p:spPr>
          <a:xfrm>
            <a:off x="1639888" y="544513"/>
            <a:ext cx="3730625" cy="2100262"/>
          </a:xfrm>
          <a:ln/>
        </p:spPr>
      </p:sp>
      <p:sp>
        <p:nvSpPr>
          <p:cNvPr id="1261571" name="Rectangle 3"/>
          <p:cNvSpPr>
            <a:spLocks noGrp="1" noChangeArrowheads="1"/>
          </p:cNvSpPr>
          <p:nvPr>
            <p:ph type="body" idx="1"/>
          </p:nvPr>
        </p:nvSpPr>
        <p:spPr>
          <a:xfrm>
            <a:off x="467360" y="2877882"/>
            <a:ext cx="6075680" cy="5721734"/>
          </a:xfrm>
        </p:spPr>
        <p:txBody>
          <a:bodyPr/>
          <a:lstStyle/>
          <a:p>
            <a:pPr lvl="0"/>
            <a:r>
              <a:rPr lang="en-US" dirty="0"/>
              <a:t>important point: that this is family drama, the drama of a </a:t>
            </a:r>
            <a:r>
              <a:rPr lang="en-US" i="1" dirty="0"/>
              <a:t>house</a:t>
            </a:r>
            <a:endParaRPr lang="en-US" dirty="0"/>
          </a:p>
          <a:p>
            <a:pPr lvl="0"/>
            <a:r>
              <a:rPr lang="en-US" dirty="0"/>
              <a:t>indeed, it is the drama of a house’s fall – itself a tragic </a:t>
            </a:r>
            <a:r>
              <a:rPr lang="en-US" dirty="0" smtClean="0"/>
              <a:t>theme. the cycle of violence as a</a:t>
            </a:r>
            <a:r>
              <a:rPr lang="en-US" baseline="0" dirty="0" smtClean="0"/>
              <a:t> cursed</a:t>
            </a:r>
            <a:r>
              <a:rPr lang="en-US" dirty="0" smtClean="0"/>
              <a:t> inheritance. the challenge: somehow</a:t>
            </a:r>
            <a:r>
              <a:rPr lang="en-US" baseline="0" dirty="0" smtClean="0"/>
              <a:t> to escape.</a:t>
            </a:r>
            <a:endParaRPr lang="en-US" dirty="0"/>
          </a:p>
          <a:p>
            <a:pPr lvl="0"/>
            <a:r>
              <a:rPr lang="en-US" dirty="0"/>
              <a:t>so we tend to think of the “tragic” as bad fortune, disaster, etc.</a:t>
            </a:r>
          </a:p>
          <a:p>
            <a:pPr lvl="0"/>
            <a:r>
              <a:rPr lang="en-US" dirty="0"/>
              <a:t>but the disasters and reversals of staged tragedy in classical Athens by and large counts as something healthful – misfortune through which individuals and groups atone for a family history of transgression, and a means through which the community is purified, is freed of the “bad karma” these royal transgressions </a:t>
            </a:r>
            <a:r>
              <a:rPr lang="en-US" dirty="0" smtClean="0"/>
              <a:t>entail</a:t>
            </a:r>
          </a:p>
          <a:p>
            <a:pPr lvl="0"/>
            <a:r>
              <a:rPr lang="en-US" dirty="0" err="1" smtClean="0"/>
              <a:t>aristotle’s</a:t>
            </a:r>
            <a:r>
              <a:rPr lang="en-US" dirty="0" smtClean="0"/>
              <a:t> contribution will, then, have been to make that relate</a:t>
            </a:r>
            <a:r>
              <a:rPr lang="en-US" baseline="0" dirty="0" smtClean="0"/>
              <a:t> to </a:t>
            </a:r>
            <a:r>
              <a:rPr lang="en-US" i="1" baseline="0" dirty="0" smtClean="0"/>
              <a:t>us</a:t>
            </a:r>
            <a:r>
              <a:rPr lang="en-US" i="0" baseline="0" dirty="0" smtClean="0"/>
              <a:t>. not only does tragedy clear the decks within the dramatic reality. it clears up our own – those of audience and readers – psychic impurities. it is for us a “purification” of the unhealthful </a:t>
            </a:r>
            <a:r>
              <a:rPr lang="en-US" i="1" baseline="0" dirty="0" err="1" smtClean="0"/>
              <a:t>pathē</a:t>
            </a:r>
            <a:r>
              <a:rPr lang="en-US" i="0" baseline="0" dirty="0" smtClean="0"/>
              <a:t> pity </a:t>
            </a:r>
            <a:r>
              <a:rPr lang="en-US" i="0" baseline="0" smtClean="0"/>
              <a:t>and fear.</a:t>
            </a:r>
            <a:endParaRPr lang="en-US" dirty="0"/>
          </a:p>
        </p:txBody>
      </p:sp>
    </p:spTree>
    <p:extLst>
      <p:ext uri="{BB962C8B-B14F-4D97-AF65-F5344CB8AC3E}">
        <p14:creationId xmlns:p14="http://schemas.microsoft.com/office/powerpoint/2010/main" val="3221051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4425DBC2-1872-453D-BCDF-FF75521EFC8A}" type="slidenum">
              <a:rPr lang="en-US"/>
              <a:pPr/>
              <a:t>5</a:t>
            </a:fld>
            <a:endParaRPr lang="en-US"/>
          </a:p>
        </p:txBody>
      </p:sp>
      <p:sp>
        <p:nvSpPr>
          <p:cNvPr id="1289218" name="Rectangle 2"/>
          <p:cNvSpPr>
            <a:spLocks noGrp="1" noRot="1" noChangeAspect="1" noChangeArrowheads="1" noTextEdit="1"/>
          </p:cNvSpPr>
          <p:nvPr>
            <p:ph type="sldImg"/>
          </p:nvPr>
        </p:nvSpPr>
        <p:spPr>
          <a:xfrm>
            <a:off x="1639888" y="544513"/>
            <a:ext cx="3730625" cy="2100262"/>
          </a:xfrm>
          <a:ln/>
        </p:spPr>
      </p:sp>
      <p:sp>
        <p:nvSpPr>
          <p:cNvPr id="1289219" name="Rectangle 3"/>
          <p:cNvSpPr>
            <a:spLocks noGrp="1" noChangeArrowheads="1"/>
          </p:cNvSpPr>
          <p:nvPr>
            <p:ph type="body" idx="1"/>
          </p:nvPr>
        </p:nvSpPr>
        <p:spPr>
          <a:xfrm>
            <a:off x="467360" y="2877882"/>
            <a:ext cx="6075680" cy="5721734"/>
          </a:xfrm>
        </p:spPr>
        <p:txBody>
          <a:bodyPr/>
          <a:lstStyle/>
          <a:p>
            <a:pPr lvl="1"/>
            <a:r>
              <a:rPr lang="en-US" i="1" dirty="0" smtClean="0"/>
              <a:t>parodos</a:t>
            </a:r>
          </a:p>
          <a:p>
            <a:pPr lvl="1"/>
            <a:r>
              <a:rPr lang="en-US" i="1" dirty="0" smtClean="0"/>
              <a:t>stasimon</a:t>
            </a:r>
          </a:p>
          <a:p>
            <a:pPr lvl="1"/>
            <a:r>
              <a:rPr lang="en-US" b="1" i="1" dirty="0" smtClean="0"/>
              <a:t>koruphaios</a:t>
            </a:r>
          </a:p>
          <a:p>
            <a:pPr lvl="1"/>
            <a:r>
              <a:rPr lang="en-US" i="1" dirty="0" smtClean="0"/>
              <a:t>kommos</a:t>
            </a:r>
          </a:p>
          <a:p>
            <a:pPr lvl="1"/>
            <a:r>
              <a:rPr lang="en-US" dirty="0" smtClean="0"/>
              <a:t>108</a:t>
            </a:r>
            <a:r>
              <a:rPr lang="en-US" baseline="0" dirty="0" smtClean="0"/>
              <a:t> ff. myth parallels. these focus on being locked away, but vary all the same in terms of the why of the locking. but the locked away are male and female, guilty and innocent. this stasimon mirrors the moral ambiguities of the actions of ant and </a:t>
            </a:r>
            <a:r>
              <a:rPr lang="en-US" baseline="0" dirty="0" err="1" smtClean="0"/>
              <a:t>cre</a:t>
            </a:r>
            <a:r>
              <a:rPr lang="en-US" baseline="0" dirty="0" smtClean="0"/>
              <a:t>.</a:t>
            </a:r>
          </a:p>
          <a:p>
            <a:pPr lvl="2"/>
            <a:r>
              <a:rPr lang="en-US" baseline="0" dirty="0" err="1" smtClean="0"/>
              <a:t>danae</a:t>
            </a:r>
            <a:r>
              <a:rPr lang="en-US" baseline="0" dirty="0" smtClean="0"/>
              <a:t>, mother of </a:t>
            </a:r>
            <a:r>
              <a:rPr lang="en-US" baseline="0" dirty="0" err="1" smtClean="0"/>
              <a:t>perseus</a:t>
            </a:r>
            <a:r>
              <a:rPr lang="en-US" baseline="0" dirty="0" smtClean="0"/>
              <a:t>. doubly locked away by a threatened father (Acrisius, prophesied to die by hand of grandson).</a:t>
            </a:r>
          </a:p>
          <a:p>
            <a:pPr lvl="2"/>
            <a:r>
              <a:rPr lang="en-US" dirty="0" smtClean="0"/>
              <a:t>Lycurgus, sinner against Dionysus, locked away</a:t>
            </a:r>
            <a:r>
              <a:rPr lang="en-US" baseline="0" dirty="0" smtClean="0"/>
              <a:t> in a cave (“encased in the chain mail of rock”). </a:t>
            </a:r>
            <a:r>
              <a:rPr lang="en-US" baseline="0" dirty="0" err="1" smtClean="0"/>
              <a:t>lyc</a:t>
            </a:r>
            <a:r>
              <a:rPr lang="en-US" baseline="0" dirty="0" smtClean="0"/>
              <a:t> is unambiguously hubristic.</a:t>
            </a:r>
          </a:p>
          <a:p>
            <a:pPr lvl="2"/>
            <a:r>
              <a:rPr lang="en-US" baseline="0" dirty="0" err="1" smtClean="0"/>
              <a:t>cleopatra</a:t>
            </a:r>
            <a:r>
              <a:rPr lang="en-US" baseline="0" dirty="0" smtClean="0"/>
              <a:t> (name not given), wife of Phineus and daughter of </a:t>
            </a:r>
            <a:r>
              <a:rPr lang="en-US" baseline="0" dirty="0" err="1" smtClean="0"/>
              <a:t>boreas</a:t>
            </a:r>
            <a:r>
              <a:rPr lang="en-US" baseline="0" dirty="0" smtClean="0"/>
              <a:t> and Athenian </a:t>
            </a:r>
            <a:r>
              <a:rPr lang="en-US" baseline="0" dirty="0" err="1" smtClean="0"/>
              <a:t>oreithyia</a:t>
            </a:r>
            <a:r>
              <a:rPr lang="en-US" baseline="0" dirty="0" smtClean="0"/>
              <a:t>. blinds her sons out of jealousy at husbands second marriage. Phineus imprisoned her, walled up in a tomb.</a:t>
            </a:r>
          </a:p>
          <a:p>
            <a:pPr lvl="2"/>
            <a:r>
              <a:rPr lang="en-US" baseline="0" dirty="0" smtClean="0"/>
              <a:t>all three a threat to someone’s position/power.</a:t>
            </a:r>
          </a:p>
          <a:p>
            <a:pPr lvl="1"/>
            <a:r>
              <a:rPr lang="en-US" baseline="0" dirty="0" smtClean="0"/>
              <a:t>5</a:t>
            </a:r>
            <a:r>
              <a:rPr lang="en-US" baseline="30000" dirty="0" smtClean="0"/>
              <a:t>th</a:t>
            </a:r>
            <a:r>
              <a:rPr lang="en-US" baseline="0" dirty="0" smtClean="0"/>
              <a:t> ep. Tiresias. seeks to persuade </a:t>
            </a:r>
            <a:r>
              <a:rPr lang="en-US" baseline="0" dirty="0" err="1" smtClean="0"/>
              <a:t>creon</a:t>
            </a:r>
            <a:r>
              <a:rPr lang="en-US" baseline="0" dirty="0" smtClean="0"/>
              <a:t> not to go through with the punishment – indicates the anger of the gods with </a:t>
            </a:r>
            <a:r>
              <a:rPr lang="en-US" baseline="0" dirty="0" err="1" smtClean="0"/>
              <a:t>cr’s</a:t>
            </a:r>
            <a:r>
              <a:rPr lang="en-US" baseline="0" dirty="0" smtClean="0"/>
              <a:t> actions. as with </a:t>
            </a:r>
            <a:r>
              <a:rPr lang="en-US" baseline="0" dirty="0" err="1" smtClean="0"/>
              <a:t>oed</a:t>
            </a:r>
            <a:r>
              <a:rPr lang="en-US" baseline="0" dirty="0" smtClean="0"/>
              <a:t>, so </a:t>
            </a:r>
            <a:r>
              <a:rPr lang="en-US" baseline="0" dirty="0" err="1" smtClean="0"/>
              <a:t>creon</a:t>
            </a:r>
            <a:r>
              <a:rPr lang="en-US" baseline="0" dirty="0" smtClean="0"/>
              <a:t> angered resistant. trading of insults: the seer and the tyrant as both desiring gain. prophecies death of Haemon. p. 115, refers to the </a:t>
            </a:r>
            <a:r>
              <a:rPr lang="en-US" baseline="0" dirty="0" err="1" smtClean="0"/>
              <a:t>erinues</a:t>
            </a:r>
            <a:r>
              <a:rPr lang="en-US" baseline="0" dirty="0" smtClean="0"/>
              <a:t>, “furies,” divine agents of retribution – or are they divine machinery? overdetermined punishment: the </a:t>
            </a:r>
            <a:r>
              <a:rPr lang="en-US" baseline="0" dirty="0" err="1" smtClean="0"/>
              <a:t>peple</a:t>
            </a:r>
            <a:r>
              <a:rPr lang="en-US" baseline="0" dirty="0" smtClean="0"/>
              <a:t> are against him. on t’s exit, </a:t>
            </a:r>
            <a:r>
              <a:rPr lang="en-US" baseline="0" dirty="0" err="1" smtClean="0"/>
              <a:t>creon</a:t>
            </a:r>
            <a:r>
              <a:rPr lang="en-US" baseline="0" dirty="0" smtClean="0"/>
              <a:t> is shaken.</a:t>
            </a:r>
          </a:p>
          <a:p>
            <a:pPr lvl="1"/>
            <a:r>
              <a:rPr lang="en-US" baseline="0" dirty="0" smtClean="0"/>
              <a:t>119 ff. </a:t>
            </a:r>
            <a:r>
              <a:rPr lang="en-US" b="1" baseline="0" dirty="0" smtClean="0"/>
              <a:t>messenger speech</a:t>
            </a:r>
            <a:r>
              <a:rPr lang="en-US" baseline="0" dirty="0" smtClean="0"/>
              <a:t> to chorus. ant dead, death of Haemon.</a:t>
            </a:r>
            <a:endParaRPr lang="en-US" dirty="0" smtClean="0"/>
          </a:p>
          <a:p>
            <a:pPr lvl="1"/>
            <a:endParaRPr lang="en-US" dirty="0"/>
          </a:p>
        </p:txBody>
      </p:sp>
    </p:spTree>
    <p:extLst>
      <p:ext uri="{BB962C8B-B14F-4D97-AF65-F5344CB8AC3E}">
        <p14:creationId xmlns:p14="http://schemas.microsoft.com/office/powerpoint/2010/main" val="1366342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F1647428-056F-4A7A-8180-6247E3CF1B5C}" type="slidenum">
              <a:rPr lang="en-US"/>
              <a:pPr/>
              <a:t>6</a:t>
            </a:fld>
            <a:endParaRPr lang="en-US"/>
          </a:p>
        </p:txBody>
      </p:sp>
      <p:sp>
        <p:nvSpPr>
          <p:cNvPr id="1187842" name="Rectangle 2"/>
          <p:cNvSpPr>
            <a:spLocks noGrp="1" noRot="1" noChangeAspect="1" noChangeArrowheads="1" noTextEdit="1"/>
          </p:cNvSpPr>
          <p:nvPr>
            <p:ph type="sldImg"/>
          </p:nvPr>
        </p:nvSpPr>
        <p:spPr>
          <a:xfrm>
            <a:off x="1797050" y="455613"/>
            <a:ext cx="3419475" cy="1925637"/>
          </a:xfrm>
          <a:ln/>
        </p:spPr>
      </p:sp>
      <p:sp>
        <p:nvSpPr>
          <p:cNvPr id="1187843" name="Rectangle 3"/>
          <p:cNvSpPr>
            <a:spLocks noGrp="1" noChangeArrowheads="1"/>
          </p:cNvSpPr>
          <p:nvPr>
            <p:ph type="body" idx="1"/>
          </p:nvPr>
        </p:nvSpPr>
        <p:spPr/>
        <p:txBody>
          <a:bodyPr/>
          <a:lstStyle/>
          <a:p>
            <a:r>
              <a:rPr lang="en-US" dirty="0" smtClean="0"/>
              <a:t>line </a:t>
            </a:r>
            <a:r>
              <a:rPr lang="en-US" sz="1200" kern="1200" dirty="0" smtClean="0">
                <a:solidFill>
                  <a:schemeClr val="tx1">
                    <a:lumMod val="50000"/>
                  </a:schemeClr>
                </a:solidFill>
                <a:latin typeface="+mn-lt"/>
                <a:ea typeface="+mn-ea"/>
                <a:cs typeface="+mn-cs"/>
              </a:rPr>
              <a:t>235. </a:t>
            </a:r>
            <a:r>
              <a:rPr lang="en-US" sz="1200" kern="1200" dirty="0" err="1" smtClean="0">
                <a:solidFill>
                  <a:schemeClr val="tx1">
                    <a:lumMod val="50000"/>
                  </a:schemeClr>
                </a:solidFill>
                <a:latin typeface="+mn-lt"/>
                <a:ea typeface="+mn-ea"/>
                <a:cs typeface="+mn-cs"/>
              </a:rPr>
              <a:t>creon</a:t>
            </a:r>
            <a:r>
              <a:rPr lang="en-US" sz="1200" kern="1200" dirty="0" smtClean="0">
                <a:solidFill>
                  <a:schemeClr val="tx1">
                    <a:lumMod val="50000"/>
                  </a:schemeClr>
                </a:solidFill>
                <a:latin typeface="+mn-lt"/>
                <a:ea typeface="+mn-ea"/>
                <a:cs typeface="+mn-cs"/>
              </a:rPr>
              <a:t>: "whoever prizes his loyalty to the state - / </a:t>
            </a:r>
            <a:r>
              <a:rPr lang="en-US" sz="1200" kern="1200" dirty="0" err="1" smtClean="0">
                <a:solidFill>
                  <a:schemeClr val="tx1">
                    <a:lumMod val="50000"/>
                  </a:schemeClr>
                </a:solidFill>
                <a:latin typeface="+mn-lt"/>
                <a:ea typeface="+mn-ea"/>
                <a:cs typeface="+mn-cs"/>
              </a:rPr>
              <a:t>i'll</a:t>
            </a:r>
            <a:r>
              <a:rPr lang="en-US" sz="1200" kern="1200" dirty="0" smtClean="0">
                <a:solidFill>
                  <a:schemeClr val="tx1">
                    <a:lumMod val="50000"/>
                  </a:schemeClr>
                </a:solidFill>
                <a:latin typeface="+mn-lt"/>
                <a:ea typeface="+mn-ea"/>
                <a:cs typeface="+mn-cs"/>
              </a:rPr>
              <a:t> prize that man in death as well as in life."</a:t>
            </a:r>
            <a:endParaRPr lang="en-US" dirty="0"/>
          </a:p>
        </p:txBody>
      </p:sp>
    </p:spTree>
    <p:extLst>
      <p:ext uri="{BB962C8B-B14F-4D97-AF65-F5344CB8AC3E}">
        <p14:creationId xmlns:p14="http://schemas.microsoft.com/office/powerpoint/2010/main" val="1353877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F1647428-056F-4A7A-8180-6247E3CF1B5C}" type="slidenum">
              <a:rPr lang="en-US"/>
              <a:pPr/>
              <a:t>7</a:t>
            </a:fld>
            <a:endParaRPr lang="en-US"/>
          </a:p>
        </p:txBody>
      </p:sp>
      <p:sp>
        <p:nvSpPr>
          <p:cNvPr id="1187842" name="Rectangle 2"/>
          <p:cNvSpPr>
            <a:spLocks noGrp="1" noRot="1" noChangeAspect="1" noChangeArrowheads="1" noTextEdit="1"/>
          </p:cNvSpPr>
          <p:nvPr>
            <p:ph type="sldImg"/>
          </p:nvPr>
        </p:nvSpPr>
        <p:spPr>
          <a:xfrm>
            <a:off x="1797050" y="455613"/>
            <a:ext cx="3419475" cy="1925637"/>
          </a:xfrm>
          <a:ln/>
        </p:spPr>
      </p:sp>
      <p:sp>
        <p:nvSpPr>
          <p:cNvPr id="118784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181424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F1647428-056F-4A7A-8180-6247E3CF1B5C}" type="slidenum">
              <a:rPr lang="en-US"/>
              <a:pPr/>
              <a:t>8</a:t>
            </a:fld>
            <a:endParaRPr lang="en-US"/>
          </a:p>
        </p:txBody>
      </p:sp>
      <p:sp>
        <p:nvSpPr>
          <p:cNvPr id="1187842" name="Rectangle 2"/>
          <p:cNvSpPr>
            <a:spLocks noGrp="1" noRot="1" noChangeAspect="1" noChangeArrowheads="1" noTextEdit="1"/>
          </p:cNvSpPr>
          <p:nvPr>
            <p:ph type="sldImg"/>
          </p:nvPr>
        </p:nvSpPr>
        <p:spPr>
          <a:xfrm>
            <a:off x="1797050" y="455613"/>
            <a:ext cx="3419475" cy="1925637"/>
          </a:xfrm>
          <a:ln/>
        </p:spPr>
      </p:sp>
      <p:sp>
        <p:nvSpPr>
          <p:cNvPr id="1187843" name="Rectangle 3"/>
          <p:cNvSpPr>
            <a:spLocks noGrp="1" noChangeArrowheads="1"/>
          </p:cNvSpPr>
          <p:nvPr>
            <p:ph type="body" idx="1"/>
          </p:nvPr>
        </p:nvSpPr>
        <p:spPr/>
        <p:txBody>
          <a:bodyPr/>
          <a:lstStyle/>
          <a:p>
            <a:r>
              <a:rPr lang="en-US" dirty="0" smtClean="0"/>
              <a:t>oppositions make sense of things, clarify reality.</a:t>
            </a:r>
          </a:p>
          <a:p>
            <a:r>
              <a:rPr lang="en-US" dirty="0" smtClean="0"/>
              <a:t>but the tragedy may lie in how reality resists simplistic formulas.</a:t>
            </a:r>
          </a:p>
          <a:p>
            <a:r>
              <a:rPr lang="en-US" dirty="0" smtClean="0"/>
              <a:t>line 104. </a:t>
            </a:r>
            <a:r>
              <a:rPr lang="en-US" dirty="0" err="1" smtClean="0"/>
              <a:t>iz</a:t>
            </a:r>
            <a:r>
              <a:rPr lang="en-US" dirty="0" smtClean="0"/>
              <a:t> "you're in love with impossibility." (</a:t>
            </a:r>
            <a:r>
              <a:rPr lang="el-GR" dirty="0" smtClean="0"/>
              <a:t>εἰ καὶ δυνήσῃ γ’· ἀλλ’ ἀμηχάνων ἐρᾷς. 90</a:t>
            </a:r>
            <a:r>
              <a:rPr lang="en-US"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lumMod val="50000"/>
                  </a:schemeClr>
                </a:solidFill>
                <a:latin typeface="+mn-lt"/>
                <a:ea typeface="+mn-ea"/>
                <a:cs typeface="+mn-cs"/>
              </a:rPr>
              <a:t>249 p. 69 "only a fool could be in love with death" </a:t>
            </a:r>
            <a:r>
              <a:rPr lang="el-GR" sz="1200" kern="1200" dirty="0" smtClean="0">
                <a:solidFill>
                  <a:schemeClr val="tx1">
                    <a:lumMod val="50000"/>
                  </a:schemeClr>
                </a:solidFill>
                <a:latin typeface="+mn-lt"/>
                <a:ea typeface="+mn-ea"/>
                <a:cs typeface="+mn-cs"/>
              </a:rPr>
              <a:t>Χο. οὐκ ἔστιν οὕτω μῶρος ὃς θανεῖν ἐρᾷ.   (220)</a:t>
            </a:r>
            <a:endParaRPr lang="en-US" sz="1200" kern="1200" dirty="0" smtClean="0">
              <a:solidFill>
                <a:schemeClr val="tx1">
                  <a:lumMod val="50000"/>
                </a:schemeClr>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lumMod val="50000"/>
                  </a:schemeClr>
                </a:solidFill>
                <a:latin typeface="+mn-lt"/>
                <a:ea typeface="+mn-ea"/>
                <a:cs typeface="+mn-cs"/>
              </a:rPr>
              <a:t>p. 69. </a:t>
            </a:r>
            <a:r>
              <a:rPr lang="en-US" sz="1200" kern="1200" dirty="0" err="1" smtClean="0">
                <a:solidFill>
                  <a:schemeClr val="tx1">
                    <a:lumMod val="50000"/>
                  </a:schemeClr>
                </a:solidFill>
                <a:latin typeface="+mn-lt"/>
                <a:ea typeface="+mn-ea"/>
                <a:cs typeface="+mn-cs"/>
              </a:rPr>
              <a:t>creon</a:t>
            </a:r>
            <a:r>
              <a:rPr lang="en-US" sz="1200" kern="1200" dirty="0" smtClean="0">
                <a:solidFill>
                  <a:schemeClr val="tx1">
                    <a:lumMod val="50000"/>
                  </a:schemeClr>
                </a:solidFill>
                <a:latin typeface="+mn-lt"/>
                <a:ea typeface="+mn-ea"/>
                <a:cs typeface="+mn-cs"/>
              </a:rPr>
              <a:t>: explains with idea of "hope of money“</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kern="1200" dirty="0" smtClean="0">
                <a:solidFill>
                  <a:schemeClr val="tx1">
                    <a:lumMod val="50000"/>
                  </a:schemeClr>
                </a:solidFill>
                <a:latin typeface="+mn-lt"/>
                <a:ea typeface="+mn-ea"/>
                <a:cs typeface="+mn-cs"/>
              </a:rPr>
              <a:t>a </a:t>
            </a:r>
            <a:r>
              <a:rPr lang="en-US" i="1" kern="1200" dirty="0" smtClean="0">
                <a:solidFill>
                  <a:schemeClr val="tx1">
                    <a:lumMod val="50000"/>
                  </a:schemeClr>
                </a:solidFill>
                <a:latin typeface="+mn-lt"/>
                <a:ea typeface="+mn-ea"/>
                <a:cs typeface="+mn-cs"/>
              </a:rPr>
              <a:t>kind</a:t>
            </a:r>
            <a:r>
              <a:rPr lang="en-US" i="0" kern="1200" dirty="0" smtClean="0">
                <a:solidFill>
                  <a:schemeClr val="tx1">
                    <a:lumMod val="50000"/>
                  </a:schemeClr>
                </a:solidFill>
                <a:latin typeface="+mn-lt"/>
                <a:ea typeface="+mn-ea"/>
                <a:cs typeface="+mn-cs"/>
              </a:rPr>
              <a:t> of delusion </a:t>
            </a:r>
            <a:r>
              <a:rPr lang="en-US" i="1" kern="1200" dirty="0" smtClean="0">
                <a:solidFill>
                  <a:schemeClr val="tx1">
                    <a:lumMod val="50000"/>
                  </a:schemeClr>
                </a:solidFill>
                <a:latin typeface="+mn-lt"/>
                <a:ea typeface="+mn-ea"/>
                <a:cs typeface="+mn-cs"/>
              </a:rPr>
              <a:t>might</a:t>
            </a:r>
            <a:r>
              <a:rPr lang="en-US" i="0" kern="1200" dirty="0" smtClean="0">
                <a:solidFill>
                  <a:schemeClr val="tx1">
                    <a:lumMod val="50000"/>
                  </a:schemeClr>
                </a:solidFill>
                <a:latin typeface="+mn-lt"/>
                <a:ea typeface="+mn-ea"/>
                <a:cs typeface="+mn-cs"/>
              </a:rPr>
              <a:t> unite </a:t>
            </a:r>
            <a:r>
              <a:rPr lang="en-US" i="0" kern="1200" dirty="0" err="1" smtClean="0">
                <a:solidFill>
                  <a:schemeClr val="tx1">
                    <a:lumMod val="50000"/>
                  </a:schemeClr>
                </a:solidFill>
                <a:latin typeface="+mn-lt"/>
                <a:ea typeface="+mn-ea"/>
                <a:cs typeface="+mn-cs"/>
              </a:rPr>
              <a:t>creon</a:t>
            </a:r>
            <a:r>
              <a:rPr lang="en-US" i="0" kern="1200" dirty="0" smtClean="0">
                <a:solidFill>
                  <a:schemeClr val="tx1">
                    <a:lumMod val="50000"/>
                  </a:schemeClr>
                </a:solidFill>
                <a:latin typeface="+mn-lt"/>
                <a:ea typeface="+mn-ea"/>
                <a:cs typeface="+mn-cs"/>
              </a:rPr>
              <a:t> and </a:t>
            </a:r>
            <a:r>
              <a:rPr lang="en-US" i="0" kern="1200" dirty="0" err="1" smtClean="0">
                <a:solidFill>
                  <a:schemeClr val="tx1">
                    <a:lumMod val="50000"/>
                  </a:schemeClr>
                </a:solidFill>
                <a:latin typeface="+mn-lt"/>
                <a:ea typeface="+mn-ea"/>
                <a:cs typeface="+mn-cs"/>
              </a:rPr>
              <a:t>antigone</a:t>
            </a:r>
            <a:r>
              <a:rPr lang="en-US" i="0" kern="1200" dirty="0" smtClean="0">
                <a:solidFill>
                  <a:schemeClr val="tx1">
                    <a:lumMod val="50000"/>
                  </a:schemeClr>
                </a:solidFill>
                <a:latin typeface="+mn-lt"/>
                <a:ea typeface="+mn-ea"/>
                <a:cs typeface="+mn-cs"/>
              </a:rPr>
              <a:t>. for isn’t </a:t>
            </a:r>
            <a:r>
              <a:rPr lang="en-US" i="0" kern="1200" dirty="0" err="1" smtClean="0">
                <a:solidFill>
                  <a:schemeClr val="tx1">
                    <a:lumMod val="50000"/>
                  </a:schemeClr>
                </a:solidFill>
                <a:latin typeface="+mn-lt"/>
                <a:ea typeface="+mn-ea"/>
                <a:cs typeface="+mn-cs"/>
              </a:rPr>
              <a:t>creon</a:t>
            </a:r>
            <a:r>
              <a:rPr lang="en-US" i="0" kern="1200" dirty="0" smtClean="0">
                <a:solidFill>
                  <a:schemeClr val="tx1">
                    <a:lumMod val="50000"/>
                  </a:schemeClr>
                </a:solidFill>
                <a:latin typeface="+mn-lt"/>
                <a:ea typeface="+mn-ea"/>
                <a:cs typeface="+mn-cs"/>
              </a:rPr>
              <a:t> in love with impossibility, too?</a:t>
            </a:r>
            <a:endParaRPr lang="en-US" dirty="0"/>
          </a:p>
        </p:txBody>
      </p:sp>
    </p:spTree>
    <p:extLst>
      <p:ext uri="{BB962C8B-B14F-4D97-AF65-F5344CB8AC3E}">
        <p14:creationId xmlns:p14="http://schemas.microsoft.com/office/powerpoint/2010/main" val="34131218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9</a:t>
            </a:fld>
            <a:endParaRPr lang="en-US"/>
          </a:p>
        </p:txBody>
      </p:sp>
    </p:spTree>
    <p:extLst>
      <p:ext uri="{BB962C8B-B14F-4D97-AF65-F5344CB8AC3E}">
        <p14:creationId xmlns:p14="http://schemas.microsoft.com/office/powerpoint/2010/main" val="25201243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12188825" cy="6858000"/>
          </a:xfrm>
          <a:prstGeom prst="rect">
            <a:avLst/>
          </a:prstGeom>
          <a:solidFill>
            <a:schemeClr val="bg1">
              <a:alpha val="8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p:cNvSpPr>
            <a:spLocks noGrp="1"/>
          </p:cNvSpPr>
          <p:nvPr>
            <p:ph type="ctrTitle"/>
          </p:nvPr>
        </p:nvSpPr>
        <p:spPr>
          <a:xfrm>
            <a:off x="435836" y="908717"/>
            <a:ext cx="11320328"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8" name="Subtitle 2"/>
          <p:cNvSpPr>
            <a:spLocks noGrp="1"/>
          </p:cNvSpPr>
          <p:nvPr>
            <p:ph type="subTitle" idx="1"/>
          </p:nvPr>
        </p:nvSpPr>
        <p:spPr>
          <a:xfrm>
            <a:off x="435836" y="3602038"/>
            <a:ext cx="11320328"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614" y="1828800"/>
            <a:ext cx="9753600"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Antigone 2</a:t>
            </a:r>
            <a:endParaRPr dirty="0"/>
          </a:p>
        </p:txBody>
      </p:sp>
      <p:sp>
        <p:nvSpPr>
          <p:cNvPr id="4" name="Date Placeholder 3"/>
          <p:cNvSpPr>
            <a:spLocks noGrp="1"/>
          </p:cNvSpPr>
          <p:nvPr>
            <p:ph type="dt" sz="half" idx="10"/>
          </p:nvPr>
        </p:nvSpPr>
        <p:spPr/>
        <p:txBody>
          <a:bodyPr/>
          <a:lstStyle/>
          <a:p>
            <a:r>
              <a:rPr lang="en-US" smtClean="0"/>
              <a:t>28-Jan 2020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Antigone 2</a:t>
            </a:r>
            <a:endParaRPr dirty="0"/>
          </a:p>
        </p:txBody>
      </p:sp>
      <p:sp>
        <p:nvSpPr>
          <p:cNvPr id="4" name="Date Placeholder 3"/>
          <p:cNvSpPr>
            <a:spLocks noGrp="1"/>
          </p:cNvSpPr>
          <p:nvPr>
            <p:ph type="dt" sz="half" idx="10"/>
          </p:nvPr>
        </p:nvSpPr>
        <p:spPr/>
        <p:txBody>
          <a:bodyPr/>
          <a:lstStyle/>
          <a:p>
            <a:r>
              <a:rPr lang="en-US" smtClean="0"/>
              <a:t>28-Jan 2020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588" y="117475"/>
            <a:ext cx="10868369"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588" y="16764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588" y="39243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92265751"/>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614" y="1828800"/>
            <a:ext cx="9753600"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Antigone 2</a:t>
            </a:r>
            <a:endParaRPr dirty="0"/>
          </a:p>
        </p:txBody>
      </p:sp>
      <p:sp>
        <p:nvSpPr>
          <p:cNvPr id="4" name="Date Placeholder 3"/>
          <p:cNvSpPr>
            <a:spLocks noGrp="1"/>
          </p:cNvSpPr>
          <p:nvPr>
            <p:ph type="dt" sz="half" idx="10"/>
          </p:nvPr>
        </p:nvSpPr>
        <p:spPr/>
        <p:txBody>
          <a:bodyPr/>
          <a:lstStyle/>
          <a:p>
            <a:r>
              <a:rPr lang="en-US" smtClean="0"/>
              <a:t>28-Jan 2020</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614" y="2091267"/>
            <a:ext cx="9753600"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150" y="3742277"/>
            <a:ext cx="9758063"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a:prstGeom prst="rect">
            <a:avLst/>
          </a:prstGeom>
        </p:spPr>
        <p:txBody>
          <a:bodyPr>
            <a:normAutofit/>
          </a:bodyPr>
          <a:lstStyle>
            <a:lvl1pPr>
              <a:lnSpc>
                <a:spcPct val="114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262479" y="1828800"/>
            <a:ext cx="4708734" cy="4343400"/>
          </a:xfrm>
          <a:prstGeom prst="rect">
            <a:avLst/>
          </a:prstGeom>
        </p:spPr>
        <p:txBody>
          <a:bodyPr>
            <a:normAutofit/>
          </a:bodyPr>
          <a:lstStyle>
            <a:lvl1pPr>
              <a:lnSpc>
                <a:spcPct val="113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r>
              <a:rPr lang="en-US" smtClean="0"/>
              <a:t>Antigone 2</a:t>
            </a:r>
            <a:endParaRPr dirty="0"/>
          </a:p>
        </p:txBody>
      </p:sp>
      <p:sp>
        <p:nvSpPr>
          <p:cNvPr id="5" name="Date Placeholder 4"/>
          <p:cNvSpPr>
            <a:spLocks noGrp="1"/>
          </p:cNvSpPr>
          <p:nvPr>
            <p:ph type="dt" sz="half" idx="10"/>
          </p:nvPr>
        </p:nvSpPr>
        <p:spPr/>
        <p:txBody>
          <a:bodyPr/>
          <a:lstStyle/>
          <a:p>
            <a:r>
              <a:rPr lang="en-US" smtClean="0"/>
              <a:t>28-Jan 2020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761744"/>
            <a:ext cx="4709160"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614" y="2743200"/>
            <a:ext cx="4709160"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62054" y="1761744"/>
            <a:ext cx="4709160"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2054" y="2743200"/>
            <a:ext cx="4709160"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r>
              <a:rPr lang="en-US" smtClean="0"/>
              <a:t>Antigone 2</a:t>
            </a:r>
            <a:endParaRPr dirty="0"/>
          </a:p>
        </p:txBody>
      </p:sp>
      <p:sp>
        <p:nvSpPr>
          <p:cNvPr id="7" name="Date Placeholder 6"/>
          <p:cNvSpPr>
            <a:spLocks noGrp="1"/>
          </p:cNvSpPr>
          <p:nvPr>
            <p:ph type="dt" sz="half" idx="10"/>
          </p:nvPr>
        </p:nvSpPr>
        <p:spPr/>
        <p:txBody>
          <a:bodyPr/>
          <a:lstStyle/>
          <a:p>
            <a:r>
              <a:rPr lang="en-US" smtClean="0"/>
              <a:t>28-Jan 2020</a:t>
            </a:r>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Antigone 2</a:t>
            </a:r>
            <a:endParaRPr dirty="0"/>
          </a:p>
        </p:txBody>
      </p:sp>
      <p:sp>
        <p:nvSpPr>
          <p:cNvPr id="5" name="Date Placeholder 4"/>
          <p:cNvSpPr>
            <a:spLocks noGrp="1"/>
          </p:cNvSpPr>
          <p:nvPr>
            <p:ph type="dt" sz="half" idx="10"/>
          </p:nvPr>
        </p:nvSpPr>
        <p:spPr/>
        <p:txBody>
          <a:bodyPr/>
          <a:lstStyle/>
          <a:p>
            <a:r>
              <a:rPr lang="en-US" smtClean="0"/>
              <a:t>28-Jan 2020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Antigone 2</a:t>
            </a:r>
            <a:endParaRPr dirty="0"/>
          </a:p>
        </p:txBody>
      </p:sp>
      <p:sp>
        <p:nvSpPr>
          <p:cNvPr id="5" name="Date Placeholder 4"/>
          <p:cNvSpPr>
            <a:spLocks noGrp="1"/>
          </p:cNvSpPr>
          <p:nvPr>
            <p:ph type="dt" sz="half" idx="10"/>
          </p:nvPr>
        </p:nvSpPr>
        <p:spPr/>
        <p:txBody>
          <a:bodyPr/>
          <a:lstStyle/>
          <a:p>
            <a:r>
              <a:rPr lang="en-US" smtClean="0"/>
              <a:t>28-Jan 2020</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8836" y="6408109"/>
            <a:ext cx="1849324"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r>
              <a:rPr lang="en-US" smtClean="0"/>
              <a:t>Antigone 2</a:t>
            </a:r>
            <a:endParaRPr lang="en-US" dirty="0"/>
          </a:p>
        </p:txBody>
      </p:sp>
      <p:sp>
        <p:nvSpPr>
          <p:cNvPr id="4" name="Date Placeholder 3"/>
          <p:cNvSpPr>
            <a:spLocks noGrp="1"/>
          </p:cNvSpPr>
          <p:nvPr>
            <p:ph type="dt" sz="half" idx="2"/>
          </p:nvPr>
        </p:nvSpPr>
        <p:spPr>
          <a:xfrm>
            <a:off x="5606939" y="6408109"/>
            <a:ext cx="974946"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r>
              <a:rPr lang="en-US" smtClean="0"/>
              <a:t>28-Jan 2020</a:t>
            </a:r>
            <a:endParaRPr lang="en-US"/>
          </a:p>
        </p:txBody>
      </p:sp>
      <p:sp>
        <p:nvSpPr>
          <p:cNvPr id="6" name="Slide Number Placeholder 5"/>
          <p:cNvSpPr>
            <a:spLocks noGrp="1"/>
          </p:cNvSpPr>
          <p:nvPr>
            <p:ph type="sldNum" sz="quarter" idx="4"/>
          </p:nvPr>
        </p:nvSpPr>
        <p:spPr>
          <a:xfrm>
            <a:off x="10615026" y="6408109"/>
            <a:ext cx="356187"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F36C87F6-986D-49E6-AF40-1B3A1EE8064D}" type="slidenum">
              <a:rPr lang="en-US" smtClean="0"/>
              <a:pPr/>
              <a:t>‹#›</a:t>
            </a:fld>
            <a:endParaRPr lang="en-US"/>
          </a:p>
        </p:txBody>
      </p:sp>
      <p:sp>
        <p:nvSpPr>
          <p:cNvPr id="7" name="Content Placeholder 2"/>
          <p:cNvSpPr txBox="1">
            <a:spLocks/>
          </p:cNvSpPr>
          <p:nvPr userDrawn="1"/>
        </p:nvSpPr>
        <p:spPr>
          <a:xfrm>
            <a:off x="1217614" y="1828800"/>
            <a:ext cx="9753600"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a:spcBef>
                <a:spcPts val="900"/>
              </a:spcBef>
            </a:pPr>
            <a:r>
              <a:rPr lang="en-US" sz="3600" dirty="0" smtClean="0">
                <a:solidFill>
                  <a:schemeClr val="tx1">
                    <a:lumMod val="75000"/>
                  </a:schemeClr>
                </a:solidFill>
              </a:rPr>
              <a:t>Edit Master text styles</a:t>
            </a:r>
          </a:p>
          <a:p>
            <a:pPr lvl="1">
              <a:spcBef>
                <a:spcPts val="900"/>
              </a:spcBef>
            </a:pPr>
            <a:r>
              <a:rPr lang="en-US" sz="3200" dirty="0" smtClean="0">
                <a:solidFill>
                  <a:schemeClr val="tx1">
                    <a:lumMod val="75000"/>
                  </a:schemeClr>
                </a:solidFill>
              </a:rPr>
              <a:t>Second level</a:t>
            </a:r>
          </a:p>
          <a:p>
            <a:pPr lvl="2"/>
            <a:r>
              <a:rPr lang="en-US" sz="2800" dirty="0" smtClean="0">
                <a:solidFill>
                  <a:schemeClr val="tx1">
                    <a:lumMod val="75000"/>
                  </a:schemeClr>
                </a:solidFill>
              </a:rPr>
              <a:t>Third level</a:t>
            </a:r>
          </a:p>
          <a:p>
            <a:pPr lvl="3"/>
            <a:r>
              <a:rPr lang="en-US" sz="2400" dirty="0" smtClean="0">
                <a:solidFill>
                  <a:schemeClr val="tx1">
                    <a:lumMod val="75000"/>
                  </a:schemeClr>
                </a:solidFill>
              </a:rPr>
              <a:t>Fourth level</a:t>
            </a:r>
          </a:p>
          <a:p>
            <a:pPr lvl="4"/>
            <a:r>
              <a:rPr lang="en-US" sz="2400" dirty="0" smtClean="0">
                <a:solidFill>
                  <a:schemeClr val="tx1">
                    <a:lumMod val="75000"/>
                  </a:schemeClr>
                </a:solidFill>
              </a:rPr>
              <a:t>Fifth level</a:t>
            </a:r>
            <a:endParaRPr lang="en-US" sz="2400" dirty="0">
              <a:solidFill>
                <a:schemeClr val="tx1">
                  <a:lumMod val="75000"/>
                </a:schemeClr>
              </a:solidFill>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Good, the Bad, and the — What?</a:t>
            </a:r>
          </a:p>
        </p:txBody>
      </p:sp>
      <p:sp>
        <p:nvSpPr>
          <p:cNvPr id="3" name="Subtitle 2"/>
          <p:cNvSpPr>
            <a:spLocks noGrp="1"/>
          </p:cNvSpPr>
          <p:nvPr>
            <p:ph type="subTitle" idx="1"/>
          </p:nvPr>
        </p:nvSpPr>
        <p:spPr/>
        <p:txBody>
          <a:bodyPr/>
          <a:lstStyle/>
          <a:p>
            <a:r>
              <a:rPr lang="en-US" dirty="0"/>
              <a:t>Sophocles’ Antigone 2</a:t>
            </a:r>
          </a:p>
        </p:txBody>
      </p:sp>
    </p:spTree>
    <p:extLst>
      <p:ext uri="{BB962C8B-B14F-4D97-AF65-F5344CB8AC3E}">
        <p14:creationId xmlns:p14="http://schemas.microsoft.com/office/powerpoint/2010/main" val="383301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82" name="Rectangle 2"/>
          <p:cNvSpPr>
            <a:spLocks noGrp="1" noChangeArrowheads="1"/>
          </p:cNvSpPr>
          <p:nvPr>
            <p:ph type="title"/>
          </p:nvPr>
        </p:nvSpPr>
        <p:spPr/>
        <p:txBody>
          <a:bodyPr/>
          <a:lstStyle/>
          <a:p>
            <a:r>
              <a:rPr lang="en-US" dirty="0" smtClean="0"/>
              <a:t>Antigone – Tragic Motifs</a:t>
            </a:r>
            <a:endParaRPr lang="en-US" dirty="0"/>
          </a:p>
        </p:txBody>
      </p:sp>
      <p:sp>
        <p:nvSpPr>
          <p:cNvPr id="1300483" name="Rectangle 3"/>
          <p:cNvSpPr>
            <a:spLocks noGrp="1" noChangeArrowheads="1"/>
          </p:cNvSpPr>
          <p:nvPr>
            <p:ph type="body" idx="1"/>
          </p:nvPr>
        </p:nvSpPr>
        <p:spPr/>
        <p:txBody>
          <a:bodyPr>
            <a:normAutofit fontScale="92500" lnSpcReduction="10000"/>
          </a:bodyPr>
          <a:lstStyle/>
          <a:p>
            <a:r>
              <a:rPr lang="en-US" i="1" dirty="0" smtClean="0"/>
              <a:t>Hubris</a:t>
            </a:r>
            <a:r>
              <a:rPr lang="en-US" dirty="0" smtClean="0"/>
              <a:t> (arrogance, transgression)</a:t>
            </a:r>
          </a:p>
          <a:p>
            <a:pPr lvl="1"/>
            <a:r>
              <a:rPr lang="en-US" dirty="0" smtClean="0"/>
              <a:t>“Zeus hates with a vengeance all bravado, / the mighty boasts of men” (Chorus, p. 65)</a:t>
            </a:r>
          </a:p>
          <a:p>
            <a:pPr lvl="1"/>
            <a:r>
              <a:rPr lang="en-US" dirty="0" smtClean="0"/>
              <a:t>“This </a:t>
            </a:r>
            <a:r>
              <a:rPr lang="en-US" dirty="0"/>
              <a:t>girl was an old hand at insolence / when she overrode the edicts we made </a:t>
            </a:r>
            <a:r>
              <a:rPr lang="en-US" dirty="0" smtClean="0"/>
              <a:t>public” (Creon, p. 83)</a:t>
            </a:r>
          </a:p>
          <a:p>
            <a:r>
              <a:rPr lang="en-US" dirty="0" smtClean="0"/>
              <a:t>Cycle of suffering</a:t>
            </a:r>
          </a:p>
          <a:p>
            <a:pPr lvl="1"/>
            <a:r>
              <a:rPr lang="en-US" dirty="0" smtClean="0"/>
              <a:t>“… once / the gods have rocked a house to its foundations / the ruin will never cease, cresting on and on” (Chorus, p. 91)</a:t>
            </a:r>
          </a:p>
        </p:txBody>
      </p:sp>
      <p:sp>
        <p:nvSpPr>
          <p:cNvPr id="2" name="Date Placeholder 1"/>
          <p:cNvSpPr>
            <a:spLocks noGrp="1"/>
          </p:cNvSpPr>
          <p:nvPr>
            <p:ph type="dt" sz="half" idx="10"/>
          </p:nvPr>
        </p:nvSpPr>
        <p:spPr/>
        <p:txBody>
          <a:bodyPr/>
          <a:lstStyle/>
          <a:p>
            <a:r>
              <a:rPr lang="en-US" smtClean="0"/>
              <a:t>28-Jan 2020</a:t>
            </a:r>
            <a:endParaRPr lang="en-US"/>
          </a:p>
        </p:txBody>
      </p:sp>
      <p:sp>
        <p:nvSpPr>
          <p:cNvPr id="3" name="Footer Placeholder 2"/>
          <p:cNvSpPr>
            <a:spLocks noGrp="1"/>
          </p:cNvSpPr>
          <p:nvPr>
            <p:ph type="ftr" sz="quarter" idx="11"/>
          </p:nvPr>
        </p:nvSpPr>
        <p:spPr/>
        <p:txBody>
          <a:bodyPr/>
          <a:lstStyle/>
          <a:p>
            <a:r>
              <a:rPr lang="en-US" smtClean="0"/>
              <a:t>Antigone 2</a:t>
            </a:r>
            <a:endParaRPr lang="en-US" dirty="0"/>
          </a:p>
        </p:txBody>
      </p:sp>
      <p:sp>
        <p:nvSpPr>
          <p:cNvPr id="4" name="Slide Number Placeholder 3"/>
          <p:cNvSpPr>
            <a:spLocks noGrp="1"/>
          </p:cNvSpPr>
          <p:nvPr>
            <p:ph type="sldNum" sz="quarter" idx="12"/>
          </p:nvPr>
        </p:nvSpPr>
        <p:spPr/>
        <p:txBody>
          <a:bodyPr/>
          <a:lstStyle/>
          <a:p>
            <a:fld id="{F36C87F6-986D-49E6-AF40-1B3A1EE8064D}" type="slidenum">
              <a:rPr lang="en-US" smtClean="0"/>
              <a:t>10</a:t>
            </a:fld>
            <a:endParaRPr lang="en-US"/>
          </a:p>
        </p:txBody>
      </p:sp>
    </p:spTree>
    <p:extLst>
      <p:ext uri="{BB962C8B-B14F-4D97-AF65-F5344CB8AC3E}">
        <p14:creationId xmlns:p14="http://schemas.microsoft.com/office/powerpoint/2010/main" val="822303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00483">
                                            <p:txEl>
                                              <p:pRg st="0" end="0"/>
                                            </p:txEl>
                                          </p:spTgt>
                                        </p:tgtEl>
                                        <p:attrNameLst>
                                          <p:attrName>style.visibility</p:attrName>
                                        </p:attrNameLst>
                                      </p:cBhvr>
                                      <p:to>
                                        <p:strVal val="visible"/>
                                      </p:to>
                                    </p:set>
                                    <p:animEffect transition="in" filter="fade">
                                      <p:cBhvr>
                                        <p:cTn id="7" dur="500"/>
                                        <p:tgtEl>
                                          <p:spTgt spid="130048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00483">
                                            <p:txEl>
                                              <p:pRg st="1" end="1"/>
                                            </p:txEl>
                                          </p:spTgt>
                                        </p:tgtEl>
                                        <p:attrNameLst>
                                          <p:attrName>style.visibility</p:attrName>
                                        </p:attrNameLst>
                                      </p:cBhvr>
                                      <p:to>
                                        <p:strVal val="visible"/>
                                      </p:to>
                                    </p:set>
                                    <p:animEffect transition="in" filter="fade">
                                      <p:cBhvr>
                                        <p:cTn id="10" dur="500"/>
                                        <p:tgtEl>
                                          <p:spTgt spid="130048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00483">
                                            <p:txEl>
                                              <p:pRg st="2" end="2"/>
                                            </p:txEl>
                                          </p:spTgt>
                                        </p:tgtEl>
                                        <p:attrNameLst>
                                          <p:attrName>style.visibility</p:attrName>
                                        </p:attrNameLst>
                                      </p:cBhvr>
                                      <p:to>
                                        <p:strVal val="visible"/>
                                      </p:to>
                                    </p:set>
                                    <p:animEffect transition="in" filter="fade">
                                      <p:cBhvr>
                                        <p:cTn id="13" dur="500"/>
                                        <p:tgtEl>
                                          <p:spTgt spid="130048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00483">
                                            <p:txEl>
                                              <p:pRg st="3" end="3"/>
                                            </p:txEl>
                                          </p:spTgt>
                                        </p:tgtEl>
                                        <p:attrNameLst>
                                          <p:attrName>style.visibility</p:attrName>
                                        </p:attrNameLst>
                                      </p:cBhvr>
                                      <p:to>
                                        <p:strVal val="visible"/>
                                      </p:to>
                                    </p:set>
                                    <p:animEffect transition="in" filter="fade">
                                      <p:cBhvr>
                                        <p:cTn id="18" dur="500"/>
                                        <p:tgtEl>
                                          <p:spTgt spid="130048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00483">
                                            <p:txEl>
                                              <p:pRg st="4" end="4"/>
                                            </p:txEl>
                                          </p:spTgt>
                                        </p:tgtEl>
                                        <p:attrNameLst>
                                          <p:attrName>style.visibility</p:attrName>
                                        </p:attrNameLst>
                                      </p:cBhvr>
                                      <p:to>
                                        <p:strVal val="visible"/>
                                      </p:to>
                                    </p:set>
                                    <p:animEffect transition="in" filter="fade">
                                      <p:cBhvr>
                                        <p:cTn id="21" dur="500"/>
                                        <p:tgtEl>
                                          <p:spTgt spid="13004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48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82" name="Rectangle 2"/>
          <p:cNvSpPr>
            <a:spLocks noGrp="1" noChangeArrowheads="1"/>
          </p:cNvSpPr>
          <p:nvPr>
            <p:ph type="title"/>
          </p:nvPr>
        </p:nvSpPr>
        <p:spPr/>
        <p:txBody>
          <a:bodyPr/>
          <a:lstStyle/>
          <a:p>
            <a:r>
              <a:rPr lang="en-US" dirty="0" smtClean="0"/>
              <a:t>Antigone – Tragic Motifs (cont’d)</a:t>
            </a:r>
            <a:endParaRPr lang="en-US" dirty="0"/>
          </a:p>
        </p:txBody>
      </p:sp>
      <p:sp>
        <p:nvSpPr>
          <p:cNvPr id="1300483" name="Rectangle 3"/>
          <p:cNvSpPr>
            <a:spLocks noGrp="1" noChangeArrowheads="1"/>
          </p:cNvSpPr>
          <p:nvPr>
            <p:ph type="body" idx="1"/>
          </p:nvPr>
        </p:nvSpPr>
        <p:spPr/>
        <p:txBody>
          <a:bodyPr>
            <a:normAutofit/>
          </a:bodyPr>
          <a:lstStyle/>
          <a:p>
            <a:r>
              <a:rPr lang="en-US" i="1" dirty="0" err="1" smtClean="0"/>
              <a:t>Atē</a:t>
            </a:r>
            <a:r>
              <a:rPr lang="en-US" dirty="0" smtClean="0"/>
              <a:t> (delusion, ruin).  Peripeteia (reversal)</a:t>
            </a:r>
          </a:p>
          <a:p>
            <a:pPr lvl="1"/>
            <a:r>
              <a:rPr lang="en-US" dirty="0" smtClean="0"/>
              <a:t>“Sooner or later / foul is fair, / fair is foul / to the man the gods will ruin” (Chorus, p. 92)</a:t>
            </a:r>
          </a:p>
          <a:p>
            <a:r>
              <a:rPr lang="en-US" dirty="0" smtClean="0"/>
              <a:t>Knowledge too late</a:t>
            </a:r>
          </a:p>
          <a:p>
            <a:pPr lvl="1"/>
            <a:r>
              <a:rPr lang="en-US" dirty="0" smtClean="0"/>
              <a:t>“Too late, / too late, you see what justice means” (Chorus Leader, p. 124)</a:t>
            </a:r>
            <a:endParaRPr lang="en-US" dirty="0"/>
          </a:p>
        </p:txBody>
      </p:sp>
      <p:sp>
        <p:nvSpPr>
          <p:cNvPr id="2" name="Date Placeholder 1"/>
          <p:cNvSpPr>
            <a:spLocks noGrp="1"/>
          </p:cNvSpPr>
          <p:nvPr>
            <p:ph type="dt" sz="half" idx="10"/>
          </p:nvPr>
        </p:nvSpPr>
        <p:spPr/>
        <p:txBody>
          <a:bodyPr/>
          <a:lstStyle/>
          <a:p>
            <a:r>
              <a:rPr lang="en-US" smtClean="0"/>
              <a:t>28-Jan 2020</a:t>
            </a:r>
            <a:endParaRPr lang="en-US"/>
          </a:p>
        </p:txBody>
      </p:sp>
      <p:sp>
        <p:nvSpPr>
          <p:cNvPr id="3" name="Footer Placeholder 2"/>
          <p:cNvSpPr>
            <a:spLocks noGrp="1"/>
          </p:cNvSpPr>
          <p:nvPr>
            <p:ph type="ftr" sz="quarter" idx="11"/>
          </p:nvPr>
        </p:nvSpPr>
        <p:spPr/>
        <p:txBody>
          <a:bodyPr/>
          <a:lstStyle/>
          <a:p>
            <a:r>
              <a:rPr lang="en-US" smtClean="0"/>
              <a:t>Antigone 2</a:t>
            </a:r>
            <a:endParaRPr lang="en-US" dirty="0"/>
          </a:p>
        </p:txBody>
      </p:sp>
      <p:sp>
        <p:nvSpPr>
          <p:cNvPr id="4" name="Slide Number Placeholder 3"/>
          <p:cNvSpPr>
            <a:spLocks noGrp="1"/>
          </p:cNvSpPr>
          <p:nvPr>
            <p:ph type="sldNum" sz="quarter" idx="12"/>
          </p:nvPr>
        </p:nvSpPr>
        <p:spPr/>
        <p:txBody>
          <a:bodyPr/>
          <a:lstStyle/>
          <a:p>
            <a:fld id="{F36C87F6-986D-49E6-AF40-1B3A1EE8064D}" type="slidenum">
              <a:rPr lang="en-US" smtClean="0"/>
              <a:t>11</a:t>
            </a:fld>
            <a:endParaRPr lang="en-US"/>
          </a:p>
        </p:txBody>
      </p:sp>
    </p:spTree>
    <p:extLst>
      <p:ext uri="{BB962C8B-B14F-4D97-AF65-F5344CB8AC3E}">
        <p14:creationId xmlns:p14="http://schemas.microsoft.com/office/powerpoint/2010/main" val="1583121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00483">
                                            <p:txEl>
                                              <p:pRg st="0" end="0"/>
                                            </p:txEl>
                                          </p:spTgt>
                                        </p:tgtEl>
                                        <p:attrNameLst>
                                          <p:attrName>style.visibility</p:attrName>
                                        </p:attrNameLst>
                                      </p:cBhvr>
                                      <p:to>
                                        <p:strVal val="visible"/>
                                      </p:to>
                                    </p:set>
                                    <p:animEffect transition="in" filter="fade">
                                      <p:cBhvr>
                                        <p:cTn id="7" dur="500"/>
                                        <p:tgtEl>
                                          <p:spTgt spid="130048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00483">
                                            <p:txEl>
                                              <p:pRg st="1" end="1"/>
                                            </p:txEl>
                                          </p:spTgt>
                                        </p:tgtEl>
                                        <p:attrNameLst>
                                          <p:attrName>style.visibility</p:attrName>
                                        </p:attrNameLst>
                                      </p:cBhvr>
                                      <p:to>
                                        <p:strVal val="visible"/>
                                      </p:to>
                                    </p:set>
                                    <p:animEffect transition="in" filter="fade">
                                      <p:cBhvr>
                                        <p:cTn id="10" dur="500"/>
                                        <p:tgtEl>
                                          <p:spTgt spid="130048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00483">
                                            <p:txEl>
                                              <p:pRg st="2" end="2"/>
                                            </p:txEl>
                                          </p:spTgt>
                                        </p:tgtEl>
                                        <p:attrNameLst>
                                          <p:attrName>style.visibility</p:attrName>
                                        </p:attrNameLst>
                                      </p:cBhvr>
                                      <p:to>
                                        <p:strVal val="visible"/>
                                      </p:to>
                                    </p:set>
                                    <p:animEffect transition="in" filter="fade">
                                      <p:cBhvr>
                                        <p:cTn id="15" dur="500"/>
                                        <p:tgtEl>
                                          <p:spTgt spid="130048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00483">
                                            <p:txEl>
                                              <p:pRg st="3" end="3"/>
                                            </p:txEl>
                                          </p:spTgt>
                                        </p:tgtEl>
                                        <p:attrNameLst>
                                          <p:attrName>style.visibility</p:attrName>
                                        </p:attrNameLst>
                                      </p:cBhvr>
                                      <p:to>
                                        <p:strVal val="visible"/>
                                      </p:to>
                                    </p:set>
                                    <p:animEffect transition="in" filter="fade">
                                      <p:cBhvr>
                                        <p:cTn id="18" dur="500"/>
                                        <p:tgtEl>
                                          <p:spTgt spid="13004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48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Antigone</a:t>
            </a:r>
            <a:r>
              <a:rPr lang="en-US" dirty="0" smtClean="0"/>
              <a:t> — Motivation</a:t>
            </a:r>
            <a:endParaRPr lang="en-US" i="1" dirty="0"/>
          </a:p>
        </p:txBody>
      </p:sp>
      <p:sp>
        <p:nvSpPr>
          <p:cNvPr id="3" name="Content Placeholder 2"/>
          <p:cNvSpPr>
            <a:spLocks noGrp="1"/>
          </p:cNvSpPr>
          <p:nvPr>
            <p:ph sz="half" idx="1"/>
          </p:nvPr>
        </p:nvSpPr>
        <p:spPr/>
        <p:txBody>
          <a:bodyPr>
            <a:normAutofit/>
          </a:bodyPr>
          <a:lstStyle/>
          <a:p>
            <a:r>
              <a:rPr lang="en-US" sz="2800" dirty="0" smtClean="0"/>
              <a:t>Antigone</a:t>
            </a:r>
          </a:p>
          <a:p>
            <a:pPr lvl="1"/>
            <a:r>
              <a:rPr lang="en-US" sz="2400" dirty="0" smtClean="0"/>
              <a:t>“I will bury him myself. / And even if I die in the act, that death will be like a glory” (p. 63)</a:t>
            </a:r>
          </a:p>
          <a:p>
            <a:r>
              <a:rPr lang="en-US" sz="2800" dirty="0" smtClean="0"/>
              <a:t>Ismene</a:t>
            </a:r>
          </a:p>
          <a:p>
            <a:pPr lvl="1"/>
            <a:r>
              <a:rPr lang="en-US" sz="2400" dirty="0"/>
              <a:t>“… rest assured, … / you are truly dear to the ones who love you” (p. 64)</a:t>
            </a:r>
          </a:p>
        </p:txBody>
      </p:sp>
      <p:sp>
        <p:nvSpPr>
          <p:cNvPr id="8" name="Content Placeholder 7"/>
          <p:cNvSpPr>
            <a:spLocks noGrp="1"/>
          </p:cNvSpPr>
          <p:nvPr>
            <p:ph sz="half" idx="2"/>
          </p:nvPr>
        </p:nvSpPr>
        <p:spPr/>
        <p:txBody>
          <a:bodyPr>
            <a:normAutofit/>
          </a:bodyPr>
          <a:lstStyle/>
          <a:p>
            <a:r>
              <a:rPr lang="en-US" sz="2800" dirty="0" smtClean="0"/>
              <a:t>Creon</a:t>
            </a:r>
          </a:p>
          <a:p>
            <a:pPr lvl="1"/>
            <a:r>
              <a:rPr lang="en-US" sz="2400" dirty="0"/>
              <a:t>“She is the man / if this victory goes to her and she goes free” (p. 83)</a:t>
            </a:r>
          </a:p>
          <a:p>
            <a:r>
              <a:rPr lang="en-US" sz="2800" dirty="0" smtClean="0"/>
              <a:t>Haemon</a:t>
            </a:r>
          </a:p>
          <a:p>
            <a:pPr lvl="1"/>
            <a:r>
              <a:rPr lang="en-US" sz="2000" dirty="0"/>
              <a:t>“… look less to my years and more to what I do” (p. 96)</a:t>
            </a:r>
          </a:p>
        </p:txBody>
      </p:sp>
      <p:sp>
        <p:nvSpPr>
          <p:cNvPr id="9" name="Text Box 12"/>
          <p:cNvSpPr txBox="1">
            <a:spLocks noChangeArrowheads="1"/>
          </p:cNvSpPr>
          <p:nvPr/>
        </p:nvSpPr>
        <p:spPr bwMode="auto">
          <a:xfrm>
            <a:off x="2568886" y="5384607"/>
            <a:ext cx="7066721" cy="783193"/>
          </a:xfrm>
          <a:prstGeom prst="roundRect">
            <a:avLst/>
          </a:prstGeom>
          <a:solidFill>
            <a:schemeClr val="bg1"/>
          </a:solidFill>
          <a:ln w="9525">
            <a:solidFill>
              <a:schemeClr val="tx2">
                <a:lumMod val="40000"/>
                <a:lumOff val="60000"/>
              </a:schemeClr>
            </a:solidFill>
            <a:miter lim="800000"/>
            <a:headEnd/>
            <a:tailEnd/>
          </a:ln>
          <a:effectLst>
            <a:outerShdw blurRad="50800" dist="127000" dir="2700000" algn="tl" rotWithShape="0">
              <a:prstClr val="black">
                <a:alpha val="40000"/>
              </a:prstClr>
            </a:outerShdw>
          </a:effectLst>
        </p:spPr>
        <p:txBody>
          <a:bodyPr wrap="none">
            <a:spAutoFit/>
          </a:bodyPr>
          <a:lstStyle/>
          <a:p>
            <a:pPr algn="ctr"/>
            <a:r>
              <a:rPr lang="en-US" sz="2000" i="1" dirty="0"/>
              <a:t>ARISTOTLE</a:t>
            </a:r>
            <a:br>
              <a:rPr lang="en-US" sz="2000" i="1" dirty="0"/>
            </a:br>
            <a:r>
              <a:rPr lang="en-US" sz="2000" i="1" dirty="0"/>
              <a:t>“Thought”:  dianoia. “Character”: ēthos. “</a:t>
            </a:r>
            <a:r>
              <a:rPr lang="en-US" sz="2000" i="1" dirty="0" smtClean="0"/>
              <a:t>Act”: </a:t>
            </a:r>
            <a:r>
              <a:rPr lang="en-US" sz="2000" i="1" dirty="0"/>
              <a:t>drama.</a:t>
            </a:r>
          </a:p>
        </p:txBody>
      </p:sp>
      <p:sp>
        <p:nvSpPr>
          <p:cNvPr id="4" name="Date Placeholder 3"/>
          <p:cNvSpPr>
            <a:spLocks noGrp="1"/>
          </p:cNvSpPr>
          <p:nvPr>
            <p:ph type="dt" sz="half" idx="10"/>
          </p:nvPr>
        </p:nvSpPr>
        <p:spPr/>
        <p:txBody>
          <a:bodyPr/>
          <a:lstStyle/>
          <a:p>
            <a:r>
              <a:rPr lang="en-US" smtClean="0"/>
              <a:t>28-Jan 2020</a:t>
            </a:r>
            <a:endParaRPr lang="en-US"/>
          </a:p>
        </p:txBody>
      </p:sp>
      <p:sp>
        <p:nvSpPr>
          <p:cNvPr id="5" name="Footer Placeholder 4"/>
          <p:cNvSpPr>
            <a:spLocks noGrp="1"/>
          </p:cNvSpPr>
          <p:nvPr>
            <p:ph type="ftr" sz="quarter" idx="11"/>
          </p:nvPr>
        </p:nvSpPr>
        <p:spPr/>
        <p:txBody>
          <a:bodyPr/>
          <a:lstStyle/>
          <a:p>
            <a:r>
              <a:rPr lang="en-US" smtClean="0"/>
              <a:t>Antigone 2</a:t>
            </a:r>
            <a:endParaRPr lang="en-US" dirty="0"/>
          </a:p>
        </p:txBody>
      </p:sp>
      <p:sp>
        <p:nvSpPr>
          <p:cNvPr id="6" name="Slide Number Placeholder 5"/>
          <p:cNvSpPr>
            <a:spLocks noGrp="1"/>
          </p:cNvSpPr>
          <p:nvPr>
            <p:ph type="sldNum" sz="quarter" idx="12"/>
          </p:nvPr>
        </p:nvSpPr>
        <p:spPr/>
        <p:txBody>
          <a:bodyPr/>
          <a:lstStyle/>
          <a:p>
            <a:fld id="{F36C87F6-986D-49E6-AF40-1B3A1EE8064D}" type="slidenum">
              <a:rPr lang="en-US" smtClean="0"/>
              <a:t>12</a:t>
            </a:fld>
            <a:endParaRPr lang="en-US"/>
          </a:p>
        </p:txBody>
      </p:sp>
    </p:spTree>
    <p:extLst>
      <p:ext uri="{BB962C8B-B14F-4D97-AF65-F5344CB8AC3E}">
        <p14:creationId xmlns:p14="http://schemas.microsoft.com/office/powerpoint/2010/main" val="160291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Performance Project</a:t>
            </a:r>
            <a:endParaRPr lang="en-US" dirty="0"/>
          </a:p>
        </p:txBody>
      </p:sp>
      <p:sp>
        <p:nvSpPr>
          <p:cNvPr id="9" name="Subtitle 8"/>
          <p:cNvSpPr>
            <a:spLocks noGrp="1"/>
          </p:cNvSpPr>
          <p:nvPr>
            <p:ph type="body" idx="1"/>
          </p:nvPr>
        </p:nvSpPr>
        <p:spPr/>
        <p:txBody>
          <a:bodyPr/>
          <a:lstStyle/>
          <a:p>
            <a:r>
              <a:rPr lang="en-US" dirty="0"/>
              <a:t>An Impromptu </a:t>
            </a:r>
            <a:r>
              <a:rPr lang="en-US" dirty="0" smtClean="0"/>
              <a:t>Rehearsal: Haemon-Creon </a:t>
            </a:r>
            <a:r>
              <a:rPr lang="en-US" i="1" dirty="0" smtClean="0"/>
              <a:t>agōn</a:t>
            </a:r>
            <a:r>
              <a:rPr lang="en-US" sz="2400" dirty="0" smtClean="0"/>
              <a:t> (pp. 92 ff.)</a:t>
            </a:r>
            <a:endParaRPr lang="en-US" dirty="0"/>
          </a:p>
        </p:txBody>
      </p:sp>
    </p:spTree>
    <p:extLst>
      <p:ext uri="{BB962C8B-B14F-4D97-AF65-F5344CB8AC3E}">
        <p14:creationId xmlns:p14="http://schemas.microsoft.com/office/powerpoint/2010/main" val="561429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Creon-Haemon </a:t>
            </a:r>
            <a:r>
              <a:rPr lang="en-US" i="1" dirty="0" smtClean="0"/>
              <a:t>agōn</a:t>
            </a:r>
            <a:endParaRPr lang="en-US" dirty="0"/>
          </a:p>
        </p:txBody>
      </p:sp>
      <p:pic>
        <p:nvPicPr>
          <p:cNvPr id="4" name="Picture 3" descr="pe02441_"/>
          <p:cNvPicPr>
            <a:picLocks noChangeAspect="1" noChangeArrowheads="1"/>
          </p:cNvPicPr>
          <p:nvPr/>
        </p:nvPicPr>
        <p:blipFill>
          <a:blip r:embed="rId3" cstate="print"/>
          <a:srcRect/>
          <a:stretch>
            <a:fillRect/>
          </a:stretch>
        </p:blipFill>
        <p:spPr bwMode="auto">
          <a:xfrm>
            <a:off x="5013462" y="4368560"/>
            <a:ext cx="2156219" cy="2114521"/>
          </a:xfrm>
          <a:prstGeom prst="rect">
            <a:avLst/>
          </a:prstGeom>
          <a:noFill/>
        </p:spPr>
      </p:pic>
      <p:sp>
        <p:nvSpPr>
          <p:cNvPr id="5" name="TextBox 4"/>
          <p:cNvSpPr txBox="1"/>
          <p:nvPr/>
        </p:nvSpPr>
        <p:spPr>
          <a:xfrm>
            <a:off x="1791253" y="2135654"/>
            <a:ext cx="8625374" cy="1938992"/>
          </a:xfrm>
          <a:prstGeom prst="rect">
            <a:avLst/>
          </a:prstGeom>
          <a:noFill/>
        </p:spPr>
        <p:txBody>
          <a:bodyPr wrap="none" rtlCol="0">
            <a:spAutoFit/>
          </a:bodyPr>
          <a:lstStyle/>
          <a:p>
            <a:pPr algn="ctr">
              <a:lnSpc>
                <a:spcPct val="125000"/>
              </a:lnSpc>
            </a:pPr>
            <a:r>
              <a:rPr lang="en-US" sz="3200" dirty="0" smtClean="0">
                <a:solidFill>
                  <a:srgbClr val="737373"/>
                </a:solidFill>
                <a:latin typeface="Calibri" panose="020F0502020204030204" pitchFamily="34" charset="0"/>
                <a:cs typeface="Calibri" panose="020F0502020204030204" pitchFamily="34" charset="0"/>
              </a:rPr>
              <a:t>What is at issue, what is the nature of the conflict?</a:t>
            </a:r>
            <a:br>
              <a:rPr lang="en-US" sz="3200" dirty="0" smtClean="0">
                <a:solidFill>
                  <a:srgbClr val="737373"/>
                </a:solidFill>
                <a:latin typeface="Calibri" panose="020F0502020204030204" pitchFamily="34" charset="0"/>
                <a:cs typeface="Calibri" panose="020F0502020204030204" pitchFamily="34" charset="0"/>
              </a:rPr>
            </a:br>
            <a:r>
              <a:rPr lang="en-US" sz="3200" dirty="0" smtClean="0">
                <a:solidFill>
                  <a:srgbClr val="737373"/>
                </a:solidFill>
                <a:latin typeface="Calibri" panose="020F0502020204030204" pitchFamily="34" charset="0"/>
                <a:cs typeface="Calibri" panose="020F0502020204030204" pitchFamily="34" charset="0"/>
              </a:rPr>
              <a:t>What dynamics are in play?</a:t>
            </a:r>
            <a:br>
              <a:rPr lang="en-US" sz="3200" dirty="0" smtClean="0">
                <a:solidFill>
                  <a:srgbClr val="737373"/>
                </a:solidFill>
                <a:latin typeface="Calibri" panose="020F0502020204030204" pitchFamily="34" charset="0"/>
                <a:cs typeface="Calibri" panose="020F0502020204030204" pitchFamily="34" charset="0"/>
              </a:rPr>
            </a:br>
            <a:r>
              <a:rPr lang="en-US" sz="3200" dirty="0" smtClean="0">
                <a:solidFill>
                  <a:srgbClr val="737373"/>
                </a:solidFill>
                <a:latin typeface="Calibri" panose="020F0502020204030204" pitchFamily="34" charset="0"/>
                <a:cs typeface="Calibri" panose="020F0502020204030204" pitchFamily="34" charset="0"/>
              </a:rPr>
              <a:t>How to bring that out? (Without overdoing it...)</a:t>
            </a:r>
          </a:p>
        </p:txBody>
      </p:sp>
    </p:spTree>
    <p:extLst>
      <p:ext uri="{BB962C8B-B14F-4D97-AF65-F5344CB8AC3E}">
        <p14:creationId xmlns:p14="http://schemas.microsoft.com/office/powerpoint/2010/main" val="108008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lvl="0"/>
            <a:r>
              <a:rPr lang="en-US" dirty="0" smtClean="0"/>
              <a:t>Recap and Update</a:t>
            </a:r>
          </a:p>
          <a:p>
            <a:pPr lvl="1"/>
            <a:r>
              <a:rPr lang="en-US" dirty="0" smtClean="0"/>
              <a:t>Structure, Themes</a:t>
            </a:r>
          </a:p>
          <a:p>
            <a:pPr lvl="0"/>
            <a:r>
              <a:rPr lang="en-US" dirty="0" smtClean="0"/>
              <a:t>Tragic Patterns</a:t>
            </a:r>
          </a:p>
          <a:p>
            <a:pPr lvl="1"/>
            <a:r>
              <a:rPr lang="en-US" dirty="0" smtClean="0"/>
              <a:t>Motifs, Motivation</a:t>
            </a:r>
          </a:p>
          <a:p>
            <a:pPr lvl="0"/>
            <a:r>
              <a:rPr lang="en-US" dirty="0" smtClean="0"/>
              <a:t>Performance Project</a:t>
            </a:r>
          </a:p>
          <a:p>
            <a:pPr lvl="1"/>
            <a:r>
              <a:rPr lang="en-US" dirty="0" smtClean="0"/>
              <a:t>An Impromptu Rehearsal: Haemon-Creon </a:t>
            </a:r>
            <a:r>
              <a:rPr lang="en-US" i="1" dirty="0" smtClean="0"/>
              <a:t>agōn</a:t>
            </a:r>
            <a:r>
              <a:rPr lang="en-US" sz="2400" dirty="0" smtClean="0"/>
              <a:t> (pp. 92 ff.)</a:t>
            </a:r>
            <a:endParaRPr lang="en-US" dirty="0"/>
          </a:p>
        </p:txBody>
      </p:sp>
      <p:sp>
        <p:nvSpPr>
          <p:cNvPr id="4" name="Date Placeholder 3"/>
          <p:cNvSpPr>
            <a:spLocks noGrp="1"/>
          </p:cNvSpPr>
          <p:nvPr>
            <p:ph type="dt" sz="half" idx="10"/>
          </p:nvPr>
        </p:nvSpPr>
        <p:spPr/>
        <p:txBody>
          <a:bodyPr/>
          <a:lstStyle/>
          <a:p>
            <a:r>
              <a:rPr lang="en-US" smtClean="0"/>
              <a:t>28-Jan 2020</a:t>
            </a:r>
            <a:endParaRPr lang="en-US"/>
          </a:p>
        </p:txBody>
      </p:sp>
      <p:sp>
        <p:nvSpPr>
          <p:cNvPr id="5" name="Footer Placeholder 4"/>
          <p:cNvSpPr>
            <a:spLocks noGrp="1"/>
          </p:cNvSpPr>
          <p:nvPr>
            <p:ph type="ftr" sz="quarter" idx="11"/>
          </p:nvPr>
        </p:nvSpPr>
        <p:spPr/>
        <p:txBody>
          <a:bodyPr/>
          <a:lstStyle/>
          <a:p>
            <a:r>
              <a:rPr lang="en-US" smtClean="0"/>
              <a:t>Antigone 2</a:t>
            </a:r>
            <a:endParaRPr lang="en-US" dirty="0"/>
          </a:p>
        </p:txBody>
      </p:sp>
      <p:sp>
        <p:nvSpPr>
          <p:cNvPr id="6" name="Slide Number Placeholder 5"/>
          <p:cNvSpPr>
            <a:spLocks noGrp="1"/>
          </p:cNvSpPr>
          <p:nvPr>
            <p:ph type="sldNum" sz="quarter" idx="12"/>
          </p:nvPr>
        </p:nvSpPr>
        <p:spPr/>
        <p:txBody>
          <a:bodyPr/>
          <a:lstStyle/>
          <a:p>
            <a:fld id="{F36C87F6-986D-49E6-AF40-1B3A1EE8064D}" type="slidenum">
              <a:rPr lang="en-US" smtClean="0"/>
              <a:t>2</a:t>
            </a:fld>
            <a:endParaRPr lang="en-US"/>
          </a:p>
        </p:txBody>
      </p:sp>
    </p:spTree>
    <p:extLst>
      <p:ext uri="{BB962C8B-B14F-4D97-AF65-F5344CB8AC3E}">
        <p14:creationId xmlns:p14="http://schemas.microsoft.com/office/powerpoint/2010/main" val="4282100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2964" name="Rectangle 4"/>
          <p:cNvSpPr>
            <a:spLocks noGrp="1" noChangeArrowheads="1"/>
          </p:cNvSpPr>
          <p:nvPr>
            <p:ph type="title"/>
          </p:nvPr>
        </p:nvSpPr>
        <p:spPr/>
        <p:txBody>
          <a:bodyPr/>
          <a:lstStyle/>
          <a:p>
            <a:r>
              <a:rPr lang="en-US" dirty="0" smtClean="0"/>
              <a:t>Recap and Update</a:t>
            </a:r>
            <a:endParaRPr lang="en-US" dirty="0"/>
          </a:p>
        </p:txBody>
      </p:sp>
      <p:sp>
        <p:nvSpPr>
          <p:cNvPr id="10" name="Subtitle 9"/>
          <p:cNvSpPr>
            <a:spLocks noGrp="1"/>
          </p:cNvSpPr>
          <p:nvPr>
            <p:ph type="body" idx="1"/>
          </p:nvPr>
        </p:nvSpPr>
        <p:spPr/>
        <p:txBody>
          <a:bodyPr/>
          <a:lstStyle/>
          <a:p>
            <a:r>
              <a:rPr lang="en-US" dirty="0" smtClean="0"/>
              <a:t>Structure, Themes</a:t>
            </a:r>
            <a:endParaRPr lang="en-US" dirty="0"/>
          </a:p>
        </p:txBody>
      </p:sp>
    </p:spTree>
    <p:extLst>
      <p:ext uri="{BB962C8B-B14F-4D97-AF65-F5344CB8AC3E}">
        <p14:creationId xmlns:p14="http://schemas.microsoft.com/office/powerpoint/2010/main" val="4054272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0546" name="Rectangle 2"/>
          <p:cNvSpPr>
            <a:spLocks noGrp="1" noChangeArrowheads="1"/>
          </p:cNvSpPr>
          <p:nvPr>
            <p:ph type="title"/>
          </p:nvPr>
        </p:nvSpPr>
        <p:spPr/>
        <p:txBody>
          <a:bodyPr>
            <a:normAutofit/>
          </a:bodyPr>
          <a:lstStyle/>
          <a:p>
            <a:pPr algn="ctr"/>
            <a:r>
              <a:rPr lang="en-US"/>
              <a:t>Myth Background: House of Thebes</a:t>
            </a:r>
          </a:p>
        </p:txBody>
      </p:sp>
      <p:sp>
        <p:nvSpPr>
          <p:cNvPr id="1260547" name="Text Box 3"/>
          <p:cNvSpPr txBox="1">
            <a:spLocks noChangeArrowheads="1"/>
          </p:cNvSpPr>
          <p:nvPr/>
        </p:nvSpPr>
        <p:spPr bwMode="auto">
          <a:xfrm>
            <a:off x="4022725" y="2284414"/>
            <a:ext cx="1053494" cy="307777"/>
          </a:xfrm>
          <a:prstGeom prst="rect">
            <a:avLst/>
          </a:prstGeom>
          <a:noFill/>
          <a:ln w="9525">
            <a:noFill/>
            <a:miter lim="800000"/>
            <a:headEnd/>
            <a:tailEnd/>
          </a:ln>
          <a:effectLst/>
        </p:spPr>
        <p:txBody>
          <a:bodyPr wrap="none">
            <a:spAutoFit/>
          </a:bodyPr>
          <a:lstStyle/>
          <a:p>
            <a:r>
              <a:rPr lang="en-US" sz="1400"/>
              <a:t>Labdacus</a:t>
            </a:r>
          </a:p>
        </p:txBody>
      </p:sp>
      <p:sp>
        <p:nvSpPr>
          <p:cNvPr id="1260548" name="Line 4"/>
          <p:cNvSpPr>
            <a:spLocks noChangeShapeType="1"/>
          </p:cNvSpPr>
          <p:nvPr/>
        </p:nvSpPr>
        <p:spPr bwMode="auto">
          <a:xfrm>
            <a:off x="4494212" y="2654300"/>
            <a:ext cx="0" cy="381000"/>
          </a:xfrm>
          <a:prstGeom prst="line">
            <a:avLst/>
          </a:prstGeom>
          <a:noFill/>
          <a:ln w="9525">
            <a:solidFill>
              <a:schemeClr val="tx1"/>
            </a:solidFill>
            <a:round/>
            <a:headEnd/>
            <a:tailEnd/>
          </a:ln>
          <a:effectLst/>
        </p:spPr>
        <p:txBody>
          <a:bodyPr wrap="none"/>
          <a:lstStyle/>
          <a:p>
            <a:endParaRPr lang="en-US"/>
          </a:p>
        </p:txBody>
      </p:sp>
      <p:sp>
        <p:nvSpPr>
          <p:cNvPr id="1260549" name="Line 5"/>
          <p:cNvSpPr>
            <a:spLocks noChangeShapeType="1"/>
          </p:cNvSpPr>
          <p:nvPr/>
        </p:nvSpPr>
        <p:spPr bwMode="auto">
          <a:xfrm flipH="1">
            <a:off x="3897312" y="3268664"/>
            <a:ext cx="1106488" cy="681037"/>
          </a:xfrm>
          <a:prstGeom prst="line">
            <a:avLst/>
          </a:prstGeom>
          <a:noFill/>
          <a:ln w="9525">
            <a:solidFill>
              <a:schemeClr val="tx1"/>
            </a:solidFill>
            <a:round/>
            <a:headEnd/>
            <a:tailEnd/>
          </a:ln>
          <a:effectLst/>
        </p:spPr>
        <p:txBody>
          <a:bodyPr wrap="none"/>
          <a:lstStyle/>
          <a:p>
            <a:endParaRPr lang="en-US"/>
          </a:p>
        </p:txBody>
      </p:sp>
      <p:sp>
        <p:nvSpPr>
          <p:cNvPr id="1260550" name="Text Box 6"/>
          <p:cNvSpPr txBox="1">
            <a:spLocks noChangeArrowheads="1"/>
          </p:cNvSpPr>
          <p:nvPr/>
        </p:nvSpPr>
        <p:spPr bwMode="auto">
          <a:xfrm>
            <a:off x="3089276" y="3873500"/>
            <a:ext cx="1128835" cy="369332"/>
          </a:xfrm>
          <a:prstGeom prst="rect">
            <a:avLst/>
          </a:prstGeom>
          <a:noFill/>
          <a:ln w="9525">
            <a:noFill/>
            <a:miter lim="800000"/>
            <a:headEnd/>
            <a:tailEnd/>
          </a:ln>
          <a:effectLst/>
        </p:spPr>
        <p:txBody>
          <a:bodyPr wrap="none">
            <a:spAutoFit/>
          </a:bodyPr>
          <a:lstStyle/>
          <a:p>
            <a:r>
              <a:rPr lang="en-US"/>
              <a:t>Oedipus</a:t>
            </a:r>
          </a:p>
        </p:txBody>
      </p:sp>
      <p:sp>
        <p:nvSpPr>
          <p:cNvPr id="1260551" name="Line 7"/>
          <p:cNvSpPr>
            <a:spLocks noChangeShapeType="1"/>
          </p:cNvSpPr>
          <p:nvPr/>
        </p:nvSpPr>
        <p:spPr bwMode="auto">
          <a:xfrm>
            <a:off x="4430712" y="4102100"/>
            <a:ext cx="228600" cy="0"/>
          </a:xfrm>
          <a:prstGeom prst="line">
            <a:avLst/>
          </a:prstGeom>
          <a:noFill/>
          <a:ln w="38100" cmpd="dbl">
            <a:solidFill>
              <a:schemeClr val="tx1"/>
            </a:solidFill>
            <a:round/>
            <a:headEnd/>
            <a:tailEnd/>
          </a:ln>
          <a:effectLst/>
        </p:spPr>
        <p:txBody>
          <a:bodyPr wrap="none"/>
          <a:lstStyle/>
          <a:p>
            <a:endParaRPr lang="en-US"/>
          </a:p>
        </p:txBody>
      </p:sp>
      <p:sp>
        <p:nvSpPr>
          <p:cNvPr id="1260552" name="Text Box 8"/>
          <p:cNvSpPr txBox="1">
            <a:spLocks noChangeArrowheads="1"/>
          </p:cNvSpPr>
          <p:nvPr/>
        </p:nvSpPr>
        <p:spPr bwMode="auto">
          <a:xfrm>
            <a:off x="4659313" y="3873500"/>
            <a:ext cx="1077539" cy="369332"/>
          </a:xfrm>
          <a:prstGeom prst="rect">
            <a:avLst/>
          </a:prstGeom>
          <a:noFill/>
          <a:ln w="9525">
            <a:noFill/>
            <a:miter lim="800000"/>
            <a:headEnd/>
            <a:tailEnd/>
          </a:ln>
          <a:effectLst/>
        </p:spPr>
        <p:txBody>
          <a:bodyPr wrap="none">
            <a:spAutoFit/>
          </a:bodyPr>
          <a:lstStyle/>
          <a:p>
            <a:pPr algn="l"/>
            <a:r>
              <a:rPr lang="en-US"/>
              <a:t>Jocasta</a:t>
            </a:r>
          </a:p>
        </p:txBody>
      </p:sp>
      <p:sp>
        <p:nvSpPr>
          <p:cNvPr id="1260553" name="Line 9"/>
          <p:cNvSpPr>
            <a:spLocks noChangeShapeType="1"/>
          </p:cNvSpPr>
          <p:nvPr/>
        </p:nvSpPr>
        <p:spPr bwMode="auto">
          <a:xfrm>
            <a:off x="4535487" y="4203700"/>
            <a:ext cx="0" cy="381000"/>
          </a:xfrm>
          <a:prstGeom prst="line">
            <a:avLst/>
          </a:prstGeom>
          <a:noFill/>
          <a:ln w="9525">
            <a:solidFill>
              <a:schemeClr val="tx1"/>
            </a:solidFill>
            <a:round/>
            <a:headEnd/>
            <a:tailEnd/>
          </a:ln>
          <a:effectLst/>
        </p:spPr>
        <p:txBody>
          <a:bodyPr wrap="none"/>
          <a:lstStyle/>
          <a:p>
            <a:endParaRPr lang="en-US"/>
          </a:p>
        </p:txBody>
      </p:sp>
      <p:sp>
        <p:nvSpPr>
          <p:cNvPr id="1260554" name="Line 10"/>
          <p:cNvSpPr>
            <a:spLocks noChangeShapeType="1"/>
          </p:cNvSpPr>
          <p:nvPr/>
        </p:nvSpPr>
        <p:spPr bwMode="auto">
          <a:xfrm>
            <a:off x="2335213" y="4584701"/>
            <a:ext cx="4156075" cy="3175"/>
          </a:xfrm>
          <a:prstGeom prst="line">
            <a:avLst/>
          </a:prstGeom>
          <a:noFill/>
          <a:ln w="9525">
            <a:solidFill>
              <a:schemeClr val="tx1"/>
            </a:solidFill>
            <a:round/>
            <a:headEnd/>
            <a:tailEnd/>
          </a:ln>
          <a:effectLst/>
        </p:spPr>
        <p:txBody>
          <a:bodyPr wrap="none"/>
          <a:lstStyle/>
          <a:p>
            <a:endParaRPr lang="en-US"/>
          </a:p>
        </p:txBody>
      </p:sp>
      <p:sp>
        <p:nvSpPr>
          <p:cNvPr id="1260555" name="Line 11"/>
          <p:cNvSpPr>
            <a:spLocks noChangeShapeType="1"/>
          </p:cNvSpPr>
          <p:nvPr/>
        </p:nvSpPr>
        <p:spPr bwMode="auto">
          <a:xfrm>
            <a:off x="2335212" y="4584700"/>
            <a:ext cx="0" cy="381000"/>
          </a:xfrm>
          <a:prstGeom prst="line">
            <a:avLst/>
          </a:prstGeom>
          <a:noFill/>
          <a:ln w="9525">
            <a:solidFill>
              <a:schemeClr val="tx1"/>
            </a:solidFill>
            <a:round/>
            <a:headEnd/>
            <a:tailEnd/>
          </a:ln>
          <a:effectLst/>
        </p:spPr>
        <p:txBody>
          <a:bodyPr wrap="none"/>
          <a:lstStyle/>
          <a:p>
            <a:endParaRPr lang="en-US"/>
          </a:p>
        </p:txBody>
      </p:sp>
      <p:sp>
        <p:nvSpPr>
          <p:cNvPr id="1260556" name="Line 12"/>
          <p:cNvSpPr>
            <a:spLocks noChangeShapeType="1"/>
          </p:cNvSpPr>
          <p:nvPr/>
        </p:nvSpPr>
        <p:spPr bwMode="auto">
          <a:xfrm>
            <a:off x="3859212" y="4584700"/>
            <a:ext cx="0" cy="381000"/>
          </a:xfrm>
          <a:prstGeom prst="line">
            <a:avLst/>
          </a:prstGeom>
          <a:noFill/>
          <a:ln w="9525">
            <a:solidFill>
              <a:schemeClr val="tx1"/>
            </a:solidFill>
            <a:round/>
            <a:headEnd/>
            <a:tailEnd/>
          </a:ln>
          <a:effectLst/>
        </p:spPr>
        <p:txBody>
          <a:bodyPr wrap="none"/>
          <a:lstStyle/>
          <a:p>
            <a:endParaRPr lang="en-US"/>
          </a:p>
        </p:txBody>
      </p:sp>
      <p:sp>
        <p:nvSpPr>
          <p:cNvPr id="1260557" name="Line 13"/>
          <p:cNvSpPr>
            <a:spLocks noChangeShapeType="1"/>
          </p:cNvSpPr>
          <p:nvPr/>
        </p:nvSpPr>
        <p:spPr bwMode="auto">
          <a:xfrm>
            <a:off x="5205412" y="4584700"/>
            <a:ext cx="0" cy="381000"/>
          </a:xfrm>
          <a:prstGeom prst="line">
            <a:avLst/>
          </a:prstGeom>
          <a:noFill/>
          <a:ln w="9525">
            <a:solidFill>
              <a:schemeClr val="tx1"/>
            </a:solidFill>
            <a:round/>
            <a:headEnd/>
            <a:tailEnd/>
          </a:ln>
          <a:effectLst/>
        </p:spPr>
        <p:txBody>
          <a:bodyPr wrap="none"/>
          <a:lstStyle/>
          <a:p>
            <a:endParaRPr lang="en-US"/>
          </a:p>
        </p:txBody>
      </p:sp>
      <p:sp>
        <p:nvSpPr>
          <p:cNvPr id="1260558" name="Line 14"/>
          <p:cNvSpPr>
            <a:spLocks noChangeShapeType="1"/>
          </p:cNvSpPr>
          <p:nvPr/>
        </p:nvSpPr>
        <p:spPr bwMode="auto">
          <a:xfrm>
            <a:off x="6488112" y="4584700"/>
            <a:ext cx="0" cy="381000"/>
          </a:xfrm>
          <a:prstGeom prst="line">
            <a:avLst/>
          </a:prstGeom>
          <a:noFill/>
          <a:ln w="9525">
            <a:solidFill>
              <a:schemeClr val="tx1"/>
            </a:solidFill>
            <a:round/>
            <a:headEnd/>
            <a:tailEnd/>
          </a:ln>
          <a:effectLst/>
        </p:spPr>
        <p:txBody>
          <a:bodyPr wrap="none"/>
          <a:lstStyle/>
          <a:p>
            <a:endParaRPr lang="en-US"/>
          </a:p>
        </p:txBody>
      </p:sp>
      <p:sp>
        <p:nvSpPr>
          <p:cNvPr id="1260559" name="Text Box 15"/>
          <p:cNvSpPr txBox="1">
            <a:spLocks noChangeArrowheads="1"/>
          </p:cNvSpPr>
          <p:nvPr/>
        </p:nvSpPr>
        <p:spPr bwMode="auto">
          <a:xfrm>
            <a:off x="1585913" y="5016500"/>
            <a:ext cx="1218603" cy="369332"/>
          </a:xfrm>
          <a:prstGeom prst="rect">
            <a:avLst/>
          </a:prstGeom>
          <a:noFill/>
          <a:ln w="9525">
            <a:noFill/>
            <a:miter lim="800000"/>
            <a:headEnd/>
            <a:tailEnd/>
          </a:ln>
          <a:effectLst/>
        </p:spPr>
        <p:txBody>
          <a:bodyPr wrap="none">
            <a:spAutoFit/>
          </a:bodyPr>
          <a:lstStyle/>
          <a:p>
            <a:r>
              <a:rPr lang="en-US"/>
              <a:t>Polynices</a:t>
            </a:r>
          </a:p>
        </p:txBody>
      </p:sp>
      <p:sp>
        <p:nvSpPr>
          <p:cNvPr id="1260560" name="Text Box 16"/>
          <p:cNvSpPr txBox="1">
            <a:spLocks noChangeArrowheads="1"/>
          </p:cNvSpPr>
          <p:nvPr/>
        </p:nvSpPr>
        <p:spPr bwMode="auto">
          <a:xfrm>
            <a:off x="3173412" y="5016500"/>
            <a:ext cx="1124026" cy="369332"/>
          </a:xfrm>
          <a:prstGeom prst="rect">
            <a:avLst/>
          </a:prstGeom>
          <a:noFill/>
          <a:ln w="9525">
            <a:noFill/>
            <a:miter lim="800000"/>
            <a:headEnd/>
            <a:tailEnd/>
          </a:ln>
          <a:effectLst/>
        </p:spPr>
        <p:txBody>
          <a:bodyPr wrap="none">
            <a:spAutoFit/>
          </a:bodyPr>
          <a:lstStyle/>
          <a:p>
            <a:r>
              <a:rPr lang="en-US"/>
              <a:t>Eteocles</a:t>
            </a:r>
          </a:p>
        </p:txBody>
      </p:sp>
      <p:sp>
        <p:nvSpPr>
          <p:cNvPr id="1260561" name="Text Box 17"/>
          <p:cNvSpPr txBox="1">
            <a:spLocks noChangeArrowheads="1"/>
          </p:cNvSpPr>
          <p:nvPr/>
        </p:nvSpPr>
        <p:spPr bwMode="auto">
          <a:xfrm>
            <a:off x="5916613" y="5016500"/>
            <a:ext cx="986167" cy="369332"/>
          </a:xfrm>
          <a:prstGeom prst="rect">
            <a:avLst/>
          </a:prstGeom>
          <a:noFill/>
          <a:ln w="9525">
            <a:noFill/>
            <a:miter lim="800000"/>
            <a:headEnd/>
            <a:tailEnd/>
          </a:ln>
          <a:effectLst/>
        </p:spPr>
        <p:txBody>
          <a:bodyPr wrap="none">
            <a:spAutoFit/>
          </a:bodyPr>
          <a:lstStyle/>
          <a:p>
            <a:r>
              <a:rPr lang="en-US"/>
              <a:t>Ismene</a:t>
            </a:r>
          </a:p>
        </p:txBody>
      </p:sp>
      <p:sp>
        <p:nvSpPr>
          <p:cNvPr id="1260562" name="Text Box 18"/>
          <p:cNvSpPr txBox="1">
            <a:spLocks noChangeArrowheads="1"/>
          </p:cNvSpPr>
          <p:nvPr/>
        </p:nvSpPr>
        <p:spPr bwMode="auto">
          <a:xfrm>
            <a:off x="4545012" y="5016500"/>
            <a:ext cx="1220206" cy="369332"/>
          </a:xfrm>
          <a:prstGeom prst="rect">
            <a:avLst/>
          </a:prstGeom>
          <a:noFill/>
          <a:ln w="9525">
            <a:noFill/>
            <a:miter lim="800000"/>
            <a:headEnd/>
            <a:tailEnd/>
          </a:ln>
          <a:effectLst/>
        </p:spPr>
        <p:txBody>
          <a:bodyPr wrap="none">
            <a:spAutoFit/>
          </a:bodyPr>
          <a:lstStyle/>
          <a:p>
            <a:r>
              <a:rPr lang="en-US"/>
              <a:t>Antigone</a:t>
            </a:r>
          </a:p>
        </p:txBody>
      </p:sp>
      <p:sp>
        <p:nvSpPr>
          <p:cNvPr id="1260563" name="Text Box 19"/>
          <p:cNvSpPr txBox="1">
            <a:spLocks noChangeArrowheads="1"/>
          </p:cNvSpPr>
          <p:nvPr/>
        </p:nvSpPr>
        <p:spPr bwMode="auto">
          <a:xfrm>
            <a:off x="7416800" y="2284414"/>
            <a:ext cx="1220206" cy="307777"/>
          </a:xfrm>
          <a:prstGeom prst="rect">
            <a:avLst/>
          </a:prstGeom>
          <a:noFill/>
          <a:ln w="9525">
            <a:noFill/>
            <a:miter lim="800000"/>
            <a:headEnd/>
            <a:tailEnd/>
          </a:ln>
          <a:effectLst/>
        </p:spPr>
        <p:txBody>
          <a:bodyPr wrap="none">
            <a:spAutoFit/>
          </a:bodyPr>
          <a:lstStyle/>
          <a:p>
            <a:r>
              <a:rPr lang="en-US" sz="1400"/>
              <a:t>Menoeceus</a:t>
            </a:r>
          </a:p>
        </p:txBody>
      </p:sp>
      <p:sp>
        <p:nvSpPr>
          <p:cNvPr id="1260564" name="Line 20"/>
          <p:cNvSpPr>
            <a:spLocks noChangeShapeType="1"/>
          </p:cNvSpPr>
          <p:nvPr/>
        </p:nvSpPr>
        <p:spPr bwMode="auto">
          <a:xfrm flipH="1">
            <a:off x="6021387" y="2587625"/>
            <a:ext cx="1905000" cy="476250"/>
          </a:xfrm>
          <a:prstGeom prst="line">
            <a:avLst/>
          </a:prstGeom>
          <a:noFill/>
          <a:ln w="9525">
            <a:solidFill>
              <a:schemeClr val="tx1"/>
            </a:solidFill>
            <a:round/>
            <a:headEnd/>
            <a:tailEnd/>
          </a:ln>
          <a:effectLst/>
        </p:spPr>
        <p:txBody>
          <a:bodyPr wrap="none"/>
          <a:lstStyle/>
          <a:p>
            <a:endParaRPr lang="en-US"/>
          </a:p>
        </p:txBody>
      </p:sp>
      <p:sp>
        <p:nvSpPr>
          <p:cNvPr id="1260565" name="Line 21"/>
          <p:cNvSpPr>
            <a:spLocks noChangeShapeType="1"/>
          </p:cNvSpPr>
          <p:nvPr/>
        </p:nvSpPr>
        <p:spPr bwMode="auto">
          <a:xfrm>
            <a:off x="7935913" y="2587625"/>
            <a:ext cx="200025" cy="476250"/>
          </a:xfrm>
          <a:prstGeom prst="line">
            <a:avLst/>
          </a:prstGeom>
          <a:noFill/>
          <a:ln w="9525">
            <a:solidFill>
              <a:schemeClr val="tx1"/>
            </a:solidFill>
            <a:round/>
            <a:headEnd/>
            <a:tailEnd/>
          </a:ln>
          <a:effectLst/>
        </p:spPr>
        <p:txBody>
          <a:bodyPr wrap="none"/>
          <a:lstStyle/>
          <a:p>
            <a:endParaRPr lang="en-US"/>
          </a:p>
        </p:txBody>
      </p:sp>
      <p:sp>
        <p:nvSpPr>
          <p:cNvPr id="1260566" name="Text Box 22"/>
          <p:cNvSpPr txBox="1">
            <a:spLocks noChangeArrowheads="1"/>
          </p:cNvSpPr>
          <p:nvPr/>
        </p:nvSpPr>
        <p:spPr bwMode="auto">
          <a:xfrm>
            <a:off x="4040188" y="2974975"/>
            <a:ext cx="726481" cy="369332"/>
          </a:xfrm>
          <a:prstGeom prst="rect">
            <a:avLst/>
          </a:prstGeom>
          <a:noFill/>
          <a:ln w="9525">
            <a:noFill/>
            <a:miter lim="800000"/>
            <a:headEnd/>
            <a:tailEnd/>
          </a:ln>
          <a:effectLst/>
        </p:spPr>
        <p:txBody>
          <a:bodyPr wrap="none">
            <a:spAutoFit/>
          </a:bodyPr>
          <a:lstStyle/>
          <a:p>
            <a:r>
              <a:rPr lang="en-US"/>
              <a:t>Laius</a:t>
            </a:r>
          </a:p>
        </p:txBody>
      </p:sp>
      <p:sp>
        <p:nvSpPr>
          <p:cNvPr id="1260567" name="Line 23"/>
          <p:cNvSpPr>
            <a:spLocks noChangeShapeType="1"/>
          </p:cNvSpPr>
          <p:nvPr/>
        </p:nvSpPr>
        <p:spPr bwMode="auto">
          <a:xfrm>
            <a:off x="4951412" y="3203575"/>
            <a:ext cx="228600" cy="0"/>
          </a:xfrm>
          <a:prstGeom prst="line">
            <a:avLst/>
          </a:prstGeom>
          <a:noFill/>
          <a:ln w="38100" cmpd="dbl">
            <a:solidFill>
              <a:schemeClr val="tx1"/>
            </a:solidFill>
            <a:round/>
            <a:headEnd/>
            <a:tailEnd/>
          </a:ln>
          <a:effectLst/>
        </p:spPr>
        <p:txBody>
          <a:bodyPr wrap="none"/>
          <a:lstStyle/>
          <a:p>
            <a:endParaRPr lang="en-US"/>
          </a:p>
        </p:txBody>
      </p:sp>
      <p:sp>
        <p:nvSpPr>
          <p:cNvPr id="1260568" name="Text Box 24"/>
          <p:cNvSpPr txBox="1">
            <a:spLocks noChangeArrowheads="1"/>
          </p:cNvSpPr>
          <p:nvPr/>
        </p:nvSpPr>
        <p:spPr bwMode="auto">
          <a:xfrm>
            <a:off x="5180013" y="2974975"/>
            <a:ext cx="1077539" cy="369332"/>
          </a:xfrm>
          <a:prstGeom prst="rect">
            <a:avLst/>
          </a:prstGeom>
          <a:noFill/>
          <a:ln w="9525">
            <a:noFill/>
            <a:miter lim="800000"/>
            <a:headEnd/>
            <a:tailEnd/>
          </a:ln>
          <a:effectLst/>
        </p:spPr>
        <p:txBody>
          <a:bodyPr wrap="none">
            <a:spAutoFit/>
          </a:bodyPr>
          <a:lstStyle/>
          <a:p>
            <a:pPr algn="l"/>
            <a:r>
              <a:rPr lang="en-US"/>
              <a:t>Jocasta</a:t>
            </a:r>
          </a:p>
        </p:txBody>
      </p:sp>
      <p:sp>
        <p:nvSpPr>
          <p:cNvPr id="1260569" name="Text Box 25"/>
          <p:cNvSpPr txBox="1">
            <a:spLocks noChangeArrowheads="1"/>
          </p:cNvSpPr>
          <p:nvPr/>
        </p:nvSpPr>
        <p:spPr bwMode="auto">
          <a:xfrm>
            <a:off x="7612063" y="2974975"/>
            <a:ext cx="883575" cy="369332"/>
          </a:xfrm>
          <a:prstGeom prst="rect">
            <a:avLst/>
          </a:prstGeom>
          <a:noFill/>
          <a:ln w="9525">
            <a:noFill/>
            <a:miter lim="800000"/>
            <a:headEnd/>
            <a:tailEnd/>
          </a:ln>
          <a:effectLst/>
        </p:spPr>
        <p:txBody>
          <a:bodyPr wrap="none">
            <a:spAutoFit/>
          </a:bodyPr>
          <a:lstStyle/>
          <a:p>
            <a:r>
              <a:rPr lang="en-US"/>
              <a:t>Creon</a:t>
            </a:r>
          </a:p>
        </p:txBody>
      </p:sp>
      <p:sp>
        <p:nvSpPr>
          <p:cNvPr id="1260570" name="Line 26"/>
          <p:cNvSpPr>
            <a:spLocks noChangeShapeType="1"/>
          </p:cNvSpPr>
          <p:nvPr/>
        </p:nvSpPr>
        <p:spPr bwMode="auto">
          <a:xfrm>
            <a:off x="8542337" y="3203575"/>
            <a:ext cx="228600" cy="0"/>
          </a:xfrm>
          <a:prstGeom prst="line">
            <a:avLst/>
          </a:prstGeom>
          <a:noFill/>
          <a:ln w="38100" cmpd="dbl">
            <a:solidFill>
              <a:schemeClr val="tx1"/>
            </a:solidFill>
            <a:round/>
            <a:headEnd/>
            <a:tailEnd/>
          </a:ln>
          <a:effectLst/>
        </p:spPr>
        <p:txBody>
          <a:bodyPr wrap="none"/>
          <a:lstStyle/>
          <a:p>
            <a:endParaRPr lang="en-US"/>
          </a:p>
        </p:txBody>
      </p:sp>
      <p:sp>
        <p:nvSpPr>
          <p:cNvPr id="1260571" name="Text Box 27"/>
          <p:cNvSpPr txBox="1">
            <a:spLocks noChangeArrowheads="1"/>
          </p:cNvSpPr>
          <p:nvPr/>
        </p:nvSpPr>
        <p:spPr bwMode="auto">
          <a:xfrm>
            <a:off x="8739187" y="2979738"/>
            <a:ext cx="1146468" cy="369332"/>
          </a:xfrm>
          <a:prstGeom prst="rect">
            <a:avLst/>
          </a:prstGeom>
          <a:noFill/>
          <a:ln w="9525">
            <a:noFill/>
            <a:miter lim="800000"/>
            <a:headEnd/>
            <a:tailEnd/>
          </a:ln>
          <a:effectLst/>
        </p:spPr>
        <p:txBody>
          <a:bodyPr wrap="none">
            <a:spAutoFit/>
          </a:bodyPr>
          <a:lstStyle/>
          <a:p>
            <a:r>
              <a:rPr lang="en-US"/>
              <a:t>Eurydice</a:t>
            </a:r>
          </a:p>
        </p:txBody>
      </p:sp>
      <p:sp>
        <p:nvSpPr>
          <p:cNvPr id="1260572" name="Line 28"/>
          <p:cNvSpPr>
            <a:spLocks noChangeShapeType="1"/>
          </p:cNvSpPr>
          <p:nvPr/>
        </p:nvSpPr>
        <p:spPr bwMode="auto">
          <a:xfrm>
            <a:off x="7916863" y="4587875"/>
            <a:ext cx="1914525" cy="0"/>
          </a:xfrm>
          <a:prstGeom prst="line">
            <a:avLst/>
          </a:prstGeom>
          <a:noFill/>
          <a:ln w="9525">
            <a:solidFill>
              <a:schemeClr val="tx1"/>
            </a:solidFill>
            <a:round/>
            <a:headEnd/>
            <a:tailEnd/>
          </a:ln>
          <a:effectLst/>
        </p:spPr>
        <p:txBody>
          <a:bodyPr wrap="none"/>
          <a:lstStyle/>
          <a:p>
            <a:endParaRPr lang="en-US"/>
          </a:p>
        </p:txBody>
      </p:sp>
      <p:sp>
        <p:nvSpPr>
          <p:cNvPr id="1260573" name="Line 29"/>
          <p:cNvSpPr>
            <a:spLocks noChangeShapeType="1"/>
          </p:cNvSpPr>
          <p:nvPr/>
        </p:nvSpPr>
        <p:spPr bwMode="auto">
          <a:xfrm>
            <a:off x="7920037" y="4584700"/>
            <a:ext cx="0" cy="381000"/>
          </a:xfrm>
          <a:prstGeom prst="line">
            <a:avLst/>
          </a:prstGeom>
          <a:noFill/>
          <a:ln w="9525">
            <a:solidFill>
              <a:schemeClr val="tx1"/>
            </a:solidFill>
            <a:round/>
            <a:headEnd/>
            <a:tailEnd/>
          </a:ln>
          <a:effectLst/>
        </p:spPr>
        <p:txBody>
          <a:bodyPr wrap="none"/>
          <a:lstStyle/>
          <a:p>
            <a:endParaRPr lang="en-US"/>
          </a:p>
        </p:txBody>
      </p:sp>
      <p:sp>
        <p:nvSpPr>
          <p:cNvPr id="1260574" name="Line 30"/>
          <p:cNvSpPr>
            <a:spLocks noChangeShapeType="1"/>
          </p:cNvSpPr>
          <p:nvPr/>
        </p:nvSpPr>
        <p:spPr bwMode="auto">
          <a:xfrm>
            <a:off x="9831387" y="4584700"/>
            <a:ext cx="0" cy="381000"/>
          </a:xfrm>
          <a:prstGeom prst="line">
            <a:avLst/>
          </a:prstGeom>
          <a:noFill/>
          <a:ln w="9525">
            <a:solidFill>
              <a:schemeClr val="tx1"/>
            </a:solidFill>
            <a:round/>
            <a:headEnd/>
            <a:tailEnd/>
          </a:ln>
          <a:effectLst/>
        </p:spPr>
        <p:txBody>
          <a:bodyPr wrap="none"/>
          <a:lstStyle/>
          <a:p>
            <a:endParaRPr lang="en-US"/>
          </a:p>
        </p:txBody>
      </p:sp>
      <p:sp>
        <p:nvSpPr>
          <p:cNvPr id="1260575" name="Text Box 31"/>
          <p:cNvSpPr txBox="1">
            <a:spLocks noChangeArrowheads="1"/>
          </p:cNvSpPr>
          <p:nvPr/>
        </p:nvSpPr>
        <p:spPr bwMode="auto">
          <a:xfrm>
            <a:off x="9348787" y="5140326"/>
            <a:ext cx="1059906" cy="307777"/>
          </a:xfrm>
          <a:prstGeom prst="rect">
            <a:avLst/>
          </a:prstGeom>
          <a:noFill/>
          <a:ln w="9525">
            <a:noFill/>
            <a:miter lim="800000"/>
            <a:headEnd/>
            <a:tailEnd/>
          </a:ln>
          <a:effectLst/>
        </p:spPr>
        <p:txBody>
          <a:bodyPr wrap="none">
            <a:spAutoFit/>
          </a:bodyPr>
          <a:lstStyle/>
          <a:p>
            <a:r>
              <a:rPr lang="en-US" sz="1400"/>
              <a:t>Megareus</a:t>
            </a:r>
          </a:p>
        </p:txBody>
      </p:sp>
      <p:sp>
        <p:nvSpPr>
          <p:cNvPr id="1260576" name="Text Box 32"/>
          <p:cNvSpPr txBox="1">
            <a:spLocks noChangeArrowheads="1"/>
          </p:cNvSpPr>
          <p:nvPr/>
        </p:nvSpPr>
        <p:spPr bwMode="auto">
          <a:xfrm>
            <a:off x="7288213" y="5016500"/>
            <a:ext cx="1157689" cy="369332"/>
          </a:xfrm>
          <a:prstGeom prst="rect">
            <a:avLst/>
          </a:prstGeom>
          <a:noFill/>
          <a:ln w="9525">
            <a:noFill/>
            <a:miter lim="800000"/>
            <a:headEnd/>
            <a:tailEnd/>
          </a:ln>
          <a:effectLst/>
        </p:spPr>
        <p:txBody>
          <a:bodyPr wrap="none">
            <a:spAutoFit/>
          </a:bodyPr>
          <a:lstStyle/>
          <a:p>
            <a:r>
              <a:rPr lang="en-US"/>
              <a:t>Haemon</a:t>
            </a:r>
          </a:p>
        </p:txBody>
      </p:sp>
      <p:sp>
        <p:nvSpPr>
          <p:cNvPr id="1260577" name="Line 33"/>
          <p:cNvSpPr>
            <a:spLocks noChangeShapeType="1"/>
          </p:cNvSpPr>
          <p:nvPr/>
        </p:nvSpPr>
        <p:spPr bwMode="auto">
          <a:xfrm>
            <a:off x="8669337" y="3321051"/>
            <a:ext cx="0" cy="1266825"/>
          </a:xfrm>
          <a:prstGeom prst="line">
            <a:avLst/>
          </a:prstGeom>
          <a:noFill/>
          <a:ln w="9525">
            <a:solidFill>
              <a:schemeClr val="tx1"/>
            </a:solidFill>
            <a:round/>
            <a:headEnd/>
            <a:tailEnd/>
          </a:ln>
          <a:effectLst/>
        </p:spPr>
        <p:txBody>
          <a:bodyPr wrap="none"/>
          <a:lstStyle/>
          <a:p>
            <a:endParaRPr lang="en-US"/>
          </a:p>
        </p:txBody>
      </p:sp>
    </p:spTree>
    <p:extLst>
      <p:ext uri="{BB962C8B-B14F-4D97-AF65-F5344CB8AC3E}">
        <p14:creationId xmlns:p14="http://schemas.microsoft.com/office/powerpoint/2010/main" val="2721425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8198" name="Rectangle 6"/>
          <p:cNvSpPr>
            <a:spLocks noGrp="1" noChangeArrowheads="1"/>
          </p:cNvSpPr>
          <p:nvPr>
            <p:ph type="title"/>
          </p:nvPr>
        </p:nvSpPr>
        <p:spPr>
          <a:xfrm>
            <a:off x="4453577" y="436710"/>
            <a:ext cx="3281668" cy="646331"/>
          </a:xfrm>
          <a:noFill/>
        </p:spPr>
        <p:txBody>
          <a:bodyPr wrap="none">
            <a:spAutoFit/>
          </a:bodyPr>
          <a:lstStyle/>
          <a:p>
            <a:r>
              <a:rPr lang="en-US" sz="4000" dirty="0"/>
              <a:t>Play </a:t>
            </a:r>
            <a:r>
              <a:rPr lang="en-US" sz="4000" dirty="0" smtClean="0"/>
              <a:t>Analysis</a:t>
            </a:r>
            <a:endParaRPr lang="en-US" sz="2000" dirty="0"/>
          </a:p>
        </p:txBody>
      </p:sp>
      <p:sp>
        <p:nvSpPr>
          <p:cNvPr id="1288199" name="Rectangle 7"/>
          <p:cNvSpPr>
            <a:spLocks noGrp="1" noChangeArrowheads="1"/>
          </p:cNvSpPr>
          <p:nvPr>
            <p:ph type="body" sz="half" idx="4294967295"/>
          </p:nvPr>
        </p:nvSpPr>
        <p:spPr>
          <a:xfrm>
            <a:off x="608013" y="1486167"/>
            <a:ext cx="5461347" cy="4931883"/>
          </a:xfrm>
        </p:spPr>
        <p:txBody>
          <a:bodyPr/>
          <a:lstStyle/>
          <a:p>
            <a:pPr marL="0" indent="0">
              <a:lnSpc>
                <a:spcPct val="50000"/>
              </a:lnSpc>
              <a:buNone/>
            </a:pPr>
            <a:r>
              <a:rPr lang="en-US" sz="1800" b="1" dirty="0"/>
              <a:t>Prologue (59 ff.)</a:t>
            </a:r>
          </a:p>
          <a:p>
            <a:pPr marL="463550" lvl="1" indent="-6350">
              <a:lnSpc>
                <a:spcPct val="100000"/>
              </a:lnSpc>
              <a:buNone/>
            </a:pPr>
            <a:r>
              <a:rPr lang="en-US" sz="1600" dirty="0"/>
              <a:t>Antigone, Ismene (burial)</a:t>
            </a:r>
          </a:p>
          <a:p>
            <a:pPr marL="0" indent="0">
              <a:lnSpc>
                <a:spcPct val="50000"/>
              </a:lnSpc>
              <a:buNone/>
            </a:pPr>
            <a:r>
              <a:rPr lang="en-US" sz="1800" b="1" i="1" dirty="0"/>
              <a:t>Parodos</a:t>
            </a:r>
            <a:r>
              <a:rPr lang="en-US" sz="1800" b="1" dirty="0"/>
              <a:t> (choral entry ode, 65 f.)</a:t>
            </a:r>
          </a:p>
          <a:p>
            <a:pPr marL="463550" lvl="1" indent="-6350">
              <a:lnSpc>
                <a:spcPct val="50000"/>
              </a:lnSpc>
              <a:buNone/>
            </a:pPr>
            <a:r>
              <a:rPr lang="en-US" sz="1600" dirty="0" smtClean="0"/>
              <a:t>Victory </a:t>
            </a:r>
            <a:r>
              <a:rPr lang="en-US" sz="1600" dirty="0"/>
              <a:t>song</a:t>
            </a:r>
          </a:p>
          <a:p>
            <a:pPr marL="0" indent="0">
              <a:lnSpc>
                <a:spcPct val="50000"/>
              </a:lnSpc>
              <a:buNone/>
            </a:pPr>
            <a:r>
              <a:rPr lang="en-US" sz="1800" b="1" dirty="0"/>
              <a:t>1st episode</a:t>
            </a:r>
          </a:p>
          <a:p>
            <a:pPr marL="463550" lvl="1" indent="-6350">
              <a:lnSpc>
                <a:spcPct val="50000"/>
              </a:lnSpc>
              <a:buNone/>
            </a:pPr>
            <a:r>
              <a:rPr lang="en-US" sz="1600" dirty="0"/>
              <a:t>Creon, Sentry (Polynices’ burial)</a:t>
            </a:r>
          </a:p>
          <a:p>
            <a:pPr marL="0" indent="0">
              <a:lnSpc>
                <a:spcPct val="50000"/>
              </a:lnSpc>
              <a:buNone/>
            </a:pPr>
            <a:r>
              <a:rPr lang="en-US" sz="1800" b="1" dirty="0"/>
              <a:t>1st </a:t>
            </a:r>
            <a:r>
              <a:rPr lang="en-US" sz="1800" b="1" i="1" dirty="0"/>
              <a:t>stasimon</a:t>
            </a:r>
            <a:r>
              <a:rPr lang="en-US" sz="1800" b="1" dirty="0"/>
              <a:t> (choral ode, 76 f.)</a:t>
            </a:r>
          </a:p>
          <a:p>
            <a:pPr marL="463550" lvl="1" indent="-6350">
              <a:lnSpc>
                <a:spcPct val="50000"/>
              </a:lnSpc>
              <a:buNone/>
            </a:pPr>
            <a:r>
              <a:rPr lang="en-US" sz="1600" dirty="0"/>
              <a:t>“Many the wonders …”</a:t>
            </a:r>
          </a:p>
          <a:p>
            <a:pPr marL="0" indent="0">
              <a:lnSpc>
                <a:spcPct val="50000"/>
              </a:lnSpc>
              <a:buNone/>
            </a:pPr>
            <a:r>
              <a:rPr lang="en-US" sz="1800" b="1" dirty="0"/>
              <a:t>2nd episode</a:t>
            </a:r>
          </a:p>
          <a:p>
            <a:pPr marL="463550" lvl="1" indent="-6350">
              <a:lnSpc>
                <a:spcPct val="100000"/>
              </a:lnSpc>
              <a:buNone/>
            </a:pPr>
            <a:r>
              <a:rPr lang="en-US" sz="1600" dirty="0"/>
              <a:t>Sentry, Creon; Creon, Antigone, Ismene (Creon-Antigone </a:t>
            </a:r>
            <a:r>
              <a:rPr lang="en-US" sz="1600" i="1" dirty="0"/>
              <a:t>agōn</a:t>
            </a:r>
            <a:r>
              <a:rPr lang="en-US" sz="1600" dirty="0"/>
              <a:t>)</a:t>
            </a:r>
          </a:p>
          <a:p>
            <a:pPr marL="0" indent="0">
              <a:lnSpc>
                <a:spcPct val="50000"/>
              </a:lnSpc>
              <a:buNone/>
            </a:pPr>
            <a:r>
              <a:rPr lang="en-US" sz="1800" b="1" dirty="0"/>
              <a:t>2nd </a:t>
            </a:r>
            <a:r>
              <a:rPr lang="en-US" sz="1800" b="1" i="1" dirty="0"/>
              <a:t>stasimon</a:t>
            </a:r>
            <a:r>
              <a:rPr lang="en-US" sz="1800" b="1" dirty="0"/>
              <a:t> (91 f.)</a:t>
            </a:r>
          </a:p>
          <a:p>
            <a:pPr marL="463550" lvl="1" indent="-6350">
              <a:lnSpc>
                <a:spcPct val="50000"/>
              </a:lnSpc>
              <a:buNone/>
            </a:pPr>
            <a:r>
              <a:rPr lang="en-US" sz="1600" dirty="0"/>
              <a:t>“Blest they who escape misfortune”</a:t>
            </a:r>
          </a:p>
          <a:p>
            <a:pPr marL="0" indent="0">
              <a:lnSpc>
                <a:spcPct val="50000"/>
              </a:lnSpc>
              <a:buNone/>
            </a:pPr>
            <a:r>
              <a:rPr lang="en-US" sz="1800" b="1" dirty="0"/>
              <a:t>3rd episode (</a:t>
            </a:r>
            <a:r>
              <a:rPr lang="en-US" sz="1800" b="1" dirty="0" smtClean="0"/>
              <a:t>91 </a:t>
            </a:r>
            <a:r>
              <a:rPr lang="en-US" sz="1800" b="1" dirty="0"/>
              <a:t>ff.)</a:t>
            </a:r>
          </a:p>
          <a:p>
            <a:pPr marL="463550" lvl="1" indent="-6350">
              <a:lnSpc>
                <a:spcPct val="50000"/>
              </a:lnSpc>
              <a:buNone/>
            </a:pPr>
            <a:r>
              <a:rPr lang="en-US" sz="1600" dirty="0"/>
              <a:t>Creon, Haemon (</a:t>
            </a:r>
            <a:r>
              <a:rPr lang="en-US" sz="1600" i="1" dirty="0"/>
              <a:t>agōn</a:t>
            </a:r>
            <a:r>
              <a:rPr lang="en-US" sz="1600" dirty="0"/>
              <a:t>)</a:t>
            </a:r>
          </a:p>
        </p:txBody>
      </p:sp>
      <p:sp>
        <p:nvSpPr>
          <p:cNvPr id="1288200" name="Rectangle 8"/>
          <p:cNvSpPr>
            <a:spLocks noGrp="1" noChangeArrowheads="1"/>
          </p:cNvSpPr>
          <p:nvPr>
            <p:ph type="body" sz="half" idx="4294967295"/>
          </p:nvPr>
        </p:nvSpPr>
        <p:spPr>
          <a:xfrm>
            <a:off x="6081885" y="1486167"/>
            <a:ext cx="5498927" cy="4931883"/>
          </a:xfrm>
        </p:spPr>
        <p:txBody>
          <a:bodyPr/>
          <a:lstStyle/>
          <a:p>
            <a:pPr marL="0" indent="0">
              <a:lnSpc>
                <a:spcPct val="50000"/>
              </a:lnSpc>
              <a:buNone/>
            </a:pPr>
            <a:r>
              <a:rPr lang="en-US" sz="1800" b="1" dirty="0"/>
              <a:t>3rd </a:t>
            </a:r>
            <a:r>
              <a:rPr lang="en-US" sz="1800" b="1" i="1" dirty="0"/>
              <a:t>stasimon</a:t>
            </a:r>
            <a:r>
              <a:rPr lang="en-US" sz="1800" b="1" dirty="0"/>
              <a:t> (101)</a:t>
            </a:r>
          </a:p>
          <a:p>
            <a:pPr marL="463550" lvl="1" indent="-6350">
              <a:lnSpc>
                <a:spcPct val="50000"/>
              </a:lnSpc>
              <a:buNone/>
            </a:pPr>
            <a:r>
              <a:rPr lang="en-US" sz="1600" dirty="0"/>
              <a:t>madness of </a:t>
            </a:r>
            <a:r>
              <a:rPr lang="en-US" sz="1600" i="1" dirty="0"/>
              <a:t>erōs</a:t>
            </a:r>
            <a:endParaRPr lang="en-US" sz="1600" dirty="0"/>
          </a:p>
          <a:p>
            <a:pPr marL="0" indent="0">
              <a:lnSpc>
                <a:spcPct val="50000"/>
              </a:lnSpc>
              <a:buNone/>
            </a:pPr>
            <a:r>
              <a:rPr lang="en-US" sz="1800" b="1" dirty="0"/>
              <a:t>4th episode (101 ff.)</a:t>
            </a:r>
          </a:p>
          <a:p>
            <a:pPr marL="463550" lvl="1" indent="-6350">
              <a:lnSpc>
                <a:spcPct val="100000"/>
              </a:lnSpc>
              <a:buNone/>
            </a:pPr>
            <a:r>
              <a:rPr lang="en-US" sz="1600" dirty="0"/>
              <a:t>Choral dialogue (</a:t>
            </a:r>
            <a:r>
              <a:rPr lang="en-US" sz="1600" i="1" dirty="0"/>
              <a:t>kommos</a:t>
            </a:r>
            <a:r>
              <a:rPr lang="en-US" sz="1600" dirty="0"/>
              <a:t>) w/ Antigone (bride of death); Antigone, Creon</a:t>
            </a:r>
          </a:p>
          <a:p>
            <a:pPr marL="0" indent="0">
              <a:lnSpc>
                <a:spcPct val="50000"/>
              </a:lnSpc>
              <a:buNone/>
            </a:pPr>
            <a:r>
              <a:rPr lang="en-US" sz="1800" b="1" dirty="0">
                <a:solidFill>
                  <a:schemeClr val="tx2"/>
                </a:solidFill>
              </a:rPr>
              <a:t>4th </a:t>
            </a:r>
            <a:r>
              <a:rPr lang="en-US" sz="1800" b="1" i="1" dirty="0">
                <a:solidFill>
                  <a:schemeClr val="tx2"/>
                </a:solidFill>
              </a:rPr>
              <a:t>stasimon</a:t>
            </a:r>
            <a:r>
              <a:rPr lang="en-US" sz="1800" b="1" dirty="0">
                <a:solidFill>
                  <a:schemeClr val="tx2"/>
                </a:solidFill>
              </a:rPr>
              <a:t> (108 f.)</a:t>
            </a:r>
          </a:p>
          <a:p>
            <a:pPr marL="463550" lvl="1" indent="-6350">
              <a:lnSpc>
                <a:spcPct val="100000"/>
              </a:lnSpc>
              <a:buNone/>
            </a:pPr>
            <a:r>
              <a:rPr lang="en-US" sz="1600" dirty="0">
                <a:solidFill>
                  <a:schemeClr val="tx2"/>
                </a:solidFill>
              </a:rPr>
              <a:t>myth parallels to Antigone</a:t>
            </a:r>
          </a:p>
          <a:p>
            <a:pPr marL="0" indent="0">
              <a:lnSpc>
                <a:spcPct val="50000"/>
              </a:lnSpc>
              <a:buNone/>
            </a:pPr>
            <a:r>
              <a:rPr lang="en-US" sz="1800" b="1" dirty="0">
                <a:solidFill>
                  <a:schemeClr val="tx2"/>
                </a:solidFill>
              </a:rPr>
              <a:t>5th episode (110 ff.)</a:t>
            </a:r>
          </a:p>
          <a:p>
            <a:pPr marL="463550" lvl="1" indent="-6350">
              <a:lnSpc>
                <a:spcPct val="50000"/>
              </a:lnSpc>
              <a:buNone/>
            </a:pPr>
            <a:r>
              <a:rPr lang="en-US" sz="1600" dirty="0">
                <a:solidFill>
                  <a:schemeClr val="tx2"/>
                </a:solidFill>
              </a:rPr>
              <a:t>Tiresias, Creon (prophecy, warning, </a:t>
            </a:r>
            <a:r>
              <a:rPr lang="en-US" sz="1600" i="1" dirty="0">
                <a:solidFill>
                  <a:schemeClr val="tx2"/>
                </a:solidFill>
              </a:rPr>
              <a:t>agōn</a:t>
            </a:r>
            <a:r>
              <a:rPr lang="en-US" sz="1600" dirty="0">
                <a:solidFill>
                  <a:schemeClr val="tx2"/>
                </a:solidFill>
              </a:rPr>
              <a:t>)</a:t>
            </a:r>
          </a:p>
          <a:p>
            <a:pPr marL="0" indent="0">
              <a:lnSpc>
                <a:spcPct val="50000"/>
              </a:lnSpc>
              <a:buNone/>
            </a:pPr>
            <a:r>
              <a:rPr lang="en-US" sz="1800" b="1" dirty="0" err="1">
                <a:solidFill>
                  <a:schemeClr val="tx2"/>
                </a:solidFill>
              </a:rPr>
              <a:t>Hyporchema</a:t>
            </a:r>
            <a:r>
              <a:rPr lang="en-US" sz="1800" b="1" dirty="0">
                <a:solidFill>
                  <a:schemeClr val="tx2"/>
                </a:solidFill>
              </a:rPr>
              <a:t> (choral ode, 118 f.)</a:t>
            </a:r>
          </a:p>
          <a:p>
            <a:pPr marL="463550" lvl="1" indent="-6350">
              <a:lnSpc>
                <a:spcPct val="100000"/>
              </a:lnSpc>
              <a:buNone/>
            </a:pPr>
            <a:r>
              <a:rPr lang="en-US" sz="1600" dirty="0">
                <a:solidFill>
                  <a:schemeClr val="tx2"/>
                </a:solidFill>
              </a:rPr>
              <a:t>Dionysus save the day!</a:t>
            </a:r>
          </a:p>
          <a:p>
            <a:pPr marL="0" indent="0">
              <a:lnSpc>
                <a:spcPct val="50000"/>
              </a:lnSpc>
              <a:buNone/>
            </a:pPr>
            <a:r>
              <a:rPr lang="en-US" sz="1800" b="1" i="1" dirty="0">
                <a:solidFill>
                  <a:schemeClr val="tx2"/>
                </a:solidFill>
              </a:rPr>
              <a:t>Exodos</a:t>
            </a:r>
            <a:r>
              <a:rPr lang="en-US" sz="1800" b="1" dirty="0">
                <a:solidFill>
                  <a:schemeClr val="tx2"/>
                </a:solidFill>
              </a:rPr>
              <a:t> (119 ff.)</a:t>
            </a:r>
          </a:p>
          <a:p>
            <a:pPr marL="463550" lvl="1" indent="-6350">
              <a:lnSpc>
                <a:spcPct val="100000"/>
              </a:lnSpc>
              <a:buNone/>
            </a:pPr>
            <a:r>
              <a:rPr lang="en-US" sz="1600" dirty="0">
                <a:solidFill>
                  <a:schemeClr val="tx2"/>
                </a:solidFill>
              </a:rPr>
              <a:t>Messenger, Eurydice; Choral dialogue (</a:t>
            </a:r>
            <a:r>
              <a:rPr lang="en-US" sz="1600" i="1" dirty="0">
                <a:solidFill>
                  <a:schemeClr val="tx2"/>
                </a:solidFill>
              </a:rPr>
              <a:t>kommos</a:t>
            </a:r>
            <a:r>
              <a:rPr lang="en-US" sz="1600" dirty="0">
                <a:solidFill>
                  <a:schemeClr val="tx2"/>
                </a:solidFill>
              </a:rPr>
              <a:t>) w/ Creon</a:t>
            </a:r>
          </a:p>
        </p:txBody>
      </p:sp>
      <p:sp>
        <p:nvSpPr>
          <p:cNvPr id="5" name="Text Box 12"/>
          <p:cNvSpPr txBox="1">
            <a:spLocks noChangeArrowheads="1"/>
          </p:cNvSpPr>
          <p:nvPr/>
        </p:nvSpPr>
        <p:spPr bwMode="auto">
          <a:xfrm>
            <a:off x="4395627" y="6144886"/>
            <a:ext cx="3397568" cy="374571"/>
          </a:xfrm>
          <a:prstGeom prst="roundRect">
            <a:avLst/>
          </a:prstGeom>
          <a:solidFill>
            <a:schemeClr val="bg1"/>
          </a:solidFill>
          <a:ln w="9525">
            <a:solidFill>
              <a:schemeClr val="tx2">
                <a:lumMod val="40000"/>
                <a:lumOff val="60000"/>
              </a:schemeClr>
            </a:solidFill>
            <a:miter lim="800000"/>
            <a:headEnd/>
            <a:tailEnd/>
          </a:ln>
          <a:effectLst>
            <a:outerShdw blurRad="50800" dist="127000" dir="2700000" algn="tl" rotWithShape="0">
              <a:prstClr val="black">
                <a:alpha val="40000"/>
              </a:prstClr>
            </a:outerShdw>
          </a:effectLst>
        </p:spPr>
        <p:txBody>
          <a:bodyPr wrap="none">
            <a:spAutoFit/>
          </a:bodyPr>
          <a:lstStyle/>
          <a:p>
            <a:pPr algn="ctr"/>
            <a:r>
              <a:rPr lang="en-US" sz="1600" dirty="0" smtClean="0"/>
              <a:t>numbers refer to Penguin pages</a:t>
            </a:r>
            <a:endParaRPr lang="en-US" sz="1600" dirty="0"/>
          </a:p>
        </p:txBody>
      </p:sp>
    </p:spTree>
    <p:extLst>
      <p:ext uri="{BB962C8B-B14F-4D97-AF65-F5344CB8AC3E}">
        <p14:creationId xmlns:p14="http://schemas.microsoft.com/office/powerpoint/2010/main" val="378810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4775" name="Rectangle 7"/>
          <p:cNvSpPr>
            <a:spLocks noGrp="1" noChangeArrowheads="1"/>
          </p:cNvSpPr>
          <p:nvPr>
            <p:ph type="title"/>
          </p:nvPr>
        </p:nvSpPr>
        <p:spPr/>
        <p:txBody>
          <a:bodyPr>
            <a:normAutofit/>
          </a:bodyPr>
          <a:lstStyle/>
          <a:p>
            <a:r>
              <a:rPr lang="en-US" dirty="0" smtClean="0"/>
              <a:t>Cultural/Thematic Oppositions</a:t>
            </a:r>
            <a:endParaRPr lang="en-US" dirty="0"/>
          </a:p>
        </p:txBody>
      </p:sp>
      <p:sp>
        <p:nvSpPr>
          <p:cNvPr id="1184776" name="Rectangle 8"/>
          <p:cNvSpPr>
            <a:spLocks noGrp="1" noChangeArrowheads="1"/>
          </p:cNvSpPr>
          <p:nvPr>
            <p:ph type="body" sz="half" idx="4294967295"/>
          </p:nvPr>
        </p:nvSpPr>
        <p:spPr>
          <a:xfrm>
            <a:off x="608013" y="1494438"/>
            <a:ext cx="5350791" cy="3687163"/>
          </a:xfrm>
        </p:spPr>
        <p:txBody>
          <a:bodyPr wrap="square">
            <a:spAutoFit/>
          </a:bodyPr>
          <a:lstStyle/>
          <a:p>
            <a:pPr algn="r">
              <a:lnSpc>
                <a:spcPct val="100000"/>
              </a:lnSpc>
              <a:spcBef>
                <a:spcPts val="0"/>
              </a:spcBef>
              <a:buNone/>
            </a:pPr>
            <a:r>
              <a:rPr lang="en-US" dirty="0" smtClean="0"/>
              <a:t>Antigone</a:t>
            </a:r>
          </a:p>
          <a:p>
            <a:pPr algn="r">
              <a:lnSpc>
                <a:spcPct val="100000"/>
              </a:lnSpc>
              <a:spcBef>
                <a:spcPts val="0"/>
              </a:spcBef>
              <a:buFontTx/>
              <a:buNone/>
            </a:pPr>
            <a:r>
              <a:rPr lang="en-US" dirty="0" smtClean="0"/>
              <a:t>female</a:t>
            </a:r>
            <a:endParaRPr lang="en-US" dirty="0"/>
          </a:p>
          <a:p>
            <a:pPr algn="r">
              <a:lnSpc>
                <a:spcPct val="100000"/>
              </a:lnSpc>
              <a:spcBef>
                <a:spcPts val="0"/>
              </a:spcBef>
              <a:buFontTx/>
              <a:buNone/>
            </a:pPr>
            <a:r>
              <a:rPr lang="en-US" dirty="0"/>
              <a:t>private</a:t>
            </a:r>
          </a:p>
          <a:p>
            <a:pPr algn="r">
              <a:lnSpc>
                <a:spcPct val="100000"/>
              </a:lnSpc>
              <a:spcBef>
                <a:spcPts val="0"/>
              </a:spcBef>
              <a:buNone/>
            </a:pPr>
            <a:r>
              <a:rPr lang="en-US" sz="2600" dirty="0"/>
              <a:t>inside</a:t>
            </a:r>
          </a:p>
          <a:p>
            <a:pPr algn="r">
              <a:lnSpc>
                <a:spcPct val="100000"/>
              </a:lnSpc>
              <a:spcBef>
                <a:spcPts val="0"/>
              </a:spcBef>
              <a:buNone/>
            </a:pPr>
            <a:r>
              <a:rPr lang="en-US" sz="2600" i="1" dirty="0"/>
              <a:t>oikos</a:t>
            </a:r>
            <a:r>
              <a:rPr lang="en-US" sz="2600" dirty="0"/>
              <a:t> (family, household)</a:t>
            </a:r>
          </a:p>
          <a:p>
            <a:pPr algn="r">
              <a:lnSpc>
                <a:spcPct val="100000"/>
              </a:lnSpc>
              <a:spcBef>
                <a:spcPts val="0"/>
              </a:spcBef>
              <a:buFontTx/>
              <a:buNone/>
            </a:pPr>
            <a:r>
              <a:rPr lang="en-US" dirty="0"/>
              <a:t>lamentation</a:t>
            </a:r>
          </a:p>
          <a:p>
            <a:pPr algn="r">
              <a:lnSpc>
                <a:spcPct val="100000"/>
              </a:lnSpc>
              <a:spcBef>
                <a:spcPts val="0"/>
              </a:spcBef>
              <a:buFontTx/>
              <a:buNone/>
            </a:pPr>
            <a:r>
              <a:rPr lang="en-US" dirty="0"/>
              <a:t>divine </a:t>
            </a:r>
            <a:r>
              <a:rPr lang="en-US" dirty="0" smtClean="0"/>
              <a:t>law</a:t>
            </a:r>
            <a:endParaRPr lang="en-US" dirty="0"/>
          </a:p>
        </p:txBody>
      </p:sp>
      <p:sp>
        <p:nvSpPr>
          <p:cNvPr id="1184777" name="Rectangle 9"/>
          <p:cNvSpPr>
            <a:spLocks noGrp="1" noChangeArrowheads="1"/>
          </p:cNvSpPr>
          <p:nvPr>
            <p:ph type="body" sz="half" idx="4294967295"/>
          </p:nvPr>
        </p:nvSpPr>
        <p:spPr>
          <a:xfrm>
            <a:off x="6268565" y="1494090"/>
            <a:ext cx="5312248" cy="3687163"/>
          </a:xfrm>
        </p:spPr>
        <p:txBody>
          <a:bodyPr wrap="square">
            <a:spAutoFit/>
          </a:bodyPr>
          <a:lstStyle/>
          <a:p>
            <a:pPr>
              <a:lnSpc>
                <a:spcPct val="100000"/>
              </a:lnSpc>
              <a:spcBef>
                <a:spcPts val="0"/>
              </a:spcBef>
              <a:buNone/>
            </a:pPr>
            <a:r>
              <a:rPr lang="en-US" dirty="0" smtClean="0"/>
              <a:t>Creon</a:t>
            </a:r>
          </a:p>
          <a:p>
            <a:pPr>
              <a:lnSpc>
                <a:spcPct val="100000"/>
              </a:lnSpc>
              <a:spcBef>
                <a:spcPts val="0"/>
              </a:spcBef>
              <a:buFontTx/>
              <a:buNone/>
            </a:pPr>
            <a:r>
              <a:rPr lang="en-US" dirty="0" smtClean="0"/>
              <a:t>male</a:t>
            </a:r>
            <a:endParaRPr lang="en-US" dirty="0"/>
          </a:p>
          <a:p>
            <a:pPr>
              <a:lnSpc>
                <a:spcPct val="100000"/>
              </a:lnSpc>
              <a:spcBef>
                <a:spcPts val="0"/>
              </a:spcBef>
              <a:buFontTx/>
              <a:buNone/>
            </a:pPr>
            <a:r>
              <a:rPr lang="en-US" dirty="0"/>
              <a:t>public</a:t>
            </a:r>
          </a:p>
          <a:p>
            <a:pPr>
              <a:lnSpc>
                <a:spcPct val="100000"/>
              </a:lnSpc>
              <a:spcBef>
                <a:spcPts val="0"/>
              </a:spcBef>
              <a:buNone/>
            </a:pPr>
            <a:r>
              <a:rPr lang="en-US" sz="2600" dirty="0"/>
              <a:t>outside</a:t>
            </a:r>
          </a:p>
          <a:p>
            <a:pPr>
              <a:lnSpc>
                <a:spcPct val="100000"/>
              </a:lnSpc>
              <a:spcBef>
                <a:spcPts val="0"/>
              </a:spcBef>
              <a:buNone/>
            </a:pPr>
            <a:r>
              <a:rPr lang="en-US" sz="2600" i="1" dirty="0"/>
              <a:t>polis</a:t>
            </a:r>
            <a:r>
              <a:rPr lang="en-US" sz="2600" dirty="0"/>
              <a:t> (politics, city)</a:t>
            </a:r>
          </a:p>
          <a:p>
            <a:pPr>
              <a:lnSpc>
                <a:spcPct val="100000"/>
              </a:lnSpc>
              <a:spcBef>
                <a:spcPts val="0"/>
              </a:spcBef>
              <a:buFontTx/>
              <a:buNone/>
            </a:pPr>
            <a:r>
              <a:rPr lang="en-US" dirty="0"/>
              <a:t>retribution</a:t>
            </a:r>
          </a:p>
          <a:p>
            <a:pPr>
              <a:lnSpc>
                <a:spcPct val="100000"/>
              </a:lnSpc>
              <a:spcBef>
                <a:spcPts val="0"/>
              </a:spcBef>
              <a:buFontTx/>
              <a:buNone/>
            </a:pPr>
            <a:r>
              <a:rPr lang="en-US" dirty="0"/>
              <a:t>human </a:t>
            </a:r>
            <a:r>
              <a:rPr lang="en-US" dirty="0" smtClean="0"/>
              <a:t>law</a:t>
            </a:r>
            <a:endParaRPr lang="en-US" dirty="0"/>
          </a:p>
        </p:txBody>
      </p:sp>
      <p:sp>
        <p:nvSpPr>
          <p:cNvPr id="1184780" name="Text Box 12"/>
          <p:cNvSpPr txBox="1">
            <a:spLocks noChangeArrowheads="1"/>
          </p:cNvSpPr>
          <p:nvPr/>
        </p:nvSpPr>
        <p:spPr bwMode="auto">
          <a:xfrm>
            <a:off x="2519529" y="5075211"/>
            <a:ext cx="7149766" cy="919401"/>
          </a:xfrm>
          <a:prstGeom prst="roundRect">
            <a:avLst/>
          </a:prstGeom>
          <a:solidFill>
            <a:schemeClr val="bg1"/>
          </a:solidFill>
          <a:ln w="9525">
            <a:solidFill>
              <a:schemeClr val="tx2">
                <a:lumMod val="40000"/>
                <a:lumOff val="60000"/>
              </a:schemeClr>
            </a:solidFill>
            <a:miter lim="800000"/>
            <a:headEnd/>
            <a:tailEnd/>
          </a:ln>
          <a:effectLst>
            <a:outerShdw blurRad="50800" dist="127000" dir="2700000" algn="tl" rotWithShape="0">
              <a:prstClr val="black">
                <a:alpha val="40000"/>
              </a:prstClr>
            </a:outerShdw>
          </a:effectLst>
        </p:spPr>
        <p:txBody>
          <a:bodyPr wrap="square">
            <a:spAutoFit/>
          </a:bodyPr>
          <a:lstStyle/>
          <a:p>
            <a:pPr algn="ctr"/>
            <a:r>
              <a:rPr lang="en-US" sz="1600" dirty="0" smtClean="0"/>
              <a:t>CREON</a:t>
            </a:r>
            <a:r>
              <a:rPr lang="en-US" sz="1600" dirty="0"/>
              <a:t/>
            </a:r>
            <a:br>
              <a:rPr lang="en-US" sz="1600" dirty="0"/>
            </a:br>
            <a:r>
              <a:rPr lang="en-US" sz="1600" dirty="0"/>
              <a:t>“I am not the man, not now: she is the man / if this victory goes to her and she goes free” (p. 83)</a:t>
            </a:r>
          </a:p>
        </p:txBody>
      </p:sp>
    </p:spTree>
    <p:extLst>
      <p:ext uri="{BB962C8B-B14F-4D97-AF65-F5344CB8AC3E}">
        <p14:creationId xmlns:p14="http://schemas.microsoft.com/office/powerpoint/2010/main" val="3637316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4775" name="Rectangle 7"/>
          <p:cNvSpPr>
            <a:spLocks noGrp="1" noChangeArrowheads="1"/>
          </p:cNvSpPr>
          <p:nvPr>
            <p:ph type="title"/>
          </p:nvPr>
        </p:nvSpPr>
        <p:spPr/>
        <p:txBody>
          <a:bodyPr>
            <a:normAutofit/>
          </a:bodyPr>
          <a:lstStyle/>
          <a:p>
            <a:r>
              <a:rPr lang="en-US" dirty="0" smtClean="0"/>
              <a:t>Cultural/Thematic Oppositions</a:t>
            </a:r>
            <a:endParaRPr lang="en-US" dirty="0"/>
          </a:p>
        </p:txBody>
      </p:sp>
      <p:sp>
        <p:nvSpPr>
          <p:cNvPr id="1184776" name="Rectangle 8"/>
          <p:cNvSpPr>
            <a:spLocks noGrp="1" noChangeArrowheads="1"/>
          </p:cNvSpPr>
          <p:nvPr>
            <p:ph type="body" sz="half" idx="4294967295"/>
          </p:nvPr>
        </p:nvSpPr>
        <p:spPr>
          <a:xfrm>
            <a:off x="608013" y="1494438"/>
            <a:ext cx="5350791" cy="3687163"/>
          </a:xfrm>
        </p:spPr>
        <p:txBody>
          <a:bodyPr wrap="square">
            <a:spAutoFit/>
          </a:bodyPr>
          <a:lstStyle/>
          <a:p>
            <a:pPr algn="r">
              <a:lnSpc>
                <a:spcPct val="100000"/>
              </a:lnSpc>
              <a:spcBef>
                <a:spcPts val="0"/>
              </a:spcBef>
              <a:buNone/>
            </a:pPr>
            <a:r>
              <a:rPr lang="en-US" dirty="0" smtClean="0"/>
              <a:t>Antigone</a:t>
            </a:r>
          </a:p>
          <a:p>
            <a:pPr algn="r">
              <a:lnSpc>
                <a:spcPct val="100000"/>
              </a:lnSpc>
              <a:spcBef>
                <a:spcPts val="0"/>
              </a:spcBef>
              <a:buFontTx/>
              <a:buNone/>
            </a:pPr>
            <a:r>
              <a:rPr lang="en-US" dirty="0" smtClean="0"/>
              <a:t>female</a:t>
            </a:r>
            <a:endParaRPr lang="en-US" dirty="0"/>
          </a:p>
          <a:p>
            <a:pPr algn="r">
              <a:lnSpc>
                <a:spcPct val="100000"/>
              </a:lnSpc>
              <a:spcBef>
                <a:spcPts val="0"/>
              </a:spcBef>
              <a:buFontTx/>
              <a:buNone/>
            </a:pPr>
            <a:r>
              <a:rPr lang="en-US" dirty="0"/>
              <a:t>private</a:t>
            </a:r>
          </a:p>
          <a:p>
            <a:pPr algn="r">
              <a:lnSpc>
                <a:spcPct val="100000"/>
              </a:lnSpc>
              <a:spcBef>
                <a:spcPts val="0"/>
              </a:spcBef>
              <a:buNone/>
            </a:pPr>
            <a:r>
              <a:rPr lang="en-US" sz="2600" dirty="0"/>
              <a:t>inside</a:t>
            </a:r>
          </a:p>
          <a:p>
            <a:pPr algn="r">
              <a:lnSpc>
                <a:spcPct val="100000"/>
              </a:lnSpc>
              <a:spcBef>
                <a:spcPts val="0"/>
              </a:spcBef>
              <a:buNone/>
            </a:pPr>
            <a:r>
              <a:rPr lang="en-US" sz="2600" i="1" dirty="0"/>
              <a:t>oikos</a:t>
            </a:r>
            <a:r>
              <a:rPr lang="en-US" sz="2600" dirty="0"/>
              <a:t> (family, household)</a:t>
            </a:r>
          </a:p>
          <a:p>
            <a:pPr algn="r">
              <a:lnSpc>
                <a:spcPct val="100000"/>
              </a:lnSpc>
              <a:spcBef>
                <a:spcPts val="0"/>
              </a:spcBef>
              <a:buFontTx/>
              <a:buNone/>
            </a:pPr>
            <a:r>
              <a:rPr lang="en-US" dirty="0"/>
              <a:t>lamentation</a:t>
            </a:r>
          </a:p>
          <a:p>
            <a:pPr algn="r">
              <a:lnSpc>
                <a:spcPct val="100000"/>
              </a:lnSpc>
              <a:spcBef>
                <a:spcPts val="0"/>
              </a:spcBef>
              <a:buFontTx/>
              <a:buNone/>
            </a:pPr>
            <a:r>
              <a:rPr lang="en-US" dirty="0"/>
              <a:t>divine </a:t>
            </a:r>
            <a:r>
              <a:rPr lang="en-US" dirty="0" smtClean="0"/>
              <a:t>law</a:t>
            </a:r>
            <a:endParaRPr lang="en-US" dirty="0"/>
          </a:p>
        </p:txBody>
      </p:sp>
      <p:sp>
        <p:nvSpPr>
          <p:cNvPr id="1184777" name="Rectangle 9"/>
          <p:cNvSpPr>
            <a:spLocks noGrp="1" noChangeArrowheads="1"/>
          </p:cNvSpPr>
          <p:nvPr>
            <p:ph type="body" sz="half" idx="4294967295"/>
          </p:nvPr>
        </p:nvSpPr>
        <p:spPr>
          <a:xfrm>
            <a:off x="6268565" y="1494090"/>
            <a:ext cx="5312248" cy="3687163"/>
          </a:xfrm>
        </p:spPr>
        <p:txBody>
          <a:bodyPr wrap="square">
            <a:spAutoFit/>
          </a:bodyPr>
          <a:lstStyle/>
          <a:p>
            <a:pPr>
              <a:lnSpc>
                <a:spcPct val="100000"/>
              </a:lnSpc>
              <a:spcBef>
                <a:spcPts val="0"/>
              </a:spcBef>
              <a:buNone/>
            </a:pPr>
            <a:r>
              <a:rPr lang="en-US" dirty="0" smtClean="0"/>
              <a:t>Creon</a:t>
            </a:r>
          </a:p>
          <a:p>
            <a:pPr>
              <a:lnSpc>
                <a:spcPct val="100000"/>
              </a:lnSpc>
              <a:spcBef>
                <a:spcPts val="0"/>
              </a:spcBef>
              <a:buFontTx/>
              <a:buNone/>
            </a:pPr>
            <a:r>
              <a:rPr lang="en-US" dirty="0" smtClean="0"/>
              <a:t>male</a:t>
            </a:r>
            <a:endParaRPr lang="en-US" dirty="0"/>
          </a:p>
          <a:p>
            <a:pPr>
              <a:lnSpc>
                <a:spcPct val="100000"/>
              </a:lnSpc>
              <a:spcBef>
                <a:spcPts val="0"/>
              </a:spcBef>
              <a:buFontTx/>
              <a:buNone/>
            </a:pPr>
            <a:r>
              <a:rPr lang="en-US" dirty="0"/>
              <a:t>public</a:t>
            </a:r>
          </a:p>
          <a:p>
            <a:pPr>
              <a:lnSpc>
                <a:spcPct val="100000"/>
              </a:lnSpc>
              <a:spcBef>
                <a:spcPts val="0"/>
              </a:spcBef>
              <a:buNone/>
            </a:pPr>
            <a:r>
              <a:rPr lang="en-US" sz="2600" dirty="0"/>
              <a:t>outside</a:t>
            </a:r>
          </a:p>
          <a:p>
            <a:pPr>
              <a:lnSpc>
                <a:spcPct val="100000"/>
              </a:lnSpc>
              <a:spcBef>
                <a:spcPts val="0"/>
              </a:spcBef>
              <a:buNone/>
            </a:pPr>
            <a:r>
              <a:rPr lang="en-US" sz="2600" i="1" dirty="0"/>
              <a:t>polis</a:t>
            </a:r>
            <a:r>
              <a:rPr lang="en-US" sz="2600" dirty="0"/>
              <a:t> (politics, city)</a:t>
            </a:r>
          </a:p>
          <a:p>
            <a:pPr>
              <a:lnSpc>
                <a:spcPct val="100000"/>
              </a:lnSpc>
              <a:spcBef>
                <a:spcPts val="0"/>
              </a:spcBef>
              <a:buFontTx/>
              <a:buNone/>
            </a:pPr>
            <a:r>
              <a:rPr lang="en-US" dirty="0"/>
              <a:t>retribution</a:t>
            </a:r>
          </a:p>
          <a:p>
            <a:pPr>
              <a:lnSpc>
                <a:spcPct val="100000"/>
              </a:lnSpc>
              <a:spcBef>
                <a:spcPts val="0"/>
              </a:spcBef>
              <a:buFontTx/>
              <a:buNone/>
            </a:pPr>
            <a:r>
              <a:rPr lang="en-US" dirty="0"/>
              <a:t>human </a:t>
            </a:r>
            <a:r>
              <a:rPr lang="en-US" dirty="0" smtClean="0"/>
              <a:t>law</a:t>
            </a:r>
            <a:endParaRPr lang="en-US" dirty="0"/>
          </a:p>
        </p:txBody>
      </p:sp>
      <p:sp>
        <p:nvSpPr>
          <p:cNvPr id="6" name="Text Box 12"/>
          <p:cNvSpPr txBox="1">
            <a:spLocks noChangeArrowheads="1"/>
          </p:cNvSpPr>
          <p:nvPr/>
        </p:nvSpPr>
        <p:spPr bwMode="auto">
          <a:xfrm>
            <a:off x="3294610" y="5336465"/>
            <a:ext cx="5599611" cy="510778"/>
          </a:xfrm>
          <a:prstGeom prst="roundRect">
            <a:avLst/>
          </a:prstGeom>
          <a:solidFill>
            <a:schemeClr val="bg1"/>
          </a:solidFill>
          <a:ln w="9525">
            <a:solidFill>
              <a:schemeClr val="tx2">
                <a:lumMod val="40000"/>
                <a:lumOff val="60000"/>
              </a:schemeClr>
            </a:solidFill>
            <a:miter lim="800000"/>
            <a:headEnd/>
            <a:tailEnd/>
          </a:ln>
          <a:effectLst>
            <a:outerShdw blurRad="50800" dist="127000" dir="2700000" algn="tl" rotWithShape="0">
              <a:prstClr val="black">
                <a:alpha val="40000"/>
              </a:prstClr>
            </a:outerShdw>
          </a:effectLst>
        </p:spPr>
        <p:txBody>
          <a:bodyPr wrap="none">
            <a:spAutoFit/>
          </a:bodyPr>
          <a:lstStyle/>
          <a:p>
            <a:pPr algn="ctr"/>
            <a:r>
              <a:rPr lang="en-US" sz="2400" i="1" dirty="0" smtClean="0"/>
              <a:t>But do the columns actually line up?</a:t>
            </a:r>
            <a:endParaRPr lang="en-US" sz="2400" i="1" dirty="0"/>
          </a:p>
        </p:txBody>
      </p:sp>
    </p:spTree>
    <p:extLst>
      <p:ext uri="{BB962C8B-B14F-4D97-AF65-F5344CB8AC3E}">
        <p14:creationId xmlns:p14="http://schemas.microsoft.com/office/powerpoint/2010/main" val="369044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4775" name="Rectangle 7"/>
          <p:cNvSpPr>
            <a:spLocks noGrp="1" noChangeArrowheads="1"/>
          </p:cNvSpPr>
          <p:nvPr>
            <p:ph type="title"/>
          </p:nvPr>
        </p:nvSpPr>
        <p:spPr/>
        <p:txBody>
          <a:bodyPr>
            <a:normAutofit/>
          </a:bodyPr>
          <a:lstStyle/>
          <a:p>
            <a:r>
              <a:rPr lang="en-US" dirty="0" smtClean="0"/>
              <a:t>Complicating Clashes</a:t>
            </a:r>
            <a:endParaRPr lang="en-US" dirty="0"/>
          </a:p>
        </p:txBody>
      </p:sp>
      <p:sp>
        <p:nvSpPr>
          <p:cNvPr id="1184776" name="Rectangle 8"/>
          <p:cNvSpPr>
            <a:spLocks noGrp="1" noChangeArrowheads="1"/>
          </p:cNvSpPr>
          <p:nvPr>
            <p:ph type="body" sz="half" idx="4294967295"/>
          </p:nvPr>
        </p:nvSpPr>
        <p:spPr>
          <a:xfrm>
            <a:off x="1053808" y="1494438"/>
            <a:ext cx="4134977" cy="3687163"/>
          </a:xfrm>
        </p:spPr>
        <p:txBody>
          <a:bodyPr wrap="square">
            <a:spAutoFit/>
          </a:bodyPr>
          <a:lstStyle/>
          <a:p>
            <a:pPr algn="r">
              <a:lnSpc>
                <a:spcPct val="100000"/>
              </a:lnSpc>
              <a:spcBef>
                <a:spcPts val="0"/>
              </a:spcBef>
              <a:buNone/>
            </a:pPr>
            <a:r>
              <a:rPr lang="en-US" dirty="0" smtClean="0"/>
              <a:t>Antigone</a:t>
            </a:r>
          </a:p>
          <a:p>
            <a:pPr algn="r">
              <a:lnSpc>
                <a:spcPct val="100000"/>
              </a:lnSpc>
              <a:spcBef>
                <a:spcPts val="0"/>
              </a:spcBef>
              <a:buFontTx/>
              <a:buNone/>
            </a:pPr>
            <a:r>
              <a:rPr lang="en-US" dirty="0" smtClean="0"/>
              <a:t>delusion</a:t>
            </a:r>
          </a:p>
          <a:p>
            <a:pPr algn="r">
              <a:lnSpc>
                <a:spcPct val="100000"/>
              </a:lnSpc>
              <a:spcBef>
                <a:spcPts val="0"/>
              </a:spcBef>
              <a:buFontTx/>
              <a:buNone/>
            </a:pPr>
            <a:r>
              <a:rPr lang="en-US" dirty="0" smtClean="0"/>
              <a:t>Creon</a:t>
            </a:r>
            <a:endParaRPr lang="en-US" dirty="0"/>
          </a:p>
        </p:txBody>
      </p:sp>
      <p:sp>
        <p:nvSpPr>
          <p:cNvPr id="1184777" name="Rectangle 9"/>
          <p:cNvSpPr>
            <a:spLocks noGrp="1" noChangeArrowheads="1"/>
          </p:cNvSpPr>
          <p:nvPr>
            <p:ph type="body" sz="half" idx="4294967295"/>
          </p:nvPr>
        </p:nvSpPr>
        <p:spPr>
          <a:xfrm>
            <a:off x="6994358" y="1494090"/>
            <a:ext cx="4105192" cy="3687163"/>
          </a:xfrm>
        </p:spPr>
        <p:txBody>
          <a:bodyPr wrap="square">
            <a:spAutoFit/>
          </a:bodyPr>
          <a:lstStyle/>
          <a:p>
            <a:pPr>
              <a:lnSpc>
                <a:spcPct val="100000"/>
              </a:lnSpc>
              <a:spcBef>
                <a:spcPts val="0"/>
              </a:spcBef>
              <a:buNone/>
            </a:pPr>
            <a:r>
              <a:rPr lang="en-US" dirty="0" smtClean="0"/>
              <a:t>Creon</a:t>
            </a:r>
          </a:p>
          <a:p>
            <a:pPr>
              <a:lnSpc>
                <a:spcPct val="100000"/>
              </a:lnSpc>
              <a:spcBef>
                <a:spcPts val="0"/>
              </a:spcBef>
              <a:buFontTx/>
              <a:buNone/>
            </a:pPr>
            <a:r>
              <a:rPr lang="en-US" dirty="0" smtClean="0"/>
              <a:t>reason</a:t>
            </a:r>
          </a:p>
          <a:p>
            <a:pPr>
              <a:lnSpc>
                <a:spcPct val="100000"/>
              </a:lnSpc>
              <a:spcBef>
                <a:spcPts val="0"/>
              </a:spcBef>
              <a:buFontTx/>
              <a:buNone/>
            </a:pPr>
            <a:r>
              <a:rPr lang="en-US" dirty="0" smtClean="0"/>
              <a:t>Tiresias, Haemon</a:t>
            </a:r>
          </a:p>
        </p:txBody>
      </p:sp>
      <p:sp>
        <p:nvSpPr>
          <p:cNvPr id="2" name="TextBox 1"/>
          <p:cNvSpPr txBox="1"/>
          <p:nvPr/>
        </p:nvSpPr>
        <p:spPr>
          <a:xfrm>
            <a:off x="5398393" y="1417934"/>
            <a:ext cx="1401346" cy="662361"/>
          </a:xfrm>
          <a:prstGeom prst="rect">
            <a:avLst/>
          </a:prstGeom>
          <a:noFill/>
        </p:spPr>
        <p:txBody>
          <a:bodyPr wrap="none" rtlCol="0">
            <a:spAutoFit/>
          </a:bodyPr>
          <a:lstStyle/>
          <a:p>
            <a:pPr algn="ctr">
              <a:lnSpc>
                <a:spcPct val="125000"/>
              </a:lnSpc>
            </a:pPr>
            <a:r>
              <a:rPr lang="en-US" sz="3200" dirty="0" smtClean="0">
                <a:latin typeface="Calibri" panose="020F0502020204030204" pitchFamily="34" charset="0"/>
                <a:cs typeface="Calibri" panose="020F0502020204030204" pitchFamily="34" charset="0"/>
              </a:rPr>
              <a:t>Ismene</a:t>
            </a:r>
          </a:p>
        </p:txBody>
      </p:sp>
      <p:pic>
        <p:nvPicPr>
          <p:cNvPr id="9" name="Picture 8" descr="pe02441_"/>
          <p:cNvPicPr>
            <a:picLocks noChangeAspect="1" noChangeArrowheads="1"/>
          </p:cNvPicPr>
          <p:nvPr/>
        </p:nvPicPr>
        <p:blipFill>
          <a:blip r:embed="rId3" cstate="print"/>
          <a:srcRect/>
          <a:stretch>
            <a:fillRect/>
          </a:stretch>
        </p:blipFill>
        <p:spPr bwMode="auto">
          <a:xfrm>
            <a:off x="5013462" y="3873260"/>
            <a:ext cx="2156219" cy="2114521"/>
          </a:xfrm>
          <a:prstGeom prst="rect">
            <a:avLst/>
          </a:prstGeom>
          <a:noFill/>
        </p:spPr>
      </p:pic>
    </p:spTree>
    <p:extLst>
      <p:ext uri="{BB962C8B-B14F-4D97-AF65-F5344CB8AC3E}">
        <p14:creationId xmlns:p14="http://schemas.microsoft.com/office/powerpoint/2010/main" val="2843046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Tragic Patterns</a:t>
            </a:r>
            <a:endParaRPr lang="en-US" dirty="0"/>
          </a:p>
        </p:txBody>
      </p:sp>
      <p:sp>
        <p:nvSpPr>
          <p:cNvPr id="3" name="Text Placeholder 2"/>
          <p:cNvSpPr>
            <a:spLocks noGrp="1"/>
          </p:cNvSpPr>
          <p:nvPr>
            <p:ph type="body" idx="1"/>
          </p:nvPr>
        </p:nvSpPr>
        <p:spPr/>
        <p:txBody>
          <a:bodyPr/>
          <a:lstStyle/>
          <a:p>
            <a:r>
              <a:rPr lang="en-US" dirty="0" smtClean="0"/>
              <a:t>Motifs, Motivation</a:t>
            </a:r>
            <a:endParaRPr lang="en-US" dirty="0"/>
          </a:p>
        </p:txBody>
      </p:sp>
    </p:spTree>
    <p:extLst>
      <p:ext uri="{BB962C8B-B14F-4D97-AF65-F5344CB8AC3E}">
        <p14:creationId xmlns:p14="http://schemas.microsoft.com/office/powerpoint/2010/main" val="1373654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World Presentation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ancient_tragedy.potx" id="{07C7610A-88D5-40FC-901D-45BE5CB00A18}" vid="{98E9A922-FAAD-4CE5-9C9A-599152AC9777}"/>
    </a:ext>
  </a:ext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131</TotalTime>
  <Words>1479</Words>
  <Application>Microsoft Office PowerPoint</Application>
  <PresentationFormat>Custom</PresentationFormat>
  <Paragraphs>196</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Candara</vt:lpstr>
      <vt:lpstr>Century Gothic</vt:lpstr>
      <vt:lpstr>Wingdings</vt:lpstr>
      <vt:lpstr>World Presentation 16x9</vt:lpstr>
      <vt:lpstr>The Good, the Bad, and the — What?</vt:lpstr>
      <vt:lpstr>Agenda</vt:lpstr>
      <vt:lpstr>Recap and Update</vt:lpstr>
      <vt:lpstr>Myth Background: House of Thebes</vt:lpstr>
      <vt:lpstr>Play Analysis</vt:lpstr>
      <vt:lpstr>Cultural/Thematic Oppositions</vt:lpstr>
      <vt:lpstr>Cultural/Thematic Oppositions</vt:lpstr>
      <vt:lpstr>Complicating Clashes</vt:lpstr>
      <vt:lpstr>Tragic Patterns</vt:lpstr>
      <vt:lpstr>Antigone – Tragic Motifs</vt:lpstr>
      <vt:lpstr>Antigone – Tragic Motifs (cont’d)</vt:lpstr>
      <vt:lpstr>Antigone — Motivation</vt:lpstr>
      <vt:lpstr>Performance Project</vt:lpstr>
      <vt:lpstr>Creon-Haemon agōn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Good, the Bad, and the — What?</dc:title>
  <dc:creator>Scholtz, Andrew</dc:creator>
  <cp:lastModifiedBy>Scholtz, Andrew</cp:lastModifiedBy>
  <cp:revision>17</cp:revision>
  <cp:lastPrinted>2020-01-28T22:34:18Z</cp:lastPrinted>
  <dcterms:created xsi:type="dcterms:W3CDTF">2020-01-28T04:52:04Z</dcterms:created>
  <dcterms:modified xsi:type="dcterms:W3CDTF">2020-01-28T22:56:29Z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