
<file path=[Content_Types].xml><?xml version="1.0" encoding="utf-8"?>
<Types xmlns="http://schemas.openxmlformats.org/package/2006/content-types">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
  </p:notesMasterIdLst>
  <p:handoutMasterIdLst>
    <p:handoutMasterId r:id="rId10"/>
  </p:handoutMasterIdLst>
  <p:sldIdLst>
    <p:sldId id="256" r:id="rId2"/>
    <p:sldId id="257" r:id="rId3"/>
    <p:sldId id="258" r:id="rId4"/>
    <p:sldId id="259" r:id="rId5"/>
    <p:sldId id="262" r:id="rId6"/>
    <p:sldId id="260" r:id="rId7"/>
    <p:sldId id="261" r:id="rId8"/>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16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373"/>
    <a:srgbClr val="FFFFFF"/>
    <a:srgbClr val="BE7F42"/>
    <a:srgbClr val="993300"/>
    <a:srgbClr val="00173A"/>
    <a:srgbClr val="0000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396" autoAdjust="0"/>
    <p:restoredTop sz="89070" autoAdjust="0"/>
  </p:normalViewPr>
  <p:slideViewPr>
    <p:cSldViewPr snapToGrid="0">
      <p:cViewPr varScale="1">
        <p:scale>
          <a:sx n="111" d="100"/>
          <a:sy n="111" d="100"/>
        </p:scale>
        <p:origin x="1254" y="114"/>
      </p:cViewPr>
      <p:guideLst>
        <p:guide orient="horz" pos="2160"/>
        <p:guide pos="3839"/>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p:scale>
          <a:sx n="70" d="100"/>
          <a:sy n="70" d="100"/>
        </p:scale>
        <p:origin x="4086" y="47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8FCA9C-FF92-4024-BDEC-A6D3B663DC09}" type="datetimeFigureOut">
              <a:rPr lang="en-US"/>
              <a:t>2/2/2020</a:t>
            </a:fld>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72AB877-E7B1-4681-847E-D0918612832B}" type="datetimeFigureOut">
              <a:rPr lang="en-US"/>
              <a:t>2/2/2020</a:t>
            </a:fld>
            <a:endParaRPr/>
          </a:p>
        </p:txBody>
      </p:sp>
      <p:sp>
        <p:nvSpPr>
          <p:cNvPr id="4" name="Slide Image Placeholder 3"/>
          <p:cNvSpPr>
            <a:spLocks noGrp="1" noRot="1" noChangeAspect="1"/>
          </p:cNvSpPr>
          <p:nvPr>
            <p:ph type="sldImg" idx="2"/>
          </p:nvPr>
        </p:nvSpPr>
        <p:spPr>
          <a:xfrm>
            <a:off x="2115344" y="647806"/>
            <a:ext cx="2779712" cy="1564389"/>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2395181"/>
            <a:ext cx="5608320" cy="6203989"/>
          </a:xfrm>
          <a:prstGeom prst="rect">
            <a:avLst/>
          </a:prstGeom>
        </p:spPr>
        <p:txBody>
          <a:bodyPr vert="horz" lIns="93177" tIns="46589" rIns="93177" bIns="46589"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2pPr>
    <a:lvl3pPr marL="9144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3pPr>
    <a:lvl4pPr marL="13716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4pPr>
    <a:lvl5pPr marL="18288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smtClean="0"/>
              <a:t>Can something as remote as Greek tragedy can tell us anything about life today?</a:t>
            </a:r>
            <a:endParaRPr lang="en-US" i="0" dirty="0" smtClean="0"/>
          </a:p>
        </p:txBody>
      </p:sp>
      <p:sp>
        <p:nvSpPr>
          <p:cNvPr id="4" name="Slide Number Placeholder 3"/>
          <p:cNvSpPr>
            <a:spLocks noGrp="1"/>
          </p:cNvSpPr>
          <p:nvPr>
            <p:ph type="sldNum" sz="quarter" idx="10"/>
          </p:nvPr>
        </p:nvSpPr>
        <p:spPr/>
        <p:txBody>
          <a:bodyPr/>
          <a:lstStyle/>
          <a:p>
            <a:fld id="{69C971FF-EF28-4195-A575-329446EFAA55}" type="slidenum">
              <a:rPr lang="en-US" smtClean="0"/>
              <a:t>1</a:t>
            </a:fld>
            <a:endParaRPr lang="en-US" dirty="0"/>
          </a:p>
        </p:txBody>
      </p:sp>
    </p:spTree>
    <p:extLst>
      <p:ext uri="{BB962C8B-B14F-4D97-AF65-F5344CB8AC3E}">
        <p14:creationId xmlns:p14="http://schemas.microsoft.com/office/powerpoint/2010/main" val="1367327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01675" y="2395538"/>
            <a:ext cx="5607050" cy="62039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MJ (winner of 2015 Man Booker prize)</a:t>
            </a:r>
            <a:r>
              <a:rPr lang="en-US" baseline="0" dirty="0" smtClean="0"/>
              <a:t> </a:t>
            </a:r>
            <a:r>
              <a:rPr lang="en-US" dirty="0" smtClean="0"/>
              <a:t>thinks it</a:t>
            </a:r>
            <a:r>
              <a:rPr lang="en-US" baseline="0" dirty="0" smtClean="0"/>
              <a:t> can – is he right? because isn’t </a:t>
            </a:r>
            <a:r>
              <a:rPr lang="en-US" baseline="0" dirty="0" err="1" smtClean="0"/>
              <a:t>greek</a:t>
            </a:r>
            <a:r>
              <a:rPr lang="en-US" baseline="0" dirty="0" smtClean="0"/>
              <a:t> tragedy really about them – ancient folks? why think it has anything to do with us? let’s hear what </a:t>
            </a:r>
            <a:r>
              <a:rPr lang="en-US" baseline="0" dirty="0" err="1" smtClean="0"/>
              <a:t>mj</a:t>
            </a:r>
            <a:r>
              <a:rPr lang="en-US" baseline="0" dirty="0" smtClean="0"/>
              <a:t> has to say....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 Brief History of Seven Killings is the third novel by Jamaican author Marlon James.[1] It was published in 2014 by Riverhead Books.[2] The novel spans several decades and explores the attempted assassination of Bob Marley in Jamaica in 1976 and its aftermath, through the crack wars in New York City in the 1980s and a changed Jamaica in the 1990s.” WP)</a:t>
            </a:r>
          </a:p>
        </p:txBody>
      </p:sp>
      <p:sp>
        <p:nvSpPr>
          <p:cNvPr id="4" name="Slide Number Placeholder 3"/>
          <p:cNvSpPr>
            <a:spLocks noGrp="1"/>
          </p:cNvSpPr>
          <p:nvPr>
            <p:ph type="sldNum" sz="quarter" idx="10"/>
          </p:nvPr>
        </p:nvSpPr>
        <p:spPr>
          <a:xfrm>
            <a:off x="3971925" y="8829675"/>
            <a:ext cx="3038475" cy="465138"/>
          </a:xfrm>
        </p:spPr>
        <p:txBody>
          <a:bodyPr/>
          <a:lstStyle/>
          <a:p>
            <a:fld id="{69C971FF-EF28-4195-A575-329446EFAA55}" type="slidenum">
              <a:rPr lang="en-US" smtClean="0"/>
              <a:t>2</a:t>
            </a:fld>
            <a:endParaRPr lang="en-US"/>
          </a:p>
        </p:txBody>
      </p:sp>
      <p:sp>
        <p:nvSpPr>
          <p:cNvPr id="5" name="Slide Image Placeholder 4"/>
          <p:cNvSpPr>
            <a:spLocks noGrp="1" noRot="1" noChangeAspect="1"/>
          </p:cNvSpPr>
          <p:nvPr>
            <p:ph type="sldImg"/>
          </p:nvPr>
        </p:nvSpPr>
        <p:spPr>
          <a:xfrm>
            <a:off x="2114550" y="647700"/>
            <a:ext cx="2781300" cy="1565275"/>
          </a:xfrm>
        </p:spPr>
      </p:sp>
    </p:spTree>
    <p:extLst>
      <p:ext uri="{BB962C8B-B14F-4D97-AF65-F5344CB8AC3E}">
        <p14:creationId xmlns:p14="http://schemas.microsoft.com/office/powerpoint/2010/main" val="229503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p:txBody>
      </p:sp>
      <p:sp>
        <p:nvSpPr>
          <p:cNvPr id="4" name="Slide Number Placeholder 3"/>
          <p:cNvSpPr>
            <a:spLocks noGrp="1"/>
          </p:cNvSpPr>
          <p:nvPr>
            <p:ph type="sldNum" sz="quarter" idx="10"/>
          </p:nvPr>
        </p:nvSpPr>
        <p:spPr/>
        <p:txBody>
          <a:bodyPr/>
          <a:lstStyle/>
          <a:p>
            <a:fld id="{69C971FF-EF28-4195-A575-329446EFAA55}" type="slidenum">
              <a:rPr lang="en-US" smtClean="0"/>
              <a:t>3</a:t>
            </a:fld>
            <a:endParaRPr lang="en-US"/>
          </a:p>
        </p:txBody>
      </p:sp>
    </p:spTree>
    <p:extLst>
      <p:ext uri="{BB962C8B-B14F-4D97-AF65-F5344CB8AC3E}">
        <p14:creationId xmlns:p14="http://schemas.microsoft.com/office/powerpoint/2010/main" val="224888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4</a:t>
            </a:fld>
            <a:endParaRPr lang="en-US"/>
          </a:p>
        </p:txBody>
      </p:sp>
    </p:spTree>
    <p:extLst>
      <p:ext uri="{BB962C8B-B14F-4D97-AF65-F5344CB8AC3E}">
        <p14:creationId xmlns:p14="http://schemas.microsoft.com/office/powerpoint/2010/main" val="876588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5</a:t>
            </a:fld>
            <a:endParaRPr lang="en-US"/>
          </a:p>
        </p:txBody>
      </p:sp>
    </p:spTree>
    <p:extLst>
      <p:ext uri="{BB962C8B-B14F-4D97-AF65-F5344CB8AC3E}">
        <p14:creationId xmlns:p14="http://schemas.microsoft.com/office/powerpoint/2010/main" val="189164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Antigone effect</a:t>
            </a:r>
          </a:p>
          <a:p>
            <a:pPr lvl="1"/>
            <a:r>
              <a:rPr lang="en-US" b="1" dirty="0" smtClean="0"/>
              <a:t>the AE “moves those who enlist the play from an activist politics that quests for sovereign power into a </a:t>
            </a:r>
            <a:r>
              <a:rPr lang="en-US" b="1" dirty="0" err="1" smtClean="0"/>
              <a:t>lamentational</a:t>
            </a:r>
            <a:r>
              <a:rPr lang="en-US" b="1" dirty="0" smtClean="0"/>
              <a:t> politics that bemoans the excesses of sovereign power"</a:t>
            </a:r>
          </a:p>
          <a:p>
            <a:r>
              <a:rPr lang="en-US" dirty="0" smtClean="0"/>
              <a:t>Antigone as mad?</a:t>
            </a:r>
          </a:p>
          <a:p>
            <a:pPr lvl="1"/>
            <a:r>
              <a:rPr lang="en-US" dirty="0" smtClean="0"/>
              <a:t>“... if the girl’s actions were mad, was she truly mad or merely self-indulgent?” (</a:t>
            </a:r>
            <a:r>
              <a:rPr lang="en-US" i="1" dirty="0" smtClean="0"/>
              <a:t>AI</a:t>
            </a:r>
            <a:r>
              <a:rPr lang="en-US" dirty="0" smtClean="0"/>
              <a:t>, xi)</a:t>
            </a:r>
          </a:p>
          <a:p>
            <a:pPr lvl="1"/>
            <a:r>
              <a:rPr lang="en-US" dirty="0" smtClean="0"/>
              <a:t>the interruption is connected to seeing too much or too little meaning.\</a:t>
            </a:r>
          </a:p>
          <a:p>
            <a:pPr lvl="1"/>
            <a:r>
              <a:rPr lang="en-US" dirty="0" smtClean="0"/>
              <a:t>“</a:t>
            </a:r>
            <a:r>
              <a:rPr lang="en-US" b="0" i="0" kern="1200" dirty="0" smtClean="0">
                <a:solidFill>
                  <a:schemeClr val="tx1">
                    <a:lumMod val="50000"/>
                  </a:schemeClr>
                </a:solidFill>
                <a:effectLst/>
              </a:rPr>
              <a:t>In Part I, Interruption,” “I ask whether the conventional fi </a:t>
            </a:r>
            <a:r>
              <a:rPr lang="en-US" b="0" i="0" kern="1200" dirty="0" err="1" smtClean="0">
                <a:solidFill>
                  <a:schemeClr val="tx1">
                    <a:lumMod val="50000"/>
                  </a:schemeClr>
                </a:solidFill>
                <a:effectLst/>
              </a:rPr>
              <a:t>gure</a:t>
            </a:r>
            <a:r>
              <a:rPr lang="en-US" b="0" i="0" kern="1200" dirty="0" smtClean="0">
                <a:solidFill>
                  <a:schemeClr val="tx1">
                    <a:lumMod val="50000"/>
                  </a:schemeClr>
                </a:solidFill>
                <a:effectLst/>
              </a:rPr>
              <a:t> of Antigone herself, much admired for her principled dissidence but also for her self-</a:t>
            </a:r>
            <a:r>
              <a:rPr lang="en-US" b="0" i="0" kern="1200" dirty="0" err="1" smtClean="0">
                <a:solidFill>
                  <a:schemeClr val="tx1">
                    <a:lumMod val="50000"/>
                  </a:schemeClr>
                </a:solidFill>
                <a:effectLst/>
              </a:rPr>
              <a:t>sacri</a:t>
            </a:r>
            <a:r>
              <a:rPr lang="en-US" b="0" i="0" kern="1200" dirty="0" smtClean="0">
                <a:solidFill>
                  <a:schemeClr val="tx1">
                    <a:lumMod val="50000"/>
                  </a:schemeClr>
                </a:solidFill>
                <a:effectLst/>
              </a:rPr>
              <a:t> fi ce, ultimately presses a certain impotence and resignation on her admirers as she leads them to embrace, as they think she once did, a politics of lamentation” (2)</a:t>
            </a:r>
          </a:p>
          <a:p>
            <a:pPr lvl="1"/>
            <a:r>
              <a:rPr lang="en-US" b="0" i="0" kern="1200" dirty="0" smtClean="0">
                <a:solidFill>
                  <a:schemeClr val="tx1">
                    <a:lumMod val="50000"/>
                  </a:schemeClr>
                </a:solidFill>
                <a:effectLst/>
              </a:rPr>
              <a:t>“I ask whether the conventional fi </a:t>
            </a:r>
            <a:r>
              <a:rPr lang="en-US" b="0" i="0" kern="1200" dirty="0" err="1" smtClean="0">
                <a:solidFill>
                  <a:schemeClr val="tx1">
                    <a:lumMod val="50000"/>
                  </a:schemeClr>
                </a:solidFill>
                <a:effectLst/>
              </a:rPr>
              <a:t>gure</a:t>
            </a:r>
            <a:r>
              <a:rPr lang="en-US" b="0" i="0" kern="1200" dirty="0" smtClean="0">
                <a:solidFill>
                  <a:schemeClr val="tx1">
                    <a:lumMod val="50000"/>
                  </a:schemeClr>
                </a:solidFill>
                <a:effectLst/>
              </a:rPr>
              <a:t> of Antigone herself, much admired for her principled dissidence but also for her self-</a:t>
            </a:r>
            <a:r>
              <a:rPr lang="en-US" b="0" i="0" kern="1200" dirty="0" err="1" smtClean="0">
                <a:solidFill>
                  <a:schemeClr val="tx1">
                    <a:lumMod val="50000"/>
                  </a:schemeClr>
                </a:solidFill>
                <a:effectLst/>
              </a:rPr>
              <a:t>sacri</a:t>
            </a:r>
            <a:r>
              <a:rPr lang="en-US" b="0" i="0" kern="1200" dirty="0" smtClean="0">
                <a:solidFill>
                  <a:schemeClr val="tx1">
                    <a:lumMod val="50000"/>
                  </a:schemeClr>
                </a:solidFill>
                <a:effectLst/>
              </a:rPr>
              <a:t> fi ce, ultimately presses a certain impotence and resignation on her admirers as she leads them to embrace, as they think she once did, a politics of lamentation” (2)</a:t>
            </a:r>
            <a:endParaRPr lang="en-US" dirty="0" smtClean="0"/>
          </a:p>
          <a:p>
            <a:pPr lvl="1"/>
            <a:r>
              <a:rPr lang="en-US" b="0" i="0" kern="1200" dirty="0" smtClean="0">
                <a:solidFill>
                  <a:schemeClr val="tx1">
                    <a:lumMod val="50000"/>
                  </a:schemeClr>
                </a:solidFill>
                <a:effectLst/>
              </a:rPr>
              <a:t>“For Creon, Antigone ’ s madness in defying his ban consists in </a:t>
            </a:r>
            <a:r>
              <a:rPr lang="en-US" b="0" i="0" kern="1200" dirty="0" err="1" smtClean="0">
                <a:solidFill>
                  <a:schemeClr val="tx1">
                    <a:lumMod val="50000"/>
                  </a:schemeClr>
                </a:solidFill>
                <a:effectLst/>
              </a:rPr>
              <a:t>unquali</a:t>
            </a:r>
            <a:r>
              <a:rPr lang="en-US" b="0" i="0" kern="1200" dirty="0" smtClean="0">
                <a:solidFill>
                  <a:schemeClr val="tx1">
                    <a:lumMod val="50000"/>
                  </a:schemeClr>
                </a:solidFill>
                <a:effectLst/>
              </a:rPr>
              <a:t> fi </a:t>
            </a:r>
            <a:r>
              <a:rPr lang="en-US" b="0" i="0" kern="1200" dirty="0" err="1" smtClean="0">
                <a:solidFill>
                  <a:schemeClr val="tx1">
                    <a:lumMod val="50000"/>
                  </a:schemeClr>
                </a:solidFill>
                <a:effectLst/>
              </a:rPr>
              <a:t>ed</a:t>
            </a:r>
            <a:r>
              <a:rPr lang="en-US" b="0" i="0" kern="1200" dirty="0" smtClean="0">
                <a:solidFill>
                  <a:schemeClr val="tx1">
                    <a:lumMod val="50000"/>
                  </a:schemeClr>
                </a:solidFill>
                <a:effectLst/>
              </a:rPr>
              <a:t> attachments to the underworld and to her incestuous, destructive clan” (xii)</a:t>
            </a:r>
          </a:p>
          <a:p>
            <a:pPr lvl="1"/>
            <a:r>
              <a:rPr lang="en-US" dirty="0" smtClean="0"/>
              <a:t>“</a:t>
            </a:r>
            <a:r>
              <a:rPr lang="en-US" b="0" i="0" kern="1200" dirty="0" smtClean="0">
                <a:solidFill>
                  <a:schemeClr val="tx1">
                    <a:lumMod val="50000"/>
                  </a:schemeClr>
                </a:solidFill>
                <a:effectLst/>
              </a:rPr>
              <a:t>Beyond reason, seemingly incapable of acknowledging and balancing plural goods, she is, as we say, unbalanced” (xii)</a:t>
            </a:r>
          </a:p>
          <a:p>
            <a:pPr lvl="1"/>
            <a:r>
              <a:rPr lang="en-US" b="1" i="1" kern="1200" dirty="0" smtClean="0">
                <a:solidFill>
                  <a:schemeClr val="tx1">
                    <a:lumMod val="50000"/>
                  </a:schemeClr>
                </a:solidFill>
                <a:effectLst/>
              </a:rPr>
              <a:t>“I treat Antigone as a complex political actor engaged in struggle with Creon and others about the terms and sites of sovereignty in Thebes” (xiii)</a:t>
            </a:r>
          </a:p>
          <a:p>
            <a:pPr lvl="1"/>
            <a:r>
              <a:rPr lang="en-US" b="1" i="1" kern="1200" dirty="0" smtClean="0">
                <a:solidFill>
                  <a:schemeClr val="tx1">
                    <a:lumMod val="50000"/>
                  </a:schemeClr>
                </a:solidFill>
                <a:effectLst/>
              </a:rPr>
              <a:t>“In Part II, Conspiracy, I develop new readings of Sophocles ’ play. The hope is to inspire democratic theorists today seeking to theorize politics as a meaning-making practice, as action in concert on behalf of collective life, rather than as the sorts of solitary, heroic performances that may sometimes shift the plates of tectonic politics but also seem fated to rock </a:t>
            </a:r>
            <a:r>
              <a:rPr lang="en-US" b="1" i="1" kern="1200" dirty="0" err="1" smtClean="0">
                <a:solidFill>
                  <a:schemeClr val="tx1">
                    <a:lumMod val="50000"/>
                  </a:schemeClr>
                </a:solidFill>
                <a:effectLst/>
              </a:rPr>
              <a:t>undecidably</a:t>
            </a:r>
            <a:r>
              <a:rPr lang="en-US" b="1" i="1" kern="1200" dirty="0" smtClean="0">
                <a:solidFill>
                  <a:schemeClr val="tx1">
                    <a:lumMod val="50000"/>
                  </a:schemeClr>
                </a:solidFill>
                <a:effectLst/>
              </a:rPr>
              <a:t> on the border of self-indulgence and madness” (xiii)</a:t>
            </a:r>
          </a:p>
        </p:txBody>
      </p:sp>
      <p:sp>
        <p:nvSpPr>
          <p:cNvPr id="4" name="Slide Number Placeholder 3"/>
          <p:cNvSpPr>
            <a:spLocks noGrp="1"/>
          </p:cNvSpPr>
          <p:nvPr>
            <p:ph type="sldNum" sz="quarter" idx="10"/>
          </p:nvPr>
        </p:nvSpPr>
        <p:spPr/>
        <p:txBody>
          <a:bodyPr/>
          <a:lstStyle/>
          <a:p>
            <a:fld id="{69C971FF-EF28-4195-A575-329446EFAA55}" type="slidenum">
              <a:rPr lang="en-US" smtClean="0"/>
              <a:t>6</a:t>
            </a:fld>
            <a:endParaRPr lang="en-US"/>
          </a:p>
        </p:txBody>
      </p:sp>
    </p:spTree>
    <p:extLst>
      <p:ext uri="{BB962C8B-B14F-4D97-AF65-F5344CB8AC3E}">
        <p14:creationId xmlns:p14="http://schemas.microsoft.com/office/powerpoint/2010/main" val="1271456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Confrontations and conspiracies</a:t>
            </a:r>
          </a:p>
          <a:p>
            <a:pPr lvl="1"/>
            <a:r>
              <a:rPr lang="en-US" dirty="0" smtClean="0"/>
              <a:t>wants to move beyond focus on doomed confrontations (</a:t>
            </a:r>
            <a:r>
              <a:rPr lang="en-US" dirty="0" err="1" smtClean="0"/>
              <a:t>esp</a:t>
            </a:r>
            <a:r>
              <a:rPr lang="en-US" dirty="0" smtClean="0"/>
              <a:t> with </a:t>
            </a:r>
            <a:r>
              <a:rPr lang="en-US" dirty="0" err="1" smtClean="0"/>
              <a:t>creon</a:t>
            </a:r>
            <a:r>
              <a:rPr lang="en-US" dirty="0" smtClean="0"/>
              <a:t>) to her more secretive plotting (that baffles </a:t>
            </a:r>
            <a:r>
              <a:rPr lang="en-US" dirty="0" err="1" smtClean="0"/>
              <a:t>creon</a:t>
            </a:r>
            <a:r>
              <a:rPr lang="en-US" dirty="0" smtClean="0"/>
              <a:t>): her intervention is inconceivable to him</a:t>
            </a:r>
          </a:p>
          <a:p>
            <a:r>
              <a:rPr lang="en-US" dirty="0" smtClean="0"/>
              <a:t>Text as performance</a:t>
            </a:r>
          </a:p>
          <a:p>
            <a:pPr lvl="1"/>
            <a:r>
              <a:rPr lang="en-US" dirty="0" smtClean="0"/>
              <a:t>Does it offer something more?</a:t>
            </a:r>
          </a:p>
          <a:p>
            <a:pPr lvl="2"/>
            <a:r>
              <a:rPr lang="en-US" dirty="0" smtClean="0"/>
              <a:t>it forces us to see the</a:t>
            </a:r>
            <a:r>
              <a:rPr lang="en-US" baseline="0" dirty="0" smtClean="0"/>
              <a:t> speech act of interruption.</a:t>
            </a:r>
          </a:p>
          <a:p>
            <a:pPr lvl="2"/>
            <a:r>
              <a:rPr lang="en-US" baseline="0" dirty="0" smtClean="0"/>
              <a:t>performance – how performing the play, how the play “performs” – opens up these interruptions</a:t>
            </a:r>
          </a:p>
          <a:p>
            <a:pPr lvl="3"/>
            <a:r>
              <a:rPr lang="en-US" baseline="0" dirty="0" err="1" smtClean="0"/>
              <a:t>creon</a:t>
            </a:r>
            <a:r>
              <a:rPr lang="en-US" baseline="0" dirty="0" smtClean="0"/>
              <a:t> and sentries interrupt a</a:t>
            </a:r>
          </a:p>
          <a:p>
            <a:pPr lvl="3"/>
            <a:r>
              <a:rPr lang="en-US" baseline="0" dirty="0" err="1" smtClean="0"/>
              <a:t>creon</a:t>
            </a:r>
            <a:r>
              <a:rPr lang="en-US" baseline="0" dirty="0" smtClean="0"/>
              <a:t> interrupts the funeral dirge she sings for herself</a:t>
            </a:r>
          </a:p>
          <a:p>
            <a:pPr lvl="3"/>
            <a:r>
              <a:rPr lang="en-US" baseline="0" dirty="0" smtClean="0"/>
              <a:t>Haemon interrupts her marriage with death. ((the messenger says: “ he has won his bride at last poor boy ” [ 1240 – 1241 ( 1370 )]), and reclaims her for the conjugal family form she rejected in life,” 6)</a:t>
            </a:r>
          </a:p>
          <a:p>
            <a:pPr lvl="3"/>
            <a:r>
              <a:rPr lang="en-US" baseline="0" dirty="0" err="1" smtClean="0"/>
              <a:t>honig</a:t>
            </a:r>
            <a:r>
              <a:rPr lang="en-US" baseline="0" dirty="0" smtClean="0"/>
              <a:t> “interrupts” traditional readings</a:t>
            </a:r>
          </a:p>
          <a:p>
            <a:r>
              <a:rPr lang="en-US" dirty="0" smtClean="0"/>
              <a:t>Antigone as mad or “interrupted”...</a:t>
            </a:r>
          </a:p>
          <a:p>
            <a:pPr lvl="1"/>
            <a:r>
              <a:rPr lang="en-US" dirty="0" smtClean="0"/>
              <a:t>“... if the girl’s actions were mad, was she truly mad or merely self-indulgent?” (</a:t>
            </a:r>
            <a:r>
              <a:rPr lang="en-US" i="1" dirty="0" smtClean="0"/>
              <a:t>AI</a:t>
            </a:r>
            <a:r>
              <a:rPr lang="en-US" dirty="0" smtClean="0"/>
              <a:t>, xi)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Agonistic humanism</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“However, </a:t>
            </a:r>
            <a:r>
              <a:rPr lang="en-US" dirty="0" err="1" smtClean="0"/>
              <a:t>Honig</a:t>
            </a:r>
            <a:r>
              <a:rPr lang="en-US" dirty="0" smtClean="0"/>
              <a:t> argues, this effect can be overcome by way of a new reading of the Antigone. Read in historical context, and in dialogue with contemporary political, literary, feminist, and queer theory, Sophocles’ great tragedy offers something more than a model for resistance politics or a </a:t>
            </a:r>
            <a:r>
              <a:rPr lang="en-US" dirty="0" err="1" smtClean="0"/>
              <a:t>mortalist</a:t>
            </a:r>
            <a:r>
              <a:rPr lang="en-US" dirty="0" smtClean="0"/>
              <a:t> humanism of “equal dignity in death.” Instead, </a:t>
            </a:r>
            <a:r>
              <a:rPr lang="en-US" dirty="0" err="1" smtClean="0"/>
              <a:t>Honig</a:t>
            </a:r>
            <a:r>
              <a:rPr lang="en-US" dirty="0" smtClean="0"/>
              <a:t> writes on behalf of an agonistic humanism: a politics of counter-sovereignty and solidarity which emphasizes equality in life“ (blurb)</a:t>
            </a:r>
          </a:p>
          <a:p>
            <a:pPr lvl="1"/>
            <a:r>
              <a:rPr lang="en-US" dirty="0" smtClean="0"/>
              <a:t>“</a:t>
            </a:r>
            <a:r>
              <a:rPr lang="en-US" b="1" i="1" kern="1200" dirty="0" smtClean="0">
                <a:solidFill>
                  <a:schemeClr val="tx1">
                    <a:lumMod val="50000"/>
                  </a:schemeClr>
                </a:solidFill>
                <a:effectLst/>
              </a:rPr>
              <a:t>There is another option: an agonistic humanism whose politics of counter-sovereignty, conspiracy, and solidarity is more promising for them and, arguably, more true to the richness of Sophocles ’ play and its complex reception history. </a:t>
            </a:r>
            <a:r>
              <a:rPr lang="en-US" b="0" i="0" kern="1200" dirty="0" smtClean="0">
                <a:solidFill>
                  <a:schemeClr val="tx1">
                    <a:lumMod val="50000"/>
                  </a:schemeClr>
                </a:solidFill>
                <a:effectLst/>
              </a:rPr>
              <a:t>The </a:t>
            </a:r>
            <a:r>
              <a:rPr lang="en-US" b="0" i="0" kern="1200" dirty="0" err="1" smtClean="0">
                <a:solidFill>
                  <a:schemeClr val="tx1">
                    <a:lumMod val="50000"/>
                  </a:schemeClr>
                </a:solidFill>
                <a:effectLst/>
              </a:rPr>
              <a:t>extrapolitical</a:t>
            </a:r>
            <a:r>
              <a:rPr lang="en-US" b="0" i="0" kern="1200" dirty="0" smtClean="0">
                <a:solidFill>
                  <a:schemeClr val="tx1">
                    <a:lumMod val="50000"/>
                  </a:schemeClr>
                </a:solidFill>
                <a:effectLst/>
              </a:rPr>
              <a:t> universalism of grief with which this classical heroine is increasingly </a:t>
            </a:r>
            <a:r>
              <a:rPr lang="en-US" b="0" i="0" kern="1200" dirty="0" err="1" smtClean="0">
                <a:solidFill>
                  <a:schemeClr val="tx1">
                    <a:lumMod val="50000"/>
                  </a:schemeClr>
                </a:solidFill>
                <a:effectLst/>
              </a:rPr>
              <a:t>identi</a:t>
            </a:r>
            <a:r>
              <a:rPr lang="en-US" b="0" i="0" kern="1200" dirty="0" smtClean="0">
                <a:solidFill>
                  <a:schemeClr val="tx1">
                    <a:lumMod val="50000"/>
                  </a:schemeClr>
                </a:solidFill>
                <a:effectLst/>
              </a:rPr>
              <a:t> fi </a:t>
            </a:r>
            <a:r>
              <a:rPr lang="en-US" b="0" i="0" kern="1200" dirty="0" err="1" smtClean="0">
                <a:solidFill>
                  <a:schemeClr val="tx1">
                    <a:lumMod val="50000"/>
                  </a:schemeClr>
                </a:solidFill>
                <a:effectLst/>
              </a:rPr>
              <a:t>ed</a:t>
            </a:r>
            <a:r>
              <a:rPr lang="en-US" b="0" i="0" kern="1200" dirty="0" smtClean="0">
                <a:solidFill>
                  <a:schemeClr val="tx1">
                    <a:lumMod val="50000"/>
                  </a:schemeClr>
                </a:solidFill>
                <a:effectLst/>
              </a:rPr>
              <a:t> in feminist and critical theory emphasizes equality in death; a politics of counter-sovereignty emphasizes equality in life. The latter is more properly the focus for democratic theory and is actually better, if still imperfectly, promoted by the divisive, vengeful, and politically partisan Antigone I fi </a:t>
            </a:r>
            <a:r>
              <a:rPr lang="en-US" b="0" i="0" kern="1200" dirty="0" err="1" smtClean="0">
                <a:solidFill>
                  <a:schemeClr val="tx1">
                    <a:lumMod val="50000"/>
                  </a:schemeClr>
                </a:solidFill>
                <a:effectLst/>
              </a:rPr>
              <a:t>nd</a:t>
            </a:r>
            <a:r>
              <a:rPr lang="en-US" b="0" i="0" kern="1200" dirty="0" smtClean="0">
                <a:solidFill>
                  <a:schemeClr val="tx1">
                    <a:lumMod val="50000"/>
                  </a:schemeClr>
                </a:solidFill>
                <a:effectLst/>
              </a:rPr>
              <a:t> reason to promote from beneath centuries of distinct but overlapping Christian and Romantic interpretations caught up in an ardor for martyrdom that goes on to pervade the humanisms to which they give rise” (10)</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7</a:t>
            </a:fld>
            <a:endParaRPr lang="en-US"/>
          </a:p>
        </p:txBody>
      </p:sp>
    </p:spTree>
    <p:extLst>
      <p:ext uri="{BB962C8B-B14F-4D97-AF65-F5344CB8AC3E}">
        <p14:creationId xmlns:p14="http://schemas.microsoft.com/office/powerpoint/2010/main" val="2169871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12188825"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836" y="908717"/>
            <a:ext cx="11320328"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836" y="3602038"/>
            <a:ext cx="11320328"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614" y="1828800"/>
            <a:ext cx="9753600"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Tragic Relevance</a:t>
            </a:r>
            <a:endParaRPr dirty="0"/>
          </a:p>
        </p:txBody>
      </p:sp>
      <p:sp>
        <p:nvSpPr>
          <p:cNvPr id="4" name="Date Placeholder 3"/>
          <p:cNvSpPr>
            <a:spLocks noGrp="1"/>
          </p:cNvSpPr>
          <p:nvPr>
            <p:ph type="dt" sz="half" idx="10"/>
          </p:nvPr>
        </p:nvSpPr>
        <p:spPr/>
        <p:txBody>
          <a:bodyPr/>
          <a:lstStyle/>
          <a:p>
            <a:r>
              <a:rPr lang="en-US" smtClean="0"/>
              <a:t>30-Jan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Tragic Relevance</a:t>
            </a:r>
            <a:endParaRPr dirty="0"/>
          </a:p>
        </p:txBody>
      </p:sp>
      <p:sp>
        <p:nvSpPr>
          <p:cNvPr id="4" name="Date Placeholder 3"/>
          <p:cNvSpPr>
            <a:spLocks noGrp="1"/>
          </p:cNvSpPr>
          <p:nvPr>
            <p:ph type="dt" sz="half" idx="10"/>
          </p:nvPr>
        </p:nvSpPr>
        <p:spPr/>
        <p:txBody>
          <a:bodyPr/>
          <a:lstStyle/>
          <a:p>
            <a:r>
              <a:rPr lang="en-US" smtClean="0"/>
              <a:t>30-Jan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117475"/>
            <a:ext cx="10868369"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588" y="16764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588" y="39243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2265751"/>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614" y="1828800"/>
            <a:ext cx="9753600"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Tragic Relevance</a:t>
            </a:r>
            <a:endParaRPr dirty="0"/>
          </a:p>
        </p:txBody>
      </p:sp>
      <p:sp>
        <p:nvSpPr>
          <p:cNvPr id="4" name="Date Placeholder 3"/>
          <p:cNvSpPr>
            <a:spLocks noGrp="1"/>
          </p:cNvSpPr>
          <p:nvPr>
            <p:ph type="dt" sz="half" idx="10"/>
          </p:nvPr>
        </p:nvSpPr>
        <p:spPr/>
        <p:txBody>
          <a:bodyPr/>
          <a:lstStyle/>
          <a:p>
            <a:r>
              <a:rPr lang="en-US" smtClean="0"/>
              <a:t>30-Jan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614" y="2091267"/>
            <a:ext cx="9753600"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150" y="3742277"/>
            <a:ext cx="9758063"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2479" y="1828800"/>
            <a:ext cx="4708734"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smtClean="0"/>
              <a:t>Tragic Relevance</a:t>
            </a:r>
            <a:endParaRPr dirty="0"/>
          </a:p>
        </p:txBody>
      </p:sp>
      <p:sp>
        <p:nvSpPr>
          <p:cNvPr id="5" name="Date Placeholder 4"/>
          <p:cNvSpPr>
            <a:spLocks noGrp="1"/>
          </p:cNvSpPr>
          <p:nvPr>
            <p:ph type="dt" sz="half" idx="10"/>
          </p:nvPr>
        </p:nvSpPr>
        <p:spPr/>
        <p:txBody>
          <a:bodyPr/>
          <a:lstStyle/>
          <a:p>
            <a:r>
              <a:rPr lang="en-US" smtClean="0"/>
              <a:t>30-Jan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761744"/>
            <a:ext cx="4709160"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61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2054" y="1761744"/>
            <a:ext cx="4709160"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205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smtClean="0"/>
              <a:t>Tragic Relevance</a:t>
            </a:r>
            <a:endParaRPr dirty="0"/>
          </a:p>
        </p:txBody>
      </p:sp>
      <p:sp>
        <p:nvSpPr>
          <p:cNvPr id="7" name="Date Placeholder 6"/>
          <p:cNvSpPr>
            <a:spLocks noGrp="1"/>
          </p:cNvSpPr>
          <p:nvPr>
            <p:ph type="dt" sz="half" idx="10"/>
          </p:nvPr>
        </p:nvSpPr>
        <p:spPr/>
        <p:txBody>
          <a:bodyPr/>
          <a:lstStyle/>
          <a:p>
            <a:r>
              <a:rPr lang="en-US" smtClean="0"/>
              <a:t>30-Jan 2020</a:t>
            </a:r>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Tragic Relevance</a:t>
            </a:r>
            <a:endParaRPr dirty="0"/>
          </a:p>
        </p:txBody>
      </p:sp>
      <p:sp>
        <p:nvSpPr>
          <p:cNvPr id="5" name="Date Placeholder 4"/>
          <p:cNvSpPr>
            <a:spLocks noGrp="1"/>
          </p:cNvSpPr>
          <p:nvPr>
            <p:ph type="dt" sz="half" idx="10"/>
          </p:nvPr>
        </p:nvSpPr>
        <p:spPr/>
        <p:txBody>
          <a:bodyPr/>
          <a:lstStyle/>
          <a:p>
            <a:r>
              <a:rPr lang="en-US" smtClean="0"/>
              <a:t>30-Jan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Tragic Relevance</a:t>
            </a:r>
            <a:endParaRPr dirty="0"/>
          </a:p>
        </p:txBody>
      </p:sp>
      <p:sp>
        <p:nvSpPr>
          <p:cNvPr id="5" name="Date Placeholder 4"/>
          <p:cNvSpPr>
            <a:spLocks noGrp="1"/>
          </p:cNvSpPr>
          <p:nvPr>
            <p:ph type="dt" sz="half" idx="10"/>
          </p:nvPr>
        </p:nvSpPr>
        <p:spPr/>
        <p:txBody>
          <a:bodyPr/>
          <a:lstStyle/>
          <a:p>
            <a:r>
              <a:rPr lang="en-US" smtClean="0"/>
              <a:t>30-Jan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8836" y="6408109"/>
            <a:ext cx="1849324"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Tragic Relevance</a:t>
            </a:r>
            <a:endParaRPr lang="en-US" dirty="0"/>
          </a:p>
        </p:txBody>
      </p:sp>
      <p:sp>
        <p:nvSpPr>
          <p:cNvPr id="4" name="Date Placeholder 3"/>
          <p:cNvSpPr>
            <a:spLocks noGrp="1"/>
          </p:cNvSpPr>
          <p:nvPr>
            <p:ph type="dt" sz="half" idx="2"/>
          </p:nvPr>
        </p:nvSpPr>
        <p:spPr>
          <a:xfrm>
            <a:off x="5606939" y="6408109"/>
            <a:ext cx="974946"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30-Jan 2020</a:t>
            </a:r>
            <a:endParaRPr lang="en-US"/>
          </a:p>
        </p:txBody>
      </p:sp>
      <p:sp>
        <p:nvSpPr>
          <p:cNvPr id="6" name="Slide Number Placeholder 5"/>
          <p:cNvSpPr>
            <a:spLocks noGrp="1"/>
          </p:cNvSpPr>
          <p:nvPr>
            <p:ph type="sldNum" sz="quarter" idx="4"/>
          </p:nvPr>
        </p:nvSpPr>
        <p:spPr>
          <a:xfrm>
            <a:off x="10615026" y="6408109"/>
            <a:ext cx="356187"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F36C87F6-986D-49E6-AF40-1B3A1EE8064D}" type="slidenum">
              <a:rPr lang="en-US" smtClean="0"/>
              <a:pPr/>
              <a:t>‹#›</a:t>
            </a:fld>
            <a:endParaRPr lang="en-US"/>
          </a:p>
        </p:txBody>
      </p:sp>
      <p:sp>
        <p:nvSpPr>
          <p:cNvPr id="7" name="Content Placeholder 2"/>
          <p:cNvSpPr txBox="1">
            <a:spLocks/>
          </p:cNvSpPr>
          <p:nvPr userDrawn="1"/>
        </p:nvSpPr>
        <p:spPr>
          <a:xfrm>
            <a:off x="1217614" y="1828800"/>
            <a:ext cx="9753600"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a:spcBef>
                <a:spcPts val="900"/>
              </a:spcBef>
            </a:pPr>
            <a:r>
              <a:rPr lang="en-US" sz="3600" dirty="0" smtClean="0">
                <a:solidFill>
                  <a:schemeClr val="tx1">
                    <a:lumMod val="75000"/>
                  </a:schemeClr>
                </a:solidFill>
              </a:rPr>
              <a:t>Edit Master text styles</a:t>
            </a:r>
          </a:p>
          <a:p>
            <a:pPr lvl="1">
              <a:spcBef>
                <a:spcPts val="900"/>
              </a:spcBef>
            </a:pPr>
            <a:r>
              <a:rPr lang="en-US" sz="3200" dirty="0" smtClean="0">
                <a:solidFill>
                  <a:schemeClr val="tx1">
                    <a:lumMod val="75000"/>
                  </a:schemeClr>
                </a:solidFill>
              </a:rPr>
              <a:t>Second level</a:t>
            </a:r>
          </a:p>
          <a:p>
            <a:pPr lvl="2"/>
            <a:r>
              <a:rPr lang="en-US" sz="2800" dirty="0" smtClean="0">
                <a:solidFill>
                  <a:schemeClr val="tx1">
                    <a:lumMod val="75000"/>
                  </a:schemeClr>
                </a:solidFill>
              </a:rPr>
              <a:t>Third level</a:t>
            </a:r>
          </a:p>
          <a:p>
            <a:pPr lvl="3"/>
            <a:r>
              <a:rPr lang="en-US" sz="2400" dirty="0" smtClean="0">
                <a:solidFill>
                  <a:schemeClr val="tx1">
                    <a:lumMod val="75000"/>
                  </a:schemeClr>
                </a:solidFill>
              </a:rPr>
              <a:t>Fourth level</a:t>
            </a:r>
          </a:p>
          <a:p>
            <a:pPr lvl="4"/>
            <a:r>
              <a:rPr lang="en-US" sz="2400" dirty="0" smtClean="0">
                <a:solidFill>
                  <a:schemeClr val="tx1">
                    <a:lumMod val="75000"/>
                  </a:schemeClr>
                </a:solidFill>
              </a:rPr>
              <a:t>Fifth level</a:t>
            </a:r>
            <a:endParaRPr lang="en-US" sz="2400" dirty="0">
              <a:solidFill>
                <a:schemeClr val="tx1">
                  <a:lumMod val="75000"/>
                </a:schemeClr>
              </a:solidFill>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1.bin"/><Relationship Id="rId4" Type="http://schemas.openxmlformats.org/officeDocument/2006/relationships/hyperlink" Target="https://www.bbc.co.uk/ideas/videos/what-greek-tragedies-can-tell-us-about-life-today/p076jhxl?playlist=ancient-thinkin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What’s It to Me?</a:t>
            </a:r>
            <a:endParaRPr lang="en-US" dirty="0"/>
          </a:p>
        </p:txBody>
      </p:sp>
      <p:sp>
        <p:nvSpPr>
          <p:cNvPr id="3" name="Subtitle 2"/>
          <p:cNvSpPr>
            <a:spLocks noGrp="1"/>
          </p:cNvSpPr>
          <p:nvPr>
            <p:ph type="subTitle" idx="1"/>
          </p:nvPr>
        </p:nvSpPr>
        <p:spPr/>
        <p:txBody>
          <a:bodyPr/>
          <a:lstStyle/>
          <a:p>
            <a:r>
              <a:rPr lang="en-US" dirty="0" smtClean="0"/>
              <a:t>Tragic Relevance, Tragic Relatability</a:t>
            </a:r>
            <a:endParaRPr lang="en-US" dirty="0"/>
          </a:p>
        </p:txBody>
      </p:sp>
    </p:spTree>
    <p:extLst>
      <p:ext uri="{BB962C8B-B14F-4D97-AF65-F5344CB8AC3E}">
        <p14:creationId xmlns:p14="http://schemas.microsoft.com/office/powerpoint/2010/main" val="75294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Marlon James</a:t>
            </a:r>
            <a:endParaRPr lang="en-US" dirty="0"/>
          </a:p>
        </p:txBody>
      </p:sp>
      <p:sp>
        <p:nvSpPr>
          <p:cNvPr id="3" name="Text Placeholder 2"/>
          <p:cNvSpPr>
            <a:spLocks noGrp="1"/>
          </p:cNvSpPr>
          <p:nvPr>
            <p:ph type="body" idx="1"/>
          </p:nvPr>
        </p:nvSpPr>
        <p:spPr/>
        <p:txBody>
          <a:bodyPr/>
          <a:lstStyle/>
          <a:p>
            <a:r>
              <a:rPr lang="en-US" dirty="0" smtClean="0"/>
              <a:t>What can </a:t>
            </a:r>
            <a:r>
              <a:rPr lang="en-US" dirty="0"/>
              <a:t>Greek tragedy can tell us about </a:t>
            </a:r>
            <a:r>
              <a:rPr lang="en-US" dirty="0" smtClean="0"/>
              <a:t>us? (</a:t>
            </a:r>
            <a:r>
              <a:rPr lang="en-US" dirty="0" err="1" smtClean="0"/>
              <a:t>pt</a:t>
            </a:r>
            <a:r>
              <a:rPr lang="en-US" dirty="0" smtClean="0"/>
              <a:t> 1)</a:t>
            </a:r>
            <a:endParaRPr lang="en-US" dirty="0"/>
          </a:p>
        </p:txBody>
      </p:sp>
      <p:sp>
        <p:nvSpPr>
          <p:cNvPr id="4" name="TextBox 3"/>
          <p:cNvSpPr txBox="1"/>
          <p:nvPr/>
        </p:nvSpPr>
        <p:spPr>
          <a:xfrm>
            <a:off x="1217612" y="4681330"/>
            <a:ext cx="10363201" cy="377283"/>
          </a:xfrm>
          <a:prstGeom prst="rect">
            <a:avLst/>
          </a:prstGeom>
          <a:noFill/>
        </p:spPr>
        <p:txBody>
          <a:bodyPr wrap="square" rtlCol="0">
            <a:spAutoFit/>
          </a:bodyPr>
          <a:lstStyle/>
          <a:p>
            <a:pPr>
              <a:lnSpc>
                <a:spcPct val="125000"/>
              </a:lnSpc>
            </a:pPr>
            <a:r>
              <a:rPr lang="en-US" sz="1600" dirty="0">
                <a:solidFill>
                  <a:srgbClr val="737373"/>
                </a:solidFill>
                <a:latin typeface="Calibri" panose="020F0502020204030204" pitchFamily="34" charset="0"/>
                <a:cs typeface="Calibri" panose="020F0502020204030204" pitchFamily="34" charset="0"/>
                <a:hlinkClick r:id="rId4"/>
              </a:rPr>
              <a:t>https://www.bbc.co.uk/ideas/videos/what-greek-tragedies-can-tell-us-about-life-today/p076jhxl?playlist=ancient-thinking</a:t>
            </a:r>
            <a:endParaRPr lang="en-US" sz="1600" dirty="0" smtClean="0">
              <a:solidFill>
                <a:srgbClr val="737373"/>
              </a:solidFill>
              <a:latin typeface="Calibri" panose="020F0502020204030204" pitchFamily="34" charset="0"/>
              <a:cs typeface="Calibri" panose="020F0502020204030204" pitchFamily="34"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1748484621"/>
              </p:ext>
            </p:extLst>
          </p:nvPr>
        </p:nvGraphicFramePr>
        <p:xfrm>
          <a:off x="9639301" y="440785"/>
          <a:ext cx="1941512" cy="2708274"/>
        </p:xfrm>
        <a:graphic>
          <a:graphicData uri="http://schemas.openxmlformats.org/presentationml/2006/ole">
            <mc:AlternateContent xmlns:mc="http://schemas.openxmlformats.org/markup-compatibility/2006">
              <mc:Choice xmlns:v="urn:schemas-microsoft-com:vml" Requires="v">
                <p:oleObj spid="_x0000_s1058" r:id="rId5" imgW="7656840" imgH="10666440" progId="">
                  <p:embed/>
                </p:oleObj>
              </mc:Choice>
              <mc:Fallback>
                <p:oleObj r:id="rId5" imgW="7656840" imgH="10666440" progId="">
                  <p:embed/>
                  <p:pic>
                    <p:nvPicPr>
                      <p:cNvPr id="0" name=""/>
                      <p:cNvPicPr/>
                      <p:nvPr/>
                    </p:nvPicPr>
                    <p:blipFill>
                      <a:blip r:embed="rId6"/>
                      <a:stretch>
                        <a:fillRect/>
                      </a:stretch>
                    </p:blipFill>
                    <p:spPr>
                      <a:xfrm>
                        <a:off x="9639301" y="440785"/>
                        <a:ext cx="1941512" cy="2708274"/>
                      </a:xfrm>
                      <a:prstGeom prst="rect">
                        <a:avLst/>
                      </a:prstGeom>
                    </p:spPr>
                  </p:pic>
                </p:oleObj>
              </mc:Fallback>
            </mc:AlternateContent>
          </a:graphicData>
        </a:graphic>
      </p:graphicFrame>
    </p:spTree>
    <p:extLst>
      <p:ext uri="{BB962C8B-B14F-4D97-AF65-F5344CB8AC3E}">
        <p14:creationId xmlns:p14="http://schemas.microsoft.com/office/powerpoint/2010/main" val="1453775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James’ </a:t>
            </a:r>
            <a:r>
              <a:rPr lang="en-US" dirty="0" smtClean="0"/>
              <a:t>take, does it...</a:t>
            </a:r>
            <a:endParaRPr lang="en-US" dirty="0"/>
          </a:p>
        </p:txBody>
      </p:sp>
      <p:sp>
        <p:nvSpPr>
          <p:cNvPr id="3" name="Content Placeholder 2"/>
          <p:cNvSpPr>
            <a:spLocks noGrp="1"/>
          </p:cNvSpPr>
          <p:nvPr>
            <p:ph idx="1"/>
          </p:nvPr>
        </p:nvSpPr>
        <p:spPr/>
        <p:txBody>
          <a:bodyPr/>
          <a:lstStyle/>
          <a:p>
            <a:r>
              <a:rPr lang="en-US" dirty="0" smtClean="0"/>
              <a:t>Speak to you?</a:t>
            </a:r>
          </a:p>
          <a:p>
            <a:pPr lvl="1"/>
            <a:r>
              <a:rPr lang="en-US" dirty="0" smtClean="0"/>
              <a:t>Explain...</a:t>
            </a:r>
          </a:p>
          <a:p>
            <a:r>
              <a:rPr lang="en-US" dirty="0" smtClean="0"/>
              <a:t>Leave things unsaid?</a:t>
            </a:r>
          </a:p>
          <a:p>
            <a:pPr lvl="1"/>
            <a:r>
              <a:rPr lang="en-US" dirty="0" smtClean="0"/>
              <a:t>What?</a:t>
            </a:r>
          </a:p>
        </p:txBody>
      </p:sp>
      <p:sp>
        <p:nvSpPr>
          <p:cNvPr id="5" name="Date Placeholder 4"/>
          <p:cNvSpPr>
            <a:spLocks noGrp="1"/>
          </p:cNvSpPr>
          <p:nvPr>
            <p:ph type="dt" sz="half" idx="10"/>
          </p:nvPr>
        </p:nvSpPr>
        <p:spPr/>
        <p:txBody>
          <a:bodyPr/>
          <a:lstStyle/>
          <a:p>
            <a:r>
              <a:rPr lang="en-US" smtClean="0"/>
              <a:t>30-Jan 2020</a:t>
            </a:r>
            <a:endParaRPr lang="en-US"/>
          </a:p>
        </p:txBody>
      </p:sp>
      <p:sp>
        <p:nvSpPr>
          <p:cNvPr id="6" name="Footer Placeholder 5"/>
          <p:cNvSpPr>
            <a:spLocks noGrp="1"/>
          </p:cNvSpPr>
          <p:nvPr>
            <p:ph type="ftr" sz="quarter" idx="11"/>
          </p:nvPr>
        </p:nvSpPr>
        <p:spPr/>
        <p:txBody>
          <a:bodyPr/>
          <a:lstStyle/>
          <a:p>
            <a:r>
              <a:rPr lang="en-US" smtClean="0"/>
              <a:t>Tragic Relevance</a:t>
            </a:r>
            <a:endParaRPr lang="en-US" dirty="0"/>
          </a:p>
        </p:txBody>
      </p:sp>
      <p:sp>
        <p:nvSpPr>
          <p:cNvPr id="7" name="Slide Number Placeholder 6"/>
          <p:cNvSpPr>
            <a:spLocks noGrp="1"/>
          </p:cNvSpPr>
          <p:nvPr>
            <p:ph type="sldNum" sz="quarter" idx="12"/>
          </p:nvPr>
        </p:nvSpPr>
        <p:spPr/>
        <p:txBody>
          <a:bodyPr/>
          <a:lstStyle/>
          <a:p>
            <a:fld id="{F36C87F6-986D-49E6-AF40-1B3A1EE8064D}" type="slidenum">
              <a:rPr lang="en-US" smtClean="0"/>
              <a:t>3</a:t>
            </a:fld>
            <a:endParaRPr lang="en-US"/>
          </a:p>
        </p:txBody>
      </p:sp>
    </p:spTree>
    <p:extLst>
      <p:ext uri="{BB962C8B-B14F-4D97-AF65-F5344CB8AC3E}">
        <p14:creationId xmlns:p14="http://schemas.microsoft.com/office/powerpoint/2010/main" val="1495980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Antigone, Interrupted</a:t>
            </a:r>
          </a:p>
        </p:txBody>
      </p:sp>
      <p:sp>
        <p:nvSpPr>
          <p:cNvPr id="3" name="Text Placeholder 2"/>
          <p:cNvSpPr>
            <a:spLocks noGrp="1"/>
          </p:cNvSpPr>
          <p:nvPr>
            <p:ph type="body" idx="1"/>
          </p:nvPr>
        </p:nvSpPr>
        <p:spPr/>
        <p:txBody>
          <a:bodyPr/>
          <a:lstStyle/>
          <a:p>
            <a:r>
              <a:rPr lang="en-US" dirty="0"/>
              <a:t>What can Greek tragedy can tell us about us? (</a:t>
            </a:r>
            <a:r>
              <a:rPr lang="en-US" dirty="0" err="1"/>
              <a:t>pt</a:t>
            </a:r>
            <a:r>
              <a:rPr lang="en-US" dirty="0"/>
              <a:t> </a:t>
            </a:r>
            <a:r>
              <a:rPr lang="en-US" dirty="0" smtClean="0"/>
              <a:t>2)</a:t>
            </a:r>
            <a:endParaRPr lang="en-US" dirty="0"/>
          </a:p>
        </p:txBody>
      </p:sp>
    </p:spTree>
    <p:extLst>
      <p:ext uri="{BB962C8B-B14F-4D97-AF65-F5344CB8AC3E}">
        <p14:creationId xmlns:p14="http://schemas.microsoft.com/office/powerpoint/2010/main" val="202715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Discussion Questions</a:t>
            </a:r>
            <a:endParaRPr lang="en-US" dirty="0"/>
          </a:p>
        </p:txBody>
      </p:sp>
      <p:sp>
        <p:nvSpPr>
          <p:cNvPr id="3" name="Content Placeholder 2"/>
          <p:cNvSpPr>
            <a:spLocks noGrp="1"/>
          </p:cNvSpPr>
          <p:nvPr>
            <p:ph idx="1"/>
          </p:nvPr>
        </p:nvSpPr>
        <p:spPr/>
        <p:txBody>
          <a:bodyPr/>
          <a:lstStyle/>
          <a:p>
            <a:r>
              <a:rPr lang="en-US" dirty="0"/>
              <a:t>What earlier ways of thinking about Antigone does </a:t>
            </a:r>
            <a:r>
              <a:rPr lang="en-US" dirty="0" err="1"/>
              <a:t>Honig</a:t>
            </a:r>
            <a:r>
              <a:rPr lang="en-US" dirty="0"/>
              <a:t> seem to be responding to?</a:t>
            </a:r>
          </a:p>
          <a:p>
            <a:r>
              <a:rPr lang="en-US" dirty="0"/>
              <a:t>What ways of thinking about Antigone does she seem to want you to consider?</a:t>
            </a:r>
          </a:p>
          <a:p>
            <a:r>
              <a:rPr lang="en-US" dirty="0"/>
              <a:t>What do you think: does this speak to you or not? Explain. . . .</a:t>
            </a:r>
          </a:p>
        </p:txBody>
      </p:sp>
      <p:sp>
        <p:nvSpPr>
          <p:cNvPr id="4" name="Footer Placeholder 3"/>
          <p:cNvSpPr>
            <a:spLocks noGrp="1"/>
          </p:cNvSpPr>
          <p:nvPr>
            <p:ph type="ftr" sz="quarter" idx="11"/>
          </p:nvPr>
        </p:nvSpPr>
        <p:spPr/>
        <p:txBody>
          <a:bodyPr/>
          <a:lstStyle/>
          <a:p>
            <a:r>
              <a:rPr lang="en-US" smtClean="0"/>
              <a:t>Tragic Relevance</a:t>
            </a:r>
            <a:endParaRPr lang="en-US" dirty="0"/>
          </a:p>
        </p:txBody>
      </p:sp>
      <p:sp>
        <p:nvSpPr>
          <p:cNvPr id="5" name="Date Placeholder 4"/>
          <p:cNvSpPr>
            <a:spLocks noGrp="1"/>
          </p:cNvSpPr>
          <p:nvPr>
            <p:ph type="dt" sz="half" idx="10"/>
          </p:nvPr>
        </p:nvSpPr>
        <p:spPr/>
        <p:txBody>
          <a:bodyPr/>
          <a:lstStyle/>
          <a:p>
            <a:r>
              <a:rPr lang="en-US" smtClean="0"/>
              <a:t>30-Jan 2020</a:t>
            </a:r>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5</a:t>
            </a:fld>
            <a:endParaRPr lang="en-US"/>
          </a:p>
        </p:txBody>
      </p:sp>
    </p:spTree>
    <p:extLst>
      <p:ext uri="{BB962C8B-B14F-4D97-AF65-F5344CB8AC3E}">
        <p14:creationId xmlns:p14="http://schemas.microsoft.com/office/powerpoint/2010/main" val="277202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Themes &amp; Issues</a:t>
            </a:r>
            <a:endParaRPr lang="en-US" dirty="0"/>
          </a:p>
        </p:txBody>
      </p:sp>
      <p:sp>
        <p:nvSpPr>
          <p:cNvPr id="3" name="Content Placeholder 2"/>
          <p:cNvSpPr>
            <a:spLocks noGrp="1"/>
          </p:cNvSpPr>
          <p:nvPr>
            <p:ph idx="1"/>
          </p:nvPr>
        </p:nvSpPr>
        <p:spPr/>
        <p:txBody>
          <a:bodyPr/>
          <a:lstStyle/>
          <a:p>
            <a:r>
              <a:rPr lang="en-US" dirty="0" smtClean="0"/>
              <a:t>Antigone effect</a:t>
            </a:r>
          </a:p>
          <a:p>
            <a:r>
              <a:rPr lang="en-US" dirty="0" smtClean="0"/>
              <a:t>Antigone as mad or “interrupted”...</a:t>
            </a:r>
          </a:p>
          <a:p>
            <a:pPr lvl="1"/>
            <a:r>
              <a:rPr lang="en-US" dirty="0" smtClean="0"/>
              <a:t>“... if the girl’s actions were mad, was she truly mad or merely self-indulgent?” (</a:t>
            </a:r>
            <a:r>
              <a:rPr lang="en-US" i="1" dirty="0" smtClean="0"/>
              <a:t>AI</a:t>
            </a:r>
            <a:r>
              <a:rPr lang="en-US" dirty="0" smtClean="0"/>
              <a:t>, xi)</a:t>
            </a:r>
          </a:p>
        </p:txBody>
      </p:sp>
      <p:sp>
        <p:nvSpPr>
          <p:cNvPr id="4" name="Footer Placeholder 3"/>
          <p:cNvSpPr>
            <a:spLocks noGrp="1"/>
          </p:cNvSpPr>
          <p:nvPr>
            <p:ph type="ftr" sz="quarter" idx="11"/>
          </p:nvPr>
        </p:nvSpPr>
        <p:spPr/>
        <p:txBody>
          <a:bodyPr/>
          <a:lstStyle/>
          <a:p>
            <a:r>
              <a:rPr lang="en-US" smtClean="0"/>
              <a:t>Tragic Relevance</a:t>
            </a:r>
            <a:endParaRPr lang="en-US" dirty="0"/>
          </a:p>
        </p:txBody>
      </p:sp>
      <p:sp>
        <p:nvSpPr>
          <p:cNvPr id="5" name="Date Placeholder 4"/>
          <p:cNvSpPr>
            <a:spLocks noGrp="1"/>
          </p:cNvSpPr>
          <p:nvPr>
            <p:ph type="dt" sz="half" idx="10"/>
          </p:nvPr>
        </p:nvSpPr>
        <p:spPr/>
        <p:txBody>
          <a:bodyPr/>
          <a:lstStyle/>
          <a:p>
            <a:r>
              <a:rPr lang="en-US" smtClean="0"/>
              <a:t>30-Jan 2020</a:t>
            </a:r>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6</a:t>
            </a:fld>
            <a:endParaRPr lang="en-US"/>
          </a:p>
        </p:txBody>
      </p:sp>
    </p:spTree>
    <p:extLst>
      <p:ext uri="{BB962C8B-B14F-4D97-AF65-F5344CB8AC3E}">
        <p14:creationId xmlns:p14="http://schemas.microsoft.com/office/powerpoint/2010/main" val="3024448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Themes &amp; Issues (cont’d)</a:t>
            </a:r>
            <a:endParaRPr lang="en-US" dirty="0"/>
          </a:p>
        </p:txBody>
      </p:sp>
      <p:sp>
        <p:nvSpPr>
          <p:cNvPr id="3" name="Content Placeholder 2"/>
          <p:cNvSpPr>
            <a:spLocks noGrp="1"/>
          </p:cNvSpPr>
          <p:nvPr>
            <p:ph idx="1"/>
          </p:nvPr>
        </p:nvSpPr>
        <p:spPr/>
        <p:txBody>
          <a:bodyPr/>
          <a:lstStyle/>
          <a:p>
            <a:r>
              <a:rPr lang="en-US" dirty="0" smtClean="0"/>
              <a:t>Confrontations and conspiracies</a:t>
            </a:r>
          </a:p>
          <a:p>
            <a:r>
              <a:rPr lang="en-US" dirty="0" smtClean="0"/>
              <a:t>Antigone as mad or “interrupted”...</a:t>
            </a:r>
          </a:p>
          <a:p>
            <a:pPr lvl="1"/>
            <a:r>
              <a:rPr lang="en-US" dirty="0" smtClean="0"/>
              <a:t>“... if the girl’s actions were mad, was she truly mad or merely self-indulgent?” (</a:t>
            </a:r>
            <a:r>
              <a:rPr lang="en-US" i="1" dirty="0" smtClean="0"/>
              <a:t>AI</a:t>
            </a:r>
            <a:r>
              <a:rPr lang="en-US" dirty="0" smtClean="0"/>
              <a:t>, xi)</a:t>
            </a:r>
          </a:p>
          <a:p>
            <a:r>
              <a:rPr lang="en-US" dirty="0"/>
              <a:t>Agonistic </a:t>
            </a:r>
            <a:r>
              <a:rPr lang="en-US" dirty="0" smtClean="0"/>
              <a:t>humanism</a:t>
            </a:r>
            <a:endParaRPr lang="en-US" dirty="0"/>
          </a:p>
        </p:txBody>
      </p:sp>
      <p:sp>
        <p:nvSpPr>
          <p:cNvPr id="4" name="Footer Placeholder 3"/>
          <p:cNvSpPr>
            <a:spLocks noGrp="1"/>
          </p:cNvSpPr>
          <p:nvPr>
            <p:ph type="ftr" sz="quarter" idx="11"/>
          </p:nvPr>
        </p:nvSpPr>
        <p:spPr/>
        <p:txBody>
          <a:bodyPr/>
          <a:lstStyle/>
          <a:p>
            <a:r>
              <a:rPr lang="en-US" smtClean="0"/>
              <a:t>Tragic Relevance</a:t>
            </a:r>
            <a:endParaRPr lang="en-US" dirty="0"/>
          </a:p>
        </p:txBody>
      </p:sp>
      <p:sp>
        <p:nvSpPr>
          <p:cNvPr id="5" name="Date Placeholder 4"/>
          <p:cNvSpPr>
            <a:spLocks noGrp="1"/>
          </p:cNvSpPr>
          <p:nvPr>
            <p:ph type="dt" sz="half" idx="10"/>
          </p:nvPr>
        </p:nvSpPr>
        <p:spPr/>
        <p:txBody>
          <a:bodyPr/>
          <a:lstStyle/>
          <a:p>
            <a:r>
              <a:rPr lang="en-US" smtClean="0"/>
              <a:t>30-Jan 2020</a:t>
            </a:r>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7</a:t>
            </a:fld>
            <a:endParaRPr lang="en-US"/>
          </a:p>
        </p:txBody>
      </p:sp>
    </p:spTree>
    <p:extLst>
      <p:ext uri="{BB962C8B-B14F-4D97-AF65-F5344CB8AC3E}">
        <p14:creationId xmlns:p14="http://schemas.microsoft.com/office/powerpoint/2010/main" val="2523929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orld Presentation 16x9">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potx" id="{07C7610A-88D5-40FC-901D-45BE5CB00A18}" vid="{98E9A922-FAAD-4CE5-9C9A-599152AC9777}"/>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171</TotalTime>
  <Words>1108</Words>
  <Application>Microsoft Office PowerPoint</Application>
  <PresentationFormat>Custom</PresentationFormat>
  <Paragraphs>73</Paragraphs>
  <Slides>7</Slides>
  <Notes>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0</vt:i4>
      </vt:variant>
      <vt:variant>
        <vt:lpstr>Slide Titles</vt:lpstr>
      </vt:variant>
      <vt:variant>
        <vt:i4>7</vt:i4>
      </vt:variant>
    </vt:vector>
  </HeadingPairs>
  <TitlesOfParts>
    <vt:vector size="13" baseType="lpstr">
      <vt:lpstr>Arial</vt:lpstr>
      <vt:lpstr>Calibri</vt:lpstr>
      <vt:lpstr>Candara</vt:lpstr>
      <vt:lpstr>Century Gothic</vt:lpstr>
      <vt:lpstr>Wingdings</vt:lpstr>
      <vt:lpstr>World Presentation 16x9</vt:lpstr>
      <vt:lpstr>What’s It to Me?</vt:lpstr>
      <vt:lpstr>Marlon James</vt:lpstr>
      <vt:lpstr>James’ take, does it...</vt:lpstr>
      <vt:lpstr>Antigone, Interrupted</vt:lpstr>
      <vt:lpstr>Discussion Questions</vt:lpstr>
      <vt:lpstr>Themes &amp; Issues</vt:lpstr>
      <vt:lpstr>Themes &amp; Issues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It to Me?</dc:title>
  <dc:creator>Scholtz, Andrew</dc:creator>
  <cp:lastModifiedBy>Scholtz, Andrew</cp:lastModifiedBy>
  <cp:revision>39</cp:revision>
  <cp:lastPrinted>2020-01-30T22:45:04Z</cp:lastPrinted>
  <dcterms:created xsi:type="dcterms:W3CDTF">2020-01-30T04:31:57Z</dcterms:created>
  <dcterms:modified xsi:type="dcterms:W3CDTF">2020-02-03T01:15:51Z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