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6" r:id="rId2"/>
    <p:sldId id="278" r:id="rId3"/>
    <p:sldId id="259" r:id="rId4"/>
    <p:sldId id="279" r:id="rId5"/>
    <p:sldId id="260" r:id="rId6"/>
    <p:sldId id="261" r:id="rId7"/>
    <p:sldId id="273" r:id="rId8"/>
    <p:sldId id="274" r:id="rId9"/>
    <p:sldId id="275" r:id="rId10"/>
    <p:sldId id="264" r:id="rId11"/>
    <p:sldId id="276" r:id="rId12"/>
    <p:sldId id="277" r:id="rId13"/>
    <p:sldId id="280" r:id="rId14"/>
    <p:sldId id="265" r:id="rId15"/>
    <p:sldId id="266" r:id="rId16"/>
    <p:sldId id="267" r:id="rId17"/>
    <p:sldId id="268" r:id="rId18"/>
    <p:sldId id="281" r:id="rId19"/>
    <p:sldId id="269" r:id="rId20"/>
    <p:sldId id="270" r:id="rId21"/>
  </p:sldIdLst>
  <p:sldSz cx="12188825"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737373"/>
    <a:srgbClr val="BE7F42"/>
    <a:srgbClr val="993300"/>
    <a:srgbClr val="00173A"/>
    <a:srgbClr val="000066"/>
    <a:srgbClr val="00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73A0DAA-6AF3-43AB-8588-CEC1D06C72B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4232" autoAdjust="0"/>
    <p:restoredTop sz="94767" autoAdjust="0"/>
  </p:normalViewPr>
  <p:slideViewPr>
    <p:cSldViewPr snapToGrid="0">
      <p:cViewPr varScale="1">
        <p:scale>
          <a:sx n="111" d="100"/>
          <a:sy n="111" d="100"/>
        </p:scale>
        <p:origin x="1128" y="114"/>
      </p:cViewPr>
      <p:guideLst/>
    </p:cSldViewPr>
  </p:slideViewPr>
  <p:outlineViewPr>
    <p:cViewPr>
      <p:scale>
        <a:sx n="33" d="100"/>
        <a:sy n="33" d="100"/>
      </p:scale>
      <p:origin x="0" y="0"/>
    </p:cViewPr>
    <p:sldLst>
      <p:sld r:id="rId1" collapse="1"/>
    </p:sldLst>
  </p:outlineViewPr>
  <p:notesTextViewPr>
    <p:cViewPr>
      <p:scale>
        <a:sx n="1" d="1"/>
        <a:sy n="1" d="1"/>
      </p:scale>
      <p:origin x="0" y="0"/>
    </p:cViewPr>
  </p:notesTextViewPr>
  <p:sorterViewPr>
    <p:cViewPr varScale="1">
      <p:scale>
        <a:sx n="1" d="1"/>
        <a:sy n="1" d="1"/>
      </p:scale>
      <p:origin x="0" y="-522"/>
    </p:cViewPr>
  </p:sorterViewPr>
  <p:notesViewPr>
    <p:cSldViewPr snapToGrid="0">
      <p:cViewPr varScale="1">
        <p:scale>
          <a:sx n="83" d="100"/>
          <a:sy n="83" d="100"/>
        </p:scale>
        <p:origin x="3810" y="10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_rels/viewProps.xml.rels><?xml version="1.0" encoding="UTF-8" standalone="yes"?>
<Relationships xmlns="http://schemas.openxmlformats.org/package/2006/relationships"><Relationship Id="rId1" Type="http://schemas.openxmlformats.org/officeDocument/2006/relationships/slide" Target="slides/slide1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128FCA9C-FF92-4024-BDEC-A6D3B663DC09}" type="datetimeFigureOut">
              <a:rPr lang="en-US"/>
              <a:t>2/6/2020</a:t>
            </a:fld>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446DCAE-1661-43FF-8A44-43DAFDC1FD90}" type="slidenum">
              <a:rPr/>
              <a:t>‹#›</a:t>
            </a:fld>
            <a:endParaRPr/>
          </a:p>
        </p:txBody>
      </p:sp>
    </p:spTree>
    <p:extLst>
      <p:ext uri="{BB962C8B-B14F-4D97-AF65-F5344CB8AC3E}">
        <p14:creationId xmlns:p14="http://schemas.microsoft.com/office/powerpoint/2010/main" val="2919805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772AB877-E7B1-4681-847E-D0918612832B}" type="datetimeFigureOut">
              <a:rPr lang="en-US"/>
              <a:t>2/6/2020</a:t>
            </a:fld>
            <a:endParaRPr/>
          </a:p>
        </p:txBody>
      </p:sp>
      <p:sp>
        <p:nvSpPr>
          <p:cNvPr id="4" name="Slide Image Placeholder 3"/>
          <p:cNvSpPr>
            <a:spLocks noGrp="1" noRot="1" noChangeAspect="1"/>
          </p:cNvSpPr>
          <p:nvPr>
            <p:ph type="sldImg" idx="2"/>
          </p:nvPr>
        </p:nvSpPr>
        <p:spPr>
          <a:xfrm>
            <a:off x="2115344" y="647806"/>
            <a:ext cx="2779712" cy="1564389"/>
          </a:xfrm>
          <a:prstGeom prst="rect">
            <a:avLst/>
          </a:prstGeom>
          <a:noFill/>
          <a:ln w="12700">
            <a:solidFill>
              <a:prstClr val="black"/>
            </a:solidFill>
          </a:ln>
        </p:spPr>
        <p:txBody>
          <a:bodyPr vert="horz" lIns="93177" tIns="46589" rIns="93177" bIns="46589" rtlCol="0" anchor="ctr"/>
          <a:lstStyle/>
          <a:p>
            <a:endParaRPr/>
          </a:p>
        </p:txBody>
      </p:sp>
      <p:sp>
        <p:nvSpPr>
          <p:cNvPr id="5" name="Notes Placeholder 4"/>
          <p:cNvSpPr>
            <a:spLocks noGrp="1"/>
          </p:cNvSpPr>
          <p:nvPr>
            <p:ph type="body" sz="quarter" idx="3"/>
          </p:nvPr>
        </p:nvSpPr>
        <p:spPr>
          <a:xfrm>
            <a:off x="701040" y="2395181"/>
            <a:ext cx="5608320" cy="6203989"/>
          </a:xfrm>
          <a:prstGeom prst="rect">
            <a:avLst/>
          </a:prstGeom>
        </p:spPr>
        <p:txBody>
          <a:bodyPr vert="horz" lIns="93177" tIns="46589" rIns="93177" bIns="46589" rtlCol="0"/>
          <a:lstStyle/>
          <a:p>
            <a:pPr lvl="0"/>
            <a:r>
              <a:rPr dirty="0"/>
              <a:t>Click to edit Master text styles</a:t>
            </a:r>
          </a:p>
          <a:p>
            <a:pPr lvl="1"/>
            <a:r>
              <a:rPr dirty="0"/>
              <a:t>Second level</a:t>
            </a:r>
          </a:p>
          <a:p>
            <a:pPr lvl="2"/>
            <a:r>
              <a:rPr dirty="0"/>
              <a:t>Third level</a:t>
            </a:r>
          </a:p>
          <a:p>
            <a:pPr lvl="3"/>
            <a:r>
              <a:rPr dirty="0"/>
              <a:t>Fourth level</a:t>
            </a:r>
          </a:p>
          <a:p>
            <a:pPr lvl="4"/>
            <a:r>
              <a:rPr dirty="0"/>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69C971FF-EF28-4195-A575-329446EFAA55}" type="slidenum">
              <a:rPr/>
              <a:t>‹#›</a:t>
            </a:fld>
            <a:endParaRPr/>
          </a:p>
        </p:txBody>
      </p:sp>
    </p:spTree>
    <p:extLst>
      <p:ext uri="{BB962C8B-B14F-4D97-AF65-F5344CB8AC3E}">
        <p14:creationId xmlns:p14="http://schemas.microsoft.com/office/powerpoint/2010/main" val="1398995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2pPr>
    <a:lvl3pPr marL="9144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3pPr>
    <a:lvl4pPr marL="13716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4pPr>
    <a:lvl5pPr marL="1828800" algn="l" defTabSz="914400" rtl="0" eaLnBrk="1" latinLnBrk="0" hangingPunct="1">
      <a:defRPr sz="1200" kern="1200">
        <a:solidFill>
          <a:schemeClr val="tx1">
            <a:lumMod val="50000"/>
          </a:schemeClr>
        </a:solidFill>
        <a:latin typeface="Calibri" panose="020F0502020204030204" pitchFamily="34" charset="0"/>
        <a:ea typeface="+mn-ea"/>
        <a:cs typeface="Calibri" panose="020F050202020403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endParaRPr lang="en-US" baseline="0"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a:t>
            </a:fld>
            <a:endParaRPr lang="en-US"/>
          </a:p>
        </p:txBody>
      </p:sp>
    </p:spTree>
    <p:extLst>
      <p:ext uri="{BB962C8B-B14F-4D97-AF65-F5344CB8AC3E}">
        <p14:creationId xmlns:p14="http://schemas.microsoft.com/office/powerpoint/2010/main" val="14803550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at some point the number of speaking actors (not silent characters or choreuts) fixed at three. </a:t>
            </a:r>
            <a:r>
              <a:rPr lang="en-US" dirty="0" err="1" smtClean="0"/>
              <a:t>persians</a:t>
            </a:r>
            <a:r>
              <a:rPr lang="en-US" dirty="0" smtClean="0"/>
              <a:t> requires 2. Oresteia, 3.</a:t>
            </a:r>
          </a:p>
          <a:p>
            <a:r>
              <a:rPr lang="en-US" dirty="0" smtClean="0"/>
              <a:t>institution of acting prizes (449) may have fixed the number permanently. (three actor rule often violated in comedy.)</a:t>
            </a:r>
          </a:p>
          <a:p>
            <a:r>
              <a:rPr lang="en-US" dirty="0" smtClean="0"/>
              <a:t>actors can play multiple roles; roles can be shared by diff actors in a play.</a:t>
            </a:r>
          </a:p>
          <a:p>
            <a:r>
              <a:rPr lang="en-US" dirty="0" smtClean="0"/>
              <a:t>the 3 actors get rank names. (</a:t>
            </a:r>
            <a:r>
              <a:rPr lang="en-US" dirty="0" err="1" smtClean="0"/>
              <a:t>prot</a:t>
            </a:r>
            <a:r>
              <a:rPr lang="en-US" dirty="0" smtClean="0"/>
              <a:t>, </a:t>
            </a:r>
            <a:r>
              <a:rPr lang="en-US" dirty="0" err="1" smtClean="0"/>
              <a:t>deut</a:t>
            </a:r>
            <a:r>
              <a:rPr lang="en-US" dirty="0" smtClean="0"/>
              <a:t> </a:t>
            </a:r>
            <a:r>
              <a:rPr lang="en-US" dirty="0" err="1" smtClean="0"/>
              <a:t>trit</a:t>
            </a:r>
            <a:r>
              <a:rPr lang="en-US" dirty="0" smtClean="0"/>
              <a:t>). only the </a:t>
            </a:r>
            <a:r>
              <a:rPr lang="en-US" dirty="0" err="1" smtClean="0"/>
              <a:t>prot</a:t>
            </a:r>
            <a:r>
              <a:rPr lang="en-US" dirty="0" smtClean="0"/>
              <a:t> paid by state or qualified to win prize.</a:t>
            </a:r>
          </a:p>
          <a:p>
            <a:r>
              <a:rPr lang="en-US" dirty="0" smtClean="0"/>
              <a:t>CHORUS</a:t>
            </a:r>
          </a:p>
          <a:p>
            <a:r>
              <a:rPr lang="en-US" dirty="0" smtClean="0"/>
              <a:t>decline of use of chorus in Athenian drama. choruses continued</a:t>
            </a:r>
            <a:r>
              <a:rPr lang="en-US" baseline="0" dirty="0" smtClean="0"/>
              <a:t> to be amateur even when the acting was professional. (amateur chorus out by end of 300s.) </a:t>
            </a:r>
            <a:r>
              <a:rPr lang="en-US" baseline="0" dirty="0" err="1" smtClean="0"/>
              <a:t>khoregoi</a:t>
            </a:r>
            <a:r>
              <a:rPr lang="en-US" baseline="0" dirty="0" smtClean="0"/>
              <a:t> had powers to compel chorus service – was a burden. serving in a chorus could exempt one from military duty; tragic choruses likely made up of young men.</a:t>
            </a:r>
          </a:p>
          <a:p>
            <a:r>
              <a:rPr lang="en-US" baseline="0" dirty="0" err="1" smtClean="0"/>
              <a:t>aeschylus</a:t>
            </a:r>
            <a:r>
              <a:rPr lang="en-US" baseline="0" dirty="0" smtClean="0"/>
              <a:t> seems to have had a chorus of 12; </a:t>
            </a:r>
            <a:r>
              <a:rPr lang="en-US" baseline="0" dirty="0" err="1" smtClean="0"/>
              <a:t>sophocles</a:t>
            </a:r>
            <a:r>
              <a:rPr lang="en-US" baseline="0" dirty="0" smtClean="0"/>
              <a:t> to have </a:t>
            </a:r>
            <a:r>
              <a:rPr lang="en-US" baseline="0" dirty="0" err="1" smtClean="0"/>
              <a:t>increared</a:t>
            </a:r>
            <a:r>
              <a:rPr lang="en-US" baseline="0" dirty="0" smtClean="0"/>
              <a:t> number to 15. quasi-military formations used in their movements –this seems to fit other evidence.</a:t>
            </a:r>
            <a:endParaRPr lang="en-US" dirty="0" smtClean="0"/>
          </a:p>
          <a:p>
            <a:r>
              <a:rPr lang="en-US" dirty="0" smtClean="0"/>
              <a:t>victorious </a:t>
            </a:r>
            <a:r>
              <a:rPr lang="en-US" dirty="0" err="1" smtClean="0"/>
              <a:t>khorēgoi</a:t>
            </a:r>
            <a:r>
              <a:rPr lang="en-US" dirty="0" smtClean="0"/>
              <a:t> won tripods, which would then be dedicated to Dionysus.</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“The decree of the deme </a:t>
            </a:r>
            <a:r>
              <a:rPr lang="en-US" dirty="0" err="1" smtClean="0"/>
              <a:t>Aixone</a:t>
            </a:r>
            <a:r>
              <a:rPr lang="en-US" dirty="0" smtClean="0"/>
              <a:t> </a:t>
            </a:r>
            <a:r>
              <a:rPr lang="en-US" dirty="0" err="1" smtClean="0"/>
              <a:t>honours</a:t>
            </a:r>
            <a:r>
              <a:rPr lang="en-US" dirty="0" smtClean="0"/>
              <a:t> </a:t>
            </a:r>
            <a:r>
              <a:rPr lang="en-US" dirty="0" err="1" smtClean="0"/>
              <a:t>Auteas</a:t>
            </a:r>
            <a:r>
              <a:rPr lang="en-US" dirty="0" smtClean="0"/>
              <a:t> son of </a:t>
            </a:r>
            <a:r>
              <a:rPr lang="en-US" dirty="0" err="1" smtClean="0"/>
              <a:t>Autokles</a:t>
            </a:r>
            <a:r>
              <a:rPr lang="en-US" dirty="0" smtClean="0"/>
              <a:t> and </a:t>
            </a:r>
            <a:r>
              <a:rPr lang="en-US" dirty="0" err="1" smtClean="0"/>
              <a:t>Philoxenides</a:t>
            </a:r>
            <a:r>
              <a:rPr lang="en-US" dirty="0" smtClean="0"/>
              <a:t> son of </a:t>
            </a:r>
            <a:r>
              <a:rPr lang="en-US" dirty="0" err="1" smtClean="0"/>
              <a:t>Philippos</a:t>
            </a:r>
            <a:r>
              <a:rPr lang="en-US" dirty="0" smtClean="0"/>
              <a:t>, successful </a:t>
            </a:r>
            <a:r>
              <a:rPr lang="en-US" dirty="0" err="1" smtClean="0"/>
              <a:t>choregoi</a:t>
            </a:r>
            <a:r>
              <a:rPr lang="en-US" dirty="0" smtClean="0"/>
              <a:t> for their </a:t>
            </a:r>
            <a:r>
              <a:rPr lang="en-US" dirty="0" err="1" smtClean="0"/>
              <a:t>choregia</a:t>
            </a:r>
            <a:r>
              <a:rPr lang="en-US" dirty="0" smtClean="0"/>
              <a:t> in the local Dionysia, and awards each of them a 100-drachmai gold crown. The stele was to have been set up in the local theatre (lines 11-13 The relief depicts a young satyr carrying an oinochoe toward a seated figure of Dionysos, who holds a </a:t>
            </a:r>
            <a:r>
              <a:rPr lang="en-US" dirty="0" err="1" smtClean="0"/>
              <a:t>kantharos</a:t>
            </a:r>
            <a:r>
              <a:rPr lang="en-US" dirty="0" smtClean="0"/>
              <a:t> in his right hand. The satyr is depicted as a nude boy with a short tail. The youthful Dionysos sits on a rock, with his left hand raised and holding a </a:t>
            </a:r>
            <a:r>
              <a:rPr lang="en-US" dirty="0" err="1" smtClean="0"/>
              <a:t>sceptre</a:t>
            </a:r>
            <a:r>
              <a:rPr lang="en-US" dirty="0" smtClean="0"/>
              <a:t>. A long lock of hair hangs down over his left shoulder, and he wears a wreath. Carved in low relief on the architrave above the relief panel are five comic masks.” Carol L. Lawton, </a:t>
            </a:r>
            <a:r>
              <a:rPr lang="en-US" i="1" dirty="0" smtClean="0"/>
              <a:t>Attic Document Reliefs, Art and Politics in Ancient Athens</a:t>
            </a:r>
            <a:r>
              <a:rPr lang="en-US" dirty="0" smtClean="0"/>
              <a:t> (Selections). http://www.perseus.tufts.edu/hopper/text?doc=Perseus%3Atext%3A1999.04.0005%3Achapter%3D1%3Acatalogue%3DB%3Aentry%3Dcat154</a:t>
            </a:r>
          </a:p>
        </p:txBody>
      </p:sp>
      <p:sp>
        <p:nvSpPr>
          <p:cNvPr id="4" name="Slide Number Placeholder 3"/>
          <p:cNvSpPr>
            <a:spLocks noGrp="1"/>
          </p:cNvSpPr>
          <p:nvPr>
            <p:ph type="sldNum" sz="quarter" idx="10"/>
          </p:nvPr>
        </p:nvSpPr>
        <p:spPr/>
        <p:txBody>
          <a:bodyPr/>
          <a:lstStyle/>
          <a:p>
            <a:fld id="{69C971FF-EF28-4195-A575-329446EFAA55}" type="slidenum">
              <a:rPr lang="en-US" smtClean="0"/>
              <a:t>11</a:t>
            </a:fld>
            <a:endParaRPr lang="en-US"/>
          </a:p>
        </p:txBody>
      </p:sp>
    </p:spTree>
    <p:extLst>
      <p:ext uri="{BB962C8B-B14F-4D97-AF65-F5344CB8AC3E}">
        <p14:creationId xmlns:p14="http://schemas.microsoft.com/office/powerpoint/2010/main" val="365402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9C971FF-EF28-4195-A575-329446EFAA55}" type="slidenum">
              <a:rPr lang="en-US" smtClean="0"/>
              <a:t>12</a:t>
            </a:fld>
            <a:endParaRPr lang="en-US"/>
          </a:p>
        </p:txBody>
      </p:sp>
    </p:spTree>
    <p:extLst>
      <p:ext uri="{BB962C8B-B14F-4D97-AF65-F5344CB8AC3E}">
        <p14:creationId xmlns:p14="http://schemas.microsoft.com/office/powerpoint/2010/main" val="33091591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366D2E86-0311-4EAC-91D6-801DF457B023}" type="slidenum">
              <a:rPr lang="en-US"/>
              <a:pPr/>
              <a:t>13</a:t>
            </a:fld>
            <a:endParaRPr lang="en-US"/>
          </a:p>
        </p:txBody>
      </p:sp>
      <p:sp>
        <p:nvSpPr>
          <p:cNvPr id="1459202" name="Rectangle 2"/>
          <p:cNvSpPr>
            <a:spLocks noGrp="1" noRot="1" noChangeAspect="1" noChangeArrowheads="1" noTextEdit="1"/>
          </p:cNvSpPr>
          <p:nvPr>
            <p:ph type="sldImg"/>
          </p:nvPr>
        </p:nvSpPr>
        <p:spPr>
          <a:xfrm>
            <a:off x="1716088" y="484188"/>
            <a:ext cx="3578225" cy="2014537"/>
          </a:xfrm>
          <a:ln/>
        </p:spPr>
      </p:sp>
      <p:sp>
        <p:nvSpPr>
          <p:cNvPr id="1459203" name="Rectangle 3"/>
          <p:cNvSpPr>
            <a:spLocks noGrp="1" noChangeArrowheads="1"/>
          </p:cNvSpPr>
          <p:nvPr>
            <p:ph type="body" idx="1"/>
          </p:nvPr>
        </p:nvSpPr>
        <p:spPr/>
        <p:txBody>
          <a:bodyPr/>
          <a:lstStyle/>
          <a:p>
            <a:r>
              <a:rPr lang="en-US" i="1" dirty="0" smtClean="0"/>
              <a:t>dramatic</a:t>
            </a:r>
            <a:r>
              <a:rPr lang="en-US" dirty="0" smtClean="0"/>
              <a:t> masks: function</a:t>
            </a:r>
          </a:p>
          <a:p>
            <a:pPr lvl="1"/>
            <a:r>
              <a:rPr lang="en-US" dirty="0" smtClean="0"/>
              <a:t>visual/auditory projection?</a:t>
            </a:r>
          </a:p>
          <a:p>
            <a:pPr lvl="1"/>
            <a:r>
              <a:rPr lang="en-US" dirty="0" smtClean="0"/>
              <a:t>suppression-concealment?</a:t>
            </a:r>
          </a:p>
          <a:p>
            <a:pPr lvl="1"/>
            <a:r>
              <a:rPr lang="en-US" dirty="0" smtClean="0"/>
              <a:t>embodiment-externalization?</a:t>
            </a:r>
          </a:p>
          <a:p>
            <a:pPr lvl="1"/>
            <a:r>
              <a:rPr lang="en-US" dirty="0" smtClean="0"/>
              <a:t>surface manifestation</a:t>
            </a:r>
          </a:p>
          <a:p>
            <a:pPr lvl="1"/>
            <a:r>
              <a:rPr lang="en-US" dirty="0" smtClean="0"/>
              <a:t>are dramatic masks, considering their cultic origins, going then to be way of</a:t>
            </a:r>
          </a:p>
          <a:p>
            <a:pPr lvl="2"/>
            <a:r>
              <a:rPr lang="en-US" dirty="0" smtClean="0"/>
              <a:t>making performer more visible?</a:t>
            </a:r>
          </a:p>
          <a:p>
            <a:pPr lvl="2"/>
            <a:r>
              <a:rPr lang="en-US" dirty="0" smtClean="0"/>
              <a:t>submerging personality of performer?</a:t>
            </a:r>
          </a:p>
          <a:p>
            <a:r>
              <a:rPr lang="en-US" sz="900" dirty="0" smtClean="0"/>
              <a:t>John Jones (</a:t>
            </a:r>
            <a:r>
              <a:rPr lang="en-US" sz="900" i="1" dirty="0" smtClean="0"/>
              <a:t>On Aristotle and Greek Tragedy</a:t>
            </a:r>
            <a:r>
              <a:rPr lang="en-US" sz="900" dirty="0" smtClean="0"/>
              <a:t>):</a:t>
            </a:r>
          </a:p>
          <a:p>
            <a:pPr lvl="1"/>
            <a:r>
              <a:rPr lang="en-US" sz="900" dirty="0" smtClean="0"/>
              <a:t>mask, like the face (</a:t>
            </a:r>
            <a:r>
              <a:rPr lang="en-US" sz="900" i="1" dirty="0" smtClean="0"/>
              <a:t>prosopon</a:t>
            </a:r>
            <a:r>
              <a:rPr lang="en-US" sz="900" dirty="0" smtClean="0"/>
              <a:t>) does not </a:t>
            </a:r>
            <a:r>
              <a:rPr lang="en-US" sz="900" b="1" dirty="0" smtClean="0"/>
              <a:t>conceal</a:t>
            </a:r>
            <a:r>
              <a:rPr lang="en-US" sz="900" dirty="0" smtClean="0"/>
              <a:t>, but </a:t>
            </a:r>
            <a:r>
              <a:rPr lang="en-US" sz="900" b="1" dirty="0" smtClean="0"/>
              <a:t>imitates</a:t>
            </a:r>
            <a:r>
              <a:rPr lang="en-US" sz="900" dirty="0" smtClean="0"/>
              <a:t> and </a:t>
            </a:r>
            <a:r>
              <a:rPr lang="en-US" sz="900" b="1" dirty="0" smtClean="0"/>
              <a:t>externalizes</a:t>
            </a:r>
            <a:r>
              <a:rPr lang="en-US" sz="900" dirty="0" smtClean="0"/>
              <a:t> total </a:t>
            </a:r>
            <a:r>
              <a:rPr lang="en-US" sz="900" i="1" dirty="0" smtClean="0"/>
              <a:t>personality</a:t>
            </a:r>
            <a:r>
              <a:rPr lang="en-US" sz="900" dirty="0" smtClean="0"/>
              <a:t> (</a:t>
            </a:r>
            <a:r>
              <a:rPr lang="en-US" sz="900" i="1" dirty="0" smtClean="0"/>
              <a:t>prosopon</a:t>
            </a:r>
            <a:r>
              <a:rPr lang="en-US" sz="900" dirty="0" smtClean="0"/>
              <a:t>) of the character (</a:t>
            </a:r>
            <a:r>
              <a:rPr lang="en-US" sz="900" i="1" dirty="0" err="1" smtClean="0"/>
              <a:t>prosopeion</a:t>
            </a:r>
            <a:r>
              <a:rPr lang="en-US" sz="900" i="1" dirty="0" smtClean="0"/>
              <a:t>, prosopon</a:t>
            </a:r>
            <a:r>
              <a:rPr lang="en-US" sz="900" dirty="0" smtClean="0"/>
              <a:t>)</a:t>
            </a:r>
            <a:endParaRPr lang="en-US" baseline="0" dirty="0" smtClean="0"/>
          </a:p>
        </p:txBody>
      </p:sp>
    </p:spTree>
    <p:extLst>
      <p:ext uri="{BB962C8B-B14F-4D97-AF65-F5344CB8AC3E}">
        <p14:creationId xmlns:p14="http://schemas.microsoft.com/office/powerpoint/2010/main" val="1005614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12269450-36CF-4890-94FF-935EB4DD9F91}" type="slidenum">
              <a:rPr lang="en-US"/>
              <a:pPr/>
              <a:t>14</a:t>
            </a:fld>
            <a:endParaRPr lang="en-US"/>
          </a:p>
        </p:txBody>
      </p:sp>
      <p:sp>
        <p:nvSpPr>
          <p:cNvPr id="1356802" name="Rectangle 2"/>
          <p:cNvSpPr>
            <a:spLocks noGrp="1" noRot="1" noChangeAspect="1" noChangeArrowheads="1" noTextEdit="1"/>
          </p:cNvSpPr>
          <p:nvPr>
            <p:ph type="sldImg"/>
          </p:nvPr>
        </p:nvSpPr>
        <p:spPr>
          <a:xfrm>
            <a:off x="2162175" y="484188"/>
            <a:ext cx="2686050" cy="2014537"/>
          </a:xfrm>
          <a:ln/>
        </p:spPr>
      </p:sp>
      <p:sp>
        <p:nvSpPr>
          <p:cNvPr id="1356803"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954211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FC45C44A-809E-4B73-A69E-2611BDD99389}" type="slidenum">
              <a:rPr lang="en-US"/>
              <a:pPr/>
              <a:t>15</a:t>
            </a:fld>
            <a:endParaRPr lang="en-US"/>
          </a:p>
        </p:txBody>
      </p:sp>
      <p:sp>
        <p:nvSpPr>
          <p:cNvPr id="1388546" name="Rectangle 2"/>
          <p:cNvSpPr>
            <a:spLocks noGrp="1" noRot="1" noChangeAspect="1" noChangeArrowheads="1" noTextEdit="1"/>
          </p:cNvSpPr>
          <p:nvPr>
            <p:ph type="sldImg"/>
          </p:nvPr>
        </p:nvSpPr>
        <p:spPr>
          <a:xfrm>
            <a:off x="1716088" y="484188"/>
            <a:ext cx="3578225" cy="2014537"/>
          </a:xfrm>
          <a:ln/>
        </p:spPr>
      </p:sp>
      <p:sp>
        <p:nvSpPr>
          <p:cNvPr id="1388547" name="Rectangle 3"/>
          <p:cNvSpPr>
            <a:spLocks noGrp="1" noChangeArrowheads="1"/>
          </p:cNvSpPr>
          <p:nvPr>
            <p:ph type="body" idx="1"/>
          </p:nvPr>
        </p:nvSpPr>
        <p:spPr/>
        <p:txBody>
          <a:bodyPr/>
          <a:lstStyle/>
          <a:p>
            <a:pPr lvl="0"/>
            <a:r>
              <a:rPr lang="en-US" dirty="0" smtClean="0"/>
              <a:t>Production: Dionysia of 405 (</a:t>
            </a:r>
            <a:r>
              <a:rPr lang="en-US" dirty="0" err="1" smtClean="0"/>
              <a:t>postumous</a:t>
            </a:r>
            <a:r>
              <a:rPr lang="en-US" dirty="0" smtClean="0"/>
              <a:t>).</a:t>
            </a:r>
          </a:p>
          <a:p>
            <a:r>
              <a:rPr lang="en-US" dirty="0" smtClean="0"/>
              <a:t>Text</a:t>
            </a:r>
          </a:p>
          <a:p>
            <a:pPr lvl="1"/>
            <a:r>
              <a:rPr lang="en-US" dirty="0" smtClean="0"/>
              <a:t>interpolation</a:t>
            </a:r>
          </a:p>
          <a:p>
            <a:pPr lvl="1"/>
            <a:r>
              <a:rPr lang="en-US" dirty="0" smtClean="0"/>
              <a:t>corruption</a:t>
            </a:r>
          </a:p>
        </p:txBody>
      </p:sp>
    </p:spTree>
    <p:extLst>
      <p:ext uri="{BB962C8B-B14F-4D97-AF65-F5344CB8AC3E}">
        <p14:creationId xmlns:p14="http://schemas.microsoft.com/office/powerpoint/2010/main" val="14527341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95FDF048-A0BC-4A15-9A8D-2715FED654A6}" type="slidenum">
              <a:rPr lang="en-US"/>
              <a:pPr/>
              <a:t>16</a:t>
            </a:fld>
            <a:endParaRPr lang="en-US"/>
          </a:p>
        </p:txBody>
      </p:sp>
      <p:sp>
        <p:nvSpPr>
          <p:cNvPr id="1390594" name="Rectangle 2"/>
          <p:cNvSpPr>
            <a:spLocks noGrp="1" noRot="1" noChangeAspect="1" noChangeArrowheads="1" noTextEdit="1"/>
          </p:cNvSpPr>
          <p:nvPr>
            <p:ph type="sldImg"/>
          </p:nvPr>
        </p:nvSpPr>
        <p:spPr>
          <a:xfrm>
            <a:off x="1716088" y="484188"/>
            <a:ext cx="3578225" cy="2014537"/>
          </a:xfrm>
          <a:ln/>
        </p:spPr>
      </p:sp>
      <p:sp>
        <p:nvSpPr>
          <p:cNvPr id="1390595" name="Rectangle 3"/>
          <p:cNvSpPr>
            <a:spLocks noGrp="1" noChangeArrowheads="1"/>
          </p:cNvSpPr>
          <p:nvPr>
            <p:ph type="body" idx="1"/>
          </p:nvPr>
        </p:nvSpPr>
        <p:spPr/>
        <p:txBody>
          <a:bodyPr/>
          <a:lstStyle/>
          <a:p>
            <a:r>
              <a:rPr lang="en-US" dirty="0" smtClean="0"/>
              <a:t>Backstory</a:t>
            </a:r>
          </a:p>
          <a:p>
            <a:pPr lvl="1"/>
            <a:r>
              <a:rPr lang="en-US" dirty="0" smtClean="0"/>
              <a:t>Cadmus founds Thebes</a:t>
            </a:r>
          </a:p>
          <a:p>
            <a:pPr lvl="1"/>
            <a:r>
              <a:rPr lang="en-US" dirty="0" smtClean="0"/>
              <a:t>Semele scorned</a:t>
            </a:r>
          </a:p>
          <a:p>
            <a:pPr lvl="2"/>
            <a:r>
              <a:rPr lang="en-US" dirty="0" smtClean="0"/>
              <a:t>Daughter of Cadmus and Harmonia, spouse of Echion, mother of  Pentheus. Her sisters were </a:t>
            </a:r>
            <a:r>
              <a:rPr lang="en-US" dirty="0" err="1" smtClean="0"/>
              <a:t>Autonoë</a:t>
            </a:r>
            <a:r>
              <a:rPr lang="en-US" dirty="0" smtClean="0"/>
              <a:t>, </a:t>
            </a:r>
            <a:r>
              <a:rPr lang="en-US" dirty="0" err="1" smtClean="0"/>
              <a:t>Ino</a:t>
            </a:r>
            <a:r>
              <a:rPr lang="en-US" dirty="0" smtClean="0"/>
              <a:t> and Semele</a:t>
            </a:r>
          </a:p>
          <a:p>
            <a:pPr lvl="3"/>
            <a:r>
              <a:rPr lang="el-GR" dirty="0" smtClean="0"/>
              <a:t>(Αὐτονόη; </a:t>
            </a:r>
            <a:r>
              <a:rPr lang="en-US" dirty="0" err="1" smtClean="0"/>
              <a:t>Autonóē</a:t>
            </a:r>
            <a:r>
              <a:rPr lang="en-US" dirty="0" smtClean="0"/>
              <a:t>). Daughter of  Cadmus and  Harmonia, sister of  Semele,  Agave and </a:t>
            </a:r>
            <a:r>
              <a:rPr lang="en-US" dirty="0" err="1" smtClean="0"/>
              <a:t>Ino</a:t>
            </a:r>
            <a:r>
              <a:rPr lang="en-US" dirty="0" smtClean="0"/>
              <a:t> ( </a:t>
            </a:r>
            <a:r>
              <a:rPr lang="en-US" dirty="0" err="1" smtClean="0"/>
              <a:t>Leucothea</a:t>
            </a:r>
            <a:r>
              <a:rPr lang="en-US" dirty="0" smtClean="0"/>
              <a:t>), wife of Aristaeus, mother of  Actaeon (Hes. Theog. 977; </a:t>
            </a:r>
            <a:r>
              <a:rPr lang="en-US" dirty="0" err="1" smtClean="0"/>
              <a:t>Apollod</a:t>
            </a:r>
            <a:r>
              <a:rPr lang="en-US" dirty="0" smtClean="0"/>
              <a:t>. 3,26; 30; </a:t>
            </a:r>
            <a:r>
              <a:rPr lang="en-US" dirty="0" err="1" smtClean="0"/>
              <a:t>Hyg</a:t>
            </a:r>
            <a:r>
              <a:rPr lang="en-US" dirty="0" smtClean="0"/>
              <a:t>. Fab. 184). In Euripides' Bacchae she leads a thiasos of Theban Maenads (230; 680; </a:t>
            </a:r>
            <a:r>
              <a:rPr lang="en-US" dirty="0" err="1" smtClean="0"/>
              <a:t>Ov</a:t>
            </a:r>
            <a:r>
              <a:rPr lang="en-US" dirty="0" smtClean="0"/>
              <a:t>. Met. 3,720). Following the death of her son, she goes to Megara; her tomb is mentioned by Pausanias (1,44,5).</a:t>
            </a:r>
          </a:p>
          <a:p>
            <a:pPr lvl="3"/>
            <a:r>
              <a:rPr lang="en-US" dirty="0" smtClean="0"/>
              <a:t>(</a:t>
            </a:r>
            <a:r>
              <a:rPr lang="en-US" dirty="0" err="1" smtClean="0"/>
              <a:t>Ἰνώ</a:t>
            </a:r>
            <a:r>
              <a:rPr lang="en-US" dirty="0" smtClean="0"/>
              <a:t>; </a:t>
            </a:r>
            <a:r>
              <a:rPr lang="en-US" dirty="0" err="1" smtClean="0"/>
              <a:t>Inṓ</a:t>
            </a:r>
            <a:r>
              <a:rPr lang="en-US" dirty="0" smtClean="0"/>
              <a:t>). Daughter of  Cadmus [1] and  Harmonia, generally taken to be the second (first: </a:t>
            </a:r>
            <a:r>
              <a:rPr lang="en-US" dirty="0" err="1" smtClean="0"/>
              <a:t>schol</a:t>
            </a:r>
            <a:r>
              <a:rPr lang="en-US" dirty="0" smtClean="0"/>
              <a:t>. Hom. Il. 7,86 Bekker according to </a:t>
            </a:r>
            <a:r>
              <a:rPr lang="en-US" dirty="0" err="1" smtClean="0"/>
              <a:t>Philostephanus</a:t>
            </a:r>
            <a:r>
              <a:rPr lang="en-US" dirty="0" smtClean="0"/>
              <a:t> and Eust. ad locum; </a:t>
            </a:r>
            <a:r>
              <a:rPr lang="en-US" dirty="0" err="1" smtClean="0"/>
              <a:t>schol</a:t>
            </a:r>
            <a:r>
              <a:rPr lang="en-US" dirty="0" smtClean="0"/>
              <a:t>. </a:t>
            </a:r>
            <a:r>
              <a:rPr lang="en-US" dirty="0" err="1" smtClean="0"/>
              <a:t>Lycoph</a:t>
            </a:r>
            <a:r>
              <a:rPr lang="en-US" dirty="0" smtClean="0"/>
              <a:t>. 22) wife of  Athamas in Thebes [2] (the first being  </a:t>
            </a:r>
            <a:r>
              <a:rPr lang="en-US" dirty="0" err="1" smtClean="0"/>
              <a:t>Nephele</a:t>
            </a:r>
            <a:r>
              <a:rPr lang="en-US" dirty="0" smtClean="0"/>
              <a:t> [1]). She is the mother of </a:t>
            </a:r>
            <a:r>
              <a:rPr lang="en-US" dirty="0" err="1" smtClean="0"/>
              <a:t>Learchus</a:t>
            </a:r>
            <a:r>
              <a:rPr lang="en-US" dirty="0" smtClean="0"/>
              <a:t> and  </a:t>
            </a:r>
            <a:r>
              <a:rPr lang="en-US" dirty="0" err="1" smtClean="0"/>
              <a:t>Melicertes</a:t>
            </a:r>
            <a:r>
              <a:rPr lang="en-US" dirty="0" smtClean="0"/>
              <a:t>. Envy of her stepchildren  Phrixus and  Helle prompted her to develop a cunning plan. She talked the women of the country into roasting the seed grains, thus causing a severe famine. She bribed the envoys sent by Athamas to Delphi to tell the king that the infertility of the land could only be reversed by offering Phrixus as a sacrifice. After Phrixus and his sister had been carried away by the ram sent by </a:t>
            </a:r>
            <a:r>
              <a:rPr lang="en-US" dirty="0" err="1" smtClean="0"/>
              <a:t>Nephele</a:t>
            </a:r>
            <a:r>
              <a:rPr lang="en-US" dirty="0" smtClean="0"/>
              <a:t>, Athamas succumbed to madness and, in the mistaken belief that he was out hunting, he killed his eldest son </a:t>
            </a:r>
            <a:r>
              <a:rPr lang="en-US" dirty="0" err="1" smtClean="0"/>
              <a:t>Learchus</a:t>
            </a:r>
            <a:r>
              <a:rPr lang="en-US" dirty="0" smtClean="0"/>
              <a:t> with arrows. I. fled and flung herself from a cliff into the sea together with her younger son </a:t>
            </a:r>
            <a:r>
              <a:rPr lang="en-US" dirty="0" err="1" smtClean="0"/>
              <a:t>Melicertes</a:t>
            </a:r>
            <a:r>
              <a:rPr lang="en-US" dirty="0" smtClean="0"/>
              <a:t>. From then on, she was </a:t>
            </a:r>
            <a:r>
              <a:rPr lang="en-US" dirty="0" err="1" smtClean="0"/>
              <a:t>cultically</a:t>
            </a:r>
            <a:r>
              <a:rPr lang="en-US" dirty="0" smtClean="0"/>
              <a:t> venerated as  </a:t>
            </a:r>
            <a:r>
              <a:rPr lang="en-US" dirty="0" err="1" smtClean="0"/>
              <a:t>Leucothea</a:t>
            </a:r>
            <a:r>
              <a:rPr lang="en-US" dirty="0" smtClean="0"/>
              <a:t> </a:t>
            </a:r>
          </a:p>
          <a:p>
            <a:pPr lvl="0"/>
            <a:r>
              <a:rPr lang="en-US" dirty="0" smtClean="0"/>
              <a:t>Pentheus king</a:t>
            </a:r>
          </a:p>
          <a:p>
            <a:pPr lvl="0"/>
            <a:r>
              <a:rPr lang="en-US" dirty="0" smtClean="0"/>
              <a:t>Dionysus returns</a:t>
            </a:r>
          </a:p>
        </p:txBody>
      </p:sp>
    </p:spTree>
    <p:extLst>
      <p:ext uri="{BB962C8B-B14F-4D97-AF65-F5344CB8AC3E}">
        <p14:creationId xmlns:p14="http://schemas.microsoft.com/office/powerpoint/2010/main" val="12837157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99E2F258-860F-44BA-A8C1-EBE1761DAF6B}" type="slidenum">
              <a:rPr lang="en-US"/>
              <a:pPr/>
              <a:t>17</a:t>
            </a:fld>
            <a:endParaRPr lang="en-US"/>
          </a:p>
        </p:txBody>
      </p:sp>
      <p:sp>
        <p:nvSpPr>
          <p:cNvPr id="1424386" name="Rectangle 2"/>
          <p:cNvSpPr>
            <a:spLocks noGrp="1" noRot="1" noChangeAspect="1" noChangeArrowheads="1" noTextEdit="1"/>
          </p:cNvSpPr>
          <p:nvPr>
            <p:ph type="sldImg"/>
          </p:nvPr>
        </p:nvSpPr>
        <p:spPr>
          <a:xfrm>
            <a:off x="1716088" y="484188"/>
            <a:ext cx="3578225" cy="2014537"/>
          </a:xfrm>
          <a:ln/>
        </p:spPr>
      </p:sp>
      <p:sp>
        <p:nvSpPr>
          <p:cNvPr id="1424387" name="Rectangle 3"/>
          <p:cNvSpPr>
            <a:spLocks noGrp="1" noChangeArrowheads="1"/>
          </p:cNvSpPr>
          <p:nvPr>
            <p:ph type="body" idx="1"/>
          </p:nvPr>
        </p:nvSpPr>
        <p:spPr/>
        <p:txBody>
          <a:bodyPr/>
          <a:lstStyle/>
          <a:p>
            <a:r>
              <a:rPr lang="en-US" sz="900" dirty="0"/>
              <a:t>Mystery cults …</a:t>
            </a:r>
          </a:p>
          <a:p>
            <a:pPr lvl="1"/>
            <a:r>
              <a:rPr lang="en-US" sz="900" dirty="0"/>
              <a:t>of Demeter</a:t>
            </a:r>
          </a:p>
          <a:p>
            <a:pPr lvl="2"/>
            <a:r>
              <a:rPr lang="en-US" sz="900" dirty="0"/>
              <a:t>e.g., at Eleusis</a:t>
            </a:r>
          </a:p>
          <a:p>
            <a:pPr lvl="1"/>
            <a:r>
              <a:rPr lang="en-US" sz="900" dirty="0"/>
              <a:t>of Dionysus</a:t>
            </a:r>
          </a:p>
          <a:p>
            <a:r>
              <a:rPr lang="en-US" sz="900" dirty="0"/>
              <a:t>… involve</a:t>
            </a:r>
          </a:p>
          <a:p>
            <a:pPr lvl="1"/>
            <a:r>
              <a:rPr lang="en-US" sz="900" dirty="0"/>
              <a:t>initiatory rite of passage</a:t>
            </a:r>
          </a:p>
          <a:p>
            <a:pPr lvl="1"/>
            <a:r>
              <a:rPr lang="en-US" sz="900" dirty="0"/>
              <a:t>thematic foci</a:t>
            </a:r>
          </a:p>
          <a:p>
            <a:pPr lvl="2"/>
            <a:r>
              <a:rPr lang="en-US" sz="900" dirty="0"/>
              <a:t>community</a:t>
            </a:r>
          </a:p>
          <a:p>
            <a:pPr lvl="2"/>
            <a:r>
              <a:rPr lang="en-US" sz="900" dirty="0"/>
              <a:t>fertility</a:t>
            </a:r>
          </a:p>
          <a:p>
            <a:pPr lvl="2"/>
            <a:r>
              <a:rPr lang="en-US" sz="900" dirty="0"/>
              <a:t>enlightenment</a:t>
            </a:r>
          </a:p>
          <a:p>
            <a:pPr lvl="2"/>
            <a:r>
              <a:rPr lang="en-US" sz="900" dirty="0"/>
              <a:t>conquest of death</a:t>
            </a:r>
          </a:p>
          <a:p>
            <a:r>
              <a:rPr lang="en-US" sz="900" i="1" dirty="0"/>
              <a:t>Bacchae</a:t>
            </a:r>
            <a:r>
              <a:rPr lang="en-US" sz="900" dirty="0"/>
              <a:t>, Initiation (cont.)</a:t>
            </a:r>
          </a:p>
          <a:p>
            <a:pPr lvl="1"/>
            <a:r>
              <a:rPr lang="en-US" sz="900" dirty="0"/>
              <a:t>Cross-dressing</a:t>
            </a:r>
          </a:p>
          <a:p>
            <a:pPr lvl="2"/>
            <a:r>
              <a:rPr lang="en-US" sz="900" dirty="0"/>
              <a:t>ritual transvestism as element of mystic, transformative rite of passage</a:t>
            </a:r>
          </a:p>
          <a:p>
            <a:pPr lvl="3"/>
            <a:r>
              <a:rPr lang="en-US" sz="900" dirty="0"/>
              <a:t>the fluid, redefinition of self</a:t>
            </a:r>
          </a:p>
          <a:p>
            <a:pPr lvl="2"/>
            <a:r>
              <a:rPr lang="en-US" sz="900" dirty="0"/>
              <a:t>ritual feminization preceding ritual death</a:t>
            </a:r>
          </a:p>
          <a:p>
            <a:pPr lvl="3"/>
            <a:r>
              <a:rPr lang="en-US" sz="900" dirty="0"/>
              <a:t>p dressed in linen: 821, D to P “then you must put on a linen shift”</a:t>
            </a:r>
          </a:p>
          <a:p>
            <a:pPr lvl="3"/>
            <a:r>
              <a:rPr lang="en-US" sz="900" dirty="0"/>
              <a:t>linen = bacchic-orphic burial garb</a:t>
            </a:r>
          </a:p>
          <a:p>
            <a:pPr lvl="1"/>
            <a:r>
              <a:rPr lang="en-US" sz="900" dirty="0"/>
              <a:t>Mystic knowing</a:t>
            </a:r>
          </a:p>
          <a:p>
            <a:pPr lvl="1"/>
            <a:r>
              <a:rPr lang="en-US" sz="900" dirty="0"/>
              <a:t>Ritual dying, rebirth</a:t>
            </a:r>
          </a:p>
          <a:p>
            <a:pPr lvl="2"/>
            <a:r>
              <a:rPr lang="en-US" sz="900" dirty="0"/>
              <a:t>LIFE-DEATH-LIFE</a:t>
            </a:r>
          </a:p>
          <a:p>
            <a:pPr lvl="0"/>
            <a:r>
              <a:rPr lang="en-US" sz="900" dirty="0"/>
              <a:t>maenads, thyrsi, etc</a:t>
            </a:r>
            <a:r>
              <a:rPr lang="en-US" sz="900" dirty="0" smtClean="0"/>
              <a:t>.</a:t>
            </a:r>
          </a:p>
          <a:p>
            <a:pPr lvl="1"/>
            <a:r>
              <a:rPr lang="en-US" dirty="0" smtClean="0"/>
              <a:t>“. . . and with the fennel, join reverence to riot” (p. 400)</a:t>
            </a:r>
          </a:p>
          <a:p>
            <a:pPr lvl="2"/>
            <a:r>
              <a:rPr lang="en-US" sz="1900" dirty="0" smtClean="0"/>
              <a:t>lit. “Sanctify the hubristic (</a:t>
            </a:r>
            <a:r>
              <a:rPr lang="en-US" sz="1900" i="1" dirty="0" err="1" smtClean="0"/>
              <a:t>hubristas</a:t>
            </a:r>
            <a:r>
              <a:rPr lang="en-US" sz="1900" dirty="0" smtClean="0"/>
              <a:t>) fennel rods all around!”</a:t>
            </a:r>
          </a:p>
          <a:p>
            <a:pPr lvl="0"/>
            <a:endParaRPr lang="en-US" sz="900" dirty="0" smtClean="0"/>
          </a:p>
          <a:p>
            <a:pPr lvl="1">
              <a:tabLst>
                <a:tab pos="4715365" algn="l"/>
              </a:tabLst>
            </a:pPr>
            <a:r>
              <a:rPr lang="en-US" sz="900" dirty="0" smtClean="0"/>
              <a:t>marked </a:t>
            </a:r>
            <a:r>
              <a:rPr lang="en-US" sz="900" dirty="0"/>
              <a:t>oxymoron</a:t>
            </a:r>
          </a:p>
          <a:p>
            <a:pPr lvl="2">
              <a:tabLst>
                <a:tab pos="4715365" algn="l"/>
              </a:tabLst>
            </a:pPr>
            <a:r>
              <a:rPr lang="en-US" sz="900" dirty="0"/>
              <a:t>holy / hubristic</a:t>
            </a:r>
          </a:p>
          <a:p>
            <a:pPr lvl="1">
              <a:tabLst>
                <a:tab pos="4715365" algn="l"/>
              </a:tabLst>
            </a:pPr>
            <a:r>
              <a:rPr lang="en-US" sz="900" dirty="0"/>
              <a:t>“</a:t>
            </a:r>
            <a:r>
              <a:rPr lang="en-US" sz="900" dirty="0" err="1"/>
              <a:t>weaponized</a:t>
            </a:r>
            <a:r>
              <a:rPr lang="en-US" sz="900" dirty="0"/>
              <a:t>” </a:t>
            </a:r>
            <a:r>
              <a:rPr lang="en-US" sz="900" dirty="0" err="1"/>
              <a:t>thyrsi</a:t>
            </a:r>
            <a:r>
              <a:rPr lang="en-US" sz="900" dirty="0"/>
              <a:t> in play</a:t>
            </a:r>
          </a:p>
          <a:p>
            <a:pPr lvl="1">
              <a:tabLst>
                <a:tab pos="4715365" algn="l"/>
              </a:tabLst>
            </a:pPr>
            <a:r>
              <a:rPr lang="en-US" sz="900" dirty="0"/>
              <a:t>ritual violence both given release and yet needs to be contained</a:t>
            </a:r>
          </a:p>
          <a:p>
            <a:pPr lvl="2">
              <a:tabLst>
                <a:tab pos="4715365" algn="l"/>
              </a:tabLst>
            </a:pPr>
            <a:r>
              <a:rPr lang="en-US" sz="900" dirty="0"/>
              <a:t>and that foreshadows “terrorist action” of p. 103: “They tore like an invading army into the villages of </a:t>
            </a:r>
            <a:r>
              <a:rPr lang="en-US" sz="900" dirty="0" err="1"/>
              <a:t>Hysiae</a:t>
            </a:r>
            <a:r>
              <a:rPr lang="en-US" sz="900" dirty="0"/>
              <a:t> and Erythrae, … and turned them upside down, they snatched up babies out of homes …”</a:t>
            </a:r>
          </a:p>
          <a:p>
            <a:pPr lvl="1">
              <a:tabLst>
                <a:tab pos="4715365" algn="l"/>
              </a:tabLst>
            </a:pPr>
            <a:r>
              <a:rPr lang="en-US" sz="900" dirty="0"/>
              <a:t>cf. women’s festival of </a:t>
            </a:r>
            <a:r>
              <a:rPr lang="en-US" sz="900" dirty="0" err="1"/>
              <a:t>hubristika</a:t>
            </a:r>
            <a:r>
              <a:rPr lang="en-US" sz="900" dirty="0"/>
              <a:t>, at </a:t>
            </a:r>
            <a:r>
              <a:rPr lang="en-US" sz="900" dirty="0" err="1"/>
              <a:t>argos</a:t>
            </a:r>
            <a:r>
              <a:rPr lang="en-US" sz="900" dirty="0"/>
              <a:t>: women exercising for a time strange powers and freedoms</a:t>
            </a:r>
          </a:p>
          <a:p>
            <a:pPr lvl="1">
              <a:tabLst>
                <a:tab pos="4715365" algn="l"/>
              </a:tabLst>
            </a:pPr>
            <a:r>
              <a:rPr lang="en-US" sz="900" dirty="0"/>
              <a:t>HUBRIS AS GOOD!!!</a:t>
            </a:r>
          </a:p>
          <a:p>
            <a:pPr lvl="1">
              <a:tabLst>
                <a:tab pos="4715365" algn="l"/>
              </a:tabLst>
            </a:pPr>
            <a:r>
              <a:rPr lang="en-US" sz="900" dirty="0"/>
              <a:t>god of paradox and reversal. in the midst of the most dead time of year, celebration of life-renewing license</a:t>
            </a:r>
          </a:p>
        </p:txBody>
      </p:sp>
    </p:spTree>
    <p:extLst>
      <p:ext uri="{BB962C8B-B14F-4D97-AF65-F5344CB8AC3E}">
        <p14:creationId xmlns:p14="http://schemas.microsoft.com/office/powerpoint/2010/main" val="2658407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fontScale="92500" lnSpcReduction="20000"/>
          </a:bodyPr>
          <a:lstStyle/>
          <a:p>
            <a:r>
              <a:rPr lang="en-US" dirty="0" smtClean="0"/>
              <a:t>prologue (starts p. 395)</a:t>
            </a:r>
          </a:p>
          <a:p>
            <a:pPr marL="454823" lvl="1" defTabSz="909645"/>
            <a:r>
              <a:rPr lang="en-US" dirty="0" smtClean="0"/>
              <a:t>Dionysus. I am changed,</a:t>
            </a:r>
            <a:r>
              <a:rPr lang="en-US" baseline="0" dirty="0" smtClean="0"/>
              <a:t> a god made man, d’s boundary-crossing aspect. cf. dress-up, geographical-cultural boundary-crossing, etc. he is a foreign god (“I come from Lydia” etc.) coming to conquer Greece. yet he is a native </a:t>
            </a:r>
            <a:r>
              <a:rPr lang="en-US" baseline="0" dirty="0" err="1" smtClean="0"/>
              <a:t>greek</a:t>
            </a:r>
            <a:r>
              <a:rPr lang="en-US" baseline="0" dirty="0" smtClean="0"/>
              <a:t>. (barbarian-</a:t>
            </a:r>
            <a:r>
              <a:rPr lang="en-US" baseline="0" dirty="0" err="1" smtClean="0"/>
              <a:t>greek</a:t>
            </a:r>
            <a:r>
              <a:rPr lang="en-US" baseline="0" dirty="0" smtClean="0"/>
              <a:t> divide.)</a:t>
            </a:r>
            <a:endParaRPr lang="en-US" dirty="0" smtClean="0"/>
          </a:p>
          <a:p>
            <a:r>
              <a:rPr lang="en-US" dirty="0" err="1" smtClean="0"/>
              <a:t>parodos</a:t>
            </a:r>
            <a:r>
              <a:rPr lang="en-US" dirty="0" smtClean="0"/>
              <a:t> (398): “Asian” (Anatolian) Bacchants. Cult hymn. celebrates the double birth of god: at </a:t>
            </a:r>
            <a:r>
              <a:rPr lang="en-US" dirty="0" err="1" smtClean="0"/>
              <a:t>thbes</a:t>
            </a:r>
            <a:r>
              <a:rPr lang="en-US" dirty="0" smtClean="0"/>
              <a:t>, on </a:t>
            </a:r>
            <a:r>
              <a:rPr lang="en-US" dirty="0" err="1" smtClean="0"/>
              <a:t>crete</a:t>
            </a:r>
            <a:r>
              <a:rPr lang="en-US" baseline="0" dirty="0" smtClean="0"/>
              <a:t> (p. 400, “p chamber of </a:t>
            </a:r>
            <a:r>
              <a:rPr lang="en-US" baseline="0" dirty="0" err="1" smtClean="0"/>
              <a:t>curetes</a:t>
            </a:r>
            <a:r>
              <a:rPr lang="en-US" baseline="0" dirty="0" smtClean="0"/>
              <a:t>”)</a:t>
            </a:r>
            <a:endParaRPr lang="en-US" dirty="0" smtClean="0"/>
          </a:p>
          <a:p>
            <a:r>
              <a:rPr lang="en-US" dirty="0" smtClean="0"/>
              <a:t>1st episode (402)</a:t>
            </a:r>
          </a:p>
          <a:p>
            <a:pPr lvl="1"/>
            <a:r>
              <a:rPr lang="en-US" dirty="0" smtClean="0"/>
              <a:t>Tiresias, Cadmus, </a:t>
            </a:r>
            <a:r>
              <a:rPr lang="en-US" dirty="0" err="1" smtClean="0"/>
              <a:t>Pentheus</a:t>
            </a:r>
            <a:r>
              <a:rPr lang="en-US" dirty="0" smtClean="0"/>
              <a:t>. note the comedy of c and t, old geezers, done up in Dionysian garb.</a:t>
            </a:r>
          </a:p>
          <a:p>
            <a:pPr lvl="1"/>
            <a:r>
              <a:rPr lang="en-US" dirty="0" err="1" smtClean="0"/>
              <a:t>tir</a:t>
            </a:r>
            <a:r>
              <a:rPr lang="en-US" dirty="0" smtClean="0"/>
              <a:t>: </a:t>
            </a:r>
            <a:r>
              <a:rPr lang="en-US" dirty="0"/>
              <a:t>humanity has 2 blessings: </a:t>
            </a:r>
            <a:r>
              <a:rPr lang="en-US" dirty="0" err="1"/>
              <a:t>demeter</a:t>
            </a:r>
            <a:r>
              <a:rPr lang="en-US" dirty="0"/>
              <a:t> (earth, food), d (wine). encomium of wine: anodyne, soporific. the wine is d and vice versa. when we drink we are possessed.</a:t>
            </a:r>
          </a:p>
          <a:p>
            <a:pPr lvl="1"/>
            <a:r>
              <a:rPr lang="en-US" dirty="0"/>
              <a:t>286. t defends myth of 2ble birth. a mystic interpretation hinging on pun: </a:t>
            </a:r>
            <a:r>
              <a:rPr lang="en-US" dirty="0" err="1"/>
              <a:t>meros</a:t>
            </a:r>
            <a:r>
              <a:rPr lang="en-US" dirty="0"/>
              <a:t>/</a:t>
            </a:r>
            <a:r>
              <a:rPr lang="en-US" dirty="0" err="1"/>
              <a:t>homeros</a:t>
            </a:r>
            <a:r>
              <a:rPr lang="en-US" dirty="0"/>
              <a:t>. z, harboring d on </a:t>
            </a:r>
            <a:r>
              <a:rPr lang="en-US" dirty="0" err="1"/>
              <a:t>olympus</a:t>
            </a:r>
            <a:r>
              <a:rPr lang="en-US" dirty="0"/>
              <a:t> and thus angering </a:t>
            </a:r>
            <a:r>
              <a:rPr lang="en-US" dirty="0" err="1"/>
              <a:t>hera</a:t>
            </a:r>
            <a:r>
              <a:rPr lang="en-US" dirty="0"/>
              <a:t>, gives to h a piece of sky (</a:t>
            </a:r>
            <a:r>
              <a:rPr lang="en-US" dirty="0" err="1"/>
              <a:t>aither</a:t>
            </a:r>
            <a:r>
              <a:rPr lang="en-US" dirty="0"/>
              <a:t>) as "hostage." but the crowd understands that as </a:t>
            </a:r>
            <a:r>
              <a:rPr lang="en-US" dirty="0" err="1"/>
              <a:t>meros</a:t>
            </a:r>
            <a:r>
              <a:rPr lang="en-US" dirty="0"/>
              <a:t>, "thigh." the myth associates </a:t>
            </a:r>
            <a:r>
              <a:rPr lang="en-US" dirty="0" err="1"/>
              <a:t>dionysus</a:t>
            </a:r>
            <a:r>
              <a:rPr lang="en-US" dirty="0"/>
              <a:t> with the heavenly element, i.e., with </a:t>
            </a:r>
            <a:r>
              <a:rPr lang="en-US" dirty="0" err="1"/>
              <a:t>zeus</a:t>
            </a:r>
            <a:r>
              <a:rPr lang="en-US" dirty="0"/>
              <a:t>. </a:t>
            </a:r>
            <a:r>
              <a:rPr lang="en-US" dirty="0" err="1"/>
              <a:t>aither</a:t>
            </a:r>
            <a:r>
              <a:rPr lang="en-US" dirty="0"/>
              <a:t> is used to make the facsimile of </a:t>
            </a:r>
            <a:r>
              <a:rPr lang="en-US" dirty="0" err="1"/>
              <a:t>helen</a:t>
            </a:r>
            <a:r>
              <a:rPr lang="en-US" dirty="0"/>
              <a:t>, too. note that this interpretation is important: d is the god of facsimile, of the simulacrum. there is, in a sense, no real god there, only air. the process of imitation manifests the god.</a:t>
            </a:r>
            <a:endParaRPr lang="en-US" dirty="0" smtClean="0"/>
          </a:p>
          <a:p>
            <a:r>
              <a:rPr lang="en-US" dirty="0" smtClean="0"/>
              <a:t>1st </a:t>
            </a:r>
            <a:r>
              <a:rPr lang="en-US" dirty="0" err="1" smtClean="0"/>
              <a:t>stasimon</a:t>
            </a:r>
            <a:r>
              <a:rPr lang="en-US" dirty="0" smtClean="0"/>
              <a:t> (412)</a:t>
            </a:r>
          </a:p>
          <a:p>
            <a:pPr lvl="1"/>
            <a:r>
              <a:rPr lang="en-US" dirty="0" err="1" smtClean="0"/>
              <a:t>Pentheus</a:t>
            </a:r>
            <a:r>
              <a:rPr lang="en-US" dirty="0" smtClean="0"/>
              <a:t>’ impiety</a:t>
            </a:r>
          </a:p>
          <a:p>
            <a:r>
              <a:rPr lang="en-US" dirty="0" smtClean="0"/>
              <a:t>2nd episode (414)</a:t>
            </a:r>
          </a:p>
          <a:p>
            <a:pPr lvl="1"/>
            <a:r>
              <a:rPr lang="en-US" dirty="0" smtClean="0"/>
              <a:t>Servant, </a:t>
            </a:r>
            <a:r>
              <a:rPr lang="en-US" dirty="0" err="1" smtClean="0"/>
              <a:t>Pentheus</a:t>
            </a:r>
            <a:r>
              <a:rPr lang="en-US" dirty="0" smtClean="0"/>
              <a:t>, Dionysus (in disguise)</a:t>
            </a:r>
          </a:p>
          <a:p>
            <a:pPr lvl="1"/>
            <a:r>
              <a:rPr lang="en-US" dirty="0" smtClean="0"/>
              <a:t>soldier describes the miraculous escape of the Bacchae. note the quasi-sexual appreciation of d’s implicitly effeminate beauty. yet d is the bull god, the </a:t>
            </a:r>
            <a:r>
              <a:rPr lang="en-US" dirty="0" err="1" smtClean="0"/>
              <a:t>roarer</a:t>
            </a:r>
            <a:r>
              <a:rPr lang="en-US" dirty="0" smtClean="0"/>
              <a:t>, the quintessentially phallic deity. d</a:t>
            </a:r>
            <a:r>
              <a:rPr lang="en-US" baseline="0" dirty="0" smtClean="0"/>
              <a:t> plays at being an emissary of himself. he is playing someone other than himself, yet in so doing at a deeper level is very much himself. (p </a:t>
            </a:r>
            <a:r>
              <a:rPr lang="en-US" baseline="0" dirty="0" err="1" smtClean="0"/>
              <a:t>casannot</a:t>
            </a:r>
            <a:r>
              <a:rPr lang="en-US" baseline="0" dirty="0" smtClean="0"/>
              <a:t> see the god though he is looking at him – d is “where I am.) you are d if you are not yourself. this is the essence of Athenian drama.</a:t>
            </a:r>
            <a:endParaRPr lang="en-US" dirty="0" smtClean="0"/>
          </a:p>
          <a:p>
            <a:r>
              <a:rPr lang="en-US" dirty="0" smtClean="0"/>
              <a:t>2nd </a:t>
            </a:r>
            <a:r>
              <a:rPr lang="en-US" dirty="0" err="1" smtClean="0"/>
              <a:t>stasimon</a:t>
            </a:r>
            <a:r>
              <a:rPr lang="en-US" dirty="0" smtClean="0"/>
              <a:t> (417)</a:t>
            </a:r>
          </a:p>
          <a:p>
            <a:pPr lvl="1"/>
            <a:r>
              <a:rPr lang="en-US" dirty="0" smtClean="0"/>
              <a:t>Thebes’ rejection of Dionysus</a:t>
            </a:r>
          </a:p>
          <a:p>
            <a:r>
              <a:rPr lang="en-US" dirty="0" smtClean="0"/>
              <a:t>Choral dialogue (418): Chorus &amp; D</a:t>
            </a:r>
          </a:p>
          <a:p>
            <a:pPr lvl="1"/>
            <a:r>
              <a:rPr lang="en-US" dirty="0" smtClean="0"/>
              <a:t>Earthquake. self-</a:t>
            </a:r>
            <a:r>
              <a:rPr lang="en-US" dirty="0" err="1" smtClean="0"/>
              <a:t>freed’s</a:t>
            </a:r>
            <a:r>
              <a:rPr lang="en-US" dirty="0" smtClean="0"/>
              <a:t> power.</a:t>
            </a:r>
            <a:r>
              <a:rPr lang="en-US" baseline="0" dirty="0" smtClean="0"/>
              <a:t> adoration of him by bacchants.</a:t>
            </a:r>
            <a:endParaRPr lang="en-US" dirty="0" smtClean="0"/>
          </a:p>
          <a:p>
            <a:r>
              <a:rPr lang="en-US" dirty="0" smtClean="0"/>
              <a:t>Trochaic dialogue, D &amp; Leader (420)</a:t>
            </a:r>
          </a:p>
          <a:p>
            <a:pPr lvl="1"/>
            <a:r>
              <a:rPr lang="en-US" dirty="0" smtClean="0"/>
              <a:t>“messenger” scene. d describes his destruction of the palace of </a:t>
            </a:r>
            <a:r>
              <a:rPr lang="en-US" dirty="0" err="1" smtClean="0"/>
              <a:t>pentheus</a:t>
            </a:r>
            <a:r>
              <a:rPr lang="en-US" dirty="0" smtClean="0"/>
              <a:t>. note that the women, the </a:t>
            </a:r>
            <a:r>
              <a:rPr lang="en-US" i="1" dirty="0" smtClean="0"/>
              <a:t>bacchants</a:t>
            </a:r>
            <a:r>
              <a:rPr lang="en-US" i="0" dirty="0" smtClean="0"/>
              <a:t> of Anatolia, think d is a human worshipper of god. god’s playacting.</a:t>
            </a:r>
            <a:endParaRPr lang="en-US" dirty="0" smtClean="0"/>
          </a:p>
          <a:p>
            <a:r>
              <a:rPr lang="en-US" dirty="0" smtClean="0"/>
              <a:t>3rd episode (422)</a:t>
            </a:r>
          </a:p>
          <a:p>
            <a:pPr lvl="1"/>
            <a:r>
              <a:rPr lang="en-US" dirty="0" smtClean="0"/>
              <a:t>Short dialogue, D&amp;P </a:t>
            </a:r>
          </a:p>
          <a:p>
            <a:pPr lvl="1"/>
            <a:r>
              <a:rPr lang="en-US" dirty="0" smtClean="0"/>
              <a:t>Messenger scene: </a:t>
            </a:r>
            <a:r>
              <a:rPr lang="en-US" i="1" dirty="0" smtClean="0"/>
              <a:t>hubris</a:t>
            </a:r>
            <a:r>
              <a:rPr lang="en-US" dirty="0" smtClean="0"/>
              <a:t> in the hills. the foreign women of the chorus</a:t>
            </a:r>
            <a:r>
              <a:rPr lang="en-US" baseline="0" dirty="0" smtClean="0"/>
              <a:t> are in town. the women of the town have burst free and, led by the royal sisters, wreak hubristic havoc in the countryside. here the fennel rods-</a:t>
            </a:r>
            <a:r>
              <a:rPr lang="en-US" baseline="0" dirty="0" err="1" smtClean="0"/>
              <a:t>thursoi</a:t>
            </a:r>
            <a:r>
              <a:rPr lang="en-US" baseline="0" dirty="0" smtClean="0"/>
              <a:t>-prove truly hubristic.</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19</a:t>
            </a:fld>
            <a:endParaRPr lang="en-US"/>
          </a:p>
        </p:txBody>
      </p:sp>
    </p:spTree>
    <p:extLst>
      <p:ext uri="{BB962C8B-B14F-4D97-AF65-F5344CB8AC3E}">
        <p14:creationId xmlns:p14="http://schemas.microsoft.com/office/powerpoint/2010/main" val="1300892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814B51C6-2F97-4212-8E25-D00FFCBE6CDD}" type="slidenum">
              <a:rPr lang="en-US"/>
              <a:pPr/>
              <a:t>20</a:t>
            </a:fld>
            <a:endParaRPr lang="en-US"/>
          </a:p>
        </p:txBody>
      </p:sp>
      <p:sp>
        <p:nvSpPr>
          <p:cNvPr id="1444866" name="Rectangle 2"/>
          <p:cNvSpPr>
            <a:spLocks noGrp="1" noRot="1" noChangeAspect="1" noChangeArrowheads="1" noTextEdit="1"/>
          </p:cNvSpPr>
          <p:nvPr>
            <p:ph type="sldImg"/>
          </p:nvPr>
        </p:nvSpPr>
        <p:spPr>
          <a:xfrm>
            <a:off x="1716088" y="484188"/>
            <a:ext cx="3578225" cy="2014537"/>
          </a:xfrm>
          <a:ln/>
        </p:spPr>
      </p:sp>
      <p:sp>
        <p:nvSpPr>
          <p:cNvPr id="1444867"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2196070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pPr>
              <a:spcAft>
                <a:spcPts val="1194"/>
              </a:spcAft>
            </a:pPr>
            <a:r>
              <a:rPr lang="en-US" sz="1200" spc="50" dirty="0" smtClean="0">
                <a:latin typeface="Calibri" panose="020F0502020204030204" pitchFamily="34" charset="0"/>
                <a:cs typeface="Calibri" panose="020F0502020204030204" pitchFamily="34" charset="0"/>
              </a:rPr>
              <a:t>“For whoso leads the revel / He is always Dionysus” – w</a:t>
            </a:r>
            <a:r>
              <a:rPr lang="en-US" dirty="0" smtClean="0"/>
              <a:t>hat does that mean?</a:t>
            </a:r>
          </a:p>
          <a:p>
            <a:pPr>
              <a:spcAft>
                <a:spcPts val="1194"/>
              </a:spcAft>
            </a:pPr>
            <a:r>
              <a:rPr lang="en-US" dirty="0" smtClean="0"/>
              <a:t>“</a:t>
            </a:r>
            <a:r>
              <a:rPr lang="en-US" b="1" dirty="0" smtClean="0"/>
              <a:t>what does the mask embody or conceal?</a:t>
            </a:r>
            <a:r>
              <a:rPr lang="en-US" dirty="0" smtClean="0"/>
              <a:t> </a:t>
            </a:r>
          </a:p>
          <a:p>
            <a:pPr lvl="0"/>
            <a:r>
              <a:rPr lang="en-US" dirty="0" smtClean="0"/>
              <a:t>is the truly horrific vengeance </a:t>
            </a:r>
            <a:r>
              <a:rPr lang="en-US" dirty="0" err="1" smtClean="0"/>
              <a:t>dio</a:t>
            </a:r>
            <a:r>
              <a:rPr lang="en-US" dirty="0" smtClean="0"/>
              <a:t> wreaks truly just? or does he present a more unsettling figure - something outside the moral paradigms by which we mortals structure our lives?</a:t>
            </a:r>
          </a:p>
          <a:p>
            <a:pPr>
              <a:spcAft>
                <a:spcPts val="1194"/>
              </a:spcAft>
            </a:pPr>
            <a:r>
              <a:rPr lang="en-US" dirty="0" smtClean="0"/>
              <a:t>and if any of </a:t>
            </a:r>
            <a:r>
              <a:rPr lang="en-US" i="1" dirty="0" smtClean="0"/>
              <a:t>us</a:t>
            </a:r>
            <a:r>
              <a:rPr lang="en-US" i="0" dirty="0" smtClean="0"/>
              <a:t> is leading the revel, a human wearing the mask, aren’t we implicated in that violence? are we Dionysus?</a:t>
            </a:r>
            <a:endParaRPr lang="en-US" dirty="0" smtClean="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3</a:t>
            </a:fld>
            <a:endParaRPr lang="en-US"/>
          </a:p>
        </p:txBody>
      </p:sp>
    </p:spTree>
    <p:extLst>
      <p:ext uri="{BB962C8B-B14F-4D97-AF65-F5344CB8AC3E}">
        <p14:creationId xmlns:p14="http://schemas.microsoft.com/office/powerpoint/2010/main" val="2123280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r>
              <a:rPr lang="en-US"/>
              <a:t>1-13-99</a:t>
            </a:r>
          </a:p>
        </p:txBody>
      </p:sp>
      <p:sp>
        <p:nvSpPr>
          <p:cNvPr id="5" name="Rectangle 6"/>
          <p:cNvSpPr>
            <a:spLocks noGrp="1" noChangeArrowheads="1"/>
          </p:cNvSpPr>
          <p:nvPr>
            <p:ph type="ftr" sz="quarter" idx="4"/>
          </p:nvPr>
        </p:nvSpPr>
        <p:spPr>
          <a:ln/>
        </p:spPr>
        <p:txBody>
          <a:bodyPr/>
          <a:lstStyle/>
          <a:p>
            <a:r>
              <a:rPr lang="en-US"/>
              <a:t>CLA77, Andrew Scholtz</a:t>
            </a:r>
          </a:p>
        </p:txBody>
      </p:sp>
      <p:sp>
        <p:nvSpPr>
          <p:cNvPr id="6" name="Rectangle 7"/>
          <p:cNvSpPr>
            <a:spLocks noGrp="1" noChangeArrowheads="1"/>
          </p:cNvSpPr>
          <p:nvPr>
            <p:ph type="sldNum" sz="quarter" idx="5"/>
          </p:nvPr>
        </p:nvSpPr>
        <p:spPr>
          <a:ln/>
        </p:spPr>
        <p:txBody>
          <a:bodyPr/>
          <a:lstStyle/>
          <a:p>
            <a:fld id="{366D2E86-0311-4EAC-91D6-801DF457B023}" type="slidenum">
              <a:rPr lang="en-US"/>
              <a:pPr/>
              <a:t>4</a:t>
            </a:fld>
            <a:endParaRPr lang="en-US"/>
          </a:p>
        </p:txBody>
      </p:sp>
      <p:sp>
        <p:nvSpPr>
          <p:cNvPr id="1459202" name="Rectangle 2"/>
          <p:cNvSpPr>
            <a:spLocks noGrp="1" noRot="1" noChangeAspect="1" noChangeArrowheads="1" noTextEdit="1"/>
          </p:cNvSpPr>
          <p:nvPr>
            <p:ph type="sldImg"/>
          </p:nvPr>
        </p:nvSpPr>
        <p:spPr>
          <a:xfrm>
            <a:off x="1716088" y="484188"/>
            <a:ext cx="3578225" cy="2014537"/>
          </a:xfrm>
          <a:ln/>
        </p:spPr>
      </p:sp>
      <p:sp>
        <p:nvSpPr>
          <p:cNvPr id="1459203" name="Rectangle 3"/>
          <p:cNvSpPr>
            <a:spLocks noGrp="1" noChangeArrowheads="1"/>
          </p:cNvSpPr>
          <p:nvPr>
            <p:ph type="body" idx="1"/>
          </p:nvPr>
        </p:nvSpPr>
        <p:spPr/>
        <p:txBody>
          <a:bodyPr/>
          <a:lstStyle/>
          <a:p>
            <a:pPr defTabSz="909645">
              <a:defRPr/>
            </a:pPr>
            <a:r>
              <a:rPr lang="en-US" baseline="0" dirty="0" smtClean="0"/>
              <a:t>Why are we reading </a:t>
            </a:r>
            <a:r>
              <a:rPr lang="en-US" baseline="0" dirty="0" err="1" smtClean="0"/>
              <a:t>eur’s</a:t>
            </a:r>
            <a:r>
              <a:rPr lang="en-US" baseline="0" dirty="0" smtClean="0"/>
              <a:t> Bacchae now, at this point in the semester? For in some ways it would make sense to read it together with the other plays by </a:t>
            </a:r>
            <a:r>
              <a:rPr lang="en-US" baseline="0" dirty="0" err="1" smtClean="0"/>
              <a:t>eur</a:t>
            </a:r>
            <a:r>
              <a:rPr lang="en-US" baseline="0" dirty="0" smtClean="0"/>
              <a:t> that we’ll be reading. it was one of the last he composed, one of the last full Athenian tragedies preserved.</a:t>
            </a:r>
          </a:p>
          <a:p>
            <a:pPr lvl="0"/>
            <a:r>
              <a:rPr lang="en-US" dirty="0" smtClean="0"/>
              <a:t>It is because asking what it all has to do with Dionysus may be a way to begin to grasp what ancient Athenian tragedy was.</a:t>
            </a:r>
          </a:p>
          <a:p>
            <a:pPr lvl="0"/>
            <a:r>
              <a:rPr lang="en-US" dirty="0" smtClean="0"/>
              <a:t>You</a:t>
            </a:r>
            <a:r>
              <a:rPr lang="en-US" baseline="0" dirty="0" smtClean="0"/>
              <a:t> know now that tragedy was closely associated with the god, at least in terms of occasions when tragedies were performed and watched.</a:t>
            </a:r>
          </a:p>
          <a:p>
            <a:pPr lvl="0"/>
            <a:r>
              <a:rPr lang="en-US" baseline="0" dirty="0" smtClean="0"/>
              <a:t>But does that connection with </a:t>
            </a:r>
            <a:r>
              <a:rPr lang="en-US" baseline="0" dirty="0" err="1" smtClean="0"/>
              <a:t>dio</a:t>
            </a:r>
            <a:r>
              <a:rPr lang="en-US" baseline="0" dirty="0" smtClean="0"/>
              <a:t> have anything more to say about tragedy than that?</a:t>
            </a:r>
          </a:p>
          <a:p>
            <a:pPr lvl="0"/>
            <a:r>
              <a:rPr lang="en-US" baseline="0" dirty="0" smtClean="0"/>
              <a:t>Some have argued no. tragedies may have originated in the tom-foolery of Dionysian worship: masking, partying, phallic processioning. what matters for modern readers are the ideas and their resonance today.</a:t>
            </a:r>
          </a:p>
          <a:p>
            <a:pPr lvl="0"/>
            <a:r>
              <a:rPr lang="en-US" baseline="0" dirty="0" smtClean="0"/>
              <a:t>the ideas and their resonance today – that certainly matters. but an appreciation of how Athenian tragedy is </a:t>
            </a:r>
            <a:r>
              <a:rPr lang="en-US" i="1" baseline="0" dirty="0" smtClean="0"/>
              <a:t>not</a:t>
            </a:r>
            <a:r>
              <a:rPr lang="en-US" i="0" baseline="0" dirty="0" smtClean="0"/>
              <a:t> a thing of today, how its “contemporary“ resonances mattered for a bygone time, that can enrich our understanding of it now.</a:t>
            </a:r>
          </a:p>
          <a:p>
            <a:pPr lvl="0"/>
            <a:r>
              <a:rPr lang="en-US" i="0" baseline="0" dirty="0" smtClean="0"/>
              <a:t>and this play, by forcing us to reflect on how anyone can be the god simply by virtue of the transformation that the mask implies, promises some of the most powerful such enrichment this semester.</a:t>
            </a:r>
            <a:endParaRPr lang="en-US" dirty="0" smtClean="0"/>
          </a:p>
        </p:txBody>
      </p:sp>
    </p:spTree>
    <p:extLst>
      <p:ext uri="{BB962C8B-B14F-4D97-AF65-F5344CB8AC3E}">
        <p14:creationId xmlns:p14="http://schemas.microsoft.com/office/powerpoint/2010/main" val="696567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endParaRPr lang="en-US"/>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5</a:t>
            </a:fld>
            <a:endParaRPr lang="en-US"/>
          </a:p>
        </p:txBody>
      </p:sp>
    </p:spTree>
    <p:extLst>
      <p:ext uri="{BB962C8B-B14F-4D97-AF65-F5344CB8AC3E}">
        <p14:creationId xmlns:p14="http://schemas.microsoft.com/office/powerpoint/2010/main" val="909491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a:bodyPr>
          <a:lstStyle/>
          <a:p>
            <a:r>
              <a:rPr lang="en-US" dirty="0"/>
              <a:t>ASK YOURSELF: WILL THIS TREATISE HELP YOU IN APPRECIATING/CRITIQUING POETRY? (probably yes.) IN CREATING POETRY? (far more incomplete on that score. differs thus from </a:t>
            </a:r>
            <a:r>
              <a:rPr lang="en-US" dirty="0" err="1"/>
              <a:t>ari's</a:t>
            </a:r>
            <a:r>
              <a:rPr lang="en-US" dirty="0"/>
              <a:t> </a:t>
            </a:r>
            <a:r>
              <a:rPr lang="en-US" i="1" dirty="0"/>
              <a:t>Rhetoric.) some of it really specifically concerned with critical questions, e.g., which better, epic or tragedy.</a:t>
            </a:r>
          </a:p>
          <a:p>
            <a:r>
              <a:rPr lang="en-US" dirty="0"/>
              <a:t>AND IF WE CAN VIEW ARISTOTLE’S as a critical-theoretical approach, does </a:t>
            </a:r>
            <a:r>
              <a:rPr lang="en-US" dirty="0" err="1"/>
              <a:t>ari</a:t>
            </a:r>
            <a:r>
              <a:rPr lang="en-US" dirty="0"/>
              <a:t> tell us anything useful about tragedy? what?</a:t>
            </a:r>
          </a:p>
          <a:p>
            <a:r>
              <a:rPr lang="en-US" dirty="0" err="1"/>
              <a:t>ari</a:t>
            </a:r>
            <a:r>
              <a:rPr lang="en-US" dirty="0"/>
              <a:t> thus does not impart to readers </a:t>
            </a:r>
            <a:r>
              <a:rPr lang="en-US" dirty="0" err="1"/>
              <a:t>tekhne</a:t>
            </a:r>
            <a:r>
              <a:rPr lang="en-US" dirty="0"/>
              <a:t> (technical skill) as much as try to train them to recognize it, especially in areas that, for </a:t>
            </a:r>
            <a:r>
              <a:rPr lang="en-US" dirty="0" err="1"/>
              <a:t>aristotle</a:t>
            </a:r>
            <a:r>
              <a:rPr lang="en-US" dirty="0"/>
              <a:t>, count.</a:t>
            </a:r>
            <a:endParaRPr lang="en-US" i="1"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6</a:t>
            </a:fld>
            <a:endParaRPr lang="en-US"/>
          </a:p>
        </p:txBody>
      </p:sp>
    </p:spTree>
    <p:extLst>
      <p:ext uri="{BB962C8B-B14F-4D97-AF65-F5344CB8AC3E}">
        <p14:creationId xmlns:p14="http://schemas.microsoft.com/office/powerpoint/2010/main" val="3649760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normAutofit fontScale="85000" lnSpcReduction="20000"/>
          </a:bodyPr>
          <a:lstStyle/>
          <a:p>
            <a:r>
              <a:rPr lang="en-US" dirty="0" smtClean="0"/>
              <a:t>prelims</a:t>
            </a:r>
          </a:p>
          <a:p>
            <a:pPr lvl="1"/>
            <a:r>
              <a:rPr lang="en-US" dirty="0" smtClean="0"/>
              <a:t>Assignment of choruses</a:t>
            </a:r>
          </a:p>
          <a:p>
            <a:pPr lvl="2"/>
            <a:r>
              <a:rPr lang="en-US" dirty="0" smtClean="0"/>
              <a:t>months earlier, under auspices of the “eponymous archon” for city </a:t>
            </a:r>
            <a:r>
              <a:rPr lang="en-US" dirty="0" err="1" smtClean="0"/>
              <a:t>dionysia</a:t>
            </a:r>
            <a:r>
              <a:rPr lang="en-US" dirty="0" smtClean="0"/>
              <a:t> (king archon for </a:t>
            </a:r>
            <a:r>
              <a:rPr lang="en-US" dirty="0" err="1" smtClean="0"/>
              <a:t>lenaea</a:t>
            </a:r>
            <a:r>
              <a:rPr lang="en-US" dirty="0" smtClean="0"/>
              <a:t>), criteria? not</a:t>
            </a:r>
            <a:r>
              <a:rPr lang="en-US" baseline="0" dirty="0" smtClean="0"/>
              <a:t> known for sure, but clearly not simply quality. past failures could perhaps count against aspiring competitor.</a:t>
            </a:r>
            <a:endParaRPr lang="en-US" dirty="0" smtClean="0"/>
          </a:p>
          <a:p>
            <a:pPr lvl="1"/>
            <a:r>
              <a:rPr lang="en-US" i="1" dirty="0" smtClean="0"/>
              <a:t>Proagōn</a:t>
            </a:r>
            <a:r>
              <a:rPr lang="en-US" i="0" dirty="0" smtClean="0"/>
              <a:t> (8</a:t>
            </a:r>
            <a:r>
              <a:rPr lang="en-US" i="0" baseline="30000" dirty="0" smtClean="0"/>
              <a:t>th</a:t>
            </a:r>
            <a:r>
              <a:rPr lang="en-US" i="0" dirty="0" smtClean="0"/>
              <a:t> </a:t>
            </a:r>
            <a:r>
              <a:rPr lang="en-US" i="0" dirty="0" err="1" smtClean="0"/>
              <a:t>elephabolion</a:t>
            </a:r>
            <a:r>
              <a:rPr lang="en-US" i="0" dirty="0" smtClean="0"/>
              <a:t>)</a:t>
            </a:r>
            <a:endParaRPr lang="en-US" i="1" dirty="0" smtClean="0"/>
          </a:p>
          <a:p>
            <a:pPr lvl="2"/>
            <a:r>
              <a:rPr lang="en-US" dirty="0" smtClean="0"/>
              <a:t>preview of plays, after 440 bce, in </a:t>
            </a:r>
            <a:r>
              <a:rPr lang="en-US" dirty="0" err="1" smtClean="0"/>
              <a:t>pericles</a:t>
            </a:r>
            <a:r>
              <a:rPr lang="en-US" dirty="0" smtClean="0"/>
              <a:t>’ </a:t>
            </a:r>
            <a:r>
              <a:rPr lang="en-US" dirty="0" err="1" smtClean="0"/>
              <a:t>odeon</a:t>
            </a:r>
            <a:r>
              <a:rPr lang="en-US" dirty="0" smtClean="0"/>
              <a:t>. playwright, actors, chorus. </a:t>
            </a:r>
            <a:r>
              <a:rPr lang="en-US" dirty="0" err="1" smtClean="0"/>
              <a:t>galanded</a:t>
            </a:r>
            <a:r>
              <a:rPr lang="en-US" dirty="0" smtClean="0"/>
              <a:t>, no masks or costumes.</a:t>
            </a:r>
            <a:r>
              <a:rPr lang="en-US" baseline="0" dirty="0" smtClean="0"/>
              <a:t> discussed plays.</a:t>
            </a:r>
            <a:endParaRPr lang="en-US" dirty="0" smtClean="0"/>
          </a:p>
          <a:p>
            <a:pPr lvl="1"/>
            <a:r>
              <a:rPr lang="en-US" dirty="0" smtClean="0"/>
              <a:t>“Introduction” processional (on before 9</a:t>
            </a:r>
            <a:r>
              <a:rPr lang="en-US" baseline="30000" dirty="0" smtClean="0"/>
              <a:t>th</a:t>
            </a:r>
            <a:r>
              <a:rPr lang="en-US" dirty="0" smtClean="0"/>
              <a:t>)</a:t>
            </a:r>
          </a:p>
          <a:p>
            <a:pPr lvl="2"/>
            <a:r>
              <a:rPr lang="en-US" dirty="0" smtClean="0"/>
              <a:t>to and from Academy. the icon of</a:t>
            </a:r>
            <a:r>
              <a:rPr lang="en-US" baseline="0" dirty="0" smtClean="0"/>
              <a:t> </a:t>
            </a:r>
            <a:r>
              <a:rPr lang="en-US" baseline="0" dirty="0" err="1" smtClean="0"/>
              <a:t>dionysus</a:t>
            </a:r>
            <a:r>
              <a:rPr lang="en-US" baseline="0" dirty="0" smtClean="0"/>
              <a:t> </a:t>
            </a:r>
            <a:r>
              <a:rPr lang="en-US" baseline="0" dirty="0" err="1" smtClean="0"/>
              <a:t>eleutherios</a:t>
            </a:r>
            <a:r>
              <a:rPr lang="en-US" baseline="0" dirty="0" smtClean="0"/>
              <a:t>, a pole with a mask. for the procession, dressed in costume, garlanded in ivy. carried from temple of d </a:t>
            </a:r>
            <a:r>
              <a:rPr lang="en-US" baseline="0" dirty="0" err="1" smtClean="0"/>
              <a:t>eleuth</a:t>
            </a:r>
            <a:r>
              <a:rPr lang="en-US" baseline="0" dirty="0" smtClean="0"/>
              <a:t> on n slope to academy. then returned to temple.</a:t>
            </a:r>
            <a:endParaRPr lang="en-US" dirty="0" smtClean="0"/>
          </a:p>
          <a:p>
            <a:pPr lvl="1"/>
            <a:r>
              <a:rPr lang="en-US" dirty="0" smtClean="0"/>
              <a:t>10</a:t>
            </a:r>
            <a:r>
              <a:rPr lang="en-US" baseline="30000" dirty="0" smtClean="0"/>
              <a:t>th</a:t>
            </a:r>
            <a:r>
              <a:rPr lang="en-US" dirty="0" smtClean="0"/>
              <a:t>. Official parade (</a:t>
            </a:r>
            <a:r>
              <a:rPr lang="en-US" i="1" dirty="0" err="1" smtClean="0"/>
              <a:t>pompē</a:t>
            </a:r>
            <a:r>
              <a:rPr lang="en-US" dirty="0" smtClean="0"/>
              <a:t>). citizens, resident foreigners, wine skins and cake baskets carried. finally, men carrying large phalloi – thus</a:t>
            </a:r>
            <a:r>
              <a:rPr lang="en-US" baseline="0" dirty="0" smtClean="0"/>
              <a:t> a phallic procession</a:t>
            </a:r>
            <a:r>
              <a:rPr lang="en-US" dirty="0" smtClean="0"/>
              <a:t>. prisons opened, prisoners on bail to attend fest.</a:t>
            </a:r>
          </a:p>
          <a:p>
            <a:pPr lvl="2"/>
            <a:r>
              <a:rPr lang="en-US" dirty="0" smtClean="0"/>
              <a:t>the seeming contradiction between leveling and special honors attached to various elements of parade</a:t>
            </a:r>
          </a:p>
          <a:p>
            <a:pPr lvl="1"/>
            <a:r>
              <a:rPr lang="en-US" dirty="0" smtClean="0"/>
              <a:t>Preliminary ceremonial</a:t>
            </a:r>
          </a:p>
          <a:p>
            <a:pPr lvl="2"/>
            <a:r>
              <a:rPr lang="en-US" dirty="0" smtClean="0"/>
              <a:t>sacrifice of special bull.</a:t>
            </a:r>
          </a:p>
          <a:p>
            <a:pPr lvl="2"/>
            <a:r>
              <a:rPr lang="en-US" dirty="0" smtClean="0"/>
              <a:t>theater purified by </a:t>
            </a:r>
            <a:r>
              <a:rPr lang="en-US" dirty="0" err="1" smtClean="0"/>
              <a:t>peristiarchoi</a:t>
            </a:r>
            <a:r>
              <a:rPr lang="en-US" dirty="0" smtClean="0"/>
              <a:t> using piglet blood</a:t>
            </a:r>
          </a:p>
          <a:p>
            <a:pPr lvl="2"/>
            <a:r>
              <a:rPr lang="en-US" dirty="0" smtClean="0"/>
              <a:t>wine libation</a:t>
            </a:r>
          </a:p>
          <a:p>
            <a:pPr lvl="2"/>
            <a:r>
              <a:rPr lang="en-US" dirty="0" smtClean="0"/>
              <a:t>public honors to individuals + golden crowns</a:t>
            </a:r>
          </a:p>
          <a:p>
            <a:pPr lvl="2"/>
            <a:r>
              <a:rPr lang="en-US" dirty="0" smtClean="0"/>
              <a:t>tribute displayed (until loss of empire)</a:t>
            </a:r>
          </a:p>
          <a:p>
            <a:pPr lvl="1"/>
            <a:r>
              <a:rPr lang="en-US" dirty="0" smtClean="0"/>
              <a:t>Poetic/dramatic contests (note that awards</a:t>
            </a:r>
            <a:r>
              <a:rPr lang="en-US" baseline="0" dirty="0" smtClean="0"/>
              <a:t> were given for first and second place plays. poet and producer (</a:t>
            </a:r>
            <a:r>
              <a:rPr lang="en-US" baseline="0" dirty="0" err="1" smtClean="0"/>
              <a:t>choregos</a:t>
            </a:r>
            <a:r>
              <a:rPr lang="en-US" baseline="0" dirty="0" smtClean="0"/>
              <a:t>) awarded separate prizes. eventually prizes for actors and pipers. but prizes principally understood as going not to plays </a:t>
            </a:r>
            <a:r>
              <a:rPr lang="en-US" i="1" baseline="0" dirty="0" smtClean="0"/>
              <a:t>but productions</a:t>
            </a:r>
            <a:r>
              <a:rPr lang="en-US" baseline="0" dirty="0" smtClean="0"/>
              <a:t>. hence criteria for judging neither confined to literary/aesthetic merits of a script, nor really systematized in any way. compare elections for high school office – could have been very much like that. judges chosen, one from each if 10 tribes. there is reason to assume 2 things: (1) that judges considered strongly crowd reaction, and (2) that an element of the judging involved chance.</a:t>
            </a:r>
          </a:p>
          <a:p>
            <a:r>
              <a:rPr lang="en-US" baseline="0" dirty="0" err="1" smtClean="0"/>
              <a:t>showtime</a:t>
            </a:r>
            <a:endParaRPr lang="en-US" baseline="0" dirty="0" smtClean="0"/>
          </a:p>
          <a:p>
            <a:pPr lvl="1"/>
            <a:r>
              <a:rPr lang="en-US" dirty="0" smtClean="0"/>
              <a:t>At </a:t>
            </a:r>
            <a:r>
              <a:rPr lang="en-US" dirty="0"/>
              <a:t>the Dionysia, there were 20 dithyrambs on the first day and five or three comedies on the second day, and the last three days were reserved for tragedies. The tragic poets competed with one tetralogy each. In 5th-cent. Athens, tragedies could only be performed once; an exception was made for Aeschylus' tragedies which were staged again after his death. After 386 it became  officially allowed to stage previously performed pieces anew in an agon that was specially created for the purpose (</a:t>
            </a:r>
            <a:r>
              <a:rPr lang="en-US" dirty="0" err="1"/>
              <a:t>TrGF</a:t>
            </a:r>
            <a:r>
              <a:rPr lang="en-US" dirty="0"/>
              <a:t> I DID A 1, 201)."</a:t>
            </a:r>
            <a:endParaRPr lang="en-US" baseline="0" dirty="0" smtClean="0"/>
          </a:p>
          <a:p>
            <a:pPr lvl="1"/>
            <a:endParaRPr lang="en-US" dirty="0" smtClean="0"/>
          </a:p>
          <a:p>
            <a:pPr lvl="2"/>
            <a:r>
              <a:rPr lang="en-US" dirty="0" smtClean="0"/>
              <a:t>Dithyrambic choruses (10 + 10)</a:t>
            </a:r>
          </a:p>
          <a:p>
            <a:pPr lvl="2"/>
            <a:r>
              <a:rPr lang="en-US" dirty="0" smtClean="0"/>
              <a:t>Comedy (5 plays)</a:t>
            </a:r>
          </a:p>
          <a:p>
            <a:pPr lvl="2"/>
            <a:r>
              <a:rPr lang="en-US" dirty="0" smtClean="0"/>
              <a:t>Tragedy (3 tetralogies)</a:t>
            </a:r>
          </a:p>
          <a:p>
            <a:pPr lvl="3"/>
            <a:r>
              <a:rPr lang="en-US" dirty="0" smtClean="0"/>
              <a:t>tetralogy = sequence of…</a:t>
            </a:r>
          </a:p>
          <a:p>
            <a:pPr lvl="4"/>
            <a:r>
              <a:rPr lang="en-US" dirty="0" smtClean="0"/>
              <a:t>3 tragedies</a:t>
            </a:r>
          </a:p>
          <a:p>
            <a:pPr lvl="4"/>
            <a:r>
              <a:rPr lang="en-US" dirty="0" smtClean="0"/>
              <a:t>1 satyr drama</a:t>
            </a:r>
          </a:p>
          <a:p>
            <a:pPr lvl="3"/>
            <a:r>
              <a:rPr lang="en-US" dirty="0" smtClean="0"/>
              <a:t>	by an individual poet, and presented in a single day</a:t>
            </a:r>
          </a:p>
          <a:p>
            <a:pPr lvl="1"/>
            <a:r>
              <a:rPr lang="en-US" dirty="0" smtClean="0"/>
              <a:t>dithyrambic productions by far the most expensive.</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7</a:t>
            </a:fld>
            <a:endParaRPr lang="en-US"/>
          </a:p>
        </p:txBody>
      </p:sp>
    </p:spTree>
    <p:extLst>
      <p:ext uri="{BB962C8B-B14F-4D97-AF65-F5344CB8AC3E}">
        <p14:creationId xmlns:p14="http://schemas.microsoft.com/office/powerpoint/2010/main" val="2242173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sz="1100" kern="1200" baseline="0" dirty="0" err="1" smtClean="0">
                <a:solidFill>
                  <a:schemeClr val="tx1"/>
                </a:solidFill>
                <a:latin typeface="Tahoma" pitchFamily="34" charset="0"/>
                <a:ea typeface="+mn-ea"/>
                <a:cs typeface="+mn-cs"/>
              </a:rPr>
              <a:t>csapo</a:t>
            </a:r>
            <a:r>
              <a:rPr lang="en-US" sz="1100" kern="1200" baseline="0" dirty="0" smtClean="0">
                <a:solidFill>
                  <a:schemeClr val="tx1"/>
                </a:solidFill>
                <a:latin typeface="Tahoma" pitchFamily="34" charset="0"/>
                <a:ea typeface="+mn-ea"/>
                <a:cs typeface="+mn-cs"/>
              </a:rPr>
              <a:t> 157-160. judging. "one needs to consider the manner in which judging took place and the factors that might influence a judge's decision. above all, one must keep in mind that the </a:t>
            </a:r>
            <a:r>
              <a:rPr lang="en-US" sz="1100" kern="1200" baseline="0" dirty="0" err="1" smtClean="0">
                <a:solidFill>
                  <a:schemeClr val="tx1"/>
                </a:solidFill>
                <a:latin typeface="Tahoma" pitchFamily="34" charset="0"/>
                <a:ea typeface="+mn-ea"/>
                <a:cs typeface="+mn-cs"/>
              </a:rPr>
              <a:t>perize</a:t>
            </a:r>
            <a:r>
              <a:rPr lang="en-US" sz="1100" kern="1200" baseline="0" dirty="0" smtClean="0">
                <a:solidFill>
                  <a:schemeClr val="tx1"/>
                </a:solidFill>
                <a:latin typeface="Tahoma" pitchFamily="34" charset="0"/>
                <a:ea typeface="+mn-ea"/>
                <a:cs typeface="+mn-cs"/>
              </a:rPr>
              <a:t> was not awarded to a play but to a production: though the poet and </a:t>
            </a:r>
            <a:r>
              <a:rPr lang="en-US" sz="1100" i="1" kern="1200" baseline="0" dirty="0" err="1" smtClean="0">
                <a:solidFill>
                  <a:schemeClr val="tx1"/>
                </a:solidFill>
                <a:latin typeface="Tahoma" pitchFamily="34" charset="0"/>
                <a:ea typeface="+mn-ea"/>
                <a:cs typeface="+mn-cs"/>
              </a:rPr>
              <a:t>choregos</a:t>
            </a:r>
            <a:r>
              <a:rPr lang="en-US" sz="1100" i="0" kern="1200" baseline="0" dirty="0" smtClean="0">
                <a:solidFill>
                  <a:schemeClr val="tx1"/>
                </a:solidFill>
                <a:latin typeface="Tahoma" pitchFamily="34" charset="0"/>
                <a:ea typeface="+mn-ea"/>
                <a:cs typeface="+mn-cs"/>
              </a:rPr>
              <a:t> each won separate prizes, a single decision determined the success of both together."</a:t>
            </a:r>
          </a:p>
          <a:p>
            <a:r>
              <a:rPr lang="en-US" sz="1100" i="0" kern="1200" baseline="0" dirty="0" smtClean="0">
                <a:solidFill>
                  <a:schemeClr val="tx1"/>
                </a:solidFill>
                <a:latin typeface="Tahoma" pitchFamily="34" charset="0"/>
                <a:ea typeface="+mn-ea"/>
                <a:cs typeface="+mn-cs"/>
              </a:rPr>
              <a:t>157 ff. on how of judging. note "degree of public participation and public scrutiny." more like "national elections than ... Nobel Prizes."</a:t>
            </a:r>
          </a:p>
          <a:p>
            <a:r>
              <a:rPr lang="en-US" dirty="0" smtClean="0"/>
              <a:t>efforts to make maximally democratic and minimally corrupt. each of 10 tribes furnish the Athenian council with names. the council approves them. the king archon chooses at random one name from each of ten tribes. for tragedies, perhaps as few as five votes drawn from the jar could determine a sole winner. if a tie, keep drawing until a majority emerges. evidence suggests the non-expert judges responded to audience reactions.</a:t>
            </a:r>
          </a:p>
          <a:p>
            <a:r>
              <a:rPr lang="en-US" dirty="0" smtClean="0"/>
              <a:t>element of sortition and even randomness at the final drawing of votes allowed for Dionysus to enter into the process.</a:t>
            </a:r>
          </a:p>
          <a:p>
            <a:r>
              <a:rPr lang="en-US" dirty="0" smtClean="0"/>
              <a:t>method for determining second and third is harder to conjecture. second and third did not win prizes</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8</a:t>
            </a:fld>
            <a:endParaRPr lang="en-US"/>
          </a:p>
        </p:txBody>
      </p:sp>
    </p:spTree>
    <p:extLst>
      <p:ext uri="{BB962C8B-B14F-4D97-AF65-F5344CB8AC3E}">
        <p14:creationId xmlns:p14="http://schemas.microsoft.com/office/powerpoint/2010/main" val="5163444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9</a:t>
            </a:fld>
            <a:endParaRPr lang="en-US"/>
          </a:p>
        </p:txBody>
      </p:sp>
    </p:spTree>
    <p:extLst>
      <p:ext uri="{BB962C8B-B14F-4D97-AF65-F5344CB8AC3E}">
        <p14:creationId xmlns:p14="http://schemas.microsoft.com/office/powerpoint/2010/main" val="22155299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114550" y="647700"/>
            <a:ext cx="2781300" cy="1565275"/>
          </a:xfrm>
        </p:spPr>
      </p:sp>
      <p:sp>
        <p:nvSpPr>
          <p:cNvPr id="3" name="Notes Placeholder 2"/>
          <p:cNvSpPr>
            <a:spLocks noGrp="1"/>
          </p:cNvSpPr>
          <p:nvPr>
            <p:ph type="body" idx="1"/>
          </p:nvPr>
        </p:nvSpPr>
        <p:spPr/>
        <p:txBody>
          <a:bodyPr/>
          <a:lstStyle/>
          <a:p>
            <a:r>
              <a:rPr lang="en-US" dirty="0" smtClean="0"/>
              <a:t>WHAT’S THE VALUE-ADDED OF ARI’S POETICS? WHAT’S THE TAKE-AWAY?</a:t>
            </a:r>
          </a:p>
          <a:p>
            <a:r>
              <a:rPr lang="en-US" dirty="0" smtClean="0"/>
              <a:t>basically,</a:t>
            </a:r>
            <a:r>
              <a:rPr lang="en-US" baseline="0" dirty="0" smtClean="0"/>
              <a:t> a theory of tragedy that begins help us understand it in relation to its ancient historical development and ancient ways of experiencing it.</a:t>
            </a:r>
          </a:p>
          <a:p>
            <a:r>
              <a:rPr lang="en-US" baseline="0" dirty="0" smtClean="0"/>
              <a:t>but also a theory of it that combines notions of its utility with pleasure3 derived therefrom – indeed, a way of theorizing pleasure as, potentially, at least, pleasurable.</a:t>
            </a:r>
            <a:endParaRPr lang="en-US" dirty="0" smtClean="0"/>
          </a:p>
          <a:p>
            <a:r>
              <a:rPr lang="en-US" dirty="0" smtClean="0"/>
              <a:t>87</a:t>
            </a:r>
            <a:r>
              <a:rPr lang="en-US" dirty="0"/>
              <a:t>. how best to go about conceiving a plot.</a:t>
            </a:r>
          </a:p>
          <a:p>
            <a:r>
              <a:rPr lang="en-US" dirty="0"/>
              <a:t>90. complication, unraveling. complication = plot up to reversal. then unraveling.</a:t>
            </a:r>
          </a:p>
          <a:p>
            <a:r>
              <a:rPr lang="en-US" dirty="0"/>
              <a:t>reversal should concern "the character between these two extremes [the very noble and the very wicked] - that of a man who is not eminently good and just, yet whose misfortune is brought about not by vice </a:t>
            </a:r>
            <a:r>
              <a:rPr lang="en-US" dirty="0" err="1"/>
              <a:t>pr</a:t>
            </a:r>
            <a:r>
              <a:rPr lang="en-US" dirty="0"/>
              <a:t> depravity, but by some error or frailty [</a:t>
            </a:r>
            <a:r>
              <a:rPr lang="en-US" i="1" dirty="0"/>
              <a:t>hamartia</a:t>
            </a:r>
            <a:r>
              <a:rPr lang="en-US" dirty="0"/>
              <a:t>]." but </a:t>
            </a:r>
            <a:r>
              <a:rPr lang="en-US" dirty="0" err="1"/>
              <a:t>aristotle</a:t>
            </a:r>
            <a:r>
              <a:rPr lang="en-US" dirty="0"/>
              <a:t> means </a:t>
            </a:r>
            <a:r>
              <a:rPr lang="en-US" i="1" dirty="0"/>
              <a:t>mistake</a:t>
            </a:r>
            <a:r>
              <a:rPr lang="en-US" dirty="0"/>
              <a:t>. (76)</a:t>
            </a:r>
          </a:p>
          <a:p>
            <a:r>
              <a:rPr lang="en-US" dirty="0"/>
              <a:t>79-80. we're seeing recognition not simply of another's identity, but with that, of the moral implications, previously unknown, of a given action  as connected to identity. so for instance there is no recognition in </a:t>
            </a:r>
            <a:r>
              <a:rPr lang="en-US" dirty="0" err="1"/>
              <a:t>antigone</a:t>
            </a:r>
            <a:r>
              <a:rPr lang="en-US" dirty="0"/>
              <a:t>, strictly speaking. but there is a point in the play when the delusion falls away from </a:t>
            </a:r>
            <a:r>
              <a:rPr lang="en-US" dirty="0" err="1"/>
              <a:t>creon</a:t>
            </a:r>
            <a:r>
              <a:rPr lang="en-US" dirty="0"/>
              <a:t> and he realizes just what he has been doing: he has been destroying himself, and it is his self-wrought reversal he notices. this dimension of learning in characters and in spectators only lightly touched on in </a:t>
            </a:r>
            <a:r>
              <a:rPr lang="en-US" dirty="0" err="1"/>
              <a:t>ari</a:t>
            </a:r>
            <a:r>
              <a:rPr lang="en-US" dirty="0"/>
              <a:t>, but a central theme of the tragedies themselves. see p. 85.</a:t>
            </a:r>
          </a:p>
          <a:p>
            <a:r>
              <a:rPr lang="en-US" dirty="0"/>
              <a:t>84. on recognition. relatively unimaginative-artistic: from tokens. (</a:t>
            </a:r>
            <a:r>
              <a:rPr lang="en-US" dirty="0" err="1"/>
              <a:t>atekhnoterai</a:t>
            </a:r>
            <a:r>
              <a:rPr lang="en-US" dirty="0"/>
              <a:t>.) this is about either recognition of, or employment of, </a:t>
            </a:r>
            <a:r>
              <a:rPr lang="en-US" dirty="0" err="1"/>
              <a:t>tekhne</a:t>
            </a:r>
            <a:r>
              <a:rPr lang="en-US" dirty="0"/>
              <a:t>, technical skill.</a:t>
            </a:r>
          </a:p>
          <a:p>
            <a:r>
              <a:rPr lang="en-US" dirty="0"/>
              <a:t>85. even less artistic, blatant </a:t>
            </a:r>
            <a:r>
              <a:rPr lang="en-US" dirty="0" err="1"/>
              <a:t>"i</a:t>
            </a:r>
            <a:r>
              <a:rPr lang="en-US" dirty="0"/>
              <a:t> am." (i.e., artificial.) </a:t>
            </a:r>
            <a:r>
              <a:rPr lang="en-US" dirty="0" err="1"/>
              <a:t>ari</a:t>
            </a:r>
            <a:r>
              <a:rPr lang="en-US" dirty="0"/>
              <a:t> likes recognition by inference. note that recognition can be of fate etc., not just ID.</a:t>
            </a:r>
          </a:p>
          <a:p>
            <a:r>
              <a:rPr lang="en-US" dirty="0"/>
              <a:t>86. best: from plot action - e.g., </a:t>
            </a:r>
            <a:r>
              <a:rPr lang="en-US" dirty="0" err="1"/>
              <a:t>soph's</a:t>
            </a:r>
            <a:r>
              <a:rPr lang="en-US" dirty="0"/>
              <a:t> OK.</a:t>
            </a:r>
          </a:p>
        </p:txBody>
      </p:sp>
      <p:sp>
        <p:nvSpPr>
          <p:cNvPr id="4" name="Date Placeholder 3"/>
          <p:cNvSpPr>
            <a:spLocks noGrp="1"/>
          </p:cNvSpPr>
          <p:nvPr>
            <p:ph type="dt" idx="10"/>
          </p:nvPr>
        </p:nvSpPr>
        <p:spPr/>
        <p:txBody>
          <a:bodyPr/>
          <a:lstStyle/>
          <a:p>
            <a:endParaRPr lang="en-US"/>
          </a:p>
        </p:txBody>
      </p:sp>
      <p:sp>
        <p:nvSpPr>
          <p:cNvPr id="5" name="Slide Number Placeholder 4"/>
          <p:cNvSpPr>
            <a:spLocks noGrp="1"/>
          </p:cNvSpPr>
          <p:nvPr>
            <p:ph type="sldNum" sz="quarter" idx="11"/>
          </p:nvPr>
        </p:nvSpPr>
        <p:spPr/>
        <p:txBody>
          <a:bodyPr/>
          <a:lstStyle/>
          <a:p>
            <a:fld id="{5721D7F7-CBDC-4618-B4D1-D6BF1CF121FB}" type="slidenum">
              <a:rPr lang="en-US" smtClean="0"/>
              <a:pPr/>
              <a:t>10</a:t>
            </a:fld>
            <a:endParaRPr lang="en-US"/>
          </a:p>
        </p:txBody>
      </p:sp>
    </p:spTree>
    <p:extLst>
      <p:ext uri="{BB962C8B-B14F-4D97-AF65-F5344CB8AC3E}">
        <p14:creationId xmlns:p14="http://schemas.microsoft.com/office/powerpoint/2010/main" val="340732164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0" y="0"/>
            <a:ext cx="12188825" cy="6858000"/>
          </a:xfrm>
          <a:prstGeom prst="rect">
            <a:avLst/>
          </a:prstGeom>
          <a:solidFill>
            <a:schemeClr val="bg1">
              <a:alpha val="85000"/>
            </a:scheme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6" name="Title 1"/>
          <p:cNvSpPr>
            <a:spLocks noGrp="1"/>
          </p:cNvSpPr>
          <p:nvPr>
            <p:ph type="ctrTitle"/>
          </p:nvPr>
        </p:nvSpPr>
        <p:spPr>
          <a:xfrm>
            <a:off x="435836" y="908717"/>
            <a:ext cx="11320328" cy="2387600"/>
          </a:xfrm>
          <a:noFill/>
        </p:spPr>
        <p:txBody>
          <a:bodyPr anchor="b"/>
          <a:lstStyle>
            <a:lvl1pPr algn="ctr">
              <a:defRPr sz="6000" spc="100" baseline="0">
                <a:solidFill>
                  <a:srgbClr val="993300"/>
                </a:solidFill>
                <a:latin typeface="Candara" panose="020E0502030303020204" pitchFamily="34" charset="0"/>
              </a:defRPr>
            </a:lvl1pPr>
          </a:lstStyle>
          <a:p>
            <a:r>
              <a:rPr lang="en-US" smtClean="0"/>
              <a:t>Click to edit Master title style</a:t>
            </a:r>
            <a:endParaRPr lang="en-US" dirty="0"/>
          </a:p>
        </p:txBody>
      </p:sp>
      <p:sp>
        <p:nvSpPr>
          <p:cNvPr id="8" name="Subtitle 2"/>
          <p:cNvSpPr>
            <a:spLocks noGrp="1"/>
          </p:cNvSpPr>
          <p:nvPr>
            <p:ph type="subTitle" idx="1"/>
          </p:nvPr>
        </p:nvSpPr>
        <p:spPr>
          <a:xfrm>
            <a:off x="435836" y="3602038"/>
            <a:ext cx="11320328" cy="1655762"/>
          </a:xfrm>
          <a:prstGeom prst="rect">
            <a:avLst/>
          </a:prstGeom>
        </p:spPr>
        <p:txBody>
          <a:bodyPr>
            <a:normAutofit/>
          </a:bodyPr>
          <a:lstStyle>
            <a:lvl1pPr marL="0" indent="0" algn="ctr">
              <a:buNone/>
              <a:defRPr sz="3600">
                <a:solidFill>
                  <a:srgbClr val="993300"/>
                </a:solidFill>
                <a:latin typeface="Candara" panose="020E0502030303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Tree>
    <p:extLst>
      <p:ext uri="{BB962C8B-B14F-4D97-AF65-F5344CB8AC3E}">
        <p14:creationId xmlns:p14="http://schemas.microsoft.com/office/powerpoint/2010/main" val="925245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a:xfrm>
            <a:off x="1217614" y="1828800"/>
            <a:ext cx="9753600" cy="4343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baseline="0"/>
            </a:lvl7pPr>
            <a:lvl8pPr>
              <a:defRPr baseline="0"/>
            </a:lvl8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944854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85800"/>
            <a:ext cx="2134315" cy="5486400"/>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1217613" y="685800"/>
            <a:ext cx="7416138" cy="5486400"/>
          </a:xfrm>
          <a:prstGeom prst="rect">
            <a:avLst/>
          </a:prstGeom>
        </p:spPr>
        <p:txBody>
          <a:bodyPr vert="eaVert"/>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vl6pPr>
              <a:defRPr/>
            </a:lvl6pPr>
            <a:lvl7pPr>
              <a:defRPr/>
            </a:lvl7pPr>
            <a:lvl8pPr>
              <a:defRPr/>
            </a:lvl8pPr>
            <a:lvl9pPr>
              <a:defRPr/>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82942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812588" y="117475"/>
            <a:ext cx="10868369"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812588" y="16764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812588" y="3924300"/>
            <a:ext cx="10868369" cy="2095500"/>
          </a:xfrm>
          <a:prstGeom prst="rect">
            <a:avLst/>
          </a:prstGeom>
        </p:spPr>
        <p:txBody>
          <a:bodyPr/>
          <a:lstStyle>
            <a:lvl1pPr>
              <a:defRPr>
                <a:solidFill>
                  <a:schemeClr val="tx1">
                    <a:lumMod val="75000"/>
                  </a:schemeClr>
                </a:solidFill>
              </a:defRPr>
            </a:lvl1pPr>
            <a:lvl2pPr>
              <a:defRPr>
                <a:solidFill>
                  <a:schemeClr val="tx1">
                    <a:lumMod val="75000"/>
                  </a:schemeClr>
                </a:solidFill>
              </a:defRPr>
            </a:lvl2pPr>
            <a:lvl3pPr>
              <a:defRPr>
                <a:solidFill>
                  <a:schemeClr val="tx1">
                    <a:lumMod val="75000"/>
                  </a:schemeClr>
                </a:solidFill>
              </a:defRPr>
            </a:lvl3pPr>
            <a:lvl4pPr>
              <a:defRPr>
                <a:solidFill>
                  <a:schemeClr val="tx1">
                    <a:lumMod val="75000"/>
                  </a:schemeClr>
                </a:solidFill>
              </a:defRPr>
            </a:lvl4pPr>
            <a:lvl5pPr>
              <a:defRPr>
                <a:solidFill>
                  <a:schemeClr val="tx1">
                    <a:lumMod val="7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92265751"/>
      </p:ext>
    </p:extLst>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rgbClr val="BE7F42">
                  <a:alpha val="34000"/>
                  <a:lumMod val="75000"/>
                  <a:lumOff val="25000"/>
                </a:srgbClr>
              </a:gs>
              <a:gs pos="100000">
                <a:srgbClr val="FFFFFF">
                  <a:alpha val="0"/>
                </a:srgbClr>
              </a:gs>
            </a:gsLst>
            <a:lin ang="2700000" scaled="0"/>
          </a:gradFill>
        </p:spPr>
        <p:txBody>
          <a:bodyPr/>
          <a:lstStyle/>
          <a:p>
            <a:r>
              <a:rPr lang="en-US" smtClean="0"/>
              <a:t>Click to edit Master title style</a:t>
            </a:r>
            <a:endParaRPr/>
          </a:p>
        </p:txBody>
      </p:sp>
      <p:sp>
        <p:nvSpPr>
          <p:cNvPr id="3" name="Content Placeholder 2"/>
          <p:cNvSpPr>
            <a:spLocks noGrp="1"/>
          </p:cNvSpPr>
          <p:nvPr>
            <p:ph idx="1"/>
          </p:nvPr>
        </p:nvSpPr>
        <p:spPr>
          <a:xfrm>
            <a:off x="1217614" y="1828800"/>
            <a:ext cx="9753600" cy="4343400"/>
          </a:xfrm>
          <a:prstGeom prst="rect">
            <a:avLst/>
          </a:prstGeom>
        </p:spPr>
        <p:txBody>
          <a:bodyPr/>
          <a:lstStyle>
            <a:lvl1pPr>
              <a:lnSpc>
                <a:spcPct val="114000"/>
              </a:lnSpc>
              <a:spcBef>
                <a:spcPts val="900"/>
              </a:spcBef>
              <a:defRPr sz="3600">
                <a:solidFill>
                  <a:schemeClr val="tx1">
                    <a:lumMod val="75000"/>
                  </a:schemeClr>
                </a:solidFill>
              </a:defRPr>
            </a:lvl1pPr>
            <a:lvl2pPr marL="573088" indent="-228600">
              <a:lnSpc>
                <a:spcPct val="114000"/>
              </a:lnSpc>
              <a:spcBef>
                <a:spcPts val="300"/>
              </a:spcBef>
              <a:buFont typeface="Wingdings" panose="05000000000000000000" pitchFamily="2" charset="2"/>
              <a:buChar char="§"/>
              <a:defRPr sz="3000">
                <a:solidFill>
                  <a:schemeClr val="tx1">
                    <a:lumMod val="75000"/>
                  </a:schemeClr>
                </a:solidFill>
              </a:defRPr>
            </a:lvl2pPr>
            <a:lvl3pPr marL="854075" indent="-228600">
              <a:lnSpc>
                <a:spcPct val="114000"/>
              </a:lnSpc>
              <a:spcBef>
                <a:spcPts val="0"/>
              </a:spcBef>
              <a:defRPr sz="2400">
                <a:solidFill>
                  <a:schemeClr val="tx1">
                    <a:lumMod val="75000"/>
                  </a:schemeClr>
                </a:solidFill>
              </a:defRPr>
            </a:lvl3pPr>
            <a:lvl4pPr>
              <a:lnSpc>
                <a:spcPct val="114000"/>
              </a:lnSpc>
              <a:defRPr sz="2000">
                <a:solidFill>
                  <a:schemeClr val="tx1">
                    <a:lumMod val="75000"/>
                  </a:schemeClr>
                </a:solidFill>
              </a:defRPr>
            </a:lvl4pPr>
            <a:lvl5pPr>
              <a:lnSpc>
                <a:spcPct val="114000"/>
              </a:lnSpc>
              <a:defRPr sz="2000">
                <a:solidFill>
                  <a:schemeClr val="tx1">
                    <a:lumMod val="75000"/>
                  </a:schemeClr>
                </a:solidFill>
              </a:defRPr>
            </a:lvl5pPr>
            <a:lvl6pPr>
              <a:defRPr/>
            </a:lvl6pPr>
            <a:lvl7pPr>
              <a:defRPr baseline="0"/>
            </a:lvl7pPr>
            <a:lvl8pPr>
              <a:defRPr baseline="0"/>
            </a:lvl8pPr>
            <a:lvl9pPr>
              <a:defRPr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Footer Placeholder 4"/>
          <p:cNvSpPr>
            <a:spLocks noGrp="1"/>
          </p:cNvSpPr>
          <p:nvPr>
            <p:ph type="ftr" sz="quarter" idx="11"/>
          </p:nvPr>
        </p:nvSpPr>
        <p:spPr/>
        <p:txBody>
          <a:bodyPr/>
          <a:lstStyle/>
          <a:p>
            <a:r>
              <a:rPr lang="en-US" smtClean="0"/>
              <a:t>Csapo</a:t>
            </a:r>
            <a:endParaRPr dirty="0"/>
          </a:p>
        </p:txBody>
      </p:sp>
      <p:sp>
        <p:nvSpPr>
          <p:cNvPr id="4" name="Date Placeholder 3"/>
          <p:cNvSpPr>
            <a:spLocks noGrp="1"/>
          </p:cNvSpPr>
          <p:nvPr>
            <p:ph type="dt" sz="half" idx="10"/>
          </p:nvPr>
        </p:nvSpPr>
        <p:spPr/>
        <p:txBody>
          <a:bodyPr/>
          <a:lstStyle/>
          <a:p>
            <a:r>
              <a:rPr lang="en-US" smtClean="0"/>
              <a:t>13-Sep-11</a:t>
            </a:r>
            <a:endParaRPr/>
          </a:p>
        </p:txBody>
      </p:sp>
      <p:sp>
        <p:nvSpPr>
          <p:cNvPr id="6" name="Slide Number Placeholder 5"/>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7946422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4" name="Title 1"/>
          <p:cNvSpPr>
            <a:spLocks noGrp="1"/>
          </p:cNvSpPr>
          <p:nvPr>
            <p:ph type="title"/>
          </p:nvPr>
        </p:nvSpPr>
        <p:spPr>
          <a:xfrm>
            <a:off x="1217614" y="2091267"/>
            <a:ext cx="9753600" cy="1354665"/>
          </a:xfrm>
        </p:spPr>
        <p:txBody>
          <a:bodyPr bIns="137160" anchor="b">
            <a:normAutofit/>
          </a:bodyPr>
          <a:lstStyle>
            <a:lvl1pPr algn="l">
              <a:defRPr sz="4400" b="0" cap="none" baseline="0"/>
            </a:lvl1pPr>
          </a:lstStyle>
          <a:p>
            <a:r>
              <a:rPr lang="en-US" smtClean="0"/>
              <a:t>Click to edit Master title style</a:t>
            </a:r>
            <a:endParaRPr dirty="0"/>
          </a:p>
        </p:txBody>
      </p:sp>
      <p:sp>
        <p:nvSpPr>
          <p:cNvPr id="5" name="Text Placeholder 2"/>
          <p:cNvSpPr>
            <a:spLocks noGrp="1"/>
          </p:cNvSpPr>
          <p:nvPr>
            <p:ph type="body" idx="1"/>
          </p:nvPr>
        </p:nvSpPr>
        <p:spPr>
          <a:xfrm>
            <a:off x="1213150" y="3742277"/>
            <a:ext cx="9758063" cy="1142999"/>
          </a:xfrm>
          <a:prstGeom prst="rect">
            <a:avLst/>
          </a:prstGeom>
        </p:spPr>
        <p:txBody>
          <a:bodyPr anchor="t">
            <a:normAutofit/>
          </a:bodyPr>
          <a:lstStyle>
            <a:lvl1pPr marL="0" indent="0">
              <a:spcBef>
                <a:spcPts val="0"/>
              </a:spcBef>
              <a:buNone/>
              <a:defRPr sz="3600">
                <a:solidFill>
                  <a:schemeClr val="tx1">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Tree>
    <p:extLst>
      <p:ext uri="{BB962C8B-B14F-4D97-AF65-F5344CB8AC3E}">
        <p14:creationId xmlns:p14="http://schemas.microsoft.com/office/powerpoint/2010/main" val="945692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1233279" y="1828800"/>
            <a:ext cx="4708734" cy="4343400"/>
          </a:xfrm>
          <a:prstGeom prst="rect">
            <a:avLst/>
          </a:prstGeom>
        </p:spPr>
        <p:txBody>
          <a:bodyPr>
            <a:normAutofit/>
          </a:bodyPr>
          <a:lstStyle>
            <a:lvl1pPr>
              <a:lnSpc>
                <a:spcPct val="114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baseline="0"/>
            </a:lvl7pPr>
            <a:lvl8pPr>
              <a:defRPr sz="1600" baseline="0"/>
            </a:lvl8pPr>
            <a:lvl9pPr>
              <a:defRPr sz="16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6262479" y="1828800"/>
            <a:ext cx="4708734" cy="4343400"/>
          </a:xfrm>
          <a:prstGeom prst="rect">
            <a:avLst/>
          </a:prstGeom>
        </p:spPr>
        <p:txBody>
          <a:bodyPr>
            <a:normAutofit/>
          </a:bodyPr>
          <a:lstStyle>
            <a:lvl1pPr>
              <a:lnSpc>
                <a:spcPct val="113000"/>
              </a:lnSpc>
              <a:spcBef>
                <a:spcPts val="900"/>
              </a:spcBef>
              <a:defRPr sz="3600">
                <a:solidFill>
                  <a:schemeClr val="tx1">
                    <a:lumMod val="75000"/>
                  </a:schemeClr>
                </a:solidFill>
              </a:defRPr>
            </a:lvl1pPr>
            <a:lvl2pPr marL="502920" indent="-228600">
              <a:buFont typeface="Wingdings" panose="05000000000000000000" pitchFamily="2" charset="2"/>
              <a:buChar char="§"/>
              <a:defRPr sz="3200">
                <a:solidFill>
                  <a:schemeClr val="tx1">
                    <a:lumMod val="75000"/>
                  </a:schemeClr>
                </a:solidFill>
              </a:defRPr>
            </a:lvl2pPr>
            <a:lvl3pPr>
              <a:defRPr sz="2800">
                <a:solidFill>
                  <a:schemeClr val="tx1">
                    <a:lumMod val="75000"/>
                  </a:schemeClr>
                </a:solidFill>
              </a:defRPr>
            </a:lvl3pPr>
            <a:lvl4pPr>
              <a:defRPr sz="2400">
                <a:solidFill>
                  <a:schemeClr val="tx1">
                    <a:lumMod val="75000"/>
                  </a:schemeClr>
                </a:solidFill>
              </a:defRPr>
            </a:lvl4pPr>
            <a:lvl5pPr>
              <a:defRPr sz="24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cxnSp>
        <p:nvCxnSpPr>
          <p:cNvPr id="8" name="Straight Connector 7"/>
          <p:cNvCxnSpPr/>
          <p:nvPr userDrawn="1"/>
        </p:nvCxnSpPr>
        <p:spPr>
          <a:xfrm>
            <a:off x="6094413" y="1954566"/>
            <a:ext cx="0" cy="3352372"/>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784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1217614" y="1761744"/>
            <a:ext cx="4709160" cy="838201"/>
          </a:xfrm>
          <a:prstGeom prst="rect">
            <a:avLst/>
          </a:prstGeom>
          <a:solidFill>
            <a:schemeClr val="bg2">
              <a:alpha val="15000"/>
            </a:schemeClr>
          </a:solidFill>
        </p:spPr>
        <p:txBody>
          <a:bodyPr anchor="ctr"/>
          <a:lstStyle>
            <a:lvl1pPr marL="0" indent="0">
              <a:spcBef>
                <a:spcPts val="0"/>
              </a:spcBef>
              <a:buNone/>
              <a:defRPr lang="en-US" sz="2800" b="0" kern="1200" cap="none" baseline="0" dirty="0" smtClean="0">
                <a:solidFill>
                  <a:schemeClr val="tx1">
                    <a:lumMod val="50000"/>
                  </a:schemeClr>
                </a:solidFill>
                <a:latin typeface="Calibri" panose="020F0502020204030204" pitchFamily="34" charset="0"/>
                <a:ea typeface="+mn-ea"/>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0"/>
              </a:spcBef>
              <a:buClr>
                <a:schemeClr val="tx1"/>
              </a:buClr>
              <a:buSzPct val="80000"/>
              <a:buFont typeface="Arial" pitchFamily="34" charset="0"/>
              <a:buNone/>
            </a:pPr>
            <a:r>
              <a:rPr lang="en-US" smtClean="0"/>
              <a:t>Edit Master text styles</a:t>
            </a:r>
          </a:p>
        </p:txBody>
      </p:sp>
      <p:sp>
        <p:nvSpPr>
          <p:cNvPr id="4" name="Content Placeholder 3"/>
          <p:cNvSpPr>
            <a:spLocks noGrp="1"/>
          </p:cNvSpPr>
          <p:nvPr>
            <p:ph sz="half" idx="2"/>
          </p:nvPr>
        </p:nvSpPr>
        <p:spPr>
          <a:xfrm>
            <a:off x="121761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6262054" y="1761744"/>
            <a:ext cx="4709160" cy="838201"/>
          </a:xfrm>
          <a:prstGeom prst="rect">
            <a:avLst/>
          </a:prstGeom>
          <a:solidFill>
            <a:schemeClr val="bg2">
              <a:alpha val="15000"/>
            </a:schemeClr>
          </a:solidFill>
        </p:spPr>
        <p:txBody>
          <a:bodyPr anchor="ctr"/>
          <a:lstStyle>
            <a:lvl1pPr marL="0" indent="0">
              <a:spcBef>
                <a:spcPts val="0"/>
              </a:spcBef>
              <a:buNone/>
              <a:defRPr sz="2800" b="0" cap="none" baseline="0">
                <a:solidFill>
                  <a:schemeClr val="tx1">
                    <a:lumMod val="5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62054" y="2743200"/>
            <a:ext cx="4709160" cy="3428999"/>
          </a:xfrm>
          <a:prstGeom prst="rect">
            <a:avLst/>
          </a:prstGeom>
        </p:spPr>
        <p:txBody>
          <a:bodyPr>
            <a:normAutofit/>
          </a:bodyPr>
          <a:lstStyle>
            <a:lvl1pPr>
              <a:defRPr sz="3200">
                <a:solidFill>
                  <a:schemeClr val="tx1">
                    <a:lumMod val="75000"/>
                  </a:schemeClr>
                </a:solidFill>
              </a:defRPr>
            </a:lvl1pPr>
            <a:lvl2pPr marL="502920" indent="-228600">
              <a:buFont typeface="Wingdings" panose="05000000000000000000" pitchFamily="2" charset="2"/>
              <a:buChar char="§"/>
              <a:defRPr sz="2800">
                <a:solidFill>
                  <a:schemeClr val="tx1">
                    <a:lumMod val="75000"/>
                  </a:schemeClr>
                </a:solidFill>
              </a:defRPr>
            </a:lvl2pPr>
            <a:lvl3pPr>
              <a:defRPr sz="2400">
                <a:solidFill>
                  <a:schemeClr val="tx1">
                    <a:lumMod val="75000"/>
                  </a:schemeClr>
                </a:solidFill>
              </a:defRPr>
            </a:lvl3pPr>
            <a:lvl4pPr>
              <a:defRPr sz="2000">
                <a:solidFill>
                  <a:schemeClr val="tx1">
                    <a:lumMod val="75000"/>
                  </a:schemeClr>
                </a:solidFill>
              </a:defRPr>
            </a:lvl4pPr>
            <a:lvl5pPr>
              <a:defRPr sz="2000">
                <a:solidFill>
                  <a:schemeClr val="tx1">
                    <a:lumMod val="75000"/>
                  </a:schemeClr>
                </a:solidFill>
              </a:defRPr>
            </a:lvl5pPr>
            <a:lvl6pPr>
              <a:defRPr sz="1400"/>
            </a:lvl6pPr>
            <a:lvl7pPr>
              <a:defRPr sz="1400"/>
            </a:lvl7pPr>
            <a:lvl8pPr>
              <a:defRPr sz="1400" baseline="0"/>
            </a:lvl8pPr>
            <a:lvl9pPr>
              <a:defRPr sz="1400" baseline="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Footer Placeholder 7"/>
          <p:cNvSpPr>
            <a:spLocks noGrp="1"/>
          </p:cNvSpPr>
          <p:nvPr>
            <p:ph type="ftr" sz="quarter" idx="11"/>
          </p:nvPr>
        </p:nvSpPr>
        <p:spPr/>
        <p:txBody>
          <a:bodyPr/>
          <a:lstStyle/>
          <a:p>
            <a:r>
              <a:rPr lang="en-US" smtClean="0"/>
              <a:t>Csapo</a:t>
            </a:r>
            <a:endParaRPr dirty="0"/>
          </a:p>
        </p:txBody>
      </p:sp>
      <p:sp>
        <p:nvSpPr>
          <p:cNvPr id="7" name="Date Placeholder 6"/>
          <p:cNvSpPr>
            <a:spLocks noGrp="1"/>
          </p:cNvSpPr>
          <p:nvPr>
            <p:ph type="dt" sz="half" idx="10"/>
          </p:nvPr>
        </p:nvSpPr>
        <p:spPr/>
        <p:txBody>
          <a:bodyPr/>
          <a:lstStyle/>
          <a:p>
            <a:r>
              <a:rPr lang="en-US" smtClean="0"/>
              <a:t>13-Sep-11</a:t>
            </a:r>
            <a:endParaRPr/>
          </a:p>
        </p:txBody>
      </p:sp>
      <p:sp>
        <p:nvSpPr>
          <p:cNvPr id="9" name="Slide Number Placeholder 8"/>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862447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nchor="ctr" anchorCtr="0"/>
          <a:lstStyle>
            <a:lvl1pPr algn="ctr">
              <a:defRPr/>
            </a:lvl1pPr>
          </a:lstStyle>
          <a:p>
            <a:r>
              <a:rPr lang="en-US" smtClean="0"/>
              <a:t>Click to edit Master title style</a:t>
            </a:r>
            <a:endParaRPr dirty="0"/>
          </a:p>
        </p:txBody>
      </p:sp>
    </p:spTree>
    <p:extLst>
      <p:ext uri="{BB962C8B-B14F-4D97-AF65-F5344CB8AC3E}">
        <p14:creationId xmlns:p14="http://schemas.microsoft.com/office/powerpoint/2010/main" val="133622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3411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Content Placeholder 2"/>
          <p:cNvSpPr>
            <a:spLocks noGrp="1"/>
          </p:cNvSpPr>
          <p:nvPr>
            <p:ph idx="1"/>
          </p:nvPr>
        </p:nvSpPr>
        <p:spPr>
          <a:xfrm>
            <a:off x="5865814" y="685800"/>
            <a:ext cx="5638800" cy="5486400"/>
          </a:xfrm>
          <a:prstGeom prst="rect">
            <a:avLst/>
          </a:prstGeom>
        </p:spPr>
        <p:txBody>
          <a:bodyPr>
            <a:normAutofit/>
          </a:bodyPr>
          <a:lstStyle>
            <a:lvl1pPr>
              <a:defRPr sz="2400">
                <a:solidFill>
                  <a:schemeClr val="tx1">
                    <a:lumMod val="75000"/>
                  </a:schemeClr>
                </a:solidFill>
              </a:defRPr>
            </a:lvl1pPr>
            <a:lvl2pPr>
              <a:defRPr sz="2000">
                <a:solidFill>
                  <a:schemeClr val="tx1">
                    <a:lumMod val="75000"/>
                  </a:schemeClr>
                </a:solidFill>
              </a:defRPr>
            </a:lvl2pPr>
            <a:lvl3pPr>
              <a:defRPr sz="1800">
                <a:solidFill>
                  <a:schemeClr val="tx1">
                    <a:lumMod val="75000"/>
                  </a:schemeClr>
                </a:solidFill>
              </a:defRPr>
            </a:lvl3pPr>
            <a:lvl4pPr>
              <a:defRPr sz="1600">
                <a:solidFill>
                  <a:schemeClr val="tx1">
                    <a:lumMod val="75000"/>
                  </a:schemeClr>
                </a:solidFill>
              </a:defRPr>
            </a:lvl4pPr>
            <a:lvl5pPr>
              <a:defRPr sz="1600">
                <a:solidFill>
                  <a:schemeClr val="tx1">
                    <a:lumMod val="75000"/>
                  </a:schemeClr>
                </a:solidFill>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26584830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5180013" cy="6858000"/>
          </a:xfrm>
          <a:prstGeom prst="rect">
            <a:avLst/>
          </a:prstGeom>
          <a:gradFill flip="none" rotWithShape="1">
            <a:gsLst>
              <a:gs pos="0">
                <a:schemeClr val="bg1">
                  <a:lumMod val="85000"/>
                </a:schemeClr>
              </a:gs>
              <a:gs pos="100000">
                <a:srgbClr val="FFFFFF">
                  <a:alpha val="8900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a:p>
        </p:txBody>
      </p:sp>
      <p:sp>
        <p:nvSpPr>
          <p:cNvPr id="2" name="Title 1"/>
          <p:cNvSpPr>
            <a:spLocks noGrp="1"/>
          </p:cNvSpPr>
          <p:nvPr>
            <p:ph type="title"/>
          </p:nvPr>
        </p:nvSpPr>
        <p:spPr>
          <a:xfrm>
            <a:off x="684213" y="685800"/>
            <a:ext cx="3886200" cy="4038600"/>
          </a:xfrm>
        </p:spPr>
        <p:txBody>
          <a:bodyPr anchor="b">
            <a:noAutofit/>
          </a:bodyPr>
          <a:lstStyle>
            <a:lvl1pPr algn="l">
              <a:defRPr sz="4000" b="0"/>
            </a:lvl1pPr>
          </a:lstStyle>
          <a:p>
            <a:r>
              <a:rPr lang="en-US" smtClean="0"/>
              <a:t>Click to edit Master title style</a:t>
            </a:r>
            <a:endParaRPr/>
          </a:p>
        </p:txBody>
      </p:sp>
      <p:sp>
        <p:nvSpPr>
          <p:cNvPr id="3" name="Picture Placeholder 2" descr="An empty placeholder to add an image. Click on the placeholder and select the image that you wish to add"/>
          <p:cNvSpPr>
            <a:spLocks noGrp="1"/>
          </p:cNvSpPr>
          <p:nvPr>
            <p:ph type="pic" idx="1"/>
          </p:nvPr>
        </p:nvSpPr>
        <p:spPr>
          <a:xfrm>
            <a:off x="5865813" y="685800"/>
            <a:ext cx="5638800" cy="5486400"/>
          </a:xfrm>
          <a:prstGeom prst="rect">
            <a:avLst/>
          </a:prstGeom>
          <a:solidFill>
            <a:schemeClr val="bg1">
              <a:lumMod val="95000"/>
            </a:schemeClr>
          </a:solidFill>
          <a:ln w="3175">
            <a:solidFill>
              <a:schemeClr val="bg1">
                <a:lumMod val="75000"/>
              </a:schemeClr>
            </a:solidFill>
            <a:miter lim="800000"/>
          </a:ln>
        </p:spPr>
        <p:txBody>
          <a:bodyPr tIns="91440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a:p>
        </p:txBody>
      </p:sp>
      <p:sp>
        <p:nvSpPr>
          <p:cNvPr id="4" name="Text Placeholder 3"/>
          <p:cNvSpPr>
            <a:spLocks noGrp="1"/>
          </p:cNvSpPr>
          <p:nvPr>
            <p:ph type="body" sz="half" idx="2"/>
          </p:nvPr>
        </p:nvSpPr>
        <p:spPr>
          <a:xfrm>
            <a:off x="684213" y="4876800"/>
            <a:ext cx="3886200" cy="1295400"/>
          </a:xfrm>
          <a:prstGeom prst="rect">
            <a:avLst/>
          </a:prstGeom>
        </p:spPr>
        <p:txBody>
          <a:bodyPr>
            <a:normAutofit/>
          </a:bodyPr>
          <a:lstStyle>
            <a:lvl1pPr marL="0" indent="0">
              <a:spcBef>
                <a:spcPts val="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6" name="Footer Placeholder 5"/>
          <p:cNvSpPr>
            <a:spLocks noGrp="1"/>
          </p:cNvSpPr>
          <p:nvPr>
            <p:ph type="ftr" sz="quarter" idx="11"/>
          </p:nvPr>
        </p:nvSpPr>
        <p:spPr/>
        <p:txBody>
          <a:bodyPr/>
          <a:lstStyle/>
          <a:p>
            <a:r>
              <a:rPr lang="en-US" smtClean="0"/>
              <a:t>Csapo</a:t>
            </a:r>
            <a:endParaRPr dirty="0"/>
          </a:p>
        </p:txBody>
      </p:sp>
      <p:sp>
        <p:nvSpPr>
          <p:cNvPr id="5" name="Date Placeholder 4"/>
          <p:cNvSpPr>
            <a:spLocks noGrp="1"/>
          </p:cNvSpPr>
          <p:nvPr>
            <p:ph type="dt" sz="half" idx="10"/>
          </p:nvPr>
        </p:nvSpPr>
        <p:spPr/>
        <p:txBody>
          <a:bodyPr/>
          <a:lstStyle/>
          <a:p>
            <a:r>
              <a:rPr lang="en-US" smtClean="0"/>
              <a:t>13-Sep-11</a:t>
            </a:r>
            <a:endParaRPr/>
          </a:p>
        </p:txBody>
      </p:sp>
      <p:sp>
        <p:nvSpPr>
          <p:cNvPr id="7" name="Slide Number Placeholder 6"/>
          <p:cNvSpPr>
            <a:spLocks noGrp="1"/>
          </p:cNvSpPr>
          <p:nvPr>
            <p:ph type="sldNum" sz="quarter" idx="12"/>
          </p:nvPr>
        </p:nvSpPr>
        <p:spPr/>
        <p:txBody>
          <a:bodyPr/>
          <a:lstStyle/>
          <a:p>
            <a:fld id="{F36C87F6-986D-49E6-AF40-1B3A1EE8064D}" type="slidenum">
              <a:rPr/>
              <a:t>‹#›</a:t>
            </a:fld>
            <a:endParaRPr/>
          </a:p>
        </p:txBody>
      </p:sp>
    </p:spTree>
    <p:extLst>
      <p:ext uri="{BB962C8B-B14F-4D97-AF65-F5344CB8AC3E}">
        <p14:creationId xmlns:p14="http://schemas.microsoft.com/office/powerpoint/2010/main" val="31924382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7614" y="274638"/>
            <a:ext cx="9753600" cy="1325562"/>
          </a:xfrm>
          <a:prstGeom prst="rect">
            <a:avLst/>
          </a:prstGeom>
          <a:gradFill>
            <a:gsLst>
              <a:gs pos="0">
                <a:srgbClr val="BE7F42">
                  <a:alpha val="34000"/>
                  <a:lumMod val="75000"/>
                  <a:lumOff val="25000"/>
                </a:srgbClr>
              </a:gs>
              <a:gs pos="100000">
                <a:srgbClr val="FFFFFF">
                  <a:alpha val="0"/>
                </a:srgbClr>
              </a:gs>
            </a:gsLst>
            <a:lin ang="2700000" scaled="0"/>
          </a:gradFill>
        </p:spPr>
        <p:txBody>
          <a:bodyPr vert="horz" lIns="91440" tIns="45720" rIns="91440" bIns="45720" rtlCol="0" anchor="b">
            <a:normAutofit/>
          </a:bodyPr>
          <a:lstStyle/>
          <a:p>
            <a:r>
              <a:rPr lang="en-US" smtClean="0"/>
              <a:t>Click to edit Master title style</a:t>
            </a:r>
            <a:endParaRPr dirty="0"/>
          </a:p>
        </p:txBody>
      </p:sp>
      <p:sp>
        <p:nvSpPr>
          <p:cNvPr id="5" name="Footer Placeholder 4"/>
          <p:cNvSpPr>
            <a:spLocks noGrp="1"/>
          </p:cNvSpPr>
          <p:nvPr>
            <p:ph type="ftr" sz="quarter" idx="3"/>
          </p:nvPr>
        </p:nvSpPr>
        <p:spPr>
          <a:xfrm>
            <a:off x="1208836" y="6408109"/>
            <a:ext cx="1849324" cy="261610"/>
          </a:xfrm>
          <a:prstGeom prst="rect">
            <a:avLst/>
          </a:prstGeom>
        </p:spPr>
        <p:txBody>
          <a:bodyPr vert="horz" wrap="square" lIns="91440" tIns="45720" rIns="91440" bIns="45720" rtlCol="0" anchor="ctr">
            <a:spAutoFit/>
          </a:bodyPr>
          <a:lstStyle>
            <a:lvl1pPr algn="l">
              <a:defRPr sz="1100" cap="none" baseline="0">
                <a:solidFill>
                  <a:schemeClr val="tx1"/>
                </a:solidFill>
              </a:defRPr>
            </a:lvl1pPr>
          </a:lstStyle>
          <a:p>
            <a:r>
              <a:rPr lang="en-US" smtClean="0"/>
              <a:t>Csapo</a:t>
            </a:r>
            <a:endParaRPr lang="en-US" dirty="0"/>
          </a:p>
        </p:txBody>
      </p:sp>
      <p:sp>
        <p:nvSpPr>
          <p:cNvPr id="4" name="Date Placeholder 3"/>
          <p:cNvSpPr>
            <a:spLocks noGrp="1"/>
          </p:cNvSpPr>
          <p:nvPr>
            <p:ph type="dt" sz="half" idx="2"/>
          </p:nvPr>
        </p:nvSpPr>
        <p:spPr>
          <a:xfrm>
            <a:off x="5606939" y="6408109"/>
            <a:ext cx="974946" cy="261610"/>
          </a:xfrm>
          <a:prstGeom prst="rect">
            <a:avLst/>
          </a:prstGeom>
        </p:spPr>
        <p:txBody>
          <a:bodyPr vert="horz" wrap="none" lIns="91440" tIns="45720" rIns="91440" bIns="45720" rtlCol="0" anchor="ctr">
            <a:spAutoFit/>
          </a:bodyPr>
          <a:lstStyle>
            <a:lvl1pPr algn="ctr">
              <a:defRPr sz="1100">
                <a:solidFill>
                  <a:schemeClr val="tx1"/>
                </a:solidFill>
              </a:defRPr>
            </a:lvl1pPr>
          </a:lstStyle>
          <a:p>
            <a:r>
              <a:rPr lang="en-US" smtClean="0"/>
              <a:t>13-Sep-11</a:t>
            </a:r>
            <a:endParaRPr lang="en-US"/>
          </a:p>
        </p:txBody>
      </p:sp>
      <p:sp>
        <p:nvSpPr>
          <p:cNvPr id="6" name="Slide Number Placeholder 5"/>
          <p:cNvSpPr>
            <a:spLocks noGrp="1"/>
          </p:cNvSpPr>
          <p:nvPr>
            <p:ph type="sldNum" sz="quarter" idx="4"/>
          </p:nvPr>
        </p:nvSpPr>
        <p:spPr>
          <a:xfrm>
            <a:off x="10615026" y="6408109"/>
            <a:ext cx="356187" cy="261610"/>
          </a:xfrm>
          <a:prstGeom prst="rect">
            <a:avLst/>
          </a:prstGeom>
        </p:spPr>
        <p:txBody>
          <a:bodyPr vert="horz" wrap="none" lIns="91440" tIns="45720" rIns="91440" bIns="45720" rtlCol="0" anchor="ctr">
            <a:spAutoFit/>
          </a:bodyPr>
          <a:lstStyle>
            <a:lvl1pPr algn="r">
              <a:defRPr sz="1100">
                <a:solidFill>
                  <a:schemeClr val="tx1"/>
                </a:solidFill>
              </a:defRPr>
            </a:lvl1pPr>
          </a:lstStyle>
          <a:p>
            <a:fld id="{F36C87F6-986D-49E6-AF40-1B3A1EE8064D}" type="slidenum">
              <a:rPr lang="en-US" smtClean="0"/>
              <a:pPr/>
              <a:t>‹#›</a:t>
            </a:fld>
            <a:endParaRPr lang="en-US"/>
          </a:p>
        </p:txBody>
      </p:sp>
      <p:sp>
        <p:nvSpPr>
          <p:cNvPr id="7" name="Content Placeholder 2"/>
          <p:cNvSpPr txBox="1">
            <a:spLocks/>
          </p:cNvSpPr>
          <p:nvPr userDrawn="1"/>
        </p:nvSpPr>
        <p:spPr>
          <a:xfrm>
            <a:off x="1217614" y="1828800"/>
            <a:ext cx="9753600" cy="4343400"/>
          </a:xfrm>
          <a:prstGeom prst="rect">
            <a:avLst/>
          </a:prstGeom>
        </p:spPr>
        <p:txBody>
          <a:bodyPr/>
          <a:lstStyle>
            <a:lvl1pPr marL="274320" indent="-228600" algn="l" defTabSz="914400" rtl="0" eaLnBrk="1" latinLnBrk="0" hangingPunct="1">
              <a:lnSpc>
                <a:spcPct val="114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114000"/>
              </a:lnSpc>
              <a:spcBef>
                <a:spcPts val="12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114000"/>
              </a:lnSpc>
              <a:spcBef>
                <a:spcPts val="8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114000"/>
              </a:lnSpc>
              <a:spcBef>
                <a:spcPts val="600"/>
              </a:spcBef>
              <a:buClr>
                <a:schemeClr val="tx1"/>
              </a:buClr>
              <a:buSzPct val="80000"/>
              <a:buFont typeface="Arial" pitchFamily="34" charset="0"/>
              <a:buChar char="•"/>
              <a:defRPr sz="16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a:lstStyle>
          <a:p>
            <a:pPr>
              <a:spcBef>
                <a:spcPts val="900"/>
              </a:spcBef>
            </a:pPr>
            <a:r>
              <a:rPr lang="en-US" sz="3600" dirty="0" smtClean="0">
                <a:solidFill>
                  <a:schemeClr val="tx1">
                    <a:lumMod val="75000"/>
                  </a:schemeClr>
                </a:solidFill>
              </a:rPr>
              <a:t>Edit Master text styles</a:t>
            </a:r>
          </a:p>
          <a:p>
            <a:pPr lvl="1">
              <a:spcBef>
                <a:spcPts val="900"/>
              </a:spcBef>
            </a:pPr>
            <a:r>
              <a:rPr lang="en-US" sz="3200" dirty="0" smtClean="0">
                <a:solidFill>
                  <a:schemeClr val="tx1">
                    <a:lumMod val="75000"/>
                  </a:schemeClr>
                </a:solidFill>
              </a:rPr>
              <a:t>Second level</a:t>
            </a:r>
          </a:p>
          <a:p>
            <a:pPr lvl="2"/>
            <a:r>
              <a:rPr lang="en-US" sz="2800" dirty="0" smtClean="0">
                <a:solidFill>
                  <a:schemeClr val="tx1">
                    <a:lumMod val="75000"/>
                  </a:schemeClr>
                </a:solidFill>
              </a:rPr>
              <a:t>Third level</a:t>
            </a:r>
          </a:p>
          <a:p>
            <a:pPr lvl="3"/>
            <a:r>
              <a:rPr lang="en-US" sz="2400" dirty="0" smtClean="0">
                <a:solidFill>
                  <a:schemeClr val="tx1">
                    <a:lumMod val="75000"/>
                  </a:schemeClr>
                </a:solidFill>
              </a:rPr>
              <a:t>Fourth level</a:t>
            </a:r>
          </a:p>
          <a:p>
            <a:pPr lvl="4"/>
            <a:r>
              <a:rPr lang="en-US" sz="2400" dirty="0" smtClean="0">
                <a:solidFill>
                  <a:schemeClr val="tx1">
                    <a:lumMod val="75000"/>
                  </a:schemeClr>
                </a:solidFill>
              </a:rPr>
              <a:t>Fifth level</a:t>
            </a:r>
            <a:endParaRPr lang="en-US" sz="2400" dirty="0">
              <a:solidFill>
                <a:schemeClr val="tx1">
                  <a:lumMod val="75000"/>
                </a:schemeClr>
              </a:solidFill>
            </a:endParaRPr>
          </a:p>
        </p:txBody>
      </p:sp>
    </p:spTree>
    <p:extLst>
      <p:ext uri="{BB962C8B-B14F-4D97-AF65-F5344CB8AC3E}">
        <p14:creationId xmlns:p14="http://schemas.microsoft.com/office/powerpoint/2010/main" val="189633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defTabSz="914400" rtl="0" eaLnBrk="1" latinLnBrk="0" hangingPunct="1">
        <a:lnSpc>
          <a:spcPct val="90000"/>
        </a:lnSpc>
        <a:spcBef>
          <a:spcPct val="0"/>
        </a:spcBef>
        <a:buNone/>
        <a:defRPr sz="4400" kern="1200" cap="none" baseline="0">
          <a:solidFill>
            <a:schemeClr val="tx1">
              <a:lumMod val="50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buClr>
        <a:buSzPct val="80000"/>
        <a:buFont typeface="Arial" pitchFamily="34" charset="0"/>
        <a:buChar char="•"/>
        <a:defRPr sz="3200" kern="1200">
          <a:solidFill>
            <a:schemeClr val="tx1"/>
          </a:solidFill>
          <a:latin typeface="Calibri" panose="020F0502020204030204" pitchFamily="34" charset="0"/>
          <a:ea typeface="+mn-ea"/>
          <a:cs typeface="Calibri" panose="020F0502020204030204" pitchFamily="34" charset="0"/>
        </a:defRPr>
      </a:lvl1pPr>
      <a:lvl2pPr marL="502920" indent="-228600" algn="l" defTabSz="914400" rtl="0" eaLnBrk="1" latinLnBrk="0" hangingPunct="1">
        <a:lnSpc>
          <a:spcPct val="90000"/>
        </a:lnSpc>
        <a:spcBef>
          <a:spcPts val="1200"/>
        </a:spcBef>
        <a:buClr>
          <a:schemeClr val="tx1"/>
        </a:buClr>
        <a:buSzPct val="80000"/>
        <a:buFont typeface="Arial" pitchFamily="34" charset="0"/>
        <a:buChar char="•"/>
        <a:defRPr sz="2400" kern="1200">
          <a:solidFill>
            <a:schemeClr val="tx1"/>
          </a:solidFill>
          <a:latin typeface="Calibri" panose="020F0502020204030204" pitchFamily="34" charset="0"/>
          <a:ea typeface="+mn-ea"/>
          <a:cs typeface="Calibri" panose="020F0502020204030204" pitchFamily="34" charset="0"/>
        </a:defRPr>
      </a:lvl2pPr>
      <a:lvl3pPr marL="731520" indent="-228600" algn="l" defTabSz="914400" rtl="0" eaLnBrk="1" latinLnBrk="0" hangingPunct="1">
        <a:lnSpc>
          <a:spcPct val="90000"/>
        </a:lnSpc>
        <a:spcBef>
          <a:spcPts val="800"/>
        </a:spcBef>
        <a:buClr>
          <a:schemeClr val="tx1"/>
        </a:buClr>
        <a:buSzPct val="80000"/>
        <a:buFont typeface="Arial" pitchFamily="34" charset="0"/>
        <a:buChar char="•"/>
        <a:defRPr sz="2000" kern="1200">
          <a:solidFill>
            <a:schemeClr val="tx1"/>
          </a:solidFill>
          <a:latin typeface="Calibri" panose="020F0502020204030204" pitchFamily="34" charset="0"/>
          <a:ea typeface="+mn-ea"/>
          <a:cs typeface="Calibri" panose="020F0502020204030204" pitchFamily="34" charset="0"/>
        </a:defRPr>
      </a:lvl3pPr>
      <a:lvl4pPr marL="9601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4pPr>
      <a:lvl5pPr marL="1188720" indent="-228600" algn="l" defTabSz="914400" rtl="0" eaLnBrk="1" latinLnBrk="0" hangingPunct="1">
        <a:lnSpc>
          <a:spcPct val="90000"/>
        </a:lnSpc>
        <a:spcBef>
          <a:spcPts val="600"/>
        </a:spcBef>
        <a:buClr>
          <a:schemeClr val="tx1"/>
        </a:buClr>
        <a:buSzPct val="80000"/>
        <a:buFont typeface="Arial" pitchFamily="34" charset="0"/>
        <a:buChar char="•"/>
        <a:defRPr sz="1800" kern="1200">
          <a:solidFill>
            <a:schemeClr val="tx1"/>
          </a:solidFill>
          <a:latin typeface="Calibri" panose="020F0502020204030204" pitchFamily="34" charset="0"/>
          <a:ea typeface="+mn-ea"/>
          <a:cs typeface="Calibri" panose="020F0502020204030204" pitchFamily="34" charset="0"/>
        </a:defRPr>
      </a:lvl5pPr>
      <a:lvl6pPr marL="14173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6pPr>
      <a:lvl7pPr marL="16459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7pPr>
      <a:lvl8pPr marL="1874520" indent="-228600" algn="l" defTabSz="914400" rtl="0" eaLnBrk="1" latinLnBrk="0" hangingPunct="1">
        <a:spcBef>
          <a:spcPts val="600"/>
        </a:spcBef>
        <a:buSzPct val="80000"/>
        <a:buFont typeface="Arial" pitchFamily="34" charset="0"/>
        <a:buChar char="•"/>
        <a:defRPr sz="1600" kern="1200">
          <a:solidFill>
            <a:schemeClr val="tx1"/>
          </a:solidFill>
          <a:latin typeface="+mn-lt"/>
          <a:ea typeface="+mn-ea"/>
          <a:cs typeface="+mn-cs"/>
        </a:defRPr>
      </a:lvl8pPr>
      <a:lvl9pPr marL="2103120" indent="-228600" algn="l" defTabSz="914400" rtl="0" eaLnBrk="1" latinLnBrk="0" hangingPunct="1">
        <a:spcBef>
          <a:spcPts val="600"/>
        </a:spcBef>
        <a:buSzPct val="80000"/>
        <a:buFont typeface="Arial" pitchFamily="34" charset="0"/>
        <a:buChar char="•"/>
        <a:defRPr sz="1600" kern="1200" baseline="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3839"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9.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11.wmf"/><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7.jpg"/><Relationship Id="rId4" Type="http://schemas.openxmlformats.org/officeDocument/2006/relationships/image" Target="../media/image6.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Masks of Dionysus</a:t>
            </a:r>
            <a:endParaRPr lang="en-US" dirty="0"/>
          </a:p>
        </p:txBody>
      </p:sp>
      <p:sp>
        <p:nvSpPr>
          <p:cNvPr id="3" name="Subtitle 2"/>
          <p:cNvSpPr>
            <a:spLocks noGrp="1"/>
          </p:cNvSpPr>
          <p:nvPr>
            <p:ph type="subTitle" idx="1"/>
          </p:nvPr>
        </p:nvSpPr>
        <p:spPr/>
        <p:txBody>
          <a:bodyPr/>
          <a:lstStyle/>
          <a:p>
            <a:r>
              <a:rPr lang="en-US" dirty="0" smtClean="0"/>
              <a:t>Euripides </a:t>
            </a:r>
            <a:r>
              <a:rPr lang="en-US" i="1" dirty="0" smtClean="0"/>
              <a:t>Bacchae</a:t>
            </a:r>
            <a:r>
              <a:rPr lang="en-US" dirty="0" smtClean="0"/>
              <a:t> 1</a:t>
            </a:r>
            <a:endParaRPr lang="en-US" dirty="0"/>
          </a:p>
        </p:txBody>
      </p:sp>
    </p:spTree>
    <p:extLst>
      <p:ext uri="{BB962C8B-B14F-4D97-AF65-F5344CB8AC3E}">
        <p14:creationId xmlns:p14="http://schemas.microsoft.com/office/powerpoint/2010/main" val="1795897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Aristotle on Plot (</a:t>
            </a:r>
            <a:r>
              <a:rPr lang="en-US" i="1" dirty="0" smtClean="0"/>
              <a:t>muthos</a:t>
            </a:r>
            <a:r>
              <a:rPr lang="en-US" dirty="0" smtClean="0"/>
              <a:t>)</a:t>
            </a:r>
            <a:endParaRPr lang="en-US" dirty="0"/>
          </a:p>
        </p:txBody>
      </p:sp>
      <p:sp>
        <p:nvSpPr>
          <p:cNvPr id="7" name="Text Placeholder 6"/>
          <p:cNvSpPr>
            <a:spLocks noGrp="1"/>
          </p:cNvSpPr>
          <p:nvPr>
            <p:ph type="body" idx="1"/>
          </p:nvPr>
        </p:nvSpPr>
        <p:spPr/>
        <p:txBody>
          <a:bodyPr/>
          <a:lstStyle/>
          <a:p>
            <a:r>
              <a:rPr lang="en-US" dirty="0" smtClean="0"/>
              <a:t>Less Good</a:t>
            </a:r>
            <a:endParaRPr lang="en-US" dirty="0"/>
          </a:p>
        </p:txBody>
      </p:sp>
      <p:sp>
        <p:nvSpPr>
          <p:cNvPr id="8" name="Content Placeholder 7"/>
          <p:cNvSpPr>
            <a:spLocks noGrp="1"/>
          </p:cNvSpPr>
          <p:nvPr>
            <p:ph sz="half" idx="2"/>
          </p:nvPr>
        </p:nvSpPr>
        <p:spPr/>
        <p:txBody>
          <a:bodyPr>
            <a:normAutofit fontScale="92500" lnSpcReduction="20000"/>
          </a:bodyPr>
          <a:lstStyle/>
          <a:p>
            <a:r>
              <a:rPr lang="en-US" dirty="0" smtClean="0"/>
              <a:t>Episodic</a:t>
            </a:r>
          </a:p>
          <a:p>
            <a:r>
              <a:rPr lang="en-US" dirty="0" smtClean="0"/>
              <a:t>Simple, lacking…</a:t>
            </a:r>
          </a:p>
          <a:p>
            <a:pPr lvl="1"/>
            <a:r>
              <a:rPr lang="en-US" dirty="0" smtClean="0"/>
              <a:t>Reversal (</a:t>
            </a:r>
            <a:r>
              <a:rPr lang="en-US" i="1" dirty="0" smtClean="0"/>
              <a:t>peripeteia</a:t>
            </a:r>
            <a:r>
              <a:rPr lang="en-US" dirty="0" smtClean="0"/>
              <a:t>) and/or</a:t>
            </a:r>
          </a:p>
          <a:p>
            <a:pPr lvl="1"/>
            <a:r>
              <a:rPr lang="en-US" dirty="0" smtClean="0"/>
              <a:t>Recognition (</a:t>
            </a:r>
            <a:r>
              <a:rPr lang="en-US" i="1" dirty="0" smtClean="0"/>
              <a:t>anagnorisis</a:t>
            </a:r>
            <a:r>
              <a:rPr lang="en-US" dirty="0" smtClean="0"/>
              <a:t>)</a:t>
            </a:r>
          </a:p>
          <a:p>
            <a:r>
              <a:rPr lang="en-US" dirty="0" smtClean="0"/>
              <a:t>Diffuse</a:t>
            </a:r>
          </a:p>
          <a:p>
            <a:pPr lvl="1"/>
            <a:r>
              <a:rPr lang="en-US" dirty="0" smtClean="0"/>
              <a:t>“Epic” time-span</a:t>
            </a:r>
          </a:p>
          <a:p>
            <a:pPr lvl="1"/>
            <a:r>
              <a:rPr lang="en-US" dirty="0" smtClean="0"/>
              <a:t>Multiple story lines</a:t>
            </a:r>
          </a:p>
        </p:txBody>
      </p:sp>
      <p:sp>
        <p:nvSpPr>
          <p:cNvPr id="9" name="Text Placeholder 8"/>
          <p:cNvSpPr>
            <a:spLocks noGrp="1"/>
          </p:cNvSpPr>
          <p:nvPr>
            <p:ph type="body" sz="quarter" idx="3"/>
          </p:nvPr>
        </p:nvSpPr>
        <p:spPr/>
        <p:txBody>
          <a:bodyPr/>
          <a:lstStyle/>
          <a:p>
            <a:r>
              <a:rPr lang="en-US" dirty="0" smtClean="0"/>
              <a:t>Better</a:t>
            </a:r>
            <a:endParaRPr lang="en-US" dirty="0"/>
          </a:p>
        </p:txBody>
      </p:sp>
      <p:sp>
        <p:nvSpPr>
          <p:cNvPr id="10" name="Content Placeholder 9"/>
          <p:cNvSpPr>
            <a:spLocks noGrp="1"/>
          </p:cNvSpPr>
          <p:nvPr>
            <p:ph sz="quarter" idx="4"/>
          </p:nvPr>
        </p:nvSpPr>
        <p:spPr/>
        <p:txBody>
          <a:bodyPr>
            <a:normAutofit fontScale="92500" lnSpcReduction="20000"/>
          </a:bodyPr>
          <a:lstStyle/>
          <a:p>
            <a:r>
              <a:rPr lang="en-US" dirty="0" smtClean="0"/>
              <a:t>Logical, plausible</a:t>
            </a:r>
          </a:p>
          <a:p>
            <a:r>
              <a:rPr lang="en-US" dirty="0" smtClean="0"/>
              <a:t>Complex, possessing…</a:t>
            </a:r>
          </a:p>
          <a:p>
            <a:pPr lvl="1"/>
            <a:r>
              <a:rPr lang="en-US" dirty="0" smtClean="0"/>
              <a:t>Reversal </a:t>
            </a:r>
            <a:r>
              <a:rPr lang="en-US" dirty="0"/>
              <a:t>(</a:t>
            </a:r>
            <a:r>
              <a:rPr lang="en-US" i="1" dirty="0" smtClean="0"/>
              <a:t>peripeteia</a:t>
            </a:r>
            <a:r>
              <a:rPr lang="en-US" dirty="0"/>
              <a:t>) and/or</a:t>
            </a:r>
          </a:p>
          <a:p>
            <a:pPr lvl="1"/>
            <a:r>
              <a:rPr lang="en-US" dirty="0" smtClean="0"/>
              <a:t>Recognition </a:t>
            </a:r>
            <a:r>
              <a:rPr lang="en-US" dirty="0"/>
              <a:t>(</a:t>
            </a:r>
            <a:r>
              <a:rPr lang="en-US" i="1" dirty="0"/>
              <a:t>anagnorisis</a:t>
            </a:r>
            <a:r>
              <a:rPr lang="en-US" dirty="0" smtClean="0"/>
              <a:t>)</a:t>
            </a:r>
          </a:p>
          <a:p>
            <a:r>
              <a:rPr lang="en-US" dirty="0" smtClean="0"/>
              <a:t>Unified</a:t>
            </a:r>
          </a:p>
          <a:p>
            <a:pPr lvl="1"/>
            <a:r>
              <a:rPr lang="en-US" dirty="0" smtClean="0"/>
              <a:t>24-hour time-span</a:t>
            </a:r>
            <a:endParaRPr lang="en-US" dirty="0"/>
          </a:p>
          <a:p>
            <a:pPr lvl="1"/>
            <a:r>
              <a:rPr lang="en-US" dirty="0" smtClean="0"/>
              <a:t>Single story line</a:t>
            </a:r>
          </a:p>
        </p:txBody>
      </p:sp>
    </p:spTree>
    <p:extLst>
      <p:ext uri="{BB962C8B-B14F-4D97-AF65-F5344CB8AC3E}">
        <p14:creationId xmlns:p14="http://schemas.microsoft.com/office/powerpoint/2010/main" val="1199246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Production: Personnel</a:t>
            </a:r>
            <a:endParaRPr lang="en-US" dirty="0"/>
          </a:p>
        </p:txBody>
      </p:sp>
      <p:sp>
        <p:nvSpPr>
          <p:cNvPr id="5" name="Text Box 12"/>
          <p:cNvSpPr txBox="1">
            <a:spLocks noChangeArrowheads="1"/>
          </p:cNvSpPr>
          <p:nvPr/>
        </p:nvSpPr>
        <p:spPr bwMode="auto">
          <a:xfrm>
            <a:off x="3744860" y="5459250"/>
            <a:ext cx="4699106" cy="715089"/>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3600" dirty="0" smtClean="0">
                <a:latin typeface="Calibri" panose="020F0502020204030204" pitchFamily="34" charset="0"/>
                <a:cs typeface="Calibri" panose="020F0502020204030204" pitchFamily="34" charset="0"/>
              </a:rPr>
              <a:t>All roles, all jobs to </a:t>
            </a:r>
            <a:r>
              <a:rPr lang="en-US" sz="3600" i="1" dirty="0" smtClean="0">
                <a:latin typeface="Calibri" panose="020F0502020204030204" pitchFamily="34" charset="0"/>
                <a:cs typeface="Calibri" panose="020F0502020204030204" pitchFamily="34" charset="0"/>
              </a:rPr>
              <a:t>men</a:t>
            </a:r>
            <a:endParaRPr lang="en-US" sz="3600" i="1" dirty="0">
              <a:latin typeface="Calibri" panose="020F0502020204030204" pitchFamily="34" charset="0"/>
              <a:cs typeface="Calibri" panose="020F0502020204030204" pitchFamily="34" charset="0"/>
            </a:endParaRPr>
          </a:p>
        </p:txBody>
      </p:sp>
      <p:graphicFrame>
        <p:nvGraphicFramePr>
          <p:cNvPr id="7" name="Table 6"/>
          <p:cNvGraphicFramePr>
            <a:graphicFrameLocks noGrp="1"/>
          </p:cNvGraphicFramePr>
          <p:nvPr>
            <p:extLst/>
          </p:nvPr>
        </p:nvGraphicFramePr>
        <p:xfrm>
          <a:off x="1217614" y="1836959"/>
          <a:ext cx="8840786" cy="3131058"/>
        </p:xfrm>
        <a:graphic>
          <a:graphicData uri="http://schemas.openxmlformats.org/drawingml/2006/table">
            <a:tbl>
              <a:tblPr firstRow="1" firstCol="1" bandRow="1">
                <a:tableStyleId>{5940675A-B579-460E-94D1-54222C63F5DA}</a:tableStyleId>
              </a:tblPr>
              <a:tblGrid>
                <a:gridCol w="4420393">
                  <a:extLst>
                    <a:ext uri="{9D8B030D-6E8A-4147-A177-3AD203B41FA5}">
                      <a16:colId xmlns:a16="http://schemas.microsoft.com/office/drawing/2014/main" val="2011995061"/>
                    </a:ext>
                  </a:extLst>
                </a:gridCol>
                <a:gridCol w="4420393">
                  <a:extLst>
                    <a:ext uri="{9D8B030D-6E8A-4147-A177-3AD203B41FA5}">
                      <a16:colId xmlns:a16="http://schemas.microsoft.com/office/drawing/2014/main" val="4253749537"/>
                    </a:ext>
                  </a:extLst>
                </a:gridCol>
              </a:tblGrid>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poet</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poiētēs</a:t>
                      </a:r>
                      <a:r>
                        <a:rPr lang="en-US" sz="3200" i="1" dirty="0">
                          <a:effectLst/>
                          <a:latin typeface="Calibri" panose="020F0502020204030204" pitchFamily="34" charset="0"/>
                          <a:cs typeface="Calibri" panose="020F0502020204030204" pitchFamily="34" charset="0"/>
                        </a:rPr>
                        <a:t>, “maker”</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85644710"/>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producer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khorēgos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33929147"/>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director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a:effectLst/>
                          <a:latin typeface="Calibri" panose="020F0502020204030204" pitchFamily="34" charset="0"/>
                          <a:cs typeface="Calibri" panose="020F0502020204030204" pitchFamily="34" charset="0"/>
                        </a:rPr>
                        <a:t>didaskalos, “teacher”</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398414495"/>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actors</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a:effectLst/>
                          <a:latin typeface="Calibri" panose="020F0502020204030204" pitchFamily="34" charset="0"/>
                          <a:cs typeface="Calibri" panose="020F0502020204030204" pitchFamily="34" charset="0"/>
                        </a:rPr>
                        <a:t>hupokritai</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00907849"/>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chorus, “chorus leader”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khoros</a:t>
                      </a:r>
                      <a:r>
                        <a:rPr lang="en-US" sz="3200" i="1" dirty="0">
                          <a:effectLst/>
                          <a:latin typeface="Calibri" panose="020F0502020204030204" pitchFamily="34" charset="0"/>
                          <a:cs typeface="Calibri" panose="020F0502020204030204" pitchFamily="34" charset="0"/>
                        </a:rPr>
                        <a:t>, koruphaios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51302023"/>
                  </a:ext>
                </a:extLst>
              </a:tr>
              <a:tr h="0">
                <a:tc>
                  <a:txBody>
                    <a:bodyPr/>
                    <a:lstStyle/>
                    <a:p>
                      <a:pPr marL="0" marR="0">
                        <a:lnSpc>
                          <a:spcPct val="107000"/>
                        </a:lnSpc>
                        <a:spcBef>
                          <a:spcPts val="0"/>
                        </a:spcBef>
                        <a:spcAft>
                          <a:spcPts val="0"/>
                        </a:spcAft>
                      </a:pPr>
                      <a:r>
                        <a:rPr lang="en-US" sz="3200" dirty="0">
                          <a:effectLst/>
                          <a:latin typeface="Calibri" panose="020F0502020204030204" pitchFamily="34" charset="0"/>
                          <a:cs typeface="Calibri" panose="020F0502020204030204" pitchFamily="34" charset="0"/>
                        </a:rPr>
                        <a:t>piper</a:t>
                      </a:r>
                      <a:endParaRPr lang="en-US" sz="3200"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mpd="sng">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tc>
                  <a:txBody>
                    <a:bodyPr/>
                    <a:lstStyle/>
                    <a:p>
                      <a:pPr marL="0" marR="0">
                        <a:lnSpc>
                          <a:spcPct val="107000"/>
                        </a:lnSpc>
                        <a:spcBef>
                          <a:spcPts val="0"/>
                        </a:spcBef>
                        <a:spcAft>
                          <a:spcPts val="0"/>
                        </a:spcAft>
                      </a:pPr>
                      <a:r>
                        <a:rPr lang="en-US" sz="3200" i="1" dirty="0" err="1">
                          <a:effectLst/>
                          <a:latin typeface="Calibri" panose="020F0502020204030204" pitchFamily="34" charset="0"/>
                          <a:cs typeface="Calibri" panose="020F0502020204030204" pitchFamily="34" charset="0"/>
                        </a:rPr>
                        <a:t>aulētēs</a:t>
                      </a:r>
                      <a:endParaRPr lang="en-US" sz="3200" i="1" dirty="0">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mpd="sng">
                      <a:noFill/>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78475272"/>
                  </a:ext>
                </a:extLst>
              </a:tr>
            </a:tbl>
          </a:graphicData>
        </a:graphic>
      </p:graphicFrame>
    </p:spTree>
    <p:extLst>
      <p:ext uri="{BB962C8B-B14F-4D97-AF65-F5344CB8AC3E}">
        <p14:creationId xmlns:p14="http://schemas.microsoft.com/office/powerpoint/2010/main" val="279590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70143" y="2001329"/>
            <a:ext cx="4976254" cy="3541434"/>
          </a:xfrm>
          <a:prstGeom prst="rect">
            <a:avLst/>
          </a:prstGeom>
        </p:spPr>
      </p:pic>
      <p:sp>
        <p:nvSpPr>
          <p:cNvPr id="2" name="Title 1"/>
          <p:cNvSpPr>
            <a:spLocks noGrp="1"/>
          </p:cNvSpPr>
          <p:nvPr>
            <p:ph type="title"/>
          </p:nvPr>
        </p:nvSpPr>
        <p:spPr/>
        <p:txBody>
          <a:bodyPr/>
          <a:lstStyle/>
          <a:p>
            <a:r>
              <a:rPr lang="en-US" smtClean="0"/>
              <a:t>Production: Gear</a:t>
            </a:r>
            <a:endParaRPr lang="en-US" dirty="0"/>
          </a:p>
        </p:txBody>
      </p:sp>
      <p:sp>
        <p:nvSpPr>
          <p:cNvPr id="3" name="Content Placeholder 2"/>
          <p:cNvSpPr>
            <a:spLocks noGrp="1"/>
          </p:cNvSpPr>
          <p:nvPr>
            <p:ph sz="half" idx="1"/>
          </p:nvPr>
        </p:nvSpPr>
        <p:spPr/>
        <p:txBody>
          <a:bodyPr/>
          <a:lstStyle/>
          <a:p>
            <a:r>
              <a:rPr lang="en-US" smtClean="0"/>
              <a:t>Masks</a:t>
            </a:r>
          </a:p>
          <a:p>
            <a:r>
              <a:rPr lang="en-US" smtClean="0"/>
              <a:t>Costumes</a:t>
            </a:r>
          </a:p>
          <a:p>
            <a:r>
              <a:rPr lang="en-US" smtClean="0"/>
              <a:t>Music</a:t>
            </a:r>
          </a:p>
          <a:p>
            <a:r>
              <a:rPr lang="en-US" smtClean="0"/>
              <a:t>Props</a:t>
            </a:r>
            <a:endParaRPr lang="en-US" dirty="0"/>
          </a:p>
        </p:txBody>
      </p:sp>
      <p:sp>
        <p:nvSpPr>
          <p:cNvPr id="9" name="Content Placeholder 8"/>
          <p:cNvSpPr>
            <a:spLocks noGrp="1"/>
          </p:cNvSpPr>
          <p:nvPr>
            <p:ph sz="half" idx="2"/>
          </p:nvPr>
        </p:nvSpPr>
        <p:spPr>
          <a:xfrm>
            <a:off x="3717399" y="1828800"/>
            <a:ext cx="3324823" cy="4343400"/>
          </a:xfrm>
        </p:spPr>
        <p:txBody>
          <a:bodyPr/>
          <a:lstStyle/>
          <a:p>
            <a:r>
              <a:rPr lang="en-US" dirty="0" smtClean="0"/>
              <a:t>Scenery</a:t>
            </a:r>
          </a:p>
          <a:p>
            <a:r>
              <a:rPr lang="en-US" dirty="0" smtClean="0"/>
              <a:t>Special effects</a:t>
            </a:r>
          </a:p>
          <a:p>
            <a:pPr lvl="1"/>
            <a:r>
              <a:rPr lang="en-US" i="1" dirty="0" err="1" smtClean="0"/>
              <a:t>mekhanē</a:t>
            </a:r>
            <a:endParaRPr lang="en-US" i="1" dirty="0" smtClean="0"/>
          </a:p>
          <a:p>
            <a:pPr lvl="1"/>
            <a:r>
              <a:rPr lang="en-US" i="1" dirty="0" err="1" smtClean="0"/>
              <a:t>ekkuklēma</a:t>
            </a:r>
            <a:endParaRPr lang="en-US" i="1" dirty="0"/>
          </a:p>
        </p:txBody>
      </p:sp>
      <p:cxnSp>
        <p:nvCxnSpPr>
          <p:cNvPr id="14" name="Straight Connector 13"/>
          <p:cNvCxnSpPr/>
          <p:nvPr/>
        </p:nvCxnSpPr>
        <p:spPr>
          <a:xfrm>
            <a:off x="3549333" y="2270760"/>
            <a:ext cx="0" cy="237744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09724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458181" name="Picture 5" descr="neo"/>
          <p:cNvPicPr>
            <a:picLocks noChangeAspect="1" noChangeArrowheads="1"/>
          </p:cNvPicPr>
          <p:nvPr/>
        </p:nvPicPr>
        <p:blipFill>
          <a:blip r:embed="rId3" cstate="print"/>
          <a:srcRect/>
          <a:stretch>
            <a:fillRect/>
          </a:stretch>
        </p:blipFill>
        <p:spPr bwMode="auto">
          <a:xfrm>
            <a:off x="2266951" y="980094"/>
            <a:ext cx="3089275" cy="4337050"/>
          </a:xfrm>
          <a:prstGeom prst="rect">
            <a:avLst/>
          </a:prstGeom>
          <a:noFill/>
        </p:spPr>
      </p:pic>
      <p:sp>
        <p:nvSpPr>
          <p:cNvPr id="1458182" name="Text Box 6"/>
          <p:cNvSpPr txBox="1">
            <a:spLocks noChangeArrowheads="1"/>
          </p:cNvSpPr>
          <p:nvPr/>
        </p:nvSpPr>
        <p:spPr bwMode="auto">
          <a:xfrm>
            <a:off x="2643145" y="5813239"/>
            <a:ext cx="2306722" cy="492443"/>
          </a:xfrm>
          <a:prstGeom prst="rect">
            <a:avLst/>
          </a:prstGeom>
          <a:noFill/>
          <a:ln w="6350">
            <a:noFill/>
            <a:miter lim="800000"/>
            <a:headEnd/>
            <a:tailEnd/>
          </a:ln>
          <a:effectLst/>
        </p:spPr>
        <p:txBody>
          <a:bodyPr wrap="none" lIns="0" tIns="0" rIns="0" bIns="0">
            <a:spAutoFit/>
          </a:bodyPr>
          <a:lstStyle/>
          <a:p>
            <a:pPr algn="ctr"/>
            <a:r>
              <a:rPr lang="en-US" sz="1600">
                <a:solidFill>
                  <a:schemeClr val="bg1"/>
                </a:solidFill>
                <a:cs typeface="Arial" charset="0"/>
              </a:rPr>
              <a:t>Neo</a:t>
            </a:r>
            <a:br>
              <a:rPr lang="en-US" sz="1600">
                <a:solidFill>
                  <a:schemeClr val="bg1"/>
                </a:solidFill>
                <a:cs typeface="Arial" charset="0"/>
              </a:rPr>
            </a:br>
            <a:r>
              <a:rPr lang="en-US" sz="1600" i="1">
                <a:solidFill>
                  <a:schemeClr val="bg1"/>
                </a:solidFill>
                <a:cs typeface="Arial" charset="0"/>
              </a:rPr>
              <a:t>Matrix Reloaded</a:t>
            </a:r>
            <a:r>
              <a:rPr lang="en-US" sz="1600">
                <a:solidFill>
                  <a:schemeClr val="bg1"/>
                </a:solidFill>
                <a:cs typeface="Arial" charset="0"/>
              </a:rPr>
              <a:t> (2003)</a:t>
            </a:r>
          </a:p>
        </p:txBody>
      </p:sp>
      <p:grpSp>
        <p:nvGrpSpPr>
          <p:cNvPr id="2" name="Group 1"/>
          <p:cNvGrpSpPr/>
          <p:nvPr/>
        </p:nvGrpSpPr>
        <p:grpSpPr>
          <a:xfrm>
            <a:off x="6167887" y="980094"/>
            <a:ext cx="4136155" cy="5325588"/>
            <a:chOff x="6642341" y="980094"/>
            <a:chExt cx="4136155" cy="5325588"/>
          </a:xfrm>
        </p:grpSpPr>
        <p:pic>
          <p:nvPicPr>
            <p:cNvPr id="8" name="Pictur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50918" y="980094"/>
              <a:ext cx="3728661" cy="4335653"/>
            </a:xfrm>
            <a:prstGeom prst="rect">
              <a:avLst/>
            </a:prstGeom>
          </p:spPr>
        </p:pic>
        <p:sp>
          <p:nvSpPr>
            <p:cNvPr id="9" name="Text Box 4"/>
            <p:cNvSpPr txBox="1">
              <a:spLocks noChangeArrowheads="1"/>
            </p:cNvSpPr>
            <p:nvPr/>
          </p:nvSpPr>
          <p:spPr bwMode="auto">
            <a:xfrm>
              <a:off x="6642341" y="5813239"/>
              <a:ext cx="4136155" cy="492443"/>
            </a:xfrm>
            <a:prstGeom prst="rect">
              <a:avLst/>
            </a:prstGeom>
            <a:noFill/>
            <a:ln w="6350">
              <a:noFill/>
              <a:miter lim="800000"/>
              <a:headEnd/>
              <a:tailEnd/>
            </a:ln>
            <a:effectLst/>
          </p:spPr>
          <p:txBody>
            <a:bodyPr wrap="square" lIns="0" tIns="0" rIns="0" bIns="0">
              <a:spAutoFit/>
            </a:bodyPr>
            <a:lstStyle/>
            <a:p>
              <a:pPr algn="ctr"/>
              <a:r>
                <a:rPr lang="en-US" sz="1600" dirty="0" smtClean="0">
                  <a:solidFill>
                    <a:schemeClr val="bg1"/>
                  </a:solidFill>
                  <a:cs typeface="Arial" charset="0"/>
                </a:rPr>
                <a:t>Actor, Papposilenos mask, </a:t>
              </a:r>
              <a:r>
                <a:rPr lang="en-US" sz="1600" dirty="0" err="1" smtClean="0">
                  <a:solidFill>
                    <a:schemeClr val="bg1"/>
                  </a:solidFill>
                  <a:cs typeface="Arial" charset="0"/>
                </a:rPr>
                <a:t>Pronomos</a:t>
              </a:r>
              <a:r>
                <a:rPr lang="en-US" sz="1600" dirty="0" smtClean="0">
                  <a:solidFill>
                    <a:schemeClr val="bg1"/>
                  </a:solidFill>
                  <a:cs typeface="Arial" charset="0"/>
                </a:rPr>
                <a:t> vase</a:t>
              </a:r>
              <a:r>
                <a:rPr lang="en-US" sz="1600" dirty="0">
                  <a:solidFill>
                    <a:schemeClr val="bg1"/>
                  </a:solidFill>
                  <a:cs typeface="Arial" charset="0"/>
                </a:rPr>
                <a:t/>
              </a:r>
              <a:br>
                <a:rPr lang="en-US" sz="1600" dirty="0">
                  <a:solidFill>
                    <a:schemeClr val="bg1"/>
                  </a:solidFill>
                  <a:cs typeface="Arial" charset="0"/>
                </a:rPr>
              </a:br>
              <a:r>
                <a:rPr lang="en-US" sz="1600" dirty="0">
                  <a:solidFill>
                    <a:schemeClr val="bg1"/>
                  </a:solidFill>
                  <a:cs typeface="Arial" charset="0"/>
                </a:rPr>
                <a:t>(Athenian, </a:t>
              </a:r>
              <a:r>
                <a:rPr lang="en-US" sz="1600" dirty="0" smtClean="0">
                  <a:solidFill>
                    <a:schemeClr val="bg1"/>
                  </a:solidFill>
                  <a:cs typeface="Arial" charset="0"/>
                </a:rPr>
                <a:t>late 400s </a:t>
              </a:r>
              <a:r>
                <a:rPr lang="en-US" sz="1600" dirty="0">
                  <a:solidFill>
                    <a:schemeClr val="bg1"/>
                  </a:solidFill>
                  <a:cs typeface="Arial" charset="0"/>
                </a:rPr>
                <a:t>BCE)</a:t>
              </a:r>
            </a:p>
          </p:txBody>
        </p:sp>
      </p:grpSp>
    </p:spTree>
    <p:extLst>
      <p:ext uri="{BB962C8B-B14F-4D97-AF65-F5344CB8AC3E}">
        <p14:creationId xmlns:p14="http://schemas.microsoft.com/office/powerpoint/2010/main" val="4127582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3494" name="Rectangle 6"/>
          <p:cNvSpPr>
            <a:spLocks noGrp="1" noChangeArrowheads="1"/>
          </p:cNvSpPr>
          <p:nvPr>
            <p:ph type="title"/>
          </p:nvPr>
        </p:nvSpPr>
        <p:spPr/>
        <p:txBody>
          <a:bodyPr/>
          <a:lstStyle/>
          <a:p>
            <a:r>
              <a:rPr lang="en-US" i="1" dirty="0" smtClean="0"/>
              <a:t>Bacchae:</a:t>
            </a:r>
            <a:r>
              <a:rPr lang="en-US" dirty="0" smtClean="0"/>
              <a:t> Background</a:t>
            </a:r>
            <a:endParaRPr lang="en-US" dirty="0"/>
          </a:p>
        </p:txBody>
      </p:sp>
      <p:sp>
        <p:nvSpPr>
          <p:cNvPr id="1343495" name="Rectangle 7"/>
          <p:cNvSpPr>
            <a:spLocks noGrp="1" noChangeArrowheads="1"/>
          </p:cNvSpPr>
          <p:nvPr>
            <p:ph type="body" idx="1"/>
          </p:nvPr>
        </p:nvSpPr>
        <p:spPr/>
        <p:txBody>
          <a:bodyPr/>
          <a:lstStyle/>
          <a:p>
            <a:r>
              <a:rPr lang="en-US" dirty="0" smtClean="0"/>
              <a:t>Drama Dramatized?</a:t>
            </a:r>
            <a:endParaRPr lang="en-US" dirty="0"/>
          </a:p>
        </p:txBody>
      </p:sp>
    </p:spTree>
    <p:extLst>
      <p:ext uri="{BB962C8B-B14F-4D97-AF65-F5344CB8AC3E}">
        <p14:creationId xmlns:p14="http://schemas.microsoft.com/office/powerpoint/2010/main" val="16584937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5538" name="Rectangle 2"/>
          <p:cNvSpPr>
            <a:spLocks noGrp="1" noChangeArrowheads="1"/>
          </p:cNvSpPr>
          <p:nvPr>
            <p:ph type="title"/>
          </p:nvPr>
        </p:nvSpPr>
        <p:spPr/>
        <p:txBody>
          <a:bodyPr/>
          <a:lstStyle/>
          <a:p>
            <a:r>
              <a:rPr lang="en-US" smtClean="0"/>
              <a:t>Play Facts, Backstory</a:t>
            </a:r>
            <a:endParaRPr lang="en-US" dirty="0"/>
          </a:p>
        </p:txBody>
      </p:sp>
      <p:sp>
        <p:nvSpPr>
          <p:cNvPr id="1345539" name="Rectangle 3"/>
          <p:cNvSpPr>
            <a:spLocks noGrp="1" noChangeArrowheads="1"/>
          </p:cNvSpPr>
          <p:nvPr>
            <p:ph sz="half" idx="1"/>
          </p:nvPr>
        </p:nvSpPr>
        <p:spPr/>
        <p:txBody>
          <a:bodyPr>
            <a:normAutofit lnSpcReduction="10000"/>
          </a:bodyPr>
          <a:lstStyle/>
          <a:p>
            <a:r>
              <a:rPr lang="en-US" dirty="0" smtClean="0"/>
              <a:t>Production Date</a:t>
            </a:r>
          </a:p>
          <a:p>
            <a:pPr lvl="1"/>
            <a:r>
              <a:rPr lang="en-US" dirty="0" smtClean="0"/>
              <a:t>ca. 405–400 BCE</a:t>
            </a:r>
          </a:p>
          <a:p>
            <a:r>
              <a:rPr lang="en-US" dirty="0" smtClean="0"/>
              <a:t>Tetralogy</a:t>
            </a:r>
          </a:p>
          <a:p>
            <a:pPr lvl="1"/>
            <a:r>
              <a:rPr lang="en-US" i="1" dirty="0" smtClean="0"/>
              <a:t>Iphigenia at Aulis</a:t>
            </a:r>
          </a:p>
          <a:p>
            <a:pPr lvl="1"/>
            <a:r>
              <a:rPr lang="en-US" i="1" dirty="0" smtClean="0"/>
              <a:t>Alcmeon</a:t>
            </a:r>
          </a:p>
          <a:p>
            <a:pPr lvl="1"/>
            <a:r>
              <a:rPr lang="en-US" i="1" dirty="0" smtClean="0"/>
              <a:t>Bacchae</a:t>
            </a:r>
          </a:p>
          <a:p>
            <a:pPr lvl="1"/>
            <a:r>
              <a:rPr lang="en-US" dirty="0" smtClean="0"/>
              <a:t>satyr play (which?)</a:t>
            </a:r>
          </a:p>
          <a:p>
            <a:endParaRPr lang="en-US" dirty="0" smtClean="0"/>
          </a:p>
        </p:txBody>
      </p:sp>
      <p:sp>
        <p:nvSpPr>
          <p:cNvPr id="9" name="Content Placeholder 8"/>
          <p:cNvSpPr>
            <a:spLocks noGrp="1"/>
          </p:cNvSpPr>
          <p:nvPr>
            <p:ph sz="half" idx="2"/>
          </p:nvPr>
        </p:nvSpPr>
        <p:spPr>
          <a:xfrm>
            <a:off x="6262479" y="1828800"/>
            <a:ext cx="4708734" cy="845127"/>
          </a:xfrm>
        </p:spPr>
        <p:txBody>
          <a:bodyPr>
            <a:normAutofit lnSpcReduction="10000"/>
          </a:bodyPr>
          <a:lstStyle/>
          <a:p>
            <a:r>
              <a:rPr lang="en-US" dirty="0" smtClean="0"/>
              <a:t>Text (issues)</a:t>
            </a:r>
          </a:p>
        </p:txBody>
      </p:sp>
      <p:grpSp>
        <p:nvGrpSpPr>
          <p:cNvPr id="6" name="Group 5"/>
          <p:cNvGrpSpPr/>
          <p:nvPr/>
        </p:nvGrpSpPr>
        <p:grpSpPr>
          <a:xfrm>
            <a:off x="6262479" y="2862330"/>
            <a:ext cx="5281757" cy="3211844"/>
            <a:chOff x="6262479" y="2862330"/>
            <a:chExt cx="5281757" cy="3211844"/>
          </a:xfrm>
        </p:grpSpPr>
        <p:pic>
          <p:nvPicPr>
            <p:cNvPr id="4098" name="Picture 2" descr="File:Death Pentheus Louvre G445.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2479" y="2862330"/>
              <a:ext cx="5281757" cy="257485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013641" y="5625590"/>
              <a:ext cx="3779432" cy="448584"/>
            </a:xfrm>
            <a:prstGeom prst="rect">
              <a:avLst/>
            </a:prstGeom>
            <a:noFill/>
          </p:spPr>
          <p:txBody>
            <a:bodyPr wrap="none" rtlCol="0">
              <a:spAutoFit/>
            </a:bodyPr>
            <a:lstStyle/>
            <a:p>
              <a:pPr algn="ctr">
                <a:lnSpc>
                  <a:spcPct val="125000"/>
                </a:lnSpc>
              </a:pPr>
              <a:r>
                <a:rPr lang="en-US" sz="2000" dirty="0" smtClean="0">
                  <a:solidFill>
                    <a:srgbClr val="737373"/>
                  </a:solidFill>
                  <a:latin typeface="Calibri" panose="020F0502020204030204" pitchFamily="34" charset="0"/>
                  <a:cs typeface="Calibri" panose="020F0502020204030204" pitchFamily="34" charset="0"/>
                </a:rPr>
                <a:t>Death </a:t>
              </a:r>
              <a:r>
                <a:rPr lang="en-US" sz="2000" dirty="0">
                  <a:solidFill>
                    <a:srgbClr val="737373"/>
                  </a:solidFill>
                  <a:latin typeface="Calibri" panose="020F0502020204030204" pitchFamily="34" charset="0"/>
                  <a:cs typeface="Calibri" panose="020F0502020204030204" pitchFamily="34" charset="0"/>
                </a:rPr>
                <a:t>of Pentheus</a:t>
              </a:r>
              <a:r>
                <a:rPr lang="en-US" sz="2000" dirty="0" smtClean="0">
                  <a:solidFill>
                    <a:srgbClr val="737373"/>
                  </a:solidFill>
                  <a:latin typeface="Calibri" panose="020F0502020204030204" pitchFamily="34" charset="0"/>
                  <a:cs typeface="Calibri" panose="020F0502020204030204" pitchFamily="34" charset="0"/>
                </a:rPr>
                <a:t>, ca</a:t>
              </a:r>
              <a:r>
                <a:rPr lang="en-US" sz="2000" dirty="0">
                  <a:solidFill>
                    <a:srgbClr val="737373"/>
                  </a:solidFill>
                  <a:latin typeface="Calibri" panose="020F0502020204030204" pitchFamily="34" charset="0"/>
                  <a:cs typeface="Calibri" panose="020F0502020204030204" pitchFamily="34" charset="0"/>
                </a:rPr>
                <a:t>. 450-425 </a:t>
              </a:r>
              <a:r>
                <a:rPr lang="en-US" sz="2000" dirty="0" smtClean="0">
                  <a:solidFill>
                    <a:srgbClr val="737373"/>
                  </a:solidFill>
                  <a:latin typeface="Calibri" panose="020F0502020204030204" pitchFamily="34" charset="0"/>
                  <a:cs typeface="Calibri" panose="020F0502020204030204" pitchFamily="34" charset="0"/>
                </a:rPr>
                <a:t>BC</a:t>
              </a:r>
            </a:p>
          </p:txBody>
        </p:sp>
      </p:grpSp>
    </p:spTree>
    <p:extLst>
      <p:ext uri="{BB962C8B-B14F-4D97-AF65-F5344CB8AC3E}">
        <p14:creationId xmlns:p14="http://schemas.microsoft.com/office/powerpoint/2010/main" val="13944929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345539">
                                            <p:txEl>
                                              <p:pRg st="0" end="0"/>
                                            </p:txEl>
                                          </p:spTgt>
                                        </p:tgtEl>
                                        <p:attrNameLst>
                                          <p:attrName>style.visibility</p:attrName>
                                        </p:attrNameLst>
                                      </p:cBhvr>
                                      <p:to>
                                        <p:strVal val="visible"/>
                                      </p:to>
                                    </p:set>
                                    <p:animEffect transition="in" filter="dissolve">
                                      <p:cBhvr>
                                        <p:cTn id="7" dur="500"/>
                                        <p:tgtEl>
                                          <p:spTgt spid="1345539">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45539">
                                            <p:txEl>
                                              <p:pRg st="1" end="1"/>
                                            </p:txEl>
                                          </p:spTgt>
                                        </p:tgtEl>
                                        <p:attrNameLst>
                                          <p:attrName>style.visibility</p:attrName>
                                        </p:attrNameLst>
                                      </p:cBhvr>
                                      <p:to>
                                        <p:strVal val="visible"/>
                                      </p:to>
                                    </p:set>
                                    <p:animEffect transition="in" filter="dissolve">
                                      <p:cBhvr>
                                        <p:cTn id="10" dur="500"/>
                                        <p:tgtEl>
                                          <p:spTgt spid="1345539">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345539">
                                            <p:txEl>
                                              <p:pRg st="2" end="2"/>
                                            </p:txEl>
                                          </p:spTgt>
                                        </p:tgtEl>
                                        <p:attrNameLst>
                                          <p:attrName>style.visibility</p:attrName>
                                        </p:attrNameLst>
                                      </p:cBhvr>
                                      <p:to>
                                        <p:strVal val="visible"/>
                                      </p:to>
                                    </p:set>
                                    <p:animEffect transition="in" filter="dissolve">
                                      <p:cBhvr>
                                        <p:cTn id="15" dur="500"/>
                                        <p:tgtEl>
                                          <p:spTgt spid="1345539">
                                            <p:txEl>
                                              <p:pRg st="2" end="2"/>
                                            </p:txEl>
                                          </p:spTgt>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345539">
                                            <p:txEl>
                                              <p:pRg st="3" end="3"/>
                                            </p:txEl>
                                          </p:spTgt>
                                        </p:tgtEl>
                                        <p:attrNameLst>
                                          <p:attrName>style.visibility</p:attrName>
                                        </p:attrNameLst>
                                      </p:cBhvr>
                                      <p:to>
                                        <p:strVal val="visible"/>
                                      </p:to>
                                    </p:set>
                                    <p:animEffect transition="in" filter="dissolve">
                                      <p:cBhvr>
                                        <p:cTn id="18" dur="500"/>
                                        <p:tgtEl>
                                          <p:spTgt spid="1345539">
                                            <p:txEl>
                                              <p:pRg st="3" end="3"/>
                                            </p:txEl>
                                          </p:spTgt>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345539">
                                            <p:txEl>
                                              <p:pRg st="4" end="4"/>
                                            </p:txEl>
                                          </p:spTgt>
                                        </p:tgtEl>
                                        <p:attrNameLst>
                                          <p:attrName>style.visibility</p:attrName>
                                        </p:attrNameLst>
                                      </p:cBhvr>
                                      <p:to>
                                        <p:strVal val="visible"/>
                                      </p:to>
                                    </p:set>
                                    <p:animEffect transition="in" filter="dissolve">
                                      <p:cBhvr>
                                        <p:cTn id="21" dur="500"/>
                                        <p:tgtEl>
                                          <p:spTgt spid="1345539">
                                            <p:txEl>
                                              <p:pRg st="4" end="4"/>
                                            </p:txEl>
                                          </p:spTgt>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345539">
                                            <p:txEl>
                                              <p:pRg st="5" end="5"/>
                                            </p:txEl>
                                          </p:spTgt>
                                        </p:tgtEl>
                                        <p:attrNameLst>
                                          <p:attrName>style.visibility</p:attrName>
                                        </p:attrNameLst>
                                      </p:cBhvr>
                                      <p:to>
                                        <p:strVal val="visible"/>
                                      </p:to>
                                    </p:set>
                                    <p:animEffect transition="in" filter="dissolve">
                                      <p:cBhvr>
                                        <p:cTn id="24" dur="500"/>
                                        <p:tgtEl>
                                          <p:spTgt spid="1345539">
                                            <p:txEl>
                                              <p:pRg st="5" end="5"/>
                                            </p:txEl>
                                          </p:spTgt>
                                        </p:tgtEl>
                                      </p:cBhvr>
                                    </p:animEffect>
                                  </p:childTnLst>
                                </p:cTn>
                              </p:par>
                              <p:par>
                                <p:cTn id="25" presetID="9" presetClass="entr" presetSubtype="0" fill="hold" grpId="0" nodeType="withEffect">
                                  <p:stCondLst>
                                    <p:cond delay="0"/>
                                  </p:stCondLst>
                                  <p:childTnLst>
                                    <p:set>
                                      <p:cBhvr>
                                        <p:cTn id="26" dur="1" fill="hold">
                                          <p:stCondLst>
                                            <p:cond delay="0"/>
                                          </p:stCondLst>
                                        </p:cTn>
                                        <p:tgtEl>
                                          <p:spTgt spid="1345539">
                                            <p:txEl>
                                              <p:pRg st="6" end="6"/>
                                            </p:txEl>
                                          </p:spTgt>
                                        </p:tgtEl>
                                        <p:attrNameLst>
                                          <p:attrName>style.visibility</p:attrName>
                                        </p:attrNameLst>
                                      </p:cBhvr>
                                      <p:to>
                                        <p:strVal val="visible"/>
                                      </p:to>
                                    </p:set>
                                    <p:animEffect transition="in" filter="dissolve">
                                      <p:cBhvr>
                                        <p:cTn id="27" dur="500"/>
                                        <p:tgtEl>
                                          <p:spTgt spid="1345539">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nodeType="clickEffect">
                                  <p:stCondLst>
                                    <p:cond delay="0"/>
                                  </p:stCondLst>
                                  <p:childTnLst>
                                    <p:set>
                                      <p:cBhvr>
                                        <p:cTn id="31" dur="1" fill="hold">
                                          <p:stCondLst>
                                            <p:cond delay="0"/>
                                          </p:stCondLst>
                                        </p:cTn>
                                        <p:tgtEl>
                                          <p:spTgt spid="9">
                                            <p:txEl>
                                              <p:pRg st="0" end="0"/>
                                            </p:txEl>
                                          </p:spTgt>
                                        </p:tgtEl>
                                        <p:attrNameLst>
                                          <p:attrName>style.visibility</p:attrName>
                                        </p:attrNameLst>
                                      </p:cBhvr>
                                      <p:to>
                                        <p:strVal val="visible"/>
                                      </p:to>
                                    </p:set>
                                    <p:animEffect transition="in" filter="dissolve">
                                      <p:cBhvr>
                                        <p:cTn id="32" dur="500"/>
                                        <p:tgtEl>
                                          <p:spTgt spid="9">
                                            <p:txEl>
                                              <p:pRg st="0" end="0"/>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5539"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47586" name="Object 2"/>
          <p:cNvGraphicFramePr>
            <a:graphicFrameLocks noChangeAspect="1"/>
          </p:cNvGraphicFramePr>
          <p:nvPr/>
        </p:nvGraphicFramePr>
        <p:xfrm>
          <a:off x="1901826" y="2403475"/>
          <a:ext cx="8383587" cy="2046288"/>
        </p:xfrm>
        <a:graphic>
          <a:graphicData uri="http://schemas.openxmlformats.org/presentationml/2006/ole">
            <mc:AlternateContent xmlns:mc="http://schemas.openxmlformats.org/markup-compatibility/2006">
              <mc:Choice xmlns:v="urn:schemas-microsoft-com:vml" Requires="v">
                <p:oleObj spid="_x0000_s3092" name="MS Org Chart" r:id="rId4" imgW="5962320" imgH="1466640" progId="">
                  <p:embed followColorScheme="full"/>
                </p:oleObj>
              </mc:Choice>
              <mc:Fallback>
                <p:oleObj name="MS Org Chart" r:id="rId4" imgW="5962320" imgH="1466640" progId="">
                  <p:embed followColorScheme="full"/>
                  <p:pic>
                    <p:nvPicPr>
                      <p:cNvPr id="1347586" name="Object 2"/>
                      <p:cNvPicPr>
                        <a:picLocks noChangeAspect="1" noChangeArrowheads="1"/>
                      </p:cNvPicPr>
                      <p:nvPr/>
                    </p:nvPicPr>
                    <p:blipFill>
                      <a:blip r:embed="rId5"/>
                      <a:srcRect/>
                      <a:stretch>
                        <a:fillRect/>
                      </a:stretch>
                    </p:blipFill>
                    <p:spPr bwMode="auto">
                      <a:xfrm>
                        <a:off x="1901826" y="2403475"/>
                        <a:ext cx="8383587" cy="20462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itle 2"/>
          <p:cNvSpPr>
            <a:spLocks noGrp="1"/>
          </p:cNvSpPr>
          <p:nvPr>
            <p:ph type="title"/>
          </p:nvPr>
        </p:nvSpPr>
        <p:spPr/>
        <p:txBody>
          <a:bodyPr/>
          <a:lstStyle/>
          <a:p>
            <a:r>
              <a:rPr lang="en-US" dirty="0"/>
              <a:t>Characters, Backstory</a:t>
            </a:r>
          </a:p>
        </p:txBody>
      </p:sp>
    </p:spTree>
    <p:extLst>
      <p:ext uri="{BB962C8B-B14F-4D97-AF65-F5344CB8AC3E}">
        <p14:creationId xmlns:p14="http://schemas.microsoft.com/office/powerpoint/2010/main" val="358808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62" name="Rectangle 2"/>
          <p:cNvSpPr>
            <a:spLocks noGrp="1" noChangeArrowheads="1"/>
          </p:cNvSpPr>
          <p:nvPr>
            <p:ph type="title"/>
          </p:nvPr>
        </p:nvSpPr>
        <p:spPr/>
        <p:txBody>
          <a:bodyPr/>
          <a:lstStyle/>
          <a:p>
            <a:r>
              <a:rPr lang="en-US" smtClean="0"/>
              <a:t>Dionysus, Dionysianism</a:t>
            </a:r>
            <a:endParaRPr lang="en-US" dirty="0"/>
          </a:p>
        </p:txBody>
      </p:sp>
      <p:sp>
        <p:nvSpPr>
          <p:cNvPr id="9" name="Text Placeholder 8"/>
          <p:cNvSpPr>
            <a:spLocks noGrp="1"/>
          </p:cNvSpPr>
          <p:nvPr>
            <p:ph type="body" idx="1"/>
          </p:nvPr>
        </p:nvSpPr>
        <p:spPr/>
        <p:txBody>
          <a:bodyPr/>
          <a:lstStyle/>
          <a:p>
            <a:r>
              <a:rPr lang="en-US" smtClean="0"/>
              <a:t>Dionysian initiation</a:t>
            </a:r>
            <a:endParaRPr lang="en-US" dirty="0"/>
          </a:p>
        </p:txBody>
      </p:sp>
      <p:sp>
        <p:nvSpPr>
          <p:cNvPr id="1423363" name="Rectangle 3"/>
          <p:cNvSpPr>
            <a:spLocks noGrp="1" noChangeArrowheads="1"/>
          </p:cNvSpPr>
          <p:nvPr>
            <p:ph sz="half" idx="2"/>
          </p:nvPr>
        </p:nvSpPr>
        <p:spPr/>
        <p:txBody>
          <a:bodyPr/>
          <a:lstStyle/>
          <a:p>
            <a:r>
              <a:rPr lang="en-US" smtClean="0"/>
              <a:t>Cross-dressing</a:t>
            </a:r>
          </a:p>
          <a:p>
            <a:r>
              <a:rPr lang="en-US" smtClean="0"/>
              <a:t>Mystic knowing</a:t>
            </a:r>
          </a:p>
          <a:p>
            <a:r>
              <a:rPr lang="en-US" smtClean="0"/>
              <a:t>Ritual rebirth</a:t>
            </a:r>
            <a:endParaRPr lang="en-US" dirty="0"/>
          </a:p>
        </p:txBody>
      </p:sp>
      <p:sp>
        <p:nvSpPr>
          <p:cNvPr id="10" name="Text Placeholder 9"/>
          <p:cNvSpPr>
            <a:spLocks noGrp="1"/>
          </p:cNvSpPr>
          <p:nvPr>
            <p:ph type="body" sz="quarter" idx="3"/>
          </p:nvPr>
        </p:nvSpPr>
        <p:spPr/>
        <p:txBody>
          <a:bodyPr/>
          <a:lstStyle/>
          <a:p>
            <a:r>
              <a:rPr lang="en-US" dirty="0" smtClean="0"/>
              <a:t>Maenads, </a:t>
            </a:r>
            <a:r>
              <a:rPr lang="en-US" i="1" dirty="0" smtClean="0"/>
              <a:t>bakkhoi</a:t>
            </a:r>
            <a:endParaRPr lang="en-US" i="1" dirty="0"/>
          </a:p>
        </p:txBody>
      </p:sp>
      <p:sp>
        <p:nvSpPr>
          <p:cNvPr id="11" name="Content Placeholder 10"/>
          <p:cNvSpPr>
            <a:spLocks noGrp="1"/>
          </p:cNvSpPr>
          <p:nvPr>
            <p:ph sz="quarter" idx="4"/>
          </p:nvPr>
        </p:nvSpPr>
        <p:spPr/>
        <p:txBody>
          <a:bodyPr>
            <a:normAutofit lnSpcReduction="10000"/>
          </a:bodyPr>
          <a:lstStyle/>
          <a:p>
            <a:r>
              <a:rPr lang="en-US" dirty="0" smtClean="0"/>
              <a:t>Rapture</a:t>
            </a:r>
          </a:p>
          <a:p>
            <a:pPr lvl="1"/>
            <a:r>
              <a:rPr lang="en-US" i="1" dirty="0" smtClean="0"/>
              <a:t>Ekstasis</a:t>
            </a:r>
          </a:p>
          <a:p>
            <a:pPr lvl="1"/>
            <a:r>
              <a:rPr lang="en-US" i="1" dirty="0" smtClean="0"/>
              <a:t>Enthousiasmos</a:t>
            </a:r>
          </a:p>
          <a:p>
            <a:r>
              <a:rPr lang="en-US" dirty="0" smtClean="0"/>
              <a:t>Thyrsus</a:t>
            </a:r>
          </a:p>
          <a:p>
            <a:r>
              <a:rPr lang="en-US" i="1" dirty="0" smtClean="0"/>
              <a:t>Sparagmos, omophagia</a:t>
            </a:r>
          </a:p>
          <a:p>
            <a:r>
              <a:rPr lang="en-US" i="1" dirty="0" smtClean="0"/>
              <a:t>Oresibasia</a:t>
            </a:r>
          </a:p>
        </p:txBody>
      </p:sp>
    </p:spTree>
    <p:extLst>
      <p:ext uri="{BB962C8B-B14F-4D97-AF65-F5344CB8AC3E}">
        <p14:creationId xmlns:p14="http://schemas.microsoft.com/office/powerpoint/2010/main" val="919841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bg/>
                                          </p:spTgt>
                                        </p:tgtEl>
                                        <p:attrNameLst>
                                          <p:attrName>style.visibility</p:attrName>
                                        </p:attrNameLst>
                                      </p:cBhvr>
                                      <p:to>
                                        <p:strVal val="visible"/>
                                      </p:to>
                                    </p:set>
                                    <p:animEffect transition="in" filter="fade">
                                      <p:cBhvr>
                                        <p:cTn id="7" dur="500"/>
                                        <p:tgtEl>
                                          <p:spTgt spid="9">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fade">
                                      <p:cBhvr>
                                        <p:cTn id="10" dur="500"/>
                                        <p:tgtEl>
                                          <p:spTgt spid="9">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23363">
                                            <p:txEl>
                                              <p:pRg st="0" end="0"/>
                                            </p:txEl>
                                          </p:spTgt>
                                        </p:tgtEl>
                                        <p:attrNameLst>
                                          <p:attrName>style.visibility</p:attrName>
                                        </p:attrNameLst>
                                      </p:cBhvr>
                                      <p:to>
                                        <p:strVal val="visible"/>
                                      </p:to>
                                    </p:set>
                                    <p:animEffect transition="in" filter="fade">
                                      <p:cBhvr>
                                        <p:cTn id="13" dur="500"/>
                                        <p:tgtEl>
                                          <p:spTgt spid="142336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423363">
                                            <p:txEl>
                                              <p:pRg st="1" end="1"/>
                                            </p:txEl>
                                          </p:spTgt>
                                        </p:tgtEl>
                                        <p:attrNameLst>
                                          <p:attrName>style.visibility</p:attrName>
                                        </p:attrNameLst>
                                      </p:cBhvr>
                                      <p:to>
                                        <p:strVal val="visible"/>
                                      </p:to>
                                    </p:set>
                                    <p:animEffect transition="in" filter="fade">
                                      <p:cBhvr>
                                        <p:cTn id="16" dur="500"/>
                                        <p:tgtEl>
                                          <p:spTgt spid="142336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23363">
                                            <p:txEl>
                                              <p:pRg st="2" end="2"/>
                                            </p:txEl>
                                          </p:spTgt>
                                        </p:tgtEl>
                                        <p:attrNameLst>
                                          <p:attrName>style.visibility</p:attrName>
                                        </p:attrNameLst>
                                      </p:cBhvr>
                                      <p:to>
                                        <p:strVal val="visible"/>
                                      </p:to>
                                    </p:set>
                                    <p:animEffect transition="in" filter="fade">
                                      <p:cBhvr>
                                        <p:cTn id="19" dur="500"/>
                                        <p:tgtEl>
                                          <p:spTgt spid="142336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0">
                                            <p:bg/>
                                          </p:spTgt>
                                        </p:tgtEl>
                                        <p:attrNameLst>
                                          <p:attrName>style.visibility</p:attrName>
                                        </p:attrNameLst>
                                      </p:cBhvr>
                                      <p:to>
                                        <p:strVal val="visible"/>
                                      </p:to>
                                    </p:set>
                                    <p:animEffect transition="in" filter="fade">
                                      <p:cBhvr>
                                        <p:cTn id="24" dur="500"/>
                                        <p:tgtEl>
                                          <p:spTgt spid="10">
                                            <p:bg/>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fade">
                                      <p:cBhvr>
                                        <p:cTn id="27" dur="500"/>
                                        <p:tgtEl>
                                          <p:spTgt spid="10">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xEl>
                                              <p:pRg st="0" end="0"/>
                                            </p:txEl>
                                          </p:spTgt>
                                        </p:tgtEl>
                                        <p:attrNameLst>
                                          <p:attrName>style.visibility</p:attrName>
                                        </p:attrNameLst>
                                      </p:cBhvr>
                                      <p:to>
                                        <p:strVal val="visible"/>
                                      </p:to>
                                    </p:set>
                                    <p:animEffect transition="in" filter="fade">
                                      <p:cBhvr>
                                        <p:cTn id="30" dur="500"/>
                                        <p:tgtEl>
                                          <p:spTgt spid="11">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1">
                                            <p:txEl>
                                              <p:pRg st="1" end="1"/>
                                            </p:txEl>
                                          </p:spTgt>
                                        </p:tgtEl>
                                        <p:attrNameLst>
                                          <p:attrName>style.visibility</p:attrName>
                                        </p:attrNameLst>
                                      </p:cBhvr>
                                      <p:to>
                                        <p:strVal val="visible"/>
                                      </p:to>
                                    </p:set>
                                    <p:animEffect transition="in" filter="fade">
                                      <p:cBhvr>
                                        <p:cTn id="33" dur="500"/>
                                        <p:tgtEl>
                                          <p:spTgt spid="11">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xEl>
                                              <p:pRg st="2" end="2"/>
                                            </p:txEl>
                                          </p:spTgt>
                                        </p:tgtEl>
                                        <p:attrNameLst>
                                          <p:attrName>style.visibility</p:attrName>
                                        </p:attrNameLst>
                                      </p:cBhvr>
                                      <p:to>
                                        <p:strVal val="visible"/>
                                      </p:to>
                                    </p:set>
                                    <p:animEffect transition="in" filter="fade">
                                      <p:cBhvr>
                                        <p:cTn id="36" dur="500"/>
                                        <p:tgtEl>
                                          <p:spTgt spid="11">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1">
                                            <p:txEl>
                                              <p:pRg st="3" end="3"/>
                                            </p:txEl>
                                          </p:spTgt>
                                        </p:tgtEl>
                                        <p:attrNameLst>
                                          <p:attrName>style.visibility</p:attrName>
                                        </p:attrNameLst>
                                      </p:cBhvr>
                                      <p:to>
                                        <p:strVal val="visible"/>
                                      </p:to>
                                    </p:set>
                                    <p:animEffect transition="in" filter="fade">
                                      <p:cBhvr>
                                        <p:cTn id="39" dur="500"/>
                                        <p:tgtEl>
                                          <p:spTgt spid="11">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xEl>
                                              <p:pRg st="4" end="4"/>
                                            </p:txEl>
                                          </p:spTgt>
                                        </p:tgtEl>
                                        <p:attrNameLst>
                                          <p:attrName>style.visibility</p:attrName>
                                        </p:attrNameLst>
                                      </p:cBhvr>
                                      <p:to>
                                        <p:strVal val="visible"/>
                                      </p:to>
                                    </p:set>
                                    <p:animEffect transition="in" filter="fade">
                                      <p:cBhvr>
                                        <p:cTn id="42" dur="500"/>
                                        <p:tgtEl>
                                          <p:spTgt spid="11">
                                            <p:txEl>
                                              <p:pRg st="4" end="4"/>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xEl>
                                              <p:pRg st="5" end="5"/>
                                            </p:txEl>
                                          </p:spTgt>
                                        </p:tgtEl>
                                        <p:attrNameLst>
                                          <p:attrName>style.visibility</p:attrName>
                                        </p:attrNameLst>
                                      </p:cBhvr>
                                      <p:to>
                                        <p:strVal val="visible"/>
                                      </p:to>
                                    </p:set>
                                    <p:animEffect transition="in" filter="fade">
                                      <p:cBhvr>
                                        <p:cTn id="45" dur="500"/>
                                        <p:tgtEl>
                                          <p:spTgt spid="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animBg="1"/>
      <p:bldP spid="1423363" grpId="0" uiExpand="1" build="p"/>
      <p:bldP spid="10" grpId="0" uiExpand="1" build="p" animBg="1"/>
      <p:bldP spid="11"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sk"/>
          <p:cNvPicPr>
            <a:picLocks noChangeAspect="1" noChangeArrowheads="1"/>
          </p:cNvPicPr>
          <p:nvPr/>
        </p:nvPicPr>
        <p:blipFill>
          <a:blip r:embed="rId2" cstate="print"/>
          <a:srcRect/>
          <a:stretch>
            <a:fillRect/>
          </a:stretch>
        </p:blipFill>
        <p:spPr bwMode="auto">
          <a:xfrm>
            <a:off x="3769224" y="537103"/>
            <a:ext cx="4650377" cy="5809919"/>
          </a:xfrm>
          <a:prstGeom prst="rect">
            <a:avLst/>
          </a:prstGeom>
          <a:noFill/>
        </p:spPr>
      </p:pic>
      <p:sp>
        <p:nvSpPr>
          <p:cNvPr id="3" name="Rectangle 2"/>
          <p:cNvSpPr/>
          <p:nvPr/>
        </p:nvSpPr>
        <p:spPr>
          <a:xfrm>
            <a:off x="2306184" y="0"/>
            <a:ext cx="7576457" cy="6858000"/>
          </a:xfrm>
          <a:prstGeom prst="rect">
            <a:avLst/>
          </a:prstGeom>
          <a:solidFill>
            <a:srgbClr val="FFFFFF">
              <a:alpha val="92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2" name="TextBox 1"/>
          <p:cNvSpPr txBox="1"/>
          <p:nvPr/>
        </p:nvSpPr>
        <p:spPr>
          <a:xfrm>
            <a:off x="2789661" y="2848456"/>
            <a:ext cx="6609502" cy="1161087"/>
          </a:xfrm>
          <a:prstGeom prst="rect">
            <a:avLst/>
          </a:prstGeom>
          <a:noFill/>
          <a:effectLst>
            <a:outerShdw blurRad="50800" dist="38100" dir="2700000" algn="tl" rotWithShape="0">
              <a:prstClr val="black">
                <a:alpha val="40000"/>
              </a:prstClr>
            </a:outerShdw>
          </a:effectLst>
        </p:spPr>
        <p:txBody>
          <a:bodyPr wrap="none" rtlCol="0" anchor="ctr" anchorCtr="0">
            <a:spAutoFit/>
          </a:bodyPr>
          <a:lstStyle/>
          <a:p>
            <a:pPr algn="ctr">
              <a:lnSpc>
                <a:spcPct val="125000"/>
              </a:lnSpc>
            </a:pPr>
            <a:r>
              <a:rPr lang="en-US" sz="6000" i="1" dirty="0" err="1" smtClean="0">
                <a:solidFill>
                  <a:srgbClr val="737373"/>
                </a:solidFill>
                <a:latin typeface="Calibri" panose="020F0502020204030204" pitchFamily="34" charset="0"/>
                <a:cs typeface="Calibri" panose="020F0502020204030204" pitchFamily="34" charset="0"/>
              </a:rPr>
              <a:t>iō</a:t>
            </a:r>
            <a:r>
              <a:rPr lang="en-US" sz="6000" i="1" dirty="0" smtClean="0">
                <a:solidFill>
                  <a:srgbClr val="737373"/>
                </a:solidFill>
                <a:latin typeface="Calibri" panose="020F0502020204030204" pitchFamily="34" charset="0"/>
                <a:cs typeface="Calibri" panose="020F0502020204030204" pitchFamily="34" charset="0"/>
              </a:rPr>
              <a:t> Bakkhe, </a:t>
            </a:r>
            <a:r>
              <a:rPr lang="en-US" sz="6000" i="1" dirty="0" err="1" smtClean="0">
                <a:solidFill>
                  <a:srgbClr val="737373"/>
                </a:solidFill>
                <a:latin typeface="Calibri" panose="020F0502020204030204" pitchFamily="34" charset="0"/>
                <a:cs typeface="Calibri" panose="020F0502020204030204" pitchFamily="34" charset="0"/>
              </a:rPr>
              <a:t>euoi</a:t>
            </a:r>
            <a:r>
              <a:rPr lang="en-US" sz="6000" i="1" dirty="0" smtClean="0">
                <a:solidFill>
                  <a:srgbClr val="737373"/>
                </a:solidFill>
                <a:latin typeface="Calibri" panose="020F0502020204030204" pitchFamily="34" charset="0"/>
                <a:cs typeface="Calibri" panose="020F0502020204030204" pitchFamily="34" charset="0"/>
              </a:rPr>
              <a:t>, </a:t>
            </a:r>
            <a:r>
              <a:rPr lang="en-US" sz="6000" i="1" dirty="0" err="1" smtClean="0">
                <a:solidFill>
                  <a:srgbClr val="737373"/>
                </a:solidFill>
                <a:latin typeface="Calibri" panose="020F0502020204030204" pitchFamily="34" charset="0"/>
                <a:cs typeface="Calibri" panose="020F0502020204030204" pitchFamily="34" charset="0"/>
              </a:rPr>
              <a:t>euai</a:t>
            </a:r>
            <a:endParaRPr lang="en-US" sz="6000" i="1" dirty="0" smtClean="0">
              <a:solidFill>
                <a:srgbClr val="73737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6310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Analysis, 1</a:t>
            </a:r>
            <a:r>
              <a:rPr lang="en-US" baseline="30000" dirty="0" smtClean="0"/>
              <a:t>st</a:t>
            </a:r>
            <a:r>
              <a:rPr lang="en-US" dirty="0" smtClean="0"/>
              <a:t> Half</a:t>
            </a:r>
            <a:endParaRPr lang="en-US" dirty="0"/>
          </a:p>
        </p:txBody>
      </p:sp>
      <p:sp>
        <p:nvSpPr>
          <p:cNvPr id="2" name="Content Placeholder 1"/>
          <p:cNvSpPr>
            <a:spLocks noGrp="1"/>
          </p:cNvSpPr>
          <p:nvPr>
            <p:ph sz="half" idx="1"/>
          </p:nvPr>
        </p:nvSpPr>
        <p:spPr/>
        <p:txBody>
          <a:bodyPr>
            <a:normAutofit fontScale="62500" lnSpcReduction="20000"/>
          </a:bodyPr>
          <a:lstStyle/>
          <a:p>
            <a:r>
              <a:rPr lang="en-US" dirty="0" smtClean="0"/>
              <a:t>prologue (starts p. 395)</a:t>
            </a:r>
          </a:p>
          <a:p>
            <a:pPr lvl="1"/>
            <a:r>
              <a:rPr lang="en-US" dirty="0" smtClean="0"/>
              <a:t>Dionysus</a:t>
            </a:r>
          </a:p>
          <a:p>
            <a:r>
              <a:rPr lang="en-US" dirty="0" smtClean="0"/>
              <a:t>parodos (398): “Asian” (modern Turkey) Bacchants. Cult hymn</a:t>
            </a:r>
          </a:p>
          <a:p>
            <a:r>
              <a:rPr lang="en-US" dirty="0" smtClean="0"/>
              <a:t>1st episode (402)</a:t>
            </a:r>
          </a:p>
          <a:p>
            <a:pPr lvl="1"/>
            <a:r>
              <a:rPr lang="en-US" dirty="0" smtClean="0"/>
              <a:t>Tiresias, Cadmus, Pentheus</a:t>
            </a:r>
          </a:p>
          <a:p>
            <a:r>
              <a:rPr lang="en-US" dirty="0" smtClean="0"/>
              <a:t>1st stasimon (412)</a:t>
            </a:r>
          </a:p>
          <a:p>
            <a:pPr lvl="1"/>
            <a:r>
              <a:rPr lang="en-US" dirty="0" smtClean="0"/>
              <a:t>Pentheus’ impiety</a:t>
            </a:r>
          </a:p>
          <a:p>
            <a:r>
              <a:rPr lang="en-US" dirty="0" smtClean="0"/>
              <a:t>2nd episode (414)</a:t>
            </a:r>
          </a:p>
          <a:p>
            <a:pPr lvl="1"/>
            <a:r>
              <a:rPr lang="en-US" dirty="0" smtClean="0"/>
              <a:t>Servant, Pentheus, Dionysus (in disguise)</a:t>
            </a:r>
          </a:p>
        </p:txBody>
      </p:sp>
      <p:sp>
        <p:nvSpPr>
          <p:cNvPr id="3" name="Content Placeholder 2"/>
          <p:cNvSpPr>
            <a:spLocks noGrp="1"/>
          </p:cNvSpPr>
          <p:nvPr>
            <p:ph sz="half" idx="2"/>
          </p:nvPr>
        </p:nvSpPr>
        <p:spPr/>
        <p:txBody>
          <a:bodyPr>
            <a:normAutofit fontScale="62500" lnSpcReduction="20000"/>
          </a:bodyPr>
          <a:lstStyle/>
          <a:p>
            <a:r>
              <a:rPr lang="en-US" dirty="0"/>
              <a:t>2nd stasimon (417)</a:t>
            </a:r>
          </a:p>
          <a:p>
            <a:pPr lvl="1"/>
            <a:r>
              <a:rPr lang="en-US" dirty="0"/>
              <a:t>Thebes’ rejection of Dionysus</a:t>
            </a:r>
          </a:p>
          <a:p>
            <a:r>
              <a:rPr lang="en-US" dirty="0"/>
              <a:t>Choral dialogue (418): Chorus &amp; D</a:t>
            </a:r>
          </a:p>
          <a:p>
            <a:pPr lvl="1"/>
            <a:r>
              <a:rPr lang="en-US" dirty="0"/>
              <a:t>Earthquake</a:t>
            </a:r>
          </a:p>
          <a:p>
            <a:r>
              <a:rPr lang="en-US" dirty="0"/>
              <a:t>Trochaic dialogue, D &amp; Leader (420)</a:t>
            </a:r>
          </a:p>
          <a:p>
            <a:pPr lvl="1"/>
            <a:r>
              <a:rPr lang="en-US" dirty="0"/>
              <a:t>“messenger” scene</a:t>
            </a:r>
          </a:p>
          <a:p>
            <a:r>
              <a:rPr lang="en-US" dirty="0"/>
              <a:t>3rd episode (422)</a:t>
            </a:r>
          </a:p>
          <a:p>
            <a:pPr lvl="1"/>
            <a:r>
              <a:rPr lang="en-US" dirty="0"/>
              <a:t>Short dialogue, D&amp;P </a:t>
            </a:r>
          </a:p>
          <a:p>
            <a:pPr lvl="1"/>
            <a:r>
              <a:rPr lang="en-US" dirty="0"/>
              <a:t>Messenger scene: hubris in the </a:t>
            </a:r>
            <a:r>
              <a:rPr lang="en-US" dirty="0" smtClean="0"/>
              <a:t>hills</a:t>
            </a:r>
            <a:endParaRPr lang="en-US" dirty="0"/>
          </a:p>
        </p:txBody>
      </p:sp>
    </p:spTree>
    <p:extLst>
      <p:ext uri="{BB962C8B-B14F-4D97-AF65-F5344CB8AC3E}">
        <p14:creationId xmlns:p14="http://schemas.microsoft.com/office/powerpoint/2010/main" val="4249695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Prelims: On Index Card</a:t>
            </a:r>
            <a:endParaRPr lang="en-US" dirty="0"/>
          </a:p>
        </p:txBody>
      </p:sp>
      <p:sp>
        <p:nvSpPr>
          <p:cNvPr id="3" name="Content Placeholder 2"/>
          <p:cNvSpPr>
            <a:spLocks noGrp="1"/>
          </p:cNvSpPr>
          <p:nvPr>
            <p:ph idx="1"/>
          </p:nvPr>
        </p:nvSpPr>
        <p:spPr/>
        <p:txBody>
          <a:bodyPr/>
          <a:lstStyle/>
          <a:p>
            <a:r>
              <a:rPr lang="en-US" dirty="0" smtClean="0"/>
              <a:t>Full name</a:t>
            </a:r>
          </a:p>
          <a:p>
            <a:r>
              <a:rPr lang="en-US" dirty="0" smtClean="0"/>
              <a:t>Preferred name</a:t>
            </a:r>
          </a:p>
          <a:p>
            <a:r>
              <a:rPr lang="en-US" dirty="0" smtClean="0"/>
              <a:t>Preferred pronouns</a:t>
            </a:r>
            <a:endParaRPr lang="en-US" dirty="0"/>
          </a:p>
        </p:txBody>
      </p:sp>
      <p:grpSp>
        <p:nvGrpSpPr>
          <p:cNvPr id="10" name="Group 9"/>
          <p:cNvGrpSpPr/>
          <p:nvPr/>
        </p:nvGrpSpPr>
        <p:grpSpPr>
          <a:xfrm>
            <a:off x="6094413" y="1828800"/>
            <a:ext cx="5860147" cy="3499463"/>
            <a:chOff x="6093037" y="2167046"/>
            <a:chExt cx="5860147" cy="3499463"/>
          </a:xfrm>
        </p:grpSpPr>
        <p:pic>
          <p:nvPicPr>
            <p:cNvPr id="4" name="Picture 3" descr="Index card by snifty - office, stationery, fil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0747" y="2167046"/>
              <a:ext cx="5832437" cy="3499463"/>
            </a:xfrm>
            <a:prstGeom prst="rect">
              <a:avLst/>
            </a:prstGeom>
            <a:ln>
              <a:solidFill>
                <a:schemeClr val="dk1">
                  <a:shade val="50000"/>
                </a:schemeClr>
              </a:solidFill>
            </a:ln>
          </p:spPr>
        </p:pic>
        <p:grpSp>
          <p:nvGrpSpPr>
            <p:cNvPr id="9" name="Group 8"/>
            <p:cNvGrpSpPr/>
            <p:nvPr/>
          </p:nvGrpSpPr>
          <p:grpSpPr>
            <a:xfrm>
              <a:off x="6093037" y="2236441"/>
              <a:ext cx="2980175" cy="1780192"/>
              <a:chOff x="6951060" y="2206261"/>
              <a:chExt cx="2980175" cy="1780192"/>
            </a:xfrm>
          </p:grpSpPr>
          <p:sp>
            <p:nvSpPr>
              <p:cNvPr id="6" name="TextBox 5"/>
              <p:cNvSpPr txBox="1"/>
              <p:nvPr/>
            </p:nvSpPr>
            <p:spPr>
              <a:xfrm>
                <a:off x="6978770" y="2206261"/>
                <a:ext cx="2534605" cy="591059"/>
              </a:xfrm>
              <a:prstGeom prst="rect">
                <a:avLst/>
              </a:prstGeom>
              <a:noFill/>
            </p:spPr>
            <p:txBody>
              <a:bodyPr wrap="none" rtlCol="0">
                <a:spAutoFit/>
              </a:bodyPr>
              <a:lstStyle/>
              <a:p>
                <a:pPr>
                  <a:lnSpc>
                    <a:spcPct val="125000"/>
                  </a:lnSpc>
                </a:pPr>
                <a:r>
                  <a:rPr lang="en-US" sz="2800" dirty="0" smtClean="0">
                    <a:solidFill>
                      <a:srgbClr val="737373"/>
                    </a:solidFill>
                    <a:latin typeface="Calibri" panose="020F0502020204030204" pitchFamily="34" charset="0"/>
                    <a:cs typeface="Calibri" panose="020F0502020204030204" pitchFamily="34" charset="0"/>
                  </a:rPr>
                  <a:t>Scholtz, Andrew</a:t>
                </a:r>
              </a:p>
            </p:txBody>
          </p:sp>
          <p:sp>
            <p:nvSpPr>
              <p:cNvPr id="7" name="TextBox 6"/>
              <p:cNvSpPr txBox="1"/>
              <p:nvPr/>
            </p:nvSpPr>
            <p:spPr>
              <a:xfrm>
                <a:off x="6951060" y="2807924"/>
                <a:ext cx="2980175" cy="591059"/>
              </a:xfrm>
              <a:prstGeom prst="rect">
                <a:avLst/>
              </a:prstGeom>
              <a:noFill/>
            </p:spPr>
            <p:txBody>
              <a:bodyPr wrap="none" rtlCol="0">
                <a:spAutoFit/>
              </a:bodyPr>
              <a:lstStyle/>
              <a:p>
                <a:pPr>
                  <a:lnSpc>
                    <a:spcPct val="125000"/>
                  </a:lnSpc>
                </a:pPr>
                <a:r>
                  <a:rPr lang="en-US" sz="2800" dirty="0" smtClean="0">
                    <a:solidFill>
                      <a:srgbClr val="737373"/>
                    </a:solidFill>
                    <a:latin typeface="Calibri" panose="020F0502020204030204" pitchFamily="34" charset="0"/>
                    <a:cs typeface="Calibri" panose="020F0502020204030204" pitchFamily="34" charset="0"/>
                  </a:rPr>
                  <a:t>“Professor Scholtz”</a:t>
                </a:r>
              </a:p>
            </p:txBody>
          </p:sp>
          <p:sp>
            <p:nvSpPr>
              <p:cNvPr id="8" name="TextBox 7"/>
              <p:cNvSpPr txBox="1"/>
              <p:nvPr/>
            </p:nvSpPr>
            <p:spPr>
              <a:xfrm>
                <a:off x="6978770" y="3395394"/>
                <a:ext cx="1877565" cy="591059"/>
              </a:xfrm>
              <a:prstGeom prst="rect">
                <a:avLst/>
              </a:prstGeom>
              <a:noFill/>
            </p:spPr>
            <p:txBody>
              <a:bodyPr wrap="none" rtlCol="0">
                <a:spAutoFit/>
              </a:bodyPr>
              <a:lstStyle/>
              <a:p>
                <a:pPr>
                  <a:lnSpc>
                    <a:spcPct val="125000"/>
                  </a:lnSpc>
                </a:pPr>
                <a:r>
                  <a:rPr lang="en-US" sz="2800" dirty="0" smtClean="0">
                    <a:solidFill>
                      <a:srgbClr val="737373"/>
                    </a:solidFill>
                    <a:latin typeface="Calibri" panose="020F0502020204030204" pitchFamily="34" charset="0"/>
                    <a:cs typeface="Calibri" panose="020F0502020204030204" pitchFamily="34" charset="0"/>
                  </a:rPr>
                  <a:t>He, his, etc.</a:t>
                </a:r>
              </a:p>
            </p:txBody>
          </p:sp>
        </p:grpSp>
      </p:grpSp>
    </p:spTree>
    <p:extLst>
      <p:ext uri="{BB962C8B-B14F-4D97-AF65-F5344CB8AC3E}">
        <p14:creationId xmlns:p14="http://schemas.microsoft.com/office/powerpoint/2010/main" val="40589137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0772" name="Rectangle 4"/>
          <p:cNvSpPr>
            <a:spLocks noGrp="1" noChangeArrowheads="1"/>
          </p:cNvSpPr>
          <p:nvPr>
            <p:ph type="title"/>
          </p:nvPr>
        </p:nvSpPr>
        <p:spPr/>
        <p:txBody>
          <a:bodyPr/>
          <a:lstStyle/>
          <a:p>
            <a:r>
              <a:rPr lang="en-US" dirty="0"/>
              <a:t>Discussion: Tragedy in Performance</a:t>
            </a:r>
          </a:p>
        </p:txBody>
      </p:sp>
      <p:sp>
        <p:nvSpPr>
          <p:cNvPr id="1440773" name="Rectangle 5"/>
          <p:cNvSpPr>
            <a:spLocks noGrp="1" noChangeArrowheads="1"/>
          </p:cNvSpPr>
          <p:nvPr>
            <p:ph type="body" idx="1"/>
          </p:nvPr>
        </p:nvSpPr>
        <p:spPr/>
        <p:txBody>
          <a:bodyPr/>
          <a:lstStyle/>
          <a:p>
            <a:r>
              <a:rPr lang="en-US" dirty="0" smtClean="0"/>
              <a:t>Rock the Palace! (pp. 418 ff.)</a:t>
            </a:r>
            <a:endParaRPr lang="en-US" dirty="0"/>
          </a:p>
        </p:txBody>
      </p:sp>
    </p:spTree>
    <p:extLst>
      <p:ext uri="{BB962C8B-B14F-4D97-AF65-F5344CB8AC3E}">
        <p14:creationId xmlns:p14="http://schemas.microsoft.com/office/powerpoint/2010/main" val="387466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ask"/>
          <p:cNvPicPr>
            <a:picLocks noChangeAspect="1" noChangeArrowheads="1"/>
          </p:cNvPicPr>
          <p:nvPr/>
        </p:nvPicPr>
        <p:blipFill>
          <a:blip r:embed="rId3" cstate="print"/>
          <a:srcRect/>
          <a:stretch>
            <a:fillRect/>
          </a:stretch>
        </p:blipFill>
        <p:spPr bwMode="auto">
          <a:xfrm>
            <a:off x="3769224" y="537103"/>
            <a:ext cx="4650377" cy="5809919"/>
          </a:xfrm>
          <a:prstGeom prst="rect">
            <a:avLst/>
          </a:prstGeom>
          <a:noFill/>
        </p:spPr>
      </p:pic>
      <p:sp>
        <p:nvSpPr>
          <p:cNvPr id="3" name="Rectangle 2"/>
          <p:cNvSpPr/>
          <p:nvPr/>
        </p:nvSpPr>
        <p:spPr>
          <a:xfrm>
            <a:off x="2306184" y="0"/>
            <a:ext cx="7576457" cy="6858000"/>
          </a:xfrm>
          <a:prstGeom prst="rect">
            <a:avLst/>
          </a:prstGeom>
          <a:solidFill>
            <a:srgbClr val="FFFFFF">
              <a:alpha val="92000"/>
            </a:srgbClr>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2400"/>
          </a:p>
        </p:txBody>
      </p:sp>
      <p:sp>
        <p:nvSpPr>
          <p:cNvPr id="7" name="Rounded Rectangle 6"/>
          <p:cNvSpPr/>
          <p:nvPr/>
        </p:nvSpPr>
        <p:spPr>
          <a:xfrm>
            <a:off x="489857" y="2262984"/>
            <a:ext cx="11209110" cy="2281476"/>
          </a:xfrm>
          <a:prstGeom prst="roundRect">
            <a:avLst/>
          </a:prstGeom>
          <a:noFill/>
          <a:ln>
            <a:noFill/>
          </a:ln>
          <a:effectLst>
            <a:outerShdw blurRad="50800" dist="38100" dir="2700000" algn="tl" rotWithShape="0">
              <a:prstClr val="black">
                <a:alpha val="40000"/>
              </a:prstClr>
            </a:outerShdw>
          </a:effectLst>
        </p:spPr>
        <p:txBody>
          <a:bodyPr wrap="square" anchor="ctr" anchorCtr="0">
            <a:spAutoFit/>
          </a:bodyPr>
          <a:lstStyle/>
          <a:p>
            <a:pPr algn="ctr">
              <a:spcAft>
                <a:spcPts val="1200"/>
              </a:spcAft>
            </a:pPr>
            <a:r>
              <a:rPr lang="en-US" sz="4800" spc="50" dirty="0" smtClean="0">
                <a:latin typeface="Calibri" panose="020F0502020204030204" pitchFamily="34" charset="0"/>
                <a:cs typeface="Calibri" panose="020F0502020204030204" pitchFamily="34" charset="0"/>
              </a:rPr>
              <a:t>“</a:t>
            </a:r>
            <a:r>
              <a:rPr lang="en-US" sz="4800" spc="50" dirty="0">
                <a:latin typeface="Calibri" panose="020F0502020204030204" pitchFamily="34" charset="0"/>
                <a:cs typeface="Calibri" panose="020F0502020204030204" pitchFamily="34" charset="0"/>
              </a:rPr>
              <a:t>For whoso leads the revel / He is always Dionysus</a:t>
            </a:r>
            <a:r>
              <a:rPr lang="en-US" sz="4800" spc="50" dirty="0" smtClean="0">
                <a:latin typeface="Calibri" panose="020F0502020204030204" pitchFamily="34" charset="0"/>
                <a:cs typeface="Calibri" panose="020F0502020204030204" pitchFamily="34" charset="0"/>
              </a:rPr>
              <a:t>”</a:t>
            </a:r>
            <a:br>
              <a:rPr lang="en-US" sz="4800" spc="50" dirty="0" smtClean="0">
                <a:latin typeface="Calibri" panose="020F0502020204030204" pitchFamily="34" charset="0"/>
                <a:cs typeface="Calibri" panose="020F0502020204030204" pitchFamily="34" charset="0"/>
              </a:rPr>
            </a:br>
            <a:r>
              <a:rPr lang="en-US" sz="3200" spc="50" dirty="0" smtClean="0">
                <a:latin typeface="Calibri" panose="020F0502020204030204" pitchFamily="34" charset="0"/>
                <a:cs typeface="Calibri" panose="020F0502020204030204" pitchFamily="34" charset="0"/>
              </a:rPr>
              <a:t>(</a:t>
            </a:r>
            <a:r>
              <a:rPr lang="en-US" sz="3200" spc="50" dirty="0">
                <a:latin typeface="Calibri" panose="020F0502020204030204" pitchFamily="34" charset="0"/>
                <a:cs typeface="Calibri" panose="020F0502020204030204" pitchFamily="34" charset="0"/>
              </a:rPr>
              <a:t>Euripides’ </a:t>
            </a:r>
            <a:r>
              <a:rPr lang="en-US" sz="3200" i="1" spc="50" dirty="0" smtClean="0">
                <a:latin typeface="Calibri" panose="020F0502020204030204" pitchFamily="34" charset="0"/>
                <a:cs typeface="Calibri" panose="020F0502020204030204" pitchFamily="34" charset="0"/>
              </a:rPr>
              <a:t>Bacchae</a:t>
            </a:r>
            <a:r>
              <a:rPr lang="en-US" sz="3200" spc="50" dirty="0" smtClean="0">
                <a:latin typeface="Calibri" panose="020F0502020204030204" pitchFamily="34" charset="0"/>
                <a:cs typeface="Calibri" panose="020F0502020204030204" pitchFamily="34" charset="0"/>
              </a:rPr>
              <a:t>, Chorus</a:t>
            </a:r>
            <a:r>
              <a:rPr lang="en-US" sz="3200" spc="50" dirty="0">
                <a:latin typeface="Calibri" panose="020F0502020204030204" pitchFamily="34" charset="0"/>
                <a:cs typeface="Calibri" panose="020F0502020204030204" pitchFamily="34" charset="0"/>
              </a:rPr>
              <a:t>, p. 400</a:t>
            </a:r>
            <a:r>
              <a:rPr lang="en-US" sz="3200" spc="50" dirty="0" smtClean="0">
                <a:latin typeface="Calibri" panose="020F0502020204030204" pitchFamily="34" charset="0"/>
                <a:cs typeface="Calibri" panose="020F0502020204030204" pitchFamily="34" charset="0"/>
              </a:rPr>
              <a:t>)</a:t>
            </a:r>
            <a:endParaRPr lang="en-US" sz="3200" spc="5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40011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1458180" name="Text Box 4"/>
          <p:cNvSpPr txBox="1">
            <a:spLocks noChangeArrowheads="1"/>
          </p:cNvSpPr>
          <p:nvPr/>
        </p:nvSpPr>
        <p:spPr bwMode="auto">
          <a:xfrm>
            <a:off x="7344197" y="5813239"/>
            <a:ext cx="2047035" cy="492443"/>
          </a:xfrm>
          <a:prstGeom prst="rect">
            <a:avLst/>
          </a:prstGeom>
          <a:noFill/>
          <a:ln w="6350">
            <a:noFill/>
            <a:miter lim="800000"/>
            <a:headEnd/>
            <a:tailEnd/>
          </a:ln>
          <a:effectLst/>
        </p:spPr>
        <p:txBody>
          <a:bodyPr wrap="none" lIns="0" tIns="0" rIns="0" bIns="0">
            <a:spAutoFit/>
          </a:bodyPr>
          <a:lstStyle/>
          <a:p>
            <a:pPr algn="ctr"/>
            <a:r>
              <a:rPr lang="en-US" sz="1600" dirty="0">
                <a:solidFill>
                  <a:schemeClr val="bg1"/>
                </a:solidFill>
                <a:cs typeface="Arial" charset="0"/>
              </a:rPr>
              <a:t>Dionysus/Satyr Mask</a:t>
            </a:r>
            <a:br>
              <a:rPr lang="en-US" sz="1600" dirty="0">
                <a:solidFill>
                  <a:schemeClr val="bg1"/>
                </a:solidFill>
                <a:cs typeface="Arial" charset="0"/>
              </a:rPr>
            </a:br>
            <a:r>
              <a:rPr lang="en-US" sz="1600" dirty="0">
                <a:solidFill>
                  <a:schemeClr val="bg1"/>
                </a:solidFill>
                <a:cs typeface="Arial" charset="0"/>
              </a:rPr>
              <a:t>(Athenian, 500s BCE)</a:t>
            </a:r>
          </a:p>
        </p:txBody>
      </p:sp>
      <p:pic>
        <p:nvPicPr>
          <p:cNvPr id="1458181" name="Picture 5" descr="neo"/>
          <p:cNvPicPr>
            <a:picLocks noChangeAspect="1" noChangeArrowheads="1"/>
          </p:cNvPicPr>
          <p:nvPr/>
        </p:nvPicPr>
        <p:blipFill>
          <a:blip r:embed="rId3" cstate="print"/>
          <a:srcRect/>
          <a:stretch>
            <a:fillRect/>
          </a:stretch>
        </p:blipFill>
        <p:spPr bwMode="auto">
          <a:xfrm>
            <a:off x="2266951" y="980094"/>
            <a:ext cx="3089275" cy="4337050"/>
          </a:xfrm>
          <a:prstGeom prst="rect">
            <a:avLst/>
          </a:prstGeom>
          <a:noFill/>
        </p:spPr>
      </p:pic>
      <p:sp>
        <p:nvSpPr>
          <p:cNvPr id="1458182" name="Text Box 6"/>
          <p:cNvSpPr txBox="1">
            <a:spLocks noChangeArrowheads="1"/>
          </p:cNvSpPr>
          <p:nvPr/>
        </p:nvSpPr>
        <p:spPr bwMode="auto">
          <a:xfrm>
            <a:off x="2643145" y="5813239"/>
            <a:ext cx="2306722" cy="492443"/>
          </a:xfrm>
          <a:prstGeom prst="rect">
            <a:avLst/>
          </a:prstGeom>
          <a:noFill/>
          <a:ln w="6350">
            <a:noFill/>
            <a:miter lim="800000"/>
            <a:headEnd/>
            <a:tailEnd/>
          </a:ln>
          <a:effectLst/>
        </p:spPr>
        <p:txBody>
          <a:bodyPr wrap="none" lIns="0" tIns="0" rIns="0" bIns="0">
            <a:spAutoFit/>
          </a:bodyPr>
          <a:lstStyle/>
          <a:p>
            <a:pPr algn="ctr"/>
            <a:r>
              <a:rPr lang="en-US" sz="1600">
                <a:solidFill>
                  <a:schemeClr val="bg1"/>
                </a:solidFill>
                <a:cs typeface="Arial" charset="0"/>
              </a:rPr>
              <a:t>Neo</a:t>
            </a:r>
            <a:br>
              <a:rPr lang="en-US" sz="1600">
                <a:solidFill>
                  <a:schemeClr val="bg1"/>
                </a:solidFill>
                <a:cs typeface="Arial" charset="0"/>
              </a:rPr>
            </a:br>
            <a:r>
              <a:rPr lang="en-US" sz="1600" i="1">
                <a:solidFill>
                  <a:schemeClr val="bg1"/>
                </a:solidFill>
                <a:cs typeface="Arial" charset="0"/>
              </a:rPr>
              <a:t>Matrix Reloaded</a:t>
            </a:r>
            <a:r>
              <a:rPr lang="en-US" sz="1600">
                <a:solidFill>
                  <a:schemeClr val="bg1"/>
                </a:solidFill>
                <a:cs typeface="Arial" charset="0"/>
              </a:rPr>
              <a:t> (2003)</a:t>
            </a:r>
          </a:p>
        </p:txBody>
      </p:sp>
      <p:pic>
        <p:nvPicPr>
          <p:cNvPr id="6" name="Picture 5" descr="mask"/>
          <p:cNvPicPr>
            <a:picLocks noChangeAspect="1" noChangeArrowheads="1"/>
          </p:cNvPicPr>
          <p:nvPr/>
        </p:nvPicPr>
        <p:blipFill>
          <a:blip r:embed="rId4" cstate="print"/>
          <a:srcRect/>
          <a:stretch>
            <a:fillRect/>
          </a:stretch>
        </p:blipFill>
        <p:spPr bwMode="auto">
          <a:xfrm>
            <a:off x="6587586" y="981491"/>
            <a:ext cx="3469226" cy="4334256"/>
          </a:xfrm>
          <a:prstGeom prst="rect">
            <a:avLst/>
          </a:prstGeom>
          <a:noFill/>
        </p:spPr>
      </p:pic>
    </p:spTree>
    <p:extLst>
      <p:ext uri="{BB962C8B-B14F-4D97-AF65-F5344CB8AC3E}">
        <p14:creationId xmlns:p14="http://schemas.microsoft.com/office/powerpoint/2010/main" val="364814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Agenda</a:t>
            </a:r>
            <a:endParaRPr lang="en-US" dirty="0"/>
          </a:p>
        </p:txBody>
      </p:sp>
      <p:sp>
        <p:nvSpPr>
          <p:cNvPr id="6" name="Content Placeholder 5"/>
          <p:cNvSpPr>
            <a:spLocks noGrp="1"/>
          </p:cNvSpPr>
          <p:nvPr>
            <p:ph idx="1"/>
          </p:nvPr>
        </p:nvSpPr>
        <p:spPr/>
        <p:txBody>
          <a:bodyPr/>
          <a:lstStyle/>
          <a:p>
            <a:pPr lvl="0"/>
            <a:r>
              <a:rPr lang="en-US" dirty="0" smtClean="0"/>
              <a:t>Recap and Update</a:t>
            </a:r>
          </a:p>
          <a:p>
            <a:pPr lvl="1"/>
            <a:r>
              <a:rPr lang="en-US" dirty="0" smtClean="0"/>
              <a:t>Theory and Practice: Athenian Tragedy</a:t>
            </a:r>
          </a:p>
          <a:p>
            <a:pPr lvl="0"/>
            <a:r>
              <a:rPr lang="en-US" i="1" dirty="0" smtClean="0"/>
              <a:t>Bacchae:</a:t>
            </a:r>
            <a:r>
              <a:rPr lang="en-US" dirty="0" smtClean="0"/>
              <a:t> Background</a:t>
            </a:r>
          </a:p>
          <a:p>
            <a:pPr lvl="1"/>
            <a:r>
              <a:rPr lang="en-US" dirty="0" smtClean="0"/>
              <a:t>Drama Dramatized?</a:t>
            </a:r>
          </a:p>
          <a:p>
            <a:pPr lvl="0"/>
            <a:r>
              <a:rPr lang="en-US" dirty="0" smtClean="0"/>
              <a:t>Discussion: Tragedy in Performance</a:t>
            </a:r>
          </a:p>
          <a:p>
            <a:pPr lvl="1"/>
            <a:r>
              <a:rPr lang="en-US" dirty="0" smtClean="0"/>
              <a:t>Rock the Palace! (pp. 418 ff.)</a:t>
            </a:r>
            <a:endParaRPr lang="en-US" dirty="0"/>
          </a:p>
        </p:txBody>
      </p:sp>
    </p:spTree>
    <p:extLst>
      <p:ext uri="{BB962C8B-B14F-4D97-AF65-F5344CB8AC3E}">
        <p14:creationId xmlns:p14="http://schemas.microsoft.com/office/powerpoint/2010/main" val="688943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fade">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animEffect transition="in" filter="fade">
                                      <p:cBhvr>
                                        <p:cTn id="15" dur="500"/>
                                        <p:tgtEl>
                                          <p:spTgt spid="6">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xEl>
                                              <p:pRg st="3" end="3"/>
                                            </p:txEl>
                                          </p:spTgt>
                                        </p:tgtEl>
                                        <p:attrNameLst>
                                          <p:attrName>style.visibility</p:attrName>
                                        </p:attrNameLst>
                                      </p:cBhvr>
                                      <p:to>
                                        <p:strVal val="visible"/>
                                      </p:to>
                                    </p:set>
                                    <p:animEffect transition="in" filter="fade">
                                      <p:cBhvr>
                                        <p:cTn id="18" dur="500"/>
                                        <p:tgtEl>
                                          <p:spTgt spid="6">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animEffect transition="in" filter="fade">
                                      <p:cBhvr>
                                        <p:cTn id="23" dur="500"/>
                                        <p:tgtEl>
                                          <p:spTgt spid="6">
                                            <p:txEl>
                                              <p:pRg st="4" end="4"/>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xEl>
                                              <p:pRg st="5" end="5"/>
                                            </p:txEl>
                                          </p:spTgt>
                                        </p:tgtEl>
                                        <p:attrNameLst>
                                          <p:attrName>style.visibility</p:attrName>
                                        </p:attrNameLst>
                                      </p:cBhvr>
                                      <p:to>
                                        <p:strVal val="visible"/>
                                      </p:to>
                                    </p:set>
                                    <p:animEffect transition="in" filter="fade">
                                      <p:cBhvr>
                                        <p:cTn id="26"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Recap and Update</a:t>
            </a:r>
            <a:endParaRPr lang="en-US" dirty="0"/>
          </a:p>
        </p:txBody>
      </p:sp>
      <p:sp>
        <p:nvSpPr>
          <p:cNvPr id="6" name="Subtitle 5"/>
          <p:cNvSpPr>
            <a:spLocks noGrp="1"/>
          </p:cNvSpPr>
          <p:nvPr>
            <p:ph type="body" idx="1"/>
          </p:nvPr>
        </p:nvSpPr>
        <p:spPr/>
        <p:txBody>
          <a:bodyPr/>
          <a:lstStyle/>
          <a:p>
            <a:r>
              <a:rPr lang="en-US" dirty="0" smtClean="0"/>
              <a:t>Theory and Practice: Athenian Tragedy</a:t>
            </a:r>
            <a:endParaRPr lang="en-US" dirty="0"/>
          </a:p>
        </p:txBody>
      </p:sp>
    </p:spTree>
    <p:extLst>
      <p:ext uri="{BB962C8B-B14F-4D97-AF65-F5344CB8AC3E}">
        <p14:creationId xmlns:p14="http://schemas.microsoft.com/office/powerpoint/2010/main" val="13399434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82" name="Rectangle 2"/>
          <p:cNvSpPr>
            <a:spLocks noGrp="1" noChangeArrowheads="1"/>
          </p:cNvSpPr>
          <p:nvPr>
            <p:ph type="title"/>
          </p:nvPr>
        </p:nvSpPr>
        <p:spPr/>
        <p:txBody>
          <a:bodyPr/>
          <a:lstStyle/>
          <a:p>
            <a:r>
              <a:rPr lang="en-US" dirty="0" smtClean="0"/>
              <a:t>City Dionysia: Program</a:t>
            </a:r>
            <a:endParaRPr lang="en-US" dirty="0"/>
          </a:p>
        </p:txBody>
      </p:sp>
      <p:sp>
        <p:nvSpPr>
          <p:cNvPr id="634883" name="Rectangle 3"/>
          <p:cNvSpPr>
            <a:spLocks noGrp="1" noChangeArrowheads="1"/>
          </p:cNvSpPr>
          <p:nvPr>
            <p:ph type="body" idx="1"/>
          </p:nvPr>
        </p:nvSpPr>
        <p:spPr/>
        <p:txBody>
          <a:bodyPr/>
          <a:lstStyle/>
          <a:p>
            <a:r>
              <a:rPr lang="en-US" dirty="0" smtClean="0"/>
              <a:t>Dramatic preliminaries</a:t>
            </a:r>
          </a:p>
        </p:txBody>
      </p:sp>
      <p:sp>
        <p:nvSpPr>
          <p:cNvPr id="13" name="Content Placeholder 12"/>
          <p:cNvSpPr>
            <a:spLocks noGrp="1"/>
          </p:cNvSpPr>
          <p:nvPr>
            <p:ph sz="half" idx="2"/>
          </p:nvPr>
        </p:nvSpPr>
        <p:spPr/>
        <p:txBody>
          <a:bodyPr>
            <a:normAutofit fontScale="92500" lnSpcReduction="10000"/>
          </a:bodyPr>
          <a:lstStyle/>
          <a:p>
            <a:r>
              <a:rPr lang="en-US" dirty="0" smtClean="0"/>
              <a:t>Pre-festival</a:t>
            </a:r>
          </a:p>
          <a:p>
            <a:pPr lvl="1"/>
            <a:r>
              <a:rPr lang="en-US" dirty="0" smtClean="0"/>
              <a:t>chorus assignments</a:t>
            </a:r>
            <a:endParaRPr lang="en-US" dirty="0"/>
          </a:p>
          <a:p>
            <a:r>
              <a:rPr lang="en-US" i="1" dirty="0" smtClean="0"/>
              <a:t>Proagōn</a:t>
            </a:r>
            <a:endParaRPr lang="en-US" i="1" dirty="0"/>
          </a:p>
          <a:p>
            <a:r>
              <a:rPr lang="en-US" dirty="0"/>
              <a:t>“Introduction”</a:t>
            </a:r>
          </a:p>
          <a:p>
            <a:r>
              <a:rPr lang="en-US" i="1" dirty="0" err="1" smtClean="0"/>
              <a:t>Pompē</a:t>
            </a:r>
            <a:endParaRPr lang="en-US" dirty="0" smtClean="0"/>
          </a:p>
          <a:p>
            <a:r>
              <a:rPr lang="en-US" dirty="0" smtClean="0"/>
              <a:t>Ceremonies</a:t>
            </a:r>
            <a:endParaRPr lang="en-US" i="1" dirty="0"/>
          </a:p>
        </p:txBody>
      </p:sp>
      <p:sp>
        <p:nvSpPr>
          <p:cNvPr id="634884" name="Rectangle 4"/>
          <p:cNvSpPr>
            <a:spLocks noGrp="1" noChangeArrowheads="1"/>
          </p:cNvSpPr>
          <p:nvPr>
            <p:ph type="body" sz="quarter" idx="3"/>
          </p:nvPr>
        </p:nvSpPr>
        <p:spPr/>
        <p:txBody>
          <a:bodyPr/>
          <a:lstStyle/>
          <a:p>
            <a:r>
              <a:rPr lang="en-US" dirty="0" smtClean="0"/>
              <a:t>“Showtime”</a:t>
            </a:r>
          </a:p>
        </p:txBody>
      </p:sp>
      <p:sp>
        <p:nvSpPr>
          <p:cNvPr id="14" name="Content Placeholder 13"/>
          <p:cNvSpPr>
            <a:spLocks noGrp="1"/>
          </p:cNvSpPr>
          <p:nvPr>
            <p:ph sz="quarter" idx="4"/>
          </p:nvPr>
        </p:nvSpPr>
        <p:spPr/>
        <p:txBody>
          <a:bodyPr>
            <a:normAutofit/>
          </a:bodyPr>
          <a:lstStyle/>
          <a:p>
            <a:r>
              <a:rPr lang="en-US" dirty="0" smtClean="0"/>
              <a:t>Dithyramb — 10</a:t>
            </a:r>
          </a:p>
          <a:p>
            <a:pPr lvl="1"/>
            <a:r>
              <a:rPr lang="en-US" dirty="0" smtClean="0"/>
              <a:t>Men’s choruses of 50</a:t>
            </a:r>
          </a:p>
          <a:p>
            <a:pPr lvl="1"/>
            <a:r>
              <a:rPr lang="en-US" dirty="0" smtClean="0"/>
              <a:t>Boys’ choruses of 50</a:t>
            </a:r>
            <a:endParaRPr lang="en-US" dirty="0"/>
          </a:p>
          <a:p>
            <a:r>
              <a:rPr lang="en-US" dirty="0" smtClean="0"/>
              <a:t>Comedies — 5</a:t>
            </a:r>
            <a:endParaRPr lang="en-US" dirty="0"/>
          </a:p>
          <a:p>
            <a:r>
              <a:rPr lang="en-US" dirty="0" smtClean="0"/>
              <a:t>Tragedy — 3 tetralogies</a:t>
            </a:r>
            <a:endParaRPr lang="en-US" dirty="0"/>
          </a:p>
        </p:txBody>
      </p:sp>
    </p:spTree>
    <p:extLst>
      <p:ext uri="{BB962C8B-B14F-4D97-AF65-F5344CB8AC3E}">
        <p14:creationId xmlns:p14="http://schemas.microsoft.com/office/powerpoint/2010/main" val="191961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34883">
                                            <p:bg/>
                                          </p:spTgt>
                                        </p:tgtEl>
                                        <p:attrNameLst>
                                          <p:attrName>style.visibility</p:attrName>
                                        </p:attrNameLst>
                                      </p:cBhvr>
                                      <p:to>
                                        <p:strVal val="visible"/>
                                      </p:to>
                                    </p:set>
                                    <p:animEffect transition="in" filter="fade">
                                      <p:cBhvr>
                                        <p:cTn id="7" dur="500"/>
                                        <p:tgtEl>
                                          <p:spTgt spid="63488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34883">
                                            <p:txEl>
                                              <p:pRg st="0" end="0"/>
                                            </p:txEl>
                                          </p:spTgt>
                                        </p:tgtEl>
                                        <p:attrNameLst>
                                          <p:attrName>style.visibility</p:attrName>
                                        </p:attrNameLst>
                                      </p:cBhvr>
                                      <p:to>
                                        <p:strVal val="visible"/>
                                      </p:to>
                                    </p:set>
                                    <p:animEffect transition="in" filter="fade">
                                      <p:cBhvr>
                                        <p:cTn id="10" dur="500"/>
                                        <p:tgtEl>
                                          <p:spTgt spid="634883">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Effect transition="in" filter="fade">
                                      <p:cBhvr>
                                        <p:cTn id="13" dur="500"/>
                                        <p:tgtEl>
                                          <p:spTgt spid="13">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xEl>
                                              <p:pRg st="1" end="1"/>
                                            </p:txEl>
                                          </p:spTgt>
                                        </p:tgtEl>
                                        <p:attrNameLst>
                                          <p:attrName>style.visibility</p:attrName>
                                        </p:attrNameLst>
                                      </p:cBhvr>
                                      <p:to>
                                        <p:strVal val="visible"/>
                                      </p:to>
                                    </p:set>
                                    <p:animEffect transition="in" filter="fade">
                                      <p:cBhvr>
                                        <p:cTn id="16" dur="500"/>
                                        <p:tgtEl>
                                          <p:spTgt spid="13">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500"/>
                                        <p:tgtEl>
                                          <p:spTgt spid="13">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xEl>
                                              <p:pRg st="4" end="4"/>
                                            </p:txEl>
                                          </p:spTgt>
                                        </p:tgtEl>
                                        <p:attrNameLst>
                                          <p:attrName>style.visibility</p:attrName>
                                        </p:attrNameLst>
                                      </p:cBhvr>
                                      <p:to>
                                        <p:strVal val="visible"/>
                                      </p:to>
                                    </p:set>
                                    <p:animEffect transition="in" filter="fade">
                                      <p:cBhvr>
                                        <p:cTn id="25" dur="500"/>
                                        <p:tgtEl>
                                          <p:spTgt spid="13">
                                            <p:txEl>
                                              <p:pRg st="4" end="4"/>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
                                            <p:txEl>
                                              <p:pRg st="5" end="5"/>
                                            </p:txEl>
                                          </p:spTgt>
                                        </p:tgtEl>
                                        <p:attrNameLst>
                                          <p:attrName>style.visibility</p:attrName>
                                        </p:attrNameLst>
                                      </p:cBhvr>
                                      <p:to>
                                        <p:strVal val="visible"/>
                                      </p:to>
                                    </p:set>
                                    <p:animEffect transition="in" filter="fade">
                                      <p:cBhvr>
                                        <p:cTn id="28" dur="500"/>
                                        <p:tgtEl>
                                          <p:spTgt spid="13">
                                            <p:txEl>
                                              <p:pRg st="5" end="5"/>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634884">
                                            <p:bg/>
                                          </p:spTgt>
                                        </p:tgtEl>
                                        <p:attrNameLst>
                                          <p:attrName>style.visibility</p:attrName>
                                        </p:attrNameLst>
                                      </p:cBhvr>
                                      <p:to>
                                        <p:strVal val="visible"/>
                                      </p:to>
                                    </p:set>
                                    <p:animEffect transition="in" filter="fade">
                                      <p:cBhvr>
                                        <p:cTn id="33" dur="500"/>
                                        <p:tgtEl>
                                          <p:spTgt spid="634884">
                                            <p:bg/>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634884">
                                            <p:txEl>
                                              <p:pRg st="0" end="0"/>
                                            </p:txEl>
                                          </p:spTgt>
                                        </p:tgtEl>
                                        <p:attrNameLst>
                                          <p:attrName>style.visibility</p:attrName>
                                        </p:attrNameLst>
                                      </p:cBhvr>
                                      <p:to>
                                        <p:strVal val="visible"/>
                                      </p:to>
                                    </p:set>
                                    <p:animEffect transition="in" filter="fade">
                                      <p:cBhvr>
                                        <p:cTn id="36" dur="500"/>
                                        <p:tgtEl>
                                          <p:spTgt spid="634884">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animEffect transition="in" filter="fade">
                                      <p:cBhvr>
                                        <p:cTn id="39" dur="500"/>
                                        <p:tgtEl>
                                          <p:spTgt spid="14">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4">
                                            <p:txEl>
                                              <p:pRg st="1" end="1"/>
                                            </p:txEl>
                                          </p:spTgt>
                                        </p:tgtEl>
                                        <p:attrNameLst>
                                          <p:attrName>style.visibility</p:attrName>
                                        </p:attrNameLst>
                                      </p:cBhvr>
                                      <p:to>
                                        <p:strVal val="visible"/>
                                      </p:to>
                                    </p:set>
                                    <p:animEffect transition="in" filter="fade">
                                      <p:cBhvr>
                                        <p:cTn id="42" dur="500"/>
                                        <p:tgtEl>
                                          <p:spTgt spid="14">
                                            <p:txEl>
                                              <p:pRg st="1" end="1"/>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4">
                                            <p:txEl>
                                              <p:pRg st="2" end="2"/>
                                            </p:txEl>
                                          </p:spTgt>
                                        </p:tgtEl>
                                        <p:attrNameLst>
                                          <p:attrName>style.visibility</p:attrName>
                                        </p:attrNameLst>
                                      </p:cBhvr>
                                      <p:to>
                                        <p:strVal val="visible"/>
                                      </p:to>
                                    </p:set>
                                    <p:animEffect transition="in" filter="fade">
                                      <p:cBhvr>
                                        <p:cTn id="45" dur="500"/>
                                        <p:tgtEl>
                                          <p:spTgt spid="14">
                                            <p:txEl>
                                              <p:pRg st="2" end="2"/>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14">
                                            <p:txEl>
                                              <p:pRg st="3" end="3"/>
                                            </p:txEl>
                                          </p:spTgt>
                                        </p:tgtEl>
                                        <p:attrNameLst>
                                          <p:attrName>style.visibility</p:attrName>
                                        </p:attrNameLst>
                                      </p:cBhvr>
                                      <p:to>
                                        <p:strVal val="visible"/>
                                      </p:to>
                                    </p:set>
                                    <p:animEffect transition="in" filter="fade">
                                      <p:cBhvr>
                                        <p:cTn id="48" dur="500"/>
                                        <p:tgtEl>
                                          <p:spTgt spid="14">
                                            <p:txEl>
                                              <p:pRg st="3" end="3"/>
                                            </p:txEl>
                                          </p:spTgt>
                                        </p:tgtEl>
                                      </p:cBhvr>
                                    </p:animEffect>
                                  </p:childTnLst>
                                </p:cTn>
                              </p:par>
                              <p:par>
                                <p:cTn id="49" presetID="10" presetClass="entr" presetSubtype="0" fill="hold" grpId="0" nodeType="withEffect">
                                  <p:stCondLst>
                                    <p:cond delay="0"/>
                                  </p:stCondLst>
                                  <p:childTnLst>
                                    <p:set>
                                      <p:cBhvr>
                                        <p:cTn id="50" dur="1" fill="hold">
                                          <p:stCondLst>
                                            <p:cond delay="0"/>
                                          </p:stCondLst>
                                        </p:cTn>
                                        <p:tgtEl>
                                          <p:spTgt spid="14">
                                            <p:txEl>
                                              <p:pRg st="4" end="4"/>
                                            </p:txEl>
                                          </p:spTgt>
                                        </p:tgtEl>
                                        <p:attrNameLst>
                                          <p:attrName>style.visibility</p:attrName>
                                        </p:attrNameLst>
                                      </p:cBhvr>
                                      <p:to>
                                        <p:strVal val="visible"/>
                                      </p:to>
                                    </p:set>
                                    <p:animEffect transition="in" filter="fade">
                                      <p:cBhvr>
                                        <p:cTn id="51" dur="500"/>
                                        <p:tgtEl>
                                          <p:spTgt spid="1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883" grpId="0" uiExpand="1" build="p" animBg="1"/>
      <p:bldP spid="13" grpId="0" uiExpand="1" build="p"/>
      <p:bldP spid="634884" grpId="0" uiExpand="1" build="p" animBg="1"/>
      <p:bldP spid="14"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Tragic Tetralogy</a:t>
            </a:r>
            <a:endParaRPr lang="en-US" dirty="0"/>
          </a:p>
        </p:txBody>
      </p:sp>
      <p:sp>
        <p:nvSpPr>
          <p:cNvPr id="3" name="Text Placeholder 2"/>
          <p:cNvSpPr>
            <a:spLocks noGrp="1"/>
          </p:cNvSpPr>
          <p:nvPr>
            <p:ph type="body" idx="1"/>
          </p:nvPr>
        </p:nvSpPr>
        <p:spPr/>
        <p:txBody>
          <a:bodyPr/>
          <a:lstStyle/>
          <a:p>
            <a:r>
              <a:rPr lang="en-US" dirty="0" smtClean="0"/>
              <a:t>Four plays, one playwright</a:t>
            </a:r>
            <a:endParaRPr lang="en-US" dirty="0"/>
          </a:p>
        </p:txBody>
      </p:sp>
      <p:sp>
        <p:nvSpPr>
          <p:cNvPr id="4" name="Content Placeholder 3"/>
          <p:cNvSpPr>
            <a:spLocks noGrp="1"/>
          </p:cNvSpPr>
          <p:nvPr>
            <p:ph sz="half" idx="2"/>
          </p:nvPr>
        </p:nvSpPr>
        <p:spPr/>
        <p:txBody>
          <a:bodyPr/>
          <a:lstStyle/>
          <a:p>
            <a:pPr marL="514350" indent="-514350">
              <a:buFont typeface="+mj-lt"/>
              <a:buAutoNum type="arabicPeriod"/>
            </a:pPr>
            <a:r>
              <a:rPr lang="en-US" dirty="0" smtClean="0"/>
              <a:t>Tragedy</a:t>
            </a:r>
          </a:p>
          <a:p>
            <a:pPr marL="514350" indent="-514350">
              <a:buFont typeface="+mj-lt"/>
              <a:buAutoNum type="arabicPeriod"/>
            </a:pPr>
            <a:r>
              <a:rPr lang="en-US" dirty="0" smtClean="0"/>
              <a:t>Tragedy</a:t>
            </a:r>
          </a:p>
          <a:p>
            <a:pPr marL="514350" indent="-514350">
              <a:buFont typeface="+mj-lt"/>
              <a:buAutoNum type="arabicPeriod"/>
            </a:pPr>
            <a:r>
              <a:rPr lang="en-US" dirty="0" smtClean="0"/>
              <a:t>Tragedy</a:t>
            </a:r>
          </a:p>
          <a:p>
            <a:pPr marL="514350" indent="-514350">
              <a:buFont typeface="+mj-lt"/>
              <a:buAutoNum type="arabicPeriod"/>
            </a:pPr>
            <a:r>
              <a:rPr lang="en-US" dirty="0" smtClean="0"/>
              <a:t>Satyr drama</a:t>
            </a:r>
            <a:endParaRPr lang="en-US" dirty="0"/>
          </a:p>
        </p:txBody>
      </p:sp>
      <p:sp>
        <p:nvSpPr>
          <p:cNvPr id="5" name="Text Placeholder 4"/>
          <p:cNvSpPr>
            <a:spLocks noGrp="1"/>
          </p:cNvSpPr>
          <p:nvPr>
            <p:ph type="body" sz="quarter" idx="3"/>
          </p:nvPr>
        </p:nvSpPr>
        <p:spPr/>
        <p:txBody>
          <a:bodyPr/>
          <a:lstStyle/>
          <a:p>
            <a:r>
              <a:rPr lang="en-US" dirty="0" smtClean="0"/>
              <a:t>Aeschylus’ </a:t>
            </a:r>
            <a:r>
              <a:rPr lang="en-US" i="1" dirty="0" smtClean="0"/>
              <a:t>Oresteia</a:t>
            </a:r>
            <a:r>
              <a:rPr lang="en-US" dirty="0" smtClean="0"/>
              <a:t> (458 BCE)</a:t>
            </a:r>
            <a:endParaRPr lang="en-US" i="1" dirty="0"/>
          </a:p>
        </p:txBody>
      </p:sp>
      <p:sp>
        <p:nvSpPr>
          <p:cNvPr id="6" name="Content Placeholder 5"/>
          <p:cNvSpPr>
            <a:spLocks noGrp="1"/>
          </p:cNvSpPr>
          <p:nvPr>
            <p:ph sz="quarter" idx="4"/>
          </p:nvPr>
        </p:nvSpPr>
        <p:spPr/>
        <p:txBody>
          <a:bodyPr/>
          <a:lstStyle/>
          <a:p>
            <a:pPr marL="514350" indent="-514350">
              <a:buFont typeface="+mj-lt"/>
              <a:buAutoNum type="arabicPeriod"/>
            </a:pPr>
            <a:r>
              <a:rPr lang="en-US" i="1" dirty="0" smtClean="0"/>
              <a:t>Agamemnon</a:t>
            </a:r>
            <a:endParaRPr lang="en-US" dirty="0" smtClean="0"/>
          </a:p>
          <a:p>
            <a:pPr marL="514350" indent="-514350">
              <a:buFont typeface="+mj-lt"/>
              <a:buAutoNum type="arabicPeriod"/>
            </a:pPr>
            <a:r>
              <a:rPr lang="en-US" i="1" dirty="0" smtClean="0"/>
              <a:t>Libation Bearers</a:t>
            </a:r>
          </a:p>
          <a:p>
            <a:pPr marL="514350" indent="-514350">
              <a:buFont typeface="+mj-lt"/>
              <a:buAutoNum type="arabicPeriod"/>
            </a:pPr>
            <a:r>
              <a:rPr lang="en-US" i="1" dirty="0" smtClean="0"/>
              <a:t>Eumenides</a:t>
            </a:r>
          </a:p>
          <a:p>
            <a:pPr marL="514350" indent="-514350">
              <a:buFont typeface="+mj-lt"/>
              <a:buAutoNum type="arabicPeriod"/>
            </a:pPr>
            <a:r>
              <a:rPr lang="en-US" i="1" dirty="0" smtClean="0"/>
              <a:t>Proteus</a:t>
            </a:r>
            <a:endParaRPr lang="en-US" i="1" dirty="0"/>
          </a:p>
        </p:txBody>
      </p:sp>
      <p:sp>
        <p:nvSpPr>
          <p:cNvPr id="12" name="Text Box 12"/>
          <p:cNvSpPr txBox="1">
            <a:spLocks noChangeArrowheads="1"/>
          </p:cNvSpPr>
          <p:nvPr/>
        </p:nvSpPr>
        <p:spPr bwMode="auto">
          <a:xfrm>
            <a:off x="4604426" y="5457110"/>
            <a:ext cx="2979975" cy="715089"/>
          </a:xfrm>
          <a:prstGeom prst="roundRect">
            <a:avLst/>
          </a:prstGeom>
          <a:solidFill>
            <a:schemeClr val="bg1"/>
          </a:solidFill>
          <a:ln w="9525">
            <a:solidFill>
              <a:schemeClr val="tx2">
                <a:lumMod val="40000"/>
                <a:lumOff val="60000"/>
              </a:schemeClr>
            </a:solidFill>
            <a:miter lim="800000"/>
            <a:headEnd/>
            <a:tailEnd/>
          </a:ln>
          <a:effectLst>
            <a:outerShdw blurRad="50800" dist="127000" dir="2700000" algn="tl" rotWithShape="0">
              <a:prstClr val="black">
                <a:alpha val="40000"/>
              </a:prstClr>
            </a:outerShdw>
          </a:effectLst>
        </p:spPr>
        <p:txBody>
          <a:bodyPr wrap="none">
            <a:spAutoFit/>
          </a:bodyPr>
          <a:lstStyle/>
          <a:p>
            <a:pPr algn="ctr"/>
            <a:r>
              <a:rPr lang="en-US" sz="3600" dirty="0">
                <a:latin typeface="Calibri" panose="020F0502020204030204" pitchFamily="34" charset="0"/>
                <a:cs typeface="Calibri" panose="020F0502020204030204" pitchFamily="34" charset="0"/>
              </a:rPr>
              <a:t>Citizen judging</a:t>
            </a:r>
          </a:p>
        </p:txBody>
      </p:sp>
    </p:spTree>
    <p:extLst>
      <p:ext uri="{BB962C8B-B14F-4D97-AF65-F5344CB8AC3E}">
        <p14:creationId xmlns:p14="http://schemas.microsoft.com/office/powerpoint/2010/main" val="2610566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2009" y="528030"/>
            <a:ext cx="4964821" cy="769441"/>
          </a:xfrm>
        </p:spPr>
        <p:txBody>
          <a:bodyPr>
            <a:normAutofit fontScale="90000"/>
          </a:bodyPr>
          <a:lstStyle/>
          <a:p>
            <a:r>
              <a:rPr lang="en-US" dirty="0" smtClean="0"/>
              <a:t>And the Winner Is…</a:t>
            </a:r>
            <a:endParaRPr lang="en-US" dirty="0"/>
          </a:p>
        </p:txBody>
      </p:sp>
      <p:pic>
        <p:nvPicPr>
          <p:cNvPr id="3074" name="Picture 2" descr="https://images-na.ssl-images-amazon.com/images/M/MV5BMjE3NTQ1NDg1Ml5BMl5BanBnXkFtZTgwNzY2NDA0MjI@._V1_SY1000_CR0,0,674,1000_AL_.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56157" y="1761064"/>
            <a:ext cx="2551963" cy="378629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3802" y="1761066"/>
            <a:ext cx="2839800" cy="3786399"/>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43827" y="1760958"/>
            <a:ext cx="2524267" cy="3786401"/>
          </a:xfrm>
          <a:prstGeom prst="rect">
            <a:avLst/>
          </a:prstGeom>
        </p:spPr>
      </p:pic>
    </p:spTree>
    <p:extLst>
      <p:ext uri="{BB962C8B-B14F-4D97-AF65-F5344CB8AC3E}">
        <p14:creationId xmlns:p14="http://schemas.microsoft.com/office/powerpoint/2010/main" val="271506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World Presentation 16x9">
  <a:themeElements>
    <a:clrScheme name="Custom 1">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00B0F0"/>
      </a:hlink>
      <a:folHlink>
        <a:srgbClr val="00B0F0"/>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400"/>
        </a:defPPr>
      </a:lstStyle>
      <a:style>
        <a:lnRef idx="2">
          <a:schemeClr val="dk1">
            <a:shade val="50000"/>
          </a:schemeClr>
        </a:lnRef>
        <a:fillRef idx="1">
          <a:schemeClr val="dk1"/>
        </a:fillRef>
        <a:effectRef idx="0">
          <a:schemeClr val="dk1"/>
        </a:effectRef>
        <a:fontRef idx="minor">
          <a:schemeClr val="lt1"/>
        </a:fontRef>
      </a:style>
    </a:spDef>
    <a:lnDef>
      <a:spPr>
        <a:ln w="12700">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ctr">
          <a:lnSpc>
            <a:spcPct val="125000"/>
          </a:lnSpc>
          <a:defRPr sz="3200" dirty="0" smtClean="0">
            <a:solidFill>
              <a:srgbClr val="737373"/>
            </a:solidFill>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04_csapo.pptx" id="{09A6238E-22D6-4C84-8889-12D19E826EDA}" vid="{B6620738-EBF3-42C5-89E4-D18A864F9516}"/>
    </a:ext>
  </a:extLst>
</a:theme>
</file>

<file path=ppt/theme/theme2.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Continental_16x9">
      <a:dk1>
        <a:srgbClr val="545454"/>
      </a:dk1>
      <a:lt1>
        <a:sysClr val="window" lastClr="FFFFFF"/>
      </a:lt1>
      <a:dk2>
        <a:srgbClr val="000000"/>
      </a:dk2>
      <a:lt2>
        <a:srgbClr val="BFBFBF"/>
      </a:lt2>
      <a:accent1>
        <a:srgbClr val="40BAD2"/>
      </a:accent1>
      <a:accent2>
        <a:srgbClr val="FAB900"/>
      </a:accent2>
      <a:accent3>
        <a:srgbClr val="90BB23"/>
      </a:accent3>
      <a:accent4>
        <a:srgbClr val="EE7008"/>
      </a:accent4>
      <a:accent5>
        <a:srgbClr val="1AB39F"/>
      </a:accent5>
      <a:accent6>
        <a:srgbClr val="D5393D"/>
      </a:accent6>
      <a:hlink>
        <a:srgbClr val="90BB23"/>
      </a:hlink>
      <a:folHlink>
        <a:srgbClr val="EE7008"/>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600</TotalTime>
  <Words>3393</Words>
  <Application>Microsoft Office PowerPoint</Application>
  <PresentationFormat>Custom</PresentationFormat>
  <Paragraphs>310</Paragraphs>
  <Slides>20</Slides>
  <Notes>18</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8" baseType="lpstr">
      <vt:lpstr>Arial</vt:lpstr>
      <vt:lpstr>Calibri</vt:lpstr>
      <vt:lpstr>Candara</vt:lpstr>
      <vt:lpstr>Century Gothic</vt:lpstr>
      <vt:lpstr>Tahoma</vt:lpstr>
      <vt:lpstr>Wingdings</vt:lpstr>
      <vt:lpstr>World Presentation 16x9</vt:lpstr>
      <vt:lpstr>MS Org Chart</vt:lpstr>
      <vt:lpstr>The Masks of Dionysus</vt:lpstr>
      <vt:lpstr>Prelims: On Index Card</vt:lpstr>
      <vt:lpstr>PowerPoint Presentation</vt:lpstr>
      <vt:lpstr>PowerPoint Presentation</vt:lpstr>
      <vt:lpstr>Agenda</vt:lpstr>
      <vt:lpstr>Recap and Update</vt:lpstr>
      <vt:lpstr>City Dionysia: Program</vt:lpstr>
      <vt:lpstr>Tragic Tetralogy</vt:lpstr>
      <vt:lpstr>And the Winner Is…</vt:lpstr>
      <vt:lpstr>Aristotle on Plot (muthos)</vt:lpstr>
      <vt:lpstr>Production: Personnel</vt:lpstr>
      <vt:lpstr>Production: Gear</vt:lpstr>
      <vt:lpstr>PowerPoint Presentation</vt:lpstr>
      <vt:lpstr>Bacchae: Background</vt:lpstr>
      <vt:lpstr>Play Facts, Backstory</vt:lpstr>
      <vt:lpstr>Characters, Backstory</vt:lpstr>
      <vt:lpstr>Dionysus, Dionysianism</vt:lpstr>
      <vt:lpstr>PowerPoint Presentation</vt:lpstr>
      <vt:lpstr>Analysis, 1st Half</vt:lpstr>
      <vt:lpstr>Discussion: Tragedy in Performance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Athenian Tragedy</dc:title>
  <dc:creator>Scholtz, Andrew</dc:creator>
  <cp:lastModifiedBy>Scholtz, Andrew</cp:lastModifiedBy>
  <cp:revision>82</cp:revision>
  <cp:lastPrinted>2020-02-04T22:12:14Z</cp:lastPrinted>
  <dcterms:created xsi:type="dcterms:W3CDTF">2020-02-03T01:18:20Z</dcterms:created>
  <dcterms:modified xsi:type="dcterms:W3CDTF">2020-02-06T22:48:40Z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