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6" r:id="rId2"/>
    <p:sldId id="257" r:id="rId3"/>
    <p:sldId id="258" r:id="rId4"/>
    <p:sldId id="259" r:id="rId5"/>
    <p:sldId id="267" r:id="rId6"/>
    <p:sldId id="266" r:id="rId7"/>
    <p:sldId id="260" r:id="rId8"/>
    <p:sldId id="268" r:id="rId9"/>
    <p:sldId id="262" r:id="rId10"/>
    <p:sldId id="263" r:id="rId11"/>
    <p:sldId id="269" r:id="rId12"/>
    <p:sldId id="270" r:id="rId13"/>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FFFF"/>
    <a:srgbClr val="BE7F42"/>
    <a:srgbClr val="993300"/>
    <a:srgbClr val="00173A"/>
    <a:srgbClr val="00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232" autoAdjust="0"/>
    <p:restoredTop sz="96395" autoAdjust="0"/>
  </p:normalViewPr>
  <p:slideViewPr>
    <p:cSldViewPr snapToGrid="0">
      <p:cViewPr varScale="1">
        <p:scale>
          <a:sx n="107" d="100"/>
          <a:sy n="107" d="100"/>
        </p:scale>
        <p:origin x="1290" y="11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3" d="100"/>
          <a:sy n="83" d="100"/>
        </p:scale>
        <p:origin x="381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2/11/2020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2/11/2020</a:t>
            </a:fld>
            <a:endParaRPr/>
          </a:p>
        </p:txBody>
      </p:sp>
      <p:sp>
        <p:nvSpPr>
          <p:cNvPr id="4" name="Slide Image Placeholder 3"/>
          <p:cNvSpPr>
            <a:spLocks noGrp="1" noRot="1" noChangeAspect="1"/>
          </p:cNvSpPr>
          <p:nvPr>
            <p:ph type="sldImg" idx="2"/>
          </p:nvPr>
        </p:nvSpPr>
        <p:spPr>
          <a:xfrm>
            <a:off x="2115344" y="647806"/>
            <a:ext cx="2779712" cy="1564389"/>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2395181"/>
            <a:ext cx="5608320" cy="6203989"/>
          </a:xfrm>
          <a:prstGeom prst="rect">
            <a:avLst/>
          </a:prstGeom>
        </p:spPr>
        <p:txBody>
          <a:bodyPr vert="horz" lIns="93177" tIns="46589" rIns="93177" bIns="46589"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FEC31F1-0C11-42B6-A74A-F9546603F62E}" type="datetime1">
              <a:rPr lang="en-US" smtClean="0"/>
              <a:pPr/>
              <a:t>2/11/2020</a:t>
            </a:fld>
            <a:endParaRPr lang="en-US" dirty="0"/>
          </a:p>
        </p:txBody>
      </p:sp>
      <p:sp>
        <p:nvSpPr>
          <p:cNvPr id="6" name="Footer Placeholder 5"/>
          <p:cNvSpPr>
            <a:spLocks noGrp="1"/>
          </p:cNvSpPr>
          <p:nvPr>
            <p:ph type="ftr" sz="quarter" idx="12"/>
          </p:nvPr>
        </p:nvSpPr>
        <p:spPr/>
        <p:txBody>
          <a:bodyPr/>
          <a:lstStyle/>
          <a:p>
            <a:r>
              <a:rPr lang="en-US" dirty="0" err="1" smtClean="0"/>
              <a:t>bacchae</a:t>
            </a:r>
            <a:r>
              <a:rPr lang="en-US" smtClean="0"/>
              <a:t>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a:t>
            </a:fld>
            <a:endParaRPr lang="en-US"/>
          </a:p>
        </p:txBody>
      </p:sp>
      <p:sp>
        <p:nvSpPr>
          <p:cNvPr id="12" name="Slide Image Placeholder 11"/>
          <p:cNvSpPr>
            <a:spLocks noGrp="1" noRot="1" noChangeAspect="1"/>
          </p:cNvSpPr>
          <p:nvPr>
            <p:ph type="sldImg"/>
          </p:nvPr>
        </p:nvSpPr>
        <p:spPr>
          <a:xfrm>
            <a:off x="2114550" y="647700"/>
            <a:ext cx="2781300" cy="1565275"/>
          </a:xfrm>
        </p:spPr>
      </p:sp>
      <p:sp>
        <p:nvSpPr>
          <p:cNvPr id="13" name="Notes Placeholder 1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92704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7CF748D-E2C3-4576-9BDF-07DD7DA2C9BE}" type="datetime1">
              <a:rPr lang="en-US" smtClean="0"/>
              <a:pPr/>
              <a:t>2/11/2020</a:t>
            </a:fld>
            <a:endParaRPr lang="en-US"/>
          </a:p>
        </p:txBody>
      </p:sp>
      <p:sp>
        <p:nvSpPr>
          <p:cNvPr id="5" name="Rectangle 6"/>
          <p:cNvSpPr>
            <a:spLocks noGrp="1" noChangeArrowheads="1"/>
          </p:cNvSpPr>
          <p:nvPr>
            <p:ph type="ftr" sz="quarter" idx="4"/>
          </p:nvPr>
        </p:nvSpPr>
        <p:spPr>
          <a:ln/>
        </p:spPr>
        <p:txBody>
          <a:bodyPr/>
          <a:lstStyle/>
          <a:p>
            <a:r>
              <a:rPr lang="en-US" smtClean="0"/>
              <a:t>bacchae 2</a:t>
            </a:r>
            <a:endParaRPr lang="en-US"/>
          </a:p>
        </p:txBody>
      </p:sp>
      <p:sp>
        <p:nvSpPr>
          <p:cNvPr id="6" name="Rectangle 7"/>
          <p:cNvSpPr>
            <a:spLocks noGrp="1" noChangeArrowheads="1"/>
          </p:cNvSpPr>
          <p:nvPr>
            <p:ph type="sldNum" sz="quarter" idx="5"/>
          </p:nvPr>
        </p:nvSpPr>
        <p:spPr>
          <a:ln/>
        </p:spPr>
        <p:txBody>
          <a:bodyPr/>
          <a:lstStyle/>
          <a:p>
            <a:fld id="{A8F94B82-2C1C-42AC-B603-9A992FACD62F}" type="slidenum">
              <a:rPr lang="en-US"/>
              <a:pPr/>
              <a:t>10</a:t>
            </a:fld>
            <a:endParaRPr lang="en-US"/>
          </a:p>
        </p:txBody>
      </p:sp>
      <p:sp>
        <p:nvSpPr>
          <p:cNvPr id="1410050" name="Rectangle 2"/>
          <p:cNvSpPr>
            <a:spLocks noGrp="1" noRot="1" noChangeAspect="1" noChangeArrowheads="1" noTextEdit="1"/>
          </p:cNvSpPr>
          <p:nvPr>
            <p:ph type="sldImg"/>
          </p:nvPr>
        </p:nvSpPr>
        <p:spPr>
          <a:xfrm>
            <a:off x="2171700" y="517525"/>
            <a:ext cx="2667000" cy="1501775"/>
          </a:xfrm>
          <a:ln/>
        </p:spPr>
      </p:sp>
      <p:sp>
        <p:nvSpPr>
          <p:cNvPr id="1410051" name="Rectangle 3"/>
          <p:cNvSpPr>
            <a:spLocks noGrp="1" noChangeArrowheads="1"/>
          </p:cNvSpPr>
          <p:nvPr>
            <p:ph type="body" idx="1"/>
          </p:nvPr>
        </p:nvSpPr>
        <p:spPr/>
        <p:txBody>
          <a:bodyPr/>
          <a:lstStyle/>
          <a:p>
            <a:r>
              <a:rPr lang="en-US" dirty="0" smtClean="0"/>
              <a:t>pp. 432 ff.</a:t>
            </a:r>
          </a:p>
          <a:p>
            <a:r>
              <a:rPr lang="en-US" dirty="0" smtClean="0"/>
              <a:t>play it for laughs?</a:t>
            </a:r>
          </a:p>
          <a:p>
            <a:r>
              <a:rPr lang="en-US" dirty="0" smtClean="0"/>
              <a:t>problem</a:t>
            </a:r>
            <a:r>
              <a:rPr lang="en-US" baseline="0" dirty="0" smtClean="0"/>
              <a:t> of transformations – </a:t>
            </a:r>
            <a:r>
              <a:rPr lang="en-US" baseline="0" dirty="0" err="1" smtClean="0"/>
              <a:t>esp</a:t>
            </a:r>
            <a:r>
              <a:rPr lang="en-US" baseline="0" dirty="0" smtClean="0"/>
              <a:t> pen. credible?</a:t>
            </a:r>
          </a:p>
          <a:p>
            <a:r>
              <a:rPr lang="en-US" baseline="0" dirty="0" smtClean="0"/>
              <a:t>problem of gender issues – are </a:t>
            </a:r>
            <a:r>
              <a:rPr lang="en-US" baseline="0" dirty="0" err="1" smtClean="0"/>
              <a:t>roche’s</a:t>
            </a:r>
            <a:r>
              <a:rPr lang="en-US" baseline="0" dirty="0" smtClean="0"/>
              <a:t> (not Euripides!) stage directs workable this day and age? (1960s/70s)</a:t>
            </a:r>
          </a:p>
          <a:p>
            <a:r>
              <a:rPr lang="en-US" dirty="0" smtClean="0"/>
              <a:t>Dionysus, is he now evil? is the bull necessary?</a:t>
            </a:r>
            <a:endParaRPr lang="en-US" dirty="0"/>
          </a:p>
        </p:txBody>
      </p:sp>
      <p:sp>
        <p:nvSpPr>
          <p:cNvPr id="7" name="Header Placeholder 6"/>
          <p:cNvSpPr>
            <a:spLocks noGrp="1"/>
          </p:cNvSpPr>
          <p:nvPr>
            <p:ph type="hdr" sz="quarter" idx="10"/>
          </p:nvPr>
        </p:nvSpPr>
        <p:spPr/>
        <p:txBody>
          <a:bodyPr/>
          <a:lstStyle/>
          <a:p>
            <a:r>
              <a:rPr lang="en-US" smtClean="0"/>
              <a:t>clas215</a:t>
            </a:r>
            <a:endParaRPr lang="en-US"/>
          </a:p>
        </p:txBody>
      </p:sp>
    </p:spTree>
    <p:extLst>
      <p:ext uri="{BB962C8B-B14F-4D97-AF65-F5344CB8AC3E}">
        <p14:creationId xmlns:p14="http://schemas.microsoft.com/office/powerpoint/2010/main" val="1247044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Issues?</a:t>
            </a:r>
          </a:p>
          <a:p>
            <a:r>
              <a:rPr lang="en-US" dirty="0" smtClean="0"/>
              <a:t>how to play the scene…</a:t>
            </a:r>
          </a:p>
          <a:p>
            <a:pPr lvl="1"/>
            <a:r>
              <a:rPr lang="en-US" dirty="0" smtClean="0"/>
              <a:t>comedy? farce?</a:t>
            </a:r>
          </a:p>
          <a:p>
            <a:pPr lvl="1"/>
            <a:r>
              <a:rPr lang="en-US" dirty="0" smtClean="0"/>
              <a:t>is </a:t>
            </a:r>
            <a:r>
              <a:rPr lang="en-US" dirty="0" err="1" smtClean="0"/>
              <a:t>pentheus</a:t>
            </a:r>
            <a:r>
              <a:rPr lang="en-US" dirty="0" smtClean="0"/>
              <a:t> delusional? insane?</a:t>
            </a:r>
          </a:p>
          <a:p>
            <a:pPr lvl="1"/>
            <a:r>
              <a:rPr lang="en-US" dirty="0" smtClean="0"/>
              <a:t>why does he see double?</a:t>
            </a:r>
          </a:p>
        </p:txBody>
      </p:sp>
      <p:sp>
        <p:nvSpPr>
          <p:cNvPr id="4" name="Slide Number Placeholder 3"/>
          <p:cNvSpPr>
            <a:spLocks noGrp="1"/>
          </p:cNvSpPr>
          <p:nvPr>
            <p:ph type="sldNum" sz="quarter" idx="10"/>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2844899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LEADER: [in a cry of triumph] </a:t>
            </a:r>
          </a:p>
          <a:p>
            <a:r>
              <a:rPr lang="en-US" dirty="0" smtClean="0"/>
              <a:t> Lord Bromius, your godhead is made manifest. MESSENGER: What was that? </a:t>
            </a:r>
          </a:p>
          <a:p>
            <a:r>
              <a:rPr lang="en-US" dirty="0" smtClean="0"/>
              <a:t> Woman, do you mean to say my master’s end can give you </a:t>
            </a:r>
          </a:p>
          <a:p>
            <a:r>
              <a:rPr lang="en-US" dirty="0" smtClean="0"/>
              <a:t> joy? LEADER: Oh, let me shout my song in foreign tunes: </a:t>
            </a:r>
          </a:p>
          <a:p>
            <a:r>
              <a:rPr lang="en-US" dirty="0" smtClean="0"/>
              <a:t> a foreigner who need no longer tremble in fear of fetters. MESSENGER: But do you reckon the men of Thebes such cowards </a:t>
            </a:r>
          </a:p>
          <a:p>
            <a:r>
              <a:rPr lang="en-US" dirty="0" smtClean="0"/>
              <a:t> that . . . LEADER: It is not Thebes but Dionysus, son of Zeus, who rules </a:t>
            </a:r>
          </a:p>
          <a:p>
            <a:r>
              <a:rPr lang="en-US" dirty="0" smtClean="0"/>
              <a:t> me.</a:t>
            </a:r>
          </a:p>
          <a:p>
            <a:r>
              <a:rPr lang="en-US" dirty="0" smtClean="0"/>
              <a:t>ETHNICITY</a:t>
            </a:r>
          </a:p>
          <a:p>
            <a:r>
              <a:rPr lang="en-US" dirty="0" smtClean="0"/>
              <a:t>Cadmus is foreign</a:t>
            </a:r>
          </a:p>
          <a:p>
            <a:r>
              <a:rPr lang="en-US" dirty="0" err="1" smtClean="0"/>
              <a:t>dio</a:t>
            </a:r>
            <a:r>
              <a:rPr lang="en-US" dirty="0" smtClean="0"/>
              <a:t> is quasi-foreign</a:t>
            </a:r>
          </a:p>
          <a:p>
            <a:r>
              <a:rPr lang="en-US" dirty="0" smtClean="0"/>
              <a:t>the hubris is distributed</a:t>
            </a:r>
          </a:p>
          <a:p>
            <a:pPr lvl="1"/>
            <a:r>
              <a:rPr lang="en-US" dirty="0" smtClean="0"/>
              <a:t>pen’s et </a:t>
            </a:r>
            <a:r>
              <a:rPr lang="en-US" dirty="0" err="1" smtClean="0"/>
              <a:t>al’s</a:t>
            </a:r>
            <a:r>
              <a:rPr lang="en-US" dirty="0" smtClean="0"/>
              <a:t> “bad” hubris</a:t>
            </a:r>
          </a:p>
          <a:p>
            <a:pPr lvl="1"/>
            <a:r>
              <a:rPr lang="en-US" dirty="0" err="1" smtClean="0"/>
              <a:t>dio’s</a:t>
            </a:r>
            <a:r>
              <a:rPr lang="en-US" dirty="0" smtClean="0"/>
              <a:t> and the Bacchae’s “good” hubris?</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12</a:t>
            </a:fld>
            <a:endParaRPr lang="en-US"/>
          </a:p>
        </p:txBody>
      </p:sp>
    </p:spTree>
    <p:extLst>
      <p:ext uri="{BB962C8B-B14F-4D97-AF65-F5344CB8AC3E}">
        <p14:creationId xmlns:p14="http://schemas.microsoft.com/office/powerpoint/2010/main" val="1401407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1863021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3AE6670B-DF0D-41F5-9FD6-DFDD685E6440}" type="datetime1">
              <a:rPr lang="en-US" smtClean="0"/>
              <a:pPr/>
              <a:t>2/11/2020</a:t>
            </a:fld>
            <a:endParaRPr lang="en-US"/>
          </a:p>
        </p:txBody>
      </p:sp>
      <p:sp>
        <p:nvSpPr>
          <p:cNvPr id="5" name="Rectangle 6"/>
          <p:cNvSpPr>
            <a:spLocks noGrp="1" noChangeArrowheads="1"/>
          </p:cNvSpPr>
          <p:nvPr>
            <p:ph type="ftr" sz="quarter" idx="4"/>
          </p:nvPr>
        </p:nvSpPr>
        <p:spPr>
          <a:ln/>
        </p:spPr>
        <p:txBody>
          <a:bodyPr/>
          <a:lstStyle/>
          <a:p>
            <a:r>
              <a:rPr lang="en-US" smtClean="0"/>
              <a:t>bacchae 2</a:t>
            </a:r>
            <a:endParaRPr lang="en-US"/>
          </a:p>
        </p:txBody>
      </p:sp>
      <p:sp>
        <p:nvSpPr>
          <p:cNvPr id="6" name="Rectangle 7"/>
          <p:cNvSpPr>
            <a:spLocks noGrp="1" noChangeArrowheads="1"/>
          </p:cNvSpPr>
          <p:nvPr>
            <p:ph type="sldNum" sz="quarter" idx="5"/>
          </p:nvPr>
        </p:nvSpPr>
        <p:spPr>
          <a:ln/>
        </p:spPr>
        <p:txBody>
          <a:bodyPr/>
          <a:lstStyle/>
          <a:p>
            <a:fld id="{D806622A-25C0-407D-8A1A-3A9EFD92A07E}" type="slidenum">
              <a:rPr lang="en-US"/>
              <a:pPr/>
              <a:t>3</a:t>
            </a:fld>
            <a:endParaRPr lang="en-US"/>
          </a:p>
        </p:txBody>
      </p:sp>
      <p:sp>
        <p:nvSpPr>
          <p:cNvPr id="1480706" name="Rectangle 2"/>
          <p:cNvSpPr>
            <a:spLocks noGrp="1" noRot="1" noChangeAspect="1" noChangeArrowheads="1" noTextEdit="1"/>
          </p:cNvSpPr>
          <p:nvPr>
            <p:ph type="sldImg"/>
          </p:nvPr>
        </p:nvSpPr>
        <p:spPr>
          <a:xfrm>
            <a:off x="2503488" y="517525"/>
            <a:ext cx="2003425" cy="1501775"/>
          </a:xfrm>
          <a:ln/>
        </p:spPr>
      </p:sp>
      <p:sp>
        <p:nvSpPr>
          <p:cNvPr id="1480707" name="Rectangle 3"/>
          <p:cNvSpPr>
            <a:spLocks noGrp="1" noChangeArrowheads="1"/>
          </p:cNvSpPr>
          <p:nvPr>
            <p:ph type="body" idx="1"/>
          </p:nvPr>
        </p:nvSpPr>
        <p:spPr/>
        <p:txBody>
          <a:bodyPr/>
          <a:lstStyle/>
          <a:p>
            <a:endParaRPr lang="en-US"/>
          </a:p>
        </p:txBody>
      </p:sp>
      <p:sp>
        <p:nvSpPr>
          <p:cNvPr id="7" name="Header Placeholder 6"/>
          <p:cNvSpPr>
            <a:spLocks noGrp="1"/>
          </p:cNvSpPr>
          <p:nvPr>
            <p:ph type="hdr" sz="quarter" idx="10"/>
          </p:nvPr>
        </p:nvSpPr>
        <p:spPr/>
        <p:txBody>
          <a:bodyPr/>
          <a:lstStyle/>
          <a:p>
            <a:r>
              <a:rPr lang="en-US" smtClean="0"/>
              <a:t>clas215</a:t>
            </a:r>
            <a:endParaRPr lang="en-US"/>
          </a:p>
        </p:txBody>
      </p:sp>
    </p:spTree>
    <p:extLst>
      <p:ext uri="{BB962C8B-B14F-4D97-AF65-F5344CB8AC3E}">
        <p14:creationId xmlns:p14="http://schemas.microsoft.com/office/powerpoint/2010/main" val="3960859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99E2F258-860F-44BA-A8C1-EBE1761DAF6B}" type="slidenum">
              <a:rPr lang="en-US" smtClean="0"/>
              <a:pPr/>
              <a:t>4</a:t>
            </a:fld>
            <a:endParaRPr lang="en-US"/>
          </a:p>
        </p:txBody>
      </p:sp>
      <p:sp>
        <p:nvSpPr>
          <p:cNvPr id="1424387" name="Rectangle 3"/>
          <p:cNvSpPr>
            <a:spLocks noGrp="1" noChangeArrowheads="1"/>
          </p:cNvSpPr>
          <p:nvPr>
            <p:ph type="body" idx="1"/>
          </p:nvPr>
        </p:nvSpPr>
        <p:spPr>
          <a:xfrm>
            <a:off x="706056" y="2395538"/>
            <a:ext cx="5607050" cy="6203950"/>
          </a:xfrm>
        </p:spPr>
        <p:txBody>
          <a:bodyPr/>
          <a:lstStyle/>
          <a:p>
            <a:r>
              <a:rPr lang="en-US" dirty="0" smtClean="0"/>
              <a:t>main point: that much of this figures organically</a:t>
            </a:r>
            <a:r>
              <a:rPr lang="en-US" baseline="0" dirty="0" smtClean="0"/>
              <a:t> and critically into the action of the play – which could be said to dramatize Dionysian worship.</a:t>
            </a:r>
            <a:endParaRPr lang="en-US" dirty="0" smtClean="0"/>
          </a:p>
          <a:p>
            <a:r>
              <a:rPr lang="en-US" dirty="0" smtClean="0"/>
              <a:t>among the dichotomies of </a:t>
            </a:r>
            <a:r>
              <a:rPr lang="en-US" dirty="0" err="1" smtClean="0"/>
              <a:t>dionysus</a:t>
            </a:r>
            <a:r>
              <a:rPr lang="en-US" dirty="0" smtClean="0"/>
              <a:t>, perhaps the most important: the god’s ambivalence</a:t>
            </a:r>
          </a:p>
          <a:p>
            <a:pPr lvl="1"/>
            <a:r>
              <a:rPr lang="en-US" dirty="0" smtClean="0"/>
              <a:t>ecstatic worship has always exercised a polarizing effect over society</a:t>
            </a:r>
          </a:p>
          <a:p>
            <a:pPr lvl="2"/>
            <a:r>
              <a:rPr lang="en-US" dirty="0" smtClean="0"/>
              <a:t>those who sympathize and/or identify</a:t>
            </a:r>
          </a:p>
          <a:p>
            <a:pPr lvl="2"/>
            <a:r>
              <a:rPr lang="en-US" dirty="0" smtClean="0"/>
              <a:t>those who reject/feel non-identification</a:t>
            </a:r>
          </a:p>
          <a:p>
            <a:pPr lvl="2"/>
            <a:r>
              <a:rPr lang="en-US" dirty="0" smtClean="0"/>
              <a:t>both groups understand the phenomenon of ecstatic worship as a kind of madness that sets one apart</a:t>
            </a:r>
          </a:p>
          <a:p>
            <a:pPr lvl="2"/>
            <a:r>
              <a:rPr lang="en-US" dirty="0" smtClean="0"/>
              <a:t>but the latter group regards as dangerous, anti-social delusion</a:t>
            </a:r>
          </a:p>
          <a:p>
            <a:pPr lvl="2"/>
            <a:r>
              <a:rPr lang="en-US" dirty="0" smtClean="0"/>
              <a:t>the former, as a higher state of consciousness</a:t>
            </a:r>
          </a:p>
          <a:p>
            <a:pPr lvl="1"/>
            <a:r>
              <a:rPr lang="en-US" dirty="0" smtClean="0"/>
              <a:t>similarly, </a:t>
            </a:r>
            <a:r>
              <a:rPr lang="en-US" dirty="0" err="1" smtClean="0"/>
              <a:t>dionysus</a:t>
            </a:r>
            <a:r>
              <a:rPr lang="en-US" dirty="0" smtClean="0"/>
              <a:t>, the god of the group…</a:t>
            </a:r>
          </a:p>
          <a:p>
            <a:pPr lvl="2"/>
            <a:r>
              <a:rPr lang="en-US" dirty="0" smtClean="0"/>
              <a:t>expresses an open-ended sociality: all are welcome</a:t>
            </a:r>
          </a:p>
          <a:p>
            <a:pPr lvl="2"/>
            <a:r>
              <a:rPr lang="en-US" dirty="0" smtClean="0"/>
              <a:t>expresses a closed, exclusionary principle: only the privileged few, the members of </a:t>
            </a:r>
            <a:r>
              <a:rPr lang="en-US" dirty="0" err="1" smtClean="0"/>
              <a:t>dionysus</a:t>
            </a:r>
            <a:r>
              <a:rPr lang="en-US" dirty="0" smtClean="0"/>
              <a:t>’ thiasos, may participate</a:t>
            </a:r>
          </a:p>
          <a:p>
            <a:pPr lvl="1"/>
            <a:r>
              <a:rPr lang="en-US" dirty="0" smtClean="0"/>
              <a:t>that, we have seen and shall see, sums up </a:t>
            </a:r>
            <a:r>
              <a:rPr lang="en-US" dirty="0" err="1" smtClean="0"/>
              <a:t>bacchae</a:t>
            </a:r>
            <a:endParaRPr lang="en-US" dirty="0" smtClean="0"/>
          </a:p>
          <a:p>
            <a:pPr lvl="2"/>
            <a:r>
              <a:rPr lang="en-US" dirty="0" smtClean="0"/>
              <a:t>the world generally, and </a:t>
            </a:r>
            <a:r>
              <a:rPr lang="en-US" dirty="0" err="1" smtClean="0"/>
              <a:t>thebes</a:t>
            </a:r>
            <a:r>
              <a:rPr lang="en-US" dirty="0" smtClean="0"/>
              <a:t> in particular, accepts/rejects the god</a:t>
            </a:r>
          </a:p>
          <a:p>
            <a:pPr lvl="3"/>
            <a:r>
              <a:rPr lang="en-US" dirty="0" err="1" smtClean="0"/>
              <a:t>asia</a:t>
            </a:r>
            <a:r>
              <a:rPr lang="en-US" dirty="0" smtClean="0"/>
              <a:t> accepts, </a:t>
            </a:r>
            <a:r>
              <a:rPr lang="en-US" dirty="0" err="1" smtClean="0"/>
              <a:t>greece</a:t>
            </a:r>
            <a:r>
              <a:rPr lang="en-US" dirty="0" smtClean="0"/>
              <a:t> rejects</a:t>
            </a:r>
          </a:p>
          <a:p>
            <a:pPr lvl="3"/>
            <a:r>
              <a:rPr lang="en-US" dirty="0" smtClean="0"/>
              <a:t>some </a:t>
            </a:r>
            <a:r>
              <a:rPr lang="en-US" dirty="0" err="1" smtClean="0"/>
              <a:t>thebans</a:t>
            </a:r>
            <a:r>
              <a:rPr lang="en-US" dirty="0" smtClean="0"/>
              <a:t> accept, others (esp. </a:t>
            </a:r>
            <a:r>
              <a:rPr lang="en-US" dirty="0" err="1" smtClean="0"/>
              <a:t>pentheus</a:t>
            </a:r>
            <a:r>
              <a:rPr lang="en-US" dirty="0" smtClean="0"/>
              <a:t>) reject and misread</a:t>
            </a:r>
          </a:p>
          <a:p>
            <a:pPr lvl="2"/>
            <a:r>
              <a:rPr lang="en-US" dirty="0" err="1" smtClean="0"/>
              <a:t>dionysus</a:t>
            </a:r>
            <a:r>
              <a:rPr lang="en-US" dirty="0" smtClean="0"/>
              <a:t> invites the whole world to join his thiasos</a:t>
            </a:r>
          </a:p>
          <a:p>
            <a:pPr lvl="3"/>
            <a:r>
              <a:rPr lang="en-US" dirty="0" smtClean="0"/>
              <a:t>punishes those who exclude him from their social circle</a:t>
            </a:r>
          </a:p>
          <a:p>
            <a:pPr lvl="3"/>
            <a:r>
              <a:rPr lang="en-US" dirty="0" smtClean="0"/>
              <a:t>punishes too those who, like </a:t>
            </a:r>
            <a:r>
              <a:rPr lang="en-US" dirty="0" err="1" smtClean="0"/>
              <a:t>pentheus</a:t>
            </a:r>
            <a:r>
              <a:rPr lang="en-US" dirty="0" smtClean="0"/>
              <a:t>, would seek access to mystic knowledge without proper initiation</a:t>
            </a:r>
            <a:endParaRPr lang="en-US" dirty="0"/>
          </a:p>
        </p:txBody>
      </p:sp>
      <p:sp>
        <p:nvSpPr>
          <p:cNvPr id="8" name="Slide Image Placeholder 7"/>
          <p:cNvSpPr>
            <a:spLocks noGrp="1" noRot="1" noChangeAspect="1"/>
          </p:cNvSpPr>
          <p:nvPr>
            <p:ph type="sldImg"/>
          </p:nvPr>
        </p:nvSpPr>
        <p:spPr>
          <a:xfrm>
            <a:off x="2114550" y="647700"/>
            <a:ext cx="2781300" cy="1565275"/>
          </a:xfrm>
        </p:spPr>
      </p:sp>
    </p:spTree>
    <p:extLst>
      <p:ext uri="{BB962C8B-B14F-4D97-AF65-F5344CB8AC3E}">
        <p14:creationId xmlns:p14="http://schemas.microsoft.com/office/powerpoint/2010/main" val="2773403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pPr lvl="0"/>
            <a:r>
              <a:rPr lang="en-US" sz="900" dirty="0" smtClean="0"/>
              <a:t>maenads, thyrsi, etc.</a:t>
            </a:r>
          </a:p>
          <a:p>
            <a:pPr lvl="1"/>
            <a:r>
              <a:rPr lang="en-US" dirty="0" smtClean="0"/>
              <a:t>“. . . and with the fennel, join reverence to riot” (p. 400)</a:t>
            </a:r>
          </a:p>
          <a:p>
            <a:pPr lvl="2"/>
            <a:r>
              <a:rPr lang="en-US" sz="1900" dirty="0" smtClean="0"/>
              <a:t>lit. “Sanctify the hubristic (</a:t>
            </a:r>
            <a:r>
              <a:rPr lang="en-US" sz="1900" i="1" dirty="0" err="1" smtClean="0"/>
              <a:t>hubristas</a:t>
            </a:r>
            <a:r>
              <a:rPr lang="en-US" sz="1900" dirty="0" smtClean="0"/>
              <a:t>) fennel rods all around!”</a:t>
            </a:r>
          </a:p>
          <a:p>
            <a:pPr lvl="0"/>
            <a:endParaRPr lang="en-US" sz="1900" dirty="0" smtClean="0"/>
          </a:p>
          <a:p>
            <a:r>
              <a:rPr lang="en-US" dirty="0" err="1" smtClean="0"/>
              <a:t>greek</a:t>
            </a:r>
            <a:r>
              <a:rPr lang="en-US" dirty="0" smtClean="0"/>
              <a:t> and </a:t>
            </a:r>
            <a:r>
              <a:rPr lang="en-US" dirty="0" err="1" smtClean="0"/>
              <a:t>trnalsation</a:t>
            </a:r>
            <a:r>
              <a:rPr lang="en-US" dirty="0" smtClean="0"/>
              <a:t> (parodos, p. 400):</a:t>
            </a:r>
          </a:p>
          <a:p>
            <a:pPr lvl="1"/>
            <a:r>
              <a:rPr lang="en-US" dirty="0" smtClean="0"/>
              <a:t>“. . . with the fennel / Join reverence to riot. / Soon the land will dance; For whoso leads the revel / He is always Bacchus….”</a:t>
            </a:r>
          </a:p>
          <a:p>
            <a:pPr lvl="1"/>
            <a:r>
              <a:rPr lang="el-GR" dirty="0" smtClean="0"/>
              <a:t>ἀμφὶ δὲ νάρθηκας ὑβριστὰς</a:t>
            </a:r>
            <a:br>
              <a:rPr lang="el-GR" dirty="0" smtClean="0"/>
            </a:br>
            <a:r>
              <a:rPr lang="el-GR" dirty="0" smtClean="0"/>
              <a:t>ὁσιοῦσθ’· αὐτίκα γᾶ πᾶσα χορεύσει--</a:t>
            </a:r>
            <a:br>
              <a:rPr lang="el-GR" dirty="0" smtClean="0"/>
            </a:br>
            <a:r>
              <a:rPr lang="el-GR" dirty="0" smtClean="0"/>
              <a:t>Βρόμιος ὅστις ἄγῃ θιάσους–</a:t>
            </a:r>
            <a:r>
              <a:rPr lang="en-US" dirty="0" smtClean="0"/>
              <a:t> (113-115)</a:t>
            </a:r>
          </a:p>
          <a:p>
            <a:pPr lvl="1">
              <a:tabLst>
                <a:tab pos="4715365" algn="l"/>
              </a:tabLst>
            </a:pPr>
            <a:r>
              <a:rPr lang="en-US" sz="900" dirty="0" smtClean="0"/>
              <a:t>marked oxymoron</a:t>
            </a:r>
          </a:p>
          <a:p>
            <a:pPr lvl="2">
              <a:tabLst>
                <a:tab pos="4715365" algn="l"/>
              </a:tabLst>
            </a:pPr>
            <a:r>
              <a:rPr lang="en-US" sz="900" dirty="0" smtClean="0"/>
              <a:t>holy / hubristic</a:t>
            </a:r>
          </a:p>
          <a:p>
            <a:pPr lvl="1">
              <a:tabLst>
                <a:tab pos="4715365" algn="l"/>
              </a:tabLst>
            </a:pPr>
            <a:r>
              <a:rPr lang="en-US" sz="900" dirty="0" smtClean="0"/>
              <a:t>“weaponized” thyrsi in play</a:t>
            </a:r>
          </a:p>
          <a:p>
            <a:pPr lvl="1">
              <a:tabLst>
                <a:tab pos="4715365" algn="l"/>
              </a:tabLst>
            </a:pPr>
            <a:r>
              <a:rPr lang="en-US" sz="900" dirty="0" smtClean="0"/>
              <a:t>ritual violence both given release and yet needs to be contained</a:t>
            </a:r>
          </a:p>
          <a:p>
            <a:pPr lvl="2">
              <a:tabLst>
                <a:tab pos="4715365" algn="l"/>
              </a:tabLst>
            </a:pPr>
            <a:r>
              <a:rPr lang="en-US" sz="900" dirty="0" smtClean="0"/>
              <a:t>and that foreshadows “terrorist action” of p. 103: “They tore like an invading army into the villages of </a:t>
            </a:r>
            <a:r>
              <a:rPr lang="en-US" sz="900" dirty="0" err="1" smtClean="0"/>
              <a:t>Hysiae</a:t>
            </a:r>
            <a:r>
              <a:rPr lang="en-US" sz="900" dirty="0" smtClean="0"/>
              <a:t> and Erythrae, … and turned them upside down, they snatched up babies out of homes …”</a:t>
            </a:r>
          </a:p>
          <a:p>
            <a:pPr lvl="1">
              <a:tabLst>
                <a:tab pos="4715365" algn="l"/>
              </a:tabLst>
            </a:pPr>
            <a:r>
              <a:rPr lang="en-US" sz="900" dirty="0" smtClean="0"/>
              <a:t>cf. women’s festival of </a:t>
            </a:r>
            <a:r>
              <a:rPr lang="en-US" sz="900" dirty="0" err="1" smtClean="0"/>
              <a:t>hubristika</a:t>
            </a:r>
            <a:r>
              <a:rPr lang="en-US" sz="900" dirty="0" smtClean="0"/>
              <a:t>, at </a:t>
            </a:r>
            <a:r>
              <a:rPr lang="en-US" sz="900" dirty="0" err="1" smtClean="0"/>
              <a:t>argos</a:t>
            </a:r>
            <a:r>
              <a:rPr lang="en-US" sz="900" dirty="0" smtClean="0"/>
              <a:t>: women exercising for a time strange powers and freedoms</a:t>
            </a:r>
          </a:p>
          <a:p>
            <a:r>
              <a:rPr lang="en-US" sz="900" dirty="0" smtClean="0"/>
              <a:t>but is the punishment</a:t>
            </a:r>
            <a:r>
              <a:rPr lang="en-US" sz="900" baseline="0" dirty="0" smtClean="0"/>
              <a:t> of p and others over the top? does the play encourage us, the audience of it, to question power, whether that of human sovereigns or of divine sovereigns?</a:t>
            </a:r>
            <a:endParaRPr lang="en-US" sz="900" dirty="0" smtClean="0"/>
          </a:p>
          <a:p>
            <a:pPr lvl="0"/>
            <a:r>
              <a:rPr lang="en-US" sz="900" dirty="0" smtClean="0"/>
              <a:t>and if the play counterintuitively encourages placing </a:t>
            </a:r>
            <a:r>
              <a:rPr lang="en-US" sz="900" baseline="0" dirty="0" err="1" smtClean="0"/>
              <a:t>dionysian</a:t>
            </a:r>
            <a:r>
              <a:rPr lang="en-US" sz="900" baseline="0" dirty="0" smtClean="0"/>
              <a:t> justice on trial, in effect does it not place tragedy itself, </a:t>
            </a:r>
            <a:r>
              <a:rPr lang="en-US" sz="900" baseline="0" dirty="0" err="1" smtClean="0"/>
              <a:t>dionysus</a:t>
            </a:r>
            <a:r>
              <a:rPr lang="en-US" sz="900" baseline="0" dirty="0" smtClean="0"/>
              <a:t>’ art form, on trial? is tragedy just a form of entertainment, or do </a:t>
            </a:r>
            <a:r>
              <a:rPr lang="en-US" sz="900" baseline="0" dirty="0" err="1" smtClean="0"/>
              <a:t>eur’s</a:t>
            </a:r>
            <a:r>
              <a:rPr lang="en-US" sz="900" baseline="0" dirty="0" smtClean="0"/>
              <a:t> Bacchae and </a:t>
            </a:r>
            <a:r>
              <a:rPr lang="en-US" sz="900" baseline="0" dirty="0" err="1" smtClean="0"/>
              <a:t>ari’s</a:t>
            </a:r>
            <a:r>
              <a:rPr lang="en-US" sz="900" baseline="0" dirty="0" smtClean="0"/>
              <a:t> poetics encourage us, if nothing else, </a:t>
            </a:r>
            <a:r>
              <a:rPr lang="en-US" sz="900" i="1" baseline="0" dirty="0" smtClean="0"/>
              <a:t>not</a:t>
            </a:r>
            <a:r>
              <a:rPr lang="en-US" sz="900" baseline="0" dirty="0" smtClean="0"/>
              <a:t> to take it for granted?</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5</a:t>
            </a:fld>
            <a:endParaRPr lang="en-US"/>
          </a:p>
        </p:txBody>
      </p:sp>
    </p:spTree>
    <p:extLst>
      <p:ext uri="{BB962C8B-B14F-4D97-AF65-F5344CB8AC3E}">
        <p14:creationId xmlns:p14="http://schemas.microsoft.com/office/powerpoint/2010/main" val="636354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fontScale="92500" lnSpcReduction="20000"/>
          </a:bodyPr>
          <a:lstStyle/>
          <a:p>
            <a:r>
              <a:rPr lang="en-US" dirty="0" smtClean="0"/>
              <a:t>prologue (starts p. 395)</a:t>
            </a:r>
          </a:p>
          <a:p>
            <a:pPr marL="454823" lvl="1" defTabSz="909645"/>
            <a:r>
              <a:rPr lang="en-US" dirty="0" smtClean="0"/>
              <a:t>Dionysus. I am changed,</a:t>
            </a:r>
            <a:r>
              <a:rPr lang="en-US" baseline="0" dirty="0" smtClean="0"/>
              <a:t> a god made man, d’s boundary-crossing aspect. cf. dress-up, geographical-cultural boundary-crossing, etc. he is a foreign god (“I come from Lydia” etc.) coming to conquer Greece. yet he is a native </a:t>
            </a:r>
            <a:r>
              <a:rPr lang="en-US" baseline="0" dirty="0" err="1" smtClean="0"/>
              <a:t>greek</a:t>
            </a:r>
            <a:r>
              <a:rPr lang="en-US" baseline="0" dirty="0" smtClean="0"/>
              <a:t>. (barbarian-</a:t>
            </a:r>
            <a:r>
              <a:rPr lang="en-US" baseline="0" dirty="0" err="1" smtClean="0"/>
              <a:t>greek</a:t>
            </a:r>
            <a:r>
              <a:rPr lang="en-US" baseline="0" dirty="0" smtClean="0"/>
              <a:t> divide.)</a:t>
            </a:r>
            <a:endParaRPr lang="en-US" dirty="0" smtClean="0"/>
          </a:p>
          <a:p>
            <a:r>
              <a:rPr lang="en-US" dirty="0" err="1" smtClean="0"/>
              <a:t>parodos</a:t>
            </a:r>
            <a:r>
              <a:rPr lang="en-US" dirty="0" smtClean="0"/>
              <a:t> (398): “Asian” (Anatolian) Bacchants. Cult hymn. celebrates the double birth of god: at </a:t>
            </a:r>
            <a:r>
              <a:rPr lang="en-US" dirty="0" err="1" smtClean="0"/>
              <a:t>thbes</a:t>
            </a:r>
            <a:r>
              <a:rPr lang="en-US" dirty="0" smtClean="0"/>
              <a:t>, on </a:t>
            </a:r>
            <a:r>
              <a:rPr lang="en-US" dirty="0" err="1" smtClean="0"/>
              <a:t>crete</a:t>
            </a:r>
            <a:r>
              <a:rPr lang="en-US" baseline="0" dirty="0" smtClean="0"/>
              <a:t> (p. 400, “p chamber of </a:t>
            </a:r>
            <a:r>
              <a:rPr lang="en-US" baseline="0" dirty="0" err="1" smtClean="0"/>
              <a:t>curetes</a:t>
            </a:r>
            <a:r>
              <a:rPr lang="en-US" baseline="0" dirty="0" smtClean="0"/>
              <a:t>”)</a:t>
            </a:r>
            <a:endParaRPr lang="en-US" dirty="0" smtClean="0"/>
          </a:p>
          <a:p>
            <a:r>
              <a:rPr lang="en-US" dirty="0" smtClean="0"/>
              <a:t>1st episode (402)</a:t>
            </a:r>
          </a:p>
          <a:p>
            <a:pPr lvl="1"/>
            <a:r>
              <a:rPr lang="en-US" dirty="0" smtClean="0"/>
              <a:t>Tiresias, Cadmus, </a:t>
            </a:r>
            <a:r>
              <a:rPr lang="en-US" dirty="0" err="1" smtClean="0"/>
              <a:t>Pentheus</a:t>
            </a:r>
            <a:r>
              <a:rPr lang="en-US" dirty="0" smtClean="0"/>
              <a:t>. note the comedy of c and t, old geezers, done up in Dionysian garb.</a:t>
            </a:r>
          </a:p>
          <a:p>
            <a:pPr lvl="1"/>
            <a:r>
              <a:rPr lang="en-US" dirty="0" err="1" smtClean="0"/>
              <a:t>tir</a:t>
            </a:r>
            <a:r>
              <a:rPr lang="en-US" dirty="0" smtClean="0"/>
              <a:t>: </a:t>
            </a:r>
            <a:r>
              <a:rPr lang="en-US" dirty="0"/>
              <a:t>humanity has 2 blessings: </a:t>
            </a:r>
            <a:r>
              <a:rPr lang="en-US" dirty="0" err="1"/>
              <a:t>demeter</a:t>
            </a:r>
            <a:r>
              <a:rPr lang="en-US" dirty="0"/>
              <a:t> (earth, food), d (wine). encomium of wine: anodyne, soporific. the wine is d and vice versa. when we drink we are possessed.</a:t>
            </a:r>
          </a:p>
          <a:p>
            <a:pPr lvl="1"/>
            <a:r>
              <a:rPr lang="en-US" dirty="0"/>
              <a:t>286. t defends myth of 2ble birth. a mystic interpretation hinging on pun: </a:t>
            </a:r>
            <a:r>
              <a:rPr lang="en-US" dirty="0" err="1"/>
              <a:t>meros</a:t>
            </a:r>
            <a:r>
              <a:rPr lang="en-US" dirty="0"/>
              <a:t>/</a:t>
            </a:r>
            <a:r>
              <a:rPr lang="en-US" dirty="0" err="1"/>
              <a:t>homeros</a:t>
            </a:r>
            <a:r>
              <a:rPr lang="en-US" dirty="0"/>
              <a:t>. z, harboring d on </a:t>
            </a:r>
            <a:r>
              <a:rPr lang="en-US" dirty="0" err="1"/>
              <a:t>olympus</a:t>
            </a:r>
            <a:r>
              <a:rPr lang="en-US" dirty="0"/>
              <a:t> and thus angering </a:t>
            </a:r>
            <a:r>
              <a:rPr lang="en-US" dirty="0" err="1"/>
              <a:t>hera</a:t>
            </a:r>
            <a:r>
              <a:rPr lang="en-US" dirty="0"/>
              <a:t>, gives to h a piece of sky (</a:t>
            </a:r>
            <a:r>
              <a:rPr lang="en-US" dirty="0" err="1"/>
              <a:t>aither</a:t>
            </a:r>
            <a:r>
              <a:rPr lang="en-US" dirty="0"/>
              <a:t>) as "hostage." but the crowd understands that as </a:t>
            </a:r>
            <a:r>
              <a:rPr lang="en-US" dirty="0" err="1"/>
              <a:t>meros</a:t>
            </a:r>
            <a:r>
              <a:rPr lang="en-US" dirty="0"/>
              <a:t>, "thigh." the myth associates </a:t>
            </a:r>
            <a:r>
              <a:rPr lang="en-US" dirty="0" err="1"/>
              <a:t>dionysus</a:t>
            </a:r>
            <a:r>
              <a:rPr lang="en-US" dirty="0"/>
              <a:t> with the heavenly element, i.e., with </a:t>
            </a:r>
            <a:r>
              <a:rPr lang="en-US" dirty="0" err="1"/>
              <a:t>zeus</a:t>
            </a:r>
            <a:r>
              <a:rPr lang="en-US" dirty="0"/>
              <a:t>. </a:t>
            </a:r>
            <a:r>
              <a:rPr lang="en-US" dirty="0" err="1"/>
              <a:t>aither</a:t>
            </a:r>
            <a:r>
              <a:rPr lang="en-US" dirty="0"/>
              <a:t> is used to make the facsimile of </a:t>
            </a:r>
            <a:r>
              <a:rPr lang="en-US" dirty="0" err="1"/>
              <a:t>helen</a:t>
            </a:r>
            <a:r>
              <a:rPr lang="en-US" dirty="0"/>
              <a:t>, too. note that this interpretation is important: d is the god of facsimile, of the simulacrum. there is, in a sense, no real god there, only air. the process of imitation manifests the god.</a:t>
            </a:r>
            <a:endParaRPr lang="en-US" dirty="0" smtClean="0"/>
          </a:p>
          <a:p>
            <a:r>
              <a:rPr lang="en-US" dirty="0" smtClean="0"/>
              <a:t>1st </a:t>
            </a:r>
            <a:r>
              <a:rPr lang="en-US" dirty="0" err="1" smtClean="0"/>
              <a:t>stasimon</a:t>
            </a:r>
            <a:r>
              <a:rPr lang="en-US" dirty="0" smtClean="0"/>
              <a:t> (412)</a:t>
            </a:r>
          </a:p>
          <a:p>
            <a:pPr lvl="1"/>
            <a:r>
              <a:rPr lang="en-US" dirty="0" err="1" smtClean="0"/>
              <a:t>Pentheus</a:t>
            </a:r>
            <a:r>
              <a:rPr lang="en-US" dirty="0" smtClean="0"/>
              <a:t>’ impiety</a:t>
            </a:r>
          </a:p>
          <a:p>
            <a:r>
              <a:rPr lang="en-US" dirty="0" smtClean="0"/>
              <a:t>2nd episode (414)</a:t>
            </a:r>
          </a:p>
          <a:p>
            <a:pPr lvl="1"/>
            <a:r>
              <a:rPr lang="en-US" dirty="0" smtClean="0"/>
              <a:t>Servant, </a:t>
            </a:r>
            <a:r>
              <a:rPr lang="en-US" dirty="0" err="1" smtClean="0"/>
              <a:t>Pentheus</a:t>
            </a:r>
            <a:r>
              <a:rPr lang="en-US" dirty="0" smtClean="0"/>
              <a:t>, Dionysus (in disguise)</a:t>
            </a:r>
          </a:p>
          <a:p>
            <a:pPr lvl="1"/>
            <a:r>
              <a:rPr lang="en-US" dirty="0" smtClean="0"/>
              <a:t>soldier describes the miraculous escape of the Bacchae. note the quasi-sexual appreciation of d’s implicitly effeminate beauty. yet d is the bull god, the </a:t>
            </a:r>
            <a:r>
              <a:rPr lang="en-US" dirty="0" err="1" smtClean="0"/>
              <a:t>roarer</a:t>
            </a:r>
            <a:r>
              <a:rPr lang="en-US" dirty="0" smtClean="0"/>
              <a:t>, the quintessentially phallic deity. d</a:t>
            </a:r>
            <a:r>
              <a:rPr lang="en-US" baseline="0" dirty="0" smtClean="0"/>
              <a:t> plays at being an emissary of himself. he is playing someone other than himself, yet in so doing at a deeper level is very much himself. (p </a:t>
            </a:r>
            <a:r>
              <a:rPr lang="en-US" baseline="0" dirty="0" err="1" smtClean="0"/>
              <a:t>casannot</a:t>
            </a:r>
            <a:r>
              <a:rPr lang="en-US" baseline="0" dirty="0" smtClean="0"/>
              <a:t> see the god though he is looking at him – d is “where I am.) you are d if you are not yourself. this is the essence of Athenian drama.</a:t>
            </a:r>
            <a:endParaRPr lang="en-US" dirty="0" smtClean="0"/>
          </a:p>
          <a:p>
            <a:r>
              <a:rPr lang="en-US" dirty="0" smtClean="0"/>
              <a:t>2nd </a:t>
            </a:r>
            <a:r>
              <a:rPr lang="en-US" dirty="0" err="1" smtClean="0"/>
              <a:t>stasimon</a:t>
            </a:r>
            <a:r>
              <a:rPr lang="en-US" dirty="0" smtClean="0"/>
              <a:t> (417)</a:t>
            </a:r>
          </a:p>
          <a:p>
            <a:pPr lvl="1"/>
            <a:r>
              <a:rPr lang="en-US" dirty="0" smtClean="0"/>
              <a:t>Thebes’ rejection of Dionysus</a:t>
            </a:r>
          </a:p>
          <a:p>
            <a:r>
              <a:rPr lang="en-US" dirty="0" smtClean="0"/>
              <a:t>Choral dialogue (418): Chorus &amp; D</a:t>
            </a:r>
          </a:p>
          <a:p>
            <a:pPr lvl="1"/>
            <a:r>
              <a:rPr lang="en-US" dirty="0" smtClean="0"/>
              <a:t>Earthquake. self-</a:t>
            </a:r>
            <a:r>
              <a:rPr lang="en-US" dirty="0" err="1" smtClean="0"/>
              <a:t>freed’s</a:t>
            </a:r>
            <a:r>
              <a:rPr lang="en-US" dirty="0" smtClean="0"/>
              <a:t> power.</a:t>
            </a:r>
            <a:r>
              <a:rPr lang="en-US" baseline="0" dirty="0" smtClean="0"/>
              <a:t> adoration of him by bacchants.</a:t>
            </a:r>
            <a:endParaRPr lang="en-US" dirty="0" smtClean="0"/>
          </a:p>
          <a:p>
            <a:r>
              <a:rPr lang="en-US" dirty="0" smtClean="0"/>
              <a:t>Trochaic dialogue, D &amp; Leader (420)</a:t>
            </a:r>
          </a:p>
          <a:p>
            <a:pPr lvl="1"/>
            <a:r>
              <a:rPr lang="en-US" dirty="0" smtClean="0"/>
              <a:t>“messenger” scene. d describes his destruction of the palace of </a:t>
            </a:r>
            <a:r>
              <a:rPr lang="en-US" dirty="0" err="1" smtClean="0"/>
              <a:t>pentheus</a:t>
            </a:r>
            <a:r>
              <a:rPr lang="en-US" dirty="0" smtClean="0"/>
              <a:t>. note that the women, the </a:t>
            </a:r>
            <a:r>
              <a:rPr lang="en-US" i="1" dirty="0" smtClean="0"/>
              <a:t>bacchants</a:t>
            </a:r>
            <a:r>
              <a:rPr lang="en-US" i="0" dirty="0" smtClean="0"/>
              <a:t> of Anatolia, think d is a human worshipper of god. god’s playacting.</a:t>
            </a:r>
            <a:endParaRPr lang="en-US" dirty="0" smtClean="0"/>
          </a:p>
          <a:p>
            <a:r>
              <a:rPr lang="en-US" dirty="0" smtClean="0"/>
              <a:t>3rd episode (422)</a:t>
            </a:r>
          </a:p>
          <a:p>
            <a:pPr lvl="1"/>
            <a:r>
              <a:rPr lang="en-US" dirty="0" smtClean="0"/>
              <a:t>Short dialogue, D&amp;P </a:t>
            </a:r>
          </a:p>
          <a:p>
            <a:pPr lvl="1"/>
            <a:r>
              <a:rPr lang="en-US" dirty="0" smtClean="0"/>
              <a:t>Messenger scene: </a:t>
            </a:r>
            <a:r>
              <a:rPr lang="en-US" i="1" dirty="0" smtClean="0"/>
              <a:t>hubris</a:t>
            </a:r>
            <a:r>
              <a:rPr lang="en-US" dirty="0" smtClean="0"/>
              <a:t> in the hills. the foreign women of the chorus</a:t>
            </a:r>
            <a:r>
              <a:rPr lang="en-US" baseline="0" dirty="0" smtClean="0"/>
              <a:t> are in town. the women of the town have burst free and, led by the royal sisters, wreak hubristic havoc in the countryside. here the fennel rods-</a:t>
            </a:r>
            <a:r>
              <a:rPr lang="en-US" baseline="0" dirty="0" err="1" smtClean="0"/>
              <a:t>thursoi</a:t>
            </a:r>
            <a:r>
              <a:rPr lang="en-US" baseline="0" dirty="0" smtClean="0"/>
              <a:t>-prove truly hubristic.</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1174729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fontScale="70000" lnSpcReduction="20000"/>
          </a:bodyPr>
          <a:lstStyle/>
          <a:p>
            <a:pPr defTabSz="909645" fontAlgn="auto">
              <a:spcBef>
                <a:spcPct val="20000"/>
              </a:spcBef>
              <a:spcAft>
                <a:spcPts val="0"/>
              </a:spcAft>
              <a:buClr>
                <a:prstClr val="white">
                  <a:lumMod val="75000"/>
                </a:prstClr>
              </a:buClr>
              <a:buSzPct val="125000"/>
            </a:pPr>
            <a:r>
              <a:rPr lang="en-US" sz="1800" dirty="0">
                <a:solidFill>
                  <a:srgbClr val="000000"/>
                </a:solidFill>
              </a:rPr>
              <a:t>[first briefly review plot </a:t>
            </a:r>
            <a:r>
              <a:rPr lang="en-US" sz="1800" dirty="0" err="1">
                <a:solidFill>
                  <a:srgbClr val="000000"/>
                </a:solidFill>
              </a:rPr>
              <a:t>devleopments</a:t>
            </a:r>
            <a:r>
              <a:rPr lang="en-US" sz="1800" dirty="0">
                <a:solidFill>
                  <a:srgbClr val="000000"/>
                </a:solidFill>
              </a:rPr>
              <a:t> of second half of play]</a:t>
            </a:r>
          </a:p>
          <a:p>
            <a:r>
              <a:rPr lang="en-US" dirty="0" smtClean="0"/>
              <a:t>4th episode (432)</a:t>
            </a:r>
          </a:p>
          <a:p>
            <a:pPr lvl="1"/>
            <a:r>
              <a:rPr lang="en-US" dirty="0" smtClean="0"/>
              <a:t>D&amp;P. Fitting scene</a:t>
            </a:r>
          </a:p>
          <a:p>
            <a:pPr lvl="2"/>
            <a:r>
              <a:rPr lang="en-US" dirty="0" smtClean="0"/>
              <a:t>4th episode. ritual feminization preceding p's death. but also representing a stage in p’s “initiation” into the mysteries of </a:t>
            </a:r>
            <a:r>
              <a:rPr lang="en-US" dirty="0" err="1" smtClean="0"/>
              <a:t>dionysus</a:t>
            </a:r>
            <a:r>
              <a:rPr lang="en-US" dirty="0" smtClean="0"/>
              <a:t>. initiation itself as a kind of ritual death. p sees double. to him d seems a bull. tyrannical-masculine-aggressive p now feminized, effeminate d now hyper-masculinized. p now wants to be publically conducted through </a:t>
            </a:r>
            <a:r>
              <a:rPr lang="en-US" dirty="0" err="1" smtClean="0"/>
              <a:t>thebes</a:t>
            </a:r>
            <a:r>
              <a:rPr lang="en-US" dirty="0" smtClean="0"/>
              <a:t>. public ritual humiliation.</a:t>
            </a:r>
          </a:p>
          <a:p>
            <a:pPr lvl="2"/>
            <a:r>
              <a:rPr lang="en-US" dirty="0" smtClean="0"/>
              <a:t>one is tempted to ask whether that scene serves properly as comedy or tragedy. but the comic element is sort of </a:t>
            </a:r>
            <a:r>
              <a:rPr lang="en-US" dirty="0" err="1" smtClean="0"/>
              <a:t>unmistakeable</a:t>
            </a:r>
            <a:r>
              <a:rPr lang="en-US" dirty="0" smtClean="0"/>
              <a:t>. yet this is no comic relief with low characters on stage, as in </a:t>
            </a:r>
            <a:r>
              <a:rPr lang="en-US" dirty="0" err="1" smtClean="0"/>
              <a:t>shakespeare</a:t>
            </a:r>
            <a:r>
              <a:rPr lang="en-US" dirty="0" smtClean="0"/>
              <a:t>, whatever else, this has to be made to fit into the play’s tragic trajectory!</a:t>
            </a:r>
          </a:p>
          <a:p>
            <a:r>
              <a:rPr lang="en-US" dirty="0" smtClean="0"/>
              <a:t>5th episode (438)</a:t>
            </a:r>
          </a:p>
          <a:p>
            <a:pPr lvl="1"/>
            <a:r>
              <a:rPr lang="en-US" dirty="0" smtClean="0"/>
              <a:t>Messenger (servant on death of </a:t>
            </a:r>
            <a:r>
              <a:rPr lang="en-US" dirty="0" err="1" smtClean="0"/>
              <a:t>Pentheus</a:t>
            </a:r>
            <a:r>
              <a:rPr lang="en-US" dirty="0" smtClean="0"/>
              <a:t>)</a:t>
            </a:r>
          </a:p>
          <a:p>
            <a:pPr lvl="2"/>
            <a:r>
              <a:rPr lang="en-US" dirty="0" smtClean="0"/>
              <a:t>messenger speech. p's killing by bacchants. p's curiosity. d's miraculous strength as he pulls down tree. d disappears to address </a:t>
            </a:r>
            <a:r>
              <a:rPr lang="en-US" dirty="0" err="1" smtClean="0"/>
              <a:t>thiasos</a:t>
            </a:r>
            <a:r>
              <a:rPr lang="en-US" dirty="0" smtClean="0"/>
              <a:t> from sky. women go to pelt p etc. (fail), then to uproot tree. p, a "climbing animal," believed will spread secrets. </a:t>
            </a:r>
            <a:r>
              <a:rPr lang="en-US" dirty="0" err="1" smtClean="0"/>
              <a:t>sparagmos</a:t>
            </a:r>
            <a:r>
              <a:rPr lang="en-US" dirty="0" smtClean="0"/>
              <a:t> and near </a:t>
            </a:r>
            <a:r>
              <a:rPr lang="en-US" dirty="0" err="1" smtClean="0"/>
              <a:t>omophagia</a:t>
            </a:r>
            <a:r>
              <a:rPr lang="en-US" dirty="0" smtClean="0"/>
              <a:t>, ironically, of agave’s own son.</a:t>
            </a:r>
          </a:p>
          <a:p>
            <a:pPr defTabSz="909645" fontAlgn="auto">
              <a:spcBef>
                <a:spcPct val="20000"/>
              </a:spcBef>
              <a:spcAft>
                <a:spcPts val="0"/>
              </a:spcAft>
              <a:buClr>
                <a:prstClr val="white">
                  <a:lumMod val="75000"/>
                </a:prstClr>
              </a:buClr>
              <a:buSzPct val="125000"/>
            </a:pPr>
            <a:r>
              <a:rPr lang="en-US" sz="1800" dirty="0" smtClean="0">
                <a:solidFill>
                  <a:srgbClr val="000000"/>
                </a:solidFill>
              </a:rPr>
              <a:t>3rd </a:t>
            </a:r>
            <a:r>
              <a:rPr lang="en-US" sz="1800" dirty="0">
                <a:solidFill>
                  <a:srgbClr val="000000"/>
                </a:solidFill>
              </a:rPr>
              <a:t>stasimon (431)</a:t>
            </a:r>
          </a:p>
          <a:p>
            <a:pPr marL="739087" lvl="1" indent="-284264" defTabSz="909645" fontAlgn="auto">
              <a:spcBef>
                <a:spcPct val="20000"/>
              </a:spcBef>
              <a:spcAft>
                <a:spcPts val="0"/>
              </a:spcAft>
              <a:buClr>
                <a:prstClr val="white">
                  <a:lumMod val="75000"/>
                </a:prstClr>
              </a:buClr>
              <a:buSzPct val="125000"/>
              <a:buFont typeface="Arial" pitchFamily="34" charset="0"/>
              <a:buChar char="•"/>
            </a:pPr>
            <a:r>
              <a:rPr lang="en-US" sz="1500" dirty="0">
                <a:solidFill>
                  <a:srgbClr val="000000"/>
                </a:solidFill>
              </a:rPr>
              <a:t>Hope restored, do not mock the god</a:t>
            </a:r>
          </a:p>
          <a:p>
            <a:pPr lvl="2"/>
            <a:r>
              <a:rPr lang="en-US" dirty="0" smtClean="0"/>
              <a:t>this choral number offers a point of departure pondering the moral horizon against which the play looks upon the behavior of a p. on the one hand, the obvious: honor the gods if you don’t want to incur their wrath. but wouldn’t p and others have followed that in d’s regard had they just known? maybe it was their</a:t>
            </a:r>
            <a:r>
              <a:rPr lang="en-US" baseline="0" dirty="0" smtClean="0"/>
              <a:t> </a:t>
            </a:r>
            <a:r>
              <a:rPr lang="en-US" baseline="0" dirty="0" err="1" smtClean="0"/>
              <a:t>arraogance</a:t>
            </a:r>
            <a:r>
              <a:rPr lang="en-US" baseline="0" dirty="0" smtClean="0"/>
              <a:t> that made them blind, but it’s not at all clear that p and others had more to work from than the claims of Semele.</a:t>
            </a:r>
          </a:p>
          <a:p>
            <a:pPr lvl="2"/>
            <a:r>
              <a:rPr lang="en-US" dirty="0" smtClean="0"/>
              <a:t>competition between agave and her sisters for chief honors in</a:t>
            </a:r>
            <a:r>
              <a:rPr lang="en-US" baseline="0" dirty="0" smtClean="0"/>
              <a:t> the hunt may offer insight. the sisters participate sort of on equal footing with others in their unrestrained celebration of god. but their competition suggests competition within the family for preeminence. just as p suspects the “stranger” competes with him, just as </a:t>
            </a:r>
            <a:r>
              <a:rPr lang="en-US" baseline="0" dirty="0" err="1" smtClean="0"/>
              <a:t>creon</a:t>
            </a:r>
            <a:r>
              <a:rPr lang="en-US" baseline="0" dirty="0" smtClean="0"/>
              <a:t> and later </a:t>
            </a:r>
            <a:r>
              <a:rPr lang="en-US" baseline="0" dirty="0" err="1" smtClean="0"/>
              <a:t>oed</a:t>
            </a:r>
            <a:r>
              <a:rPr lang="en-US" baseline="0" dirty="0" smtClean="0"/>
              <a:t> suspect challenges to their power. just as d, also a member of this messed up family, sees p as a impediment to </a:t>
            </a:r>
            <a:r>
              <a:rPr lang="en-US" i="1" baseline="0" dirty="0" smtClean="0"/>
              <a:t>his</a:t>
            </a:r>
            <a:r>
              <a:rPr lang="en-US" i="0" baseline="0" dirty="0" smtClean="0"/>
              <a:t> power at </a:t>
            </a:r>
            <a:r>
              <a:rPr lang="en-US" i="0" baseline="0" dirty="0" err="1" smtClean="0"/>
              <a:t>thebes</a:t>
            </a:r>
            <a:r>
              <a:rPr lang="en-US" i="0" baseline="0" dirty="0" smtClean="0"/>
              <a:t>.</a:t>
            </a:r>
          </a:p>
          <a:p>
            <a:pPr lvl="2"/>
            <a:r>
              <a:rPr lang="en-US" i="0" baseline="0" dirty="0" smtClean="0"/>
              <a:t>so we seem to have something like one of the chief conflicts moving the plot of </a:t>
            </a:r>
            <a:r>
              <a:rPr lang="en-US" i="0" baseline="0" dirty="0" err="1" smtClean="0"/>
              <a:t>soph’s</a:t>
            </a:r>
            <a:r>
              <a:rPr lang="en-US" i="0" baseline="0" dirty="0" smtClean="0"/>
              <a:t> ant forward: paternalist power versus the world of women and of the gods. again, a dialectic dramatizing the extremely painful </a:t>
            </a:r>
            <a:r>
              <a:rPr lang="en-US" i="0" baseline="0" dirty="0" err="1" smtClean="0"/>
              <a:t>birthpangs</a:t>
            </a:r>
            <a:r>
              <a:rPr lang="en-US" i="0" baseline="0" dirty="0" smtClean="0"/>
              <a:t> of a political and social order retaining patriarchy but subsuming the household and the gods within it. note how acceptance of Dionysus is the acceptance of what is simultaneously </a:t>
            </a:r>
            <a:r>
              <a:rPr lang="en-US" i="0" baseline="0" dirty="0" err="1" smtClean="0"/>
              <a:t>domomestic</a:t>
            </a:r>
            <a:r>
              <a:rPr lang="en-US" i="0" baseline="0" dirty="0" smtClean="0"/>
              <a:t> and foreign. through the punishment of p and of ag and family, honoring the gods and attendant benefits will no longer be a mere matter of luck.</a:t>
            </a:r>
          </a:p>
          <a:p>
            <a:r>
              <a:rPr lang="en-US" dirty="0" smtClean="0"/>
              <a:t>exodos (443)</a:t>
            </a:r>
          </a:p>
          <a:p>
            <a:pPr lvl="1"/>
            <a:r>
              <a:rPr lang="en-US" dirty="0" smtClean="0"/>
              <a:t>Agave’s mad scene</a:t>
            </a:r>
          </a:p>
          <a:p>
            <a:pPr lvl="2"/>
            <a:r>
              <a:rPr lang="en-US" dirty="0" smtClean="0"/>
              <a:t>lyric dialogue</a:t>
            </a:r>
          </a:p>
          <a:p>
            <a:pPr lvl="2"/>
            <a:r>
              <a:rPr lang="en-US" dirty="0" smtClean="0"/>
              <a:t>agave’s call to the feast – no entirely explicit, but clearly to feast on Pentheus. (omophagia).</a:t>
            </a:r>
            <a:endParaRPr lang="en-US" baseline="0" dirty="0" smtClean="0"/>
          </a:p>
          <a:p>
            <a:pPr lvl="3"/>
            <a:r>
              <a:rPr lang="en-US" baseline="0" dirty="0" err="1" smtClean="0"/>
              <a:t>cf.also</a:t>
            </a:r>
            <a:r>
              <a:rPr lang="en-US" baseline="0" dirty="0" smtClean="0"/>
              <a:t> below</a:t>
            </a:r>
            <a:endParaRPr lang="en-US" dirty="0" smtClean="0"/>
          </a:p>
          <a:p>
            <a:pPr lvl="1"/>
            <a:r>
              <a:rPr lang="en-US" dirty="0" smtClean="0"/>
              <a:t>Cadmus’s return with Pentheus. Lament for Pentheus</a:t>
            </a:r>
          </a:p>
          <a:p>
            <a:pPr lvl="2"/>
            <a:r>
              <a:rPr lang="en-US" baseline="0" dirty="0" smtClean="0"/>
              <a:t>Cadmus “Murder is what your tragic hands have done. Beautiful the victim cut down by the gods:  the sacrificial feast you call me to and Thebes.”</a:t>
            </a:r>
          </a:p>
          <a:p>
            <a:pPr lvl="2"/>
            <a:r>
              <a:rPr lang="en-US" baseline="0" dirty="0" smtClean="0"/>
              <a:t>agave comes to her wits, knowledge too late. agave and everyone’s reversal. the kissing scene is also kind of sick</a:t>
            </a:r>
            <a:endParaRPr lang="en-US" dirty="0" smtClean="0"/>
          </a:p>
          <a:p>
            <a:pPr lvl="1"/>
            <a:r>
              <a:rPr lang="en-US" dirty="0" smtClean="0"/>
              <a:t>[the chorus p. 452 was made up by the translator]</a:t>
            </a:r>
          </a:p>
          <a:p>
            <a:pPr lvl="1"/>
            <a:r>
              <a:rPr lang="en-US" dirty="0" smtClean="0"/>
              <a:t>Deus ex machina</a:t>
            </a:r>
          </a:p>
          <a:p>
            <a:pPr lvl="2"/>
            <a:r>
              <a:rPr lang="en-US" dirty="0" smtClean="0"/>
              <a:t>deus ex machina (ex </a:t>
            </a:r>
            <a:r>
              <a:rPr lang="en-US" dirty="0" err="1" smtClean="0"/>
              <a:t>tecto</a:t>
            </a:r>
            <a:r>
              <a:rPr lang="en-US" dirty="0" smtClean="0"/>
              <a:t>??). (had already begun in lost segments with establishment of cult. translator wrong in rejecting lines. Cadmus and Harmonia to become snakes, to drive chariot to barbarian land. shall lead barbarians in attack on </a:t>
            </a:r>
            <a:r>
              <a:rPr lang="en-US" dirty="0" err="1" smtClean="0"/>
              <a:t>delphi</a:t>
            </a:r>
            <a:r>
              <a:rPr lang="en-US" dirty="0" smtClean="0"/>
              <a:t>. shall die and be transported to the islands of the blest.</a:t>
            </a:r>
          </a:p>
          <a:p>
            <a:pPr lvl="2"/>
            <a:r>
              <a:rPr lang="en-US" dirty="0" smtClean="0"/>
              <a:t>“DIONYSUS: Too late to know me now; you did not when you should.” (knowledge too late)</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2684674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8</a:t>
            </a:fld>
            <a:endParaRPr lang="en-US"/>
          </a:p>
        </p:txBody>
      </p:sp>
    </p:spTree>
    <p:extLst>
      <p:ext uri="{BB962C8B-B14F-4D97-AF65-F5344CB8AC3E}">
        <p14:creationId xmlns:p14="http://schemas.microsoft.com/office/powerpoint/2010/main" val="1048138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2114550" y="647700"/>
            <a:ext cx="2781300" cy="1565275"/>
          </a:xfrm>
          <a:ln/>
        </p:spPr>
      </p:sp>
      <p:sp>
        <p:nvSpPr>
          <p:cNvPr id="43011" name="Notes Placeholder 2"/>
          <p:cNvSpPr>
            <a:spLocks noGrp="1"/>
          </p:cNvSpPr>
          <p:nvPr>
            <p:ph type="body" idx="1"/>
          </p:nvPr>
        </p:nvSpPr>
        <p:spPr>
          <a:noFill/>
          <a:ln/>
        </p:spPr>
        <p:txBody>
          <a:bodyPr/>
          <a:lstStyle/>
          <a:p>
            <a:pPr rtl="0" eaLnBrk="1" fontAlgn="t" latinLnBrk="0" hangingPunct="1"/>
            <a:r>
              <a:rPr lang="en-US" i="1" dirty="0"/>
              <a:t>ethos</a:t>
            </a:r>
            <a:r>
              <a:rPr lang="en-US" dirty="0"/>
              <a:t> “character” (</a:t>
            </a:r>
            <a:r>
              <a:rPr lang="en-US" dirty="0" err="1"/>
              <a:t>Pentheus</a:t>
            </a:r>
            <a:r>
              <a:rPr lang="en-US" dirty="0"/>
              <a:t>)</a:t>
            </a:r>
          </a:p>
          <a:p>
            <a:pPr lvl="1" rtl="0" eaLnBrk="1" fontAlgn="t" latinLnBrk="0" hangingPunct="1"/>
            <a:r>
              <a:rPr lang="en-US" dirty="0"/>
              <a:t>character traits revealed through speech and action, and thus presumed to motivate same.</a:t>
            </a:r>
          </a:p>
          <a:p>
            <a:pPr lvl="1" rtl="0" eaLnBrk="1" fontAlgn="t" latinLnBrk="0" hangingPunct="1"/>
            <a:r>
              <a:rPr lang="en-US" dirty="0"/>
              <a:t>arrogant, paranoid. very much like a </a:t>
            </a:r>
            <a:r>
              <a:rPr lang="en-US" dirty="0" err="1"/>
              <a:t>creon</a:t>
            </a:r>
            <a:r>
              <a:rPr lang="en-US" dirty="0"/>
              <a:t>. misogynist? (we’ll have more to say about </a:t>
            </a:r>
            <a:r>
              <a:rPr lang="en-US" dirty="0" err="1"/>
              <a:t>pentheus</a:t>
            </a:r>
            <a:r>
              <a:rPr lang="en-US" dirty="0"/>
              <a:t> next class.)</a:t>
            </a:r>
          </a:p>
          <a:p>
            <a:pPr rtl="0" eaLnBrk="1" fontAlgn="t" latinLnBrk="0" hangingPunct="1"/>
            <a:r>
              <a:rPr lang="en-US" i="1" dirty="0"/>
              <a:t>hamartia</a:t>
            </a:r>
            <a:r>
              <a:rPr lang="en-US" dirty="0"/>
              <a:t> “error”</a:t>
            </a:r>
          </a:p>
          <a:p>
            <a:pPr lvl="1" rtl="0" eaLnBrk="1" fontAlgn="t" latinLnBrk="0" hangingPunct="1"/>
            <a:r>
              <a:rPr lang="en-US" dirty="0"/>
              <a:t>what is </a:t>
            </a:r>
            <a:r>
              <a:rPr lang="en-US" dirty="0" err="1"/>
              <a:t>pentheus</a:t>
            </a:r>
            <a:r>
              <a:rPr lang="en-US" dirty="0"/>
              <a:t>’ tragic mistake? it is surely to have resisted the worship of the god. mistake of agave and her sisters? to accuse Semele of an illicit human union – again, to deny the god.</a:t>
            </a:r>
          </a:p>
          <a:p>
            <a:pPr lvl="1" rtl="0" eaLnBrk="1" fontAlgn="t" latinLnBrk="0" hangingPunct="1"/>
            <a:r>
              <a:rPr lang="en-US" dirty="0"/>
              <a:t>note how this is hubris—insult—for the god.</a:t>
            </a:r>
          </a:p>
          <a:p>
            <a:pPr rtl="0" eaLnBrk="1" fontAlgn="t" latinLnBrk="0" hangingPunct="1"/>
            <a:r>
              <a:rPr lang="en-US" i="1" dirty="0" err="1"/>
              <a:t>desis</a:t>
            </a:r>
            <a:r>
              <a:rPr lang="en-US" dirty="0"/>
              <a:t> “complication”. this can include external and internal </a:t>
            </a:r>
            <a:r>
              <a:rPr lang="en-US" dirty="0" err="1"/>
              <a:t>devleopments</a:t>
            </a:r>
            <a:r>
              <a:rPr lang="en-US" dirty="0"/>
              <a:t>.</a:t>
            </a:r>
          </a:p>
          <a:p>
            <a:pPr lvl="1" rtl="0" eaLnBrk="1" fontAlgn="t" latinLnBrk="0" hangingPunct="1"/>
            <a:r>
              <a:rPr lang="en-US" dirty="0"/>
              <a:t>thus surely the arrival of Dionysus and his new cult – what that means for </a:t>
            </a:r>
            <a:r>
              <a:rPr lang="en-US" dirty="0" err="1"/>
              <a:t>thebes</a:t>
            </a:r>
            <a:r>
              <a:rPr lang="en-US" dirty="0"/>
              <a:t>. but the family is clearly enmeshed in all sorts of dysfunction—anticipates the later line of </a:t>
            </a:r>
            <a:r>
              <a:rPr lang="en-US" dirty="0" err="1"/>
              <a:t>labdacus</a:t>
            </a:r>
            <a:r>
              <a:rPr lang="en-US" dirty="0"/>
              <a:t> (Cadmus =&gt; </a:t>
            </a:r>
            <a:r>
              <a:rPr lang="en-US" dirty="0" err="1"/>
              <a:t>polydorus</a:t>
            </a:r>
            <a:r>
              <a:rPr lang="en-US" dirty="0"/>
              <a:t> =&gt; </a:t>
            </a:r>
            <a:r>
              <a:rPr lang="en-US" dirty="0" err="1"/>
              <a:t>labdacus</a:t>
            </a:r>
            <a:r>
              <a:rPr lang="en-US" dirty="0"/>
              <a:t> [</a:t>
            </a:r>
            <a:r>
              <a:rPr lang="en-US" dirty="0" err="1"/>
              <a:t>Chrysippus</a:t>
            </a:r>
            <a:r>
              <a:rPr lang="en-US" dirty="0"/>
              <a:t> story] =&gt; Laius =&gt; Oedipus)</a:t>
            </a:r>
          </a:p>
          <a:p>
            <a:pPr lvl="1" rtl="0" eaLnBrk="1" fontAlgn="t" latinLnBrk="0" hangingPunct="1"/>
            <a:r>
              <a:rPr lang="en-US" dirty="0"/>
              <a:t>one way – not exactly Aristotle’s – is to view tragic action as less a solution to a </a:t>
            </a:r>
            <a:r>
              <a:rPr lang="en-US" dirty="0" err="1"/>
              <a:t>desis</a:t>
            </a:r>
            <a:r>
              <a:rPr lang="en-US" dirty="0"/>
              <a:t> than an atonement/purification [quasi-aristo] – see next.</a:t>
            </a:r>
          </a:p>
          <a:p>
            <a:pPr rtl="0" eaLnBrk="1" fontAlgn="t" latinLnBrk="0" hangingPunct="1"/>
            <a:r>
              <a:rPr lang="en-US" i="1" dirty="0" err="1"/>
              <a:t>lusis</a:t>
            </a:r>
            <a:r>
              <a:rPr lang="en-US" dirty="0"/>
              <a:t> “unraveling, solution”</a:t>
            </a:r>
          </a:p>
          <a:p>
            <a:pPr lvl="1" rtl="0" eaLnBrk="1" fontAlgn="t" latinLnBrk="0" hangingPunct="1"/>
            <a:r>
              <a:rPr lang="en-US" dirty="0"/>
              <a:t>all the action leading to calamities experienced by … more soon.</a:t>
            </a:r>
          </a:p>
          <a:p>
            <a:pPr rtl="0" eaLnBrk="1" fontAlgn="t" latinLnBrk="0" hangingPunct="1"/>
            <a:r>
              <a:rPr lang="en-US" i="1" dirty="0" err="1"/>
              <a:t>anagnorisis</a:t>
            </a:r>
            <a:r>
              <a:rPr lang="en-US" dirty="0"/>
              <a:t> “recognition”</a:t>
            </a:r>
          </a:p>
          <a:p>
            <a:pPr lvl="1" rtl="0" eaLnBrk="1" fontAlgn="t" latinLnBrk="0" hangingPunct="1"/>
            <a:r>
              <a:rPr lang="en-US" dirty="0"/>
              <a:t>more soon. but is there non-recognition in the scenes we have read?</a:t>
            </a:r>
          </a:p>
          <a:p>
            <a:pPr rtl="0" eaLnBrk="1" fontAlgn="t" latinLnBrk="0" hangingPunct="1"/>
            <a:r>
              <a:rPr lang="en-US" i="1" dirty="0" err="1"/>
              <a:t>peripeteia</a:t>
            </a:r>
            <a:r>
              <a:rPr lang="en-US" dirty="0"/>
              <a:t/>
            </a:r>
            <a:br>
              <a:rPr lang="en-US" dirty="0"/>
            </a:br>
            <a:r>
              <a:rPr lang="en-US" dirty="0"/>
              <a:t>“reversal (of fortune)”</a:t>
            </a:r>
          </a:p>
          <a:p>
            <a:pPr lvl="1" rtl="0" eaLnBrk="1" fontAlgn="t" latinLnBrk="0" hangingPunct="1"/>
            <a:r>
              <a:rPr lang="en-US" dirty="0"/>
              <a:t>more soon</a:t>
            </a:r>
          </a:p>
          <a:p>
            <a:pPr rtl="0" eaLnBrk="1" fontAlgn="t" latinLnBrk="0" hangingPunct="1"/>
            <a:r>
              <a:rPr lang="en-US" i="1" dirty="0"/>
              <a:t>catharsis</a:t>
            </a:r>
            <a:r>
              <a:rPr lang="en-US" dirty="0"/>
              <a:t> “purification”</a:t>
            </a:r>
          </a:p>
          <a:p>
            <a:pPr lvl="1" rtl="0" eaLnBrk="1" fontAlgn="t" latinLnBrk="0" hangingPunct="1"/>
            <a:r>
              <a:rPr lang="en-US" dirty="0"/>
              <a:t>more soon</a:t>
            </a:r>
          </a:p>
          <a:p>
            <a:pPr rtl="0" eaLnBrk="1" fontAlgn="t" latinLnBrk="0" hangingPunct="1"/>
            <a:r>
              <a:rPr lang="en-US" dirty="0"/>
              <a:t>learning?</a:t>
            </a:r>
          </a:p>
          <a:p>
            <a:pPr lvl="1" rtl="0" eaLnBrk="1" fontAlgn="t" latinLnBrk="0" hangingPunct="1"/>
            <a:r>
              <a:rPr lang="en-US" dirty="0"/>
              <a:t>more soon</a:t>
            </a:r>
          </a:p>
          <a:p>
            <a:pPr rtl="0" eaLnBrk="1" fontAlgn="t" latinLnBrk="0" hangingPunct="1"/>
            <a:r>
              <a:rPr lang="en-US" dirty="0"/>
              <a:t>pleasure?</a:t>
            </a:r>
          </a:p>
          <a:p>
            <a:pPr lvl="1" rtl="0" eaLnBrk="1" fontAlgn="t" latinLnBrk="0" hangingPunct="1"/>
            <a:r>
              <a:rPr lang="en-US" dirty="0"/>
              <a:t>more soon. [what’s fascinating is that the play dramatizes dress-up, impersonation, and spectating – all of which p does. p </a:t>
            </a:r>
            <a:r>
              <a:rPr lang="en-US" i="1" dirty="0"/>
              <a:t>is</a:t>
            </a:r>
            <a:r>
              <a:rPr lang="en-US" dirty="0"/>
              <a:t> tragedy….]</a:t>
            </a:r>
          </a:p>
          <a:p>
            <a:pPr eaLnBrk="1" hangingPunct="1"/>
            <a:endParaRPr lang="en-US" dirty="0" smtClean="0"/>
          </a:p>
        </p:txBody>
      </p:sp>
      <p:sp>
        <p:nvSpPr>
          <p:cNvPr id="6" name="Date Placeholder 5"/>
          <p:cNvSpPr>
            <a:spLocks noGrp="1"/>
          </p:cNvSpPr>
          <p:nvPr>
            <p:ph type="dt" idx="10"/>
          </p:nvPr>
        </p:nvSpPr>
        <p:spPr/>
        <p:txBody>
          <a:bodyPr/>
          <a:lstStyle/>
          <a:p>
            <a:pPr>
              <a:defRPr/>
            </a:pPr>
            <a:fld id="{3BA02CFF-0170-42E2-B966-BB0B8452F4E1}" type="datetime1">
              <a:rPr lang="en-US" smtClean="0"/>
              <a:pPr>
                <a:defRPr/>
              </a:pPr>
              <a:t>2/11/2020</a:t>
            </a:fld>
            <a:endParaRPr lang="en-US"/>
          </a:p>
        </p:txBody>
      </p:sp>
      <p:sp>
        <p:nvSpPr>
          <p:cNvPr id="7" name="Slide Number Placeholder 6"/>
          <p:cNvSpPr>
            <a:spLocks noGrp="1"/>
          </p:cNvSpPr>
          <p:nvPr>
            <p:ph type="sldNum" sz="quarter" idx="11"/>
          </p:nvPr>
        </p:nvSpPr>
        <p:spPr/>
        <p:txBody>
          <a:bodyPr/>
          <a:lstStyle/>
          <a:p>
            <a:pPr>
              <a:defRPr/>
            </a:pPr>
            <a:fld id="{8A2D4B70-9EBF-486E-BA05-FC47CB0AA438}" type="slidenum">
              <a:rPr lang="en-US" smtClean="0"/>
              <a:pPr>
                <a:defRPr/>
              </a:pPr>
              <a:t>9</a:t>
            </a:fld>
            <a:endParaRPr lang="en-US"/>
          </a:p>
        </p:txBody>
      </p:sp>
      <p:sp>
        <p:nvSpPr>
          <p:cNvPr id="8" name="Footer Placeholder 7"/>
          <p:cNvSpPr>
            <a:spLocks noGrp="1"/>
          </p:cNvSpPr>
          <p:nvPr>
            <p:ph type="ftr" sz="quarter" idx="12"/>
          </p:nvPr>
        </p:nvSpPr>
        <p:spPr/>
        <p:txBody>
          <a:bodyPr/>
          <a:lstStyle/>
          <a:p>
            <a:pPr>
              <a:defRPr/>
            </a:pPr>
            <a:r>
              <a:rPr lang="en-US" smtClean="0"/>
              <a:t>ascholtz</a:t>
            </a:r>
            <a:endParaRPr lang="en-US"/>
          </a:p>
        </p:txBody>
      </p:sp>
      <p:sp>
        <p:nvSpPr>
          <p:cNvPr id="9" name="Header Placeholder 8"/>
          <p:cNvSpPr>
            <a:spLocks noGrp="1"/>
          </p:cNvSpPr>
          <p:nvPr>
            <p:ph type="hdr" sz="quarter" idx="13"/>
          </p:nvPr>
        </p:nvSpPr>
        <p:spPr/>
        <p:txBody>
          <a:bodyPr/>
          <a:lstStyle/>
          <a:p>
            <a:pPr>
              <a:defRPr/>
            </a:pPr>
            <a:r>
              <a:rPr lang="en-US" smtClean="0"/>
              <a:t>clas 215</a:t>
            </a:r>
            <a:endParaRPr lang="en-US"/>
          </a:p>
        </p:txBody>
      </p:sp>
    </p:spTree>
    <p:extLst>
      <p:ext uri="{BB962C8B-B14F-4D97-AF65-F5344CB8AC3E}">
        <p14:creationId xmlns:p14="http://schemas.microsoft.com/office/powerpoint/2010/main" val="25292796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88825"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Bacchae 2</a:t>
            </a:r>
            <a:endParaRPr dirty="0"/>
          </a:p>
        </p:txBody>
      </p:sp>
      <p:sp>
        <p:nvSpPr>
          <p:cNvPr id="4" name="Date Placeholder 3"/>
          <p:cNvSpPr>
            <a:spLocks noGrp="1"/>
          </p:cNvSpPr>
          <p:nvPr>
            <p:ph type="dt" sz="half" idx="10"/>
          </p:nvPr>
        </p:nvSpPr>
        <p:spPr/>
        <p:txBody>
          <a:bodyPr/>
          <a:lstStyle/>
          <a:p>
            <a:r>
              <a:rPr lang="en-US" smtClean="0"/>
              <a:t>11-Feb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Bacchae 2</a:t>
            </a:r>
            <a:endParaRPr dirty="0"/>
          </a:p>
        </p:txBody>
      </p:sp>
      <p:sp>
        <p:nvSpPr>
          <p:cNvPr id="4" name="Date Placeholder 3"/>
          <p:cNvSpPr>
            <a:spLocks noGrp="1"/>
          </p:cNvSpPr>
          <p:nvPr>
            <p:ph type="dt" sz="half" idx="10"/>
          </p:nvPr>
        </p:nvSpPr>
        <p:spPr/>
        <p:txBody>
          <a:bodyPr/>
          <a:lstStyle/>
          <a:p>
            <a:r>
              <a:rPr lang="en-US" smtClean="0"/>
              <a:t>11-Feb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6294" y="1191312"/>
            <a:ext cx="11376237"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294" y="2947086"/>
            <a:ext cx="11376237"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Bacchae 2</a:t>
            </a:r>
            <a:endParaRPr dirty="0"/>
          </a:p>
        </p:txBody>
      </p:sp>
      <p:sp>
        <p:nvSpPr>
          <p:cNvPr id="4" name="Date Placeholder 3"/>
          <p:cNvSpPr>
            <a:spLocks noGrp="1"/>
          </p:cNvSpPr>
          <p:nvPr>
            <p:ph type="dt" sz="half" idx="10"/>
          </p:nvPr>
        </p:nvSpPr>
        <p:spPr/>
        <p:txBody>
          <a:bodyPr/>
          <a:lstStyle/>
          <a:p>
            <a:r>
              <a:rPr lang="en-US" smtClean="0"/>
              <a:t>11-Feb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smtClean="0"/>
              <a:t>Bacchae 2</a:t>
            </a:r>
            <a:endParaRPr dirty="0"/>
          </a:p>
        </p:txBody>
      </p:sp>
      <p:sp>
        <p:nvSpPr>
          <p:cNvPr id="5" name="Date Placeholder 4"/>
          <p:cNvSpPr>
            <a:spLocks noGrp="1"/>
          </p:cNvSpPr>
          <p:nvPr>
            <p:ph type="dt" sz="half" idx="10"/>
          </p:nvPr>
        </p:nvSpPr>
        <p:spPr/>
        <p:txBody>
          <a:bodyPr/>
          <a:lstStyle/>
          <a:p>
            <a:r>
              <a:rPr lang="en-US" smtClean="0"/>
              <a:t>11-Feb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cxnSp>
        <p:nvCxnSpPr>
          <p:cNvPr id="8" name="Straight Connector 7"/>
          <p:cNvCxnSpPr/>
          <p:nvPr userDrawn="1"/>
        </p:nvCxnSpPr>
        <p:spPr>
          <a:xfrm>
            <a:off x="6094413"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defRPr sz="2800">
                <a:solidFill>
                  <a:schemeClr val="tx1">
                    <a:lumMod val="75000"/>
                  </a:schemeClr>
                </a:solidFill>
              </a:defRPr>
            </a:lvl1pPr>
            <a:lvl2pPr marL="502920" indent="-228600">
              <a:buFont typeface="Wingdings" panose="05000000000000000000" pitchFamily="2" charset="2"/>
              <a:buChar char="§"/>
              <a:defRPr sz="24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defRPr sz="2800">
                <a:solidFill>
                  <a:schemeClr val="tx1">
                    <a:lumMod val="75000"/>
                  </a:schemeClr>
                </a:solidFill>
              </a:defRPr>
            </a:lvl1pPr>
            <a:lvl2pPr marL="502920" indent="-228600">
              <a:buFont typeface="Wingdings" panose="05000000000000000000" pitchFamily="2" charset="2"/>
              <a:buChar char="§"/>
              <a:defRPr sz="24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8" name="Footer Placeholder 7"/>
          <p:cNvSpPr>
            <a:spLocks noGrp="1"/>
          </p:cNvSpPr>
          <p:nvPr>
            <p:ph type="ftr" sz="quarter" idx="11"/>
          </p:nvPr>
        </p:nvSpPr>
        <p:spPr/>
        <p:txBody>
          <a:bodyPr/>
          <a:lstStyle>
            <a:lvl1pPr>
              <a:defRPr>
                <a:latin typeface="Calibri" panose="020F0502020204030204" pitchFamily="34" charset="0"/>
                <a:cs typeface="Calibri" panose="020F0502020204030204" pitchFamily="34" charset="0"/>
              </a:defRPr>
            </a:lvl1pPr>
          </a:lstStyle>
          <a:p>
            <a:r>
              <a:rPr lang="en-US" smtClean="0"/>
              <a:t>Bacchae 2</a:t>
            </a:r>
            <a:endParaRPr lang="en-US" dirty="0"/>
          </a:p>
        </p:txBody>
      </p:sp>
      <p:sp>
        <p:nvSpPr>
          <p:cNvPr id="7" name="Date Placeholder 6"/>
          <p:cNvSpPr>
            <a:spLocks noGrp="1"/>
          </p:cNvSpPr>
          <p:nvPr>
            <p:ph type="dt" sz="half" idx="10"/>
          </p:nvPr>
        </p:nvSpPr>
        <p:spPr>
          <a:xfrm>
            <a:off x="5643808" y="6408109"/>
            <a:ext cx="901208" cy="261610"/>
          </a:xfrm>
        </p:spPr>
        <p:txBody>
          <a:bodyPr/>
          <a:lstStyle>
            <a:lvl1pPr>
              <a:defRPr>
                <a:latin typeface="Calibri" panose="020F0502020204030204" pitchFamily="34" charset="0"/>
                <a:cs typeface="Calibri" panose="020F0502020204030204" pitchFamily="34" charset="0"/>
              </a:defRPr>
            </a:lvl1pPr>
          </a:lstStyle>
          <a:p>
            <a:r>
              <a:rPr lang="en-US" smtClean="0"/>
              <a:t>11-Feb 2020</a:t>
            </a:r>
            <a:endParaRPr lang="en-US"/>
          </a:p>
        </p:txBody>
      </p:sp>
      <p:sp>
        <p:nvSpPr>
          <p:cNvPr id="9" name="Slide Number Placeholder 8"/>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Bacchae 2</a:t>
            </a:r>
            <a:endParaRPr dirty="0"/>
          </a:p>
        </p:txBody>
      </p:sp>
      <p:sp>
        <p:nvSpPr>
          <p:cNvPr id="5" name="Date Placeholder 4"/>
          <p:cNvSpPr>
            <a:spLocks noGrp="1"/>
          </p:cNvSpPr>
          <p:nvPr>
            <p:ph type="dt" sz="half" idx="10"/>
          </p:nvPr>
        </p:nvSpPr>
        <p:spPr/>
        <p:txBody>
          <a:bodyPr/>
          <a:lstStyle/>
          <a:p>
            <a:r>
              <a:rPr lang="en-US" smtClean="0"/>
              <a:t>11-Feb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Bacchae 2</a:t>
            </a:r>
            <a:endParaRPr dirty="0"/>
          </a:p>
        </p:txBody>
      </p:sp>
      <p:sp>
        <p:nvSpPr>
          <p:cNvPr id="5" name="Date Placeholder 4"/>
          <p:cNvSpPr>
            <a:spLocks noGrp="1"/>
          </p:cNvSpPr>
          <p:nvPr>
            <p:ph type="dt" sz="half" idx="10"/>
          </p:nvPr>
        </p:nvSpPr>
        <p:spPr/>
        <p:txBody>
          <a:bodyPr/>
          <a:lstStyle/>
          <a:p>
            <a:r>
              <a:rPr lang="en-US" smtClean="0"/>
              <a:t>11-Feb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Bacchae 2</a:t>
            </a:r>
            <a:endParaRPr lang="en-US" dirty="0"/>
          </a:p>
        </p:txBody>
      </p:sp>
      <p:sp>
        <p:nvSpPr>
          <p:cNvPr id="4" name="Date Placeholder 3"/>
          <p:cNvSpPr>
            <a:spLocks noGrp="1"/>
          </p:cNvSpPr>
          <p:nvPr>
            <p:ph type="dt" sz="half" idx="2"/>
          </p:nvPr>
        </p:nvSpPr>
        <p:spPr>
          <a:xfrm>
            <a:off x="5606939" y="6408109"/>
            <a:ext cx="974946"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11-Feb 2020</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Masks of Dionysus</a:t>
            </a:r>
            <a:endParaRPr lang="en-US" dirty="0"/>
          </a:p>
        </p:txBody>
      </p:sp>
      <p:sp>
        <p:nvSpPr>
          <p:cNvPr id="3" name="Subtitle 2"/>
          <p:cNvSpPr>
            <a:spLocks noGrp="1"/>
          </p:cNvSpPr>
          <p:nvPr>
            <p:ph type="subTitle" idx="1"/>
          </p:nvPr>
        </p:nvSpPr>
        <p:spPr/>
        <p:txBody>
          <a:bodyPr/>
          <a:lstStyle/>
          <a:p>
            <a:r>
              <a:rPr lang="en-US" dirty="0" smtClean="0"/>
              <a:t>Euripides Bacchae 2</a:t>
            </a:r>
            <a:endParaRPr lang="en-US" dirty="0"/>
          </a:p>
        </p:txBody>
      </p:sp>
    </p:spTree>
    <p:extLst>
      <p:ext uri="{BB962C8B-B14F-4D97-AF65-F5344CB8AC3E}">
        <p14:creationId xmlns:p14="http://schemas.microsoft.com/office/powerpoint/2010/main" val="1803317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9028" name="Rectangle 4"/>
          <p:cNvSpPr>
            <a:spLocks noGrp="1" noChangeArrowheads="1"/>
          </p:cNvSpPr>
          <p:nvPr>
            <p:ph type="title"/>
          </p:nvPr>
        </p:nvSpPr>
        <p:spPr/>
        <p:txBody>
          <a:bodyPr/>
          <a:lstStyle/>
          <a:p>
            <a:r>
              <a:rPr lang="en-US" smtClean="0"/>
              <a:t>How to Play?</a:t>
            </a:r>
            <a:endParaRPr lang="en-US" dirty="0"/>
          </a:p>
        </p:txBody>
      </p:sp>
      <p:sp>
        <p:nvSpPr>
          <p:cNvPr id="1409029" name="Rectangle 5"/>
          <p:cNvSpPr>
            <a:spLocks noGrp="1" noChangeArrowheads="1"/>
          </p:cNvSpPr>
          <p:nvPr>
            <p:ph type="body" idx="1"/>
          </p:nvPr>
        </p:nvSpPr>
        <p:spPr/>
        <p:txBody>
          <a:bodyPr/>
          <a:lstStyle/>
          <a:p>
            <a:r>
              <a:rPr lang="en-US" dirty="0" smtClean="0"/>
              <a:t>Pentheus’ Maenadic Make-Over (4</a:t>
            </a:r>
            <a:r>
              <a:rPr lang="en-US" baseline="30000" dirty="0" smtClean="0"/>
              <a:t>th</a:t>
            </a:r>
            <a:r>
              <a:rPr lang="en-US" dirty="0" smtClean="0"/>
              <a:t> episode)</a:t>
            </a:r>
            <a:endParaRPr lang="en-US" dirty="0"/>
          </a:p>
        </p:txBody>
      </p:sp>
    </p:spTree>
    <p:extLst>
      <p:ext uri="{BB962C8B-B14F-4D97-AF65-F5344CB8AC3E}">
        <p14:creationId xmlns:p14="http://schemas.microsoft.com/office/powerpoint/2010/main" val="393128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00380" y="1828241"/>
            <a:ext cx="9188066" cy="3201517"/>
          </a:xfrm>
          <a:prstGeom prst="rect">
            <a:avLst/>
          </a:prstGeom>
          <a:noFill/>
        </p:spPr>
        <p:txBody>
          <a:bodyPr wrap="square" rtlCol="0" anchor="ctr" anchorCtr="0">
            <a:spAutoFit/>
          </a:bodyPr>
          <a:lstStyle/>
          <a:p>
            <a:pPr algn="ctr">
              <a:lnSpc>
                <a:spcPct val="125000"/>
              </a:lnSpc>
            </a:pPr>
            <a:r>
              <a:rPr lang="en-US" sz="4400" dirty="0">
                <a:latin typeface="Calibri" panose="020F0502020204030204" pitchFamily="34" charset="0"/>
                <a:cs typeface="Calibri" panose="020F0502020204030204" pitchFamily="34" charset="0"/>
              </a:rPr>
              <a:t>“Imbue him with a dizzy fantasy. / Sane, he never will consent / to put a woman’s clothing </a:t>
            </a:r>
            <a:r>
              <a:rPr lang="en-US" sz="4400" dirty="0" smtClean="0">
                <a:latin typeface="Calibri" panose="020F0502020204030204" pitchFamily="34" charset="0"/>
                <a:cs typeface="Calibri" panose="020F0502020204030204" pitchFamily="34" charset="0"/>
              </a:rPr>
              <a:t>on.”</a:t>
            </a:r>
            <a:br>
              <a:rPr lang="en-US" sz="4400" dirty="0" smtClean="0">
                <a:latin typeface="Calibri" panose="020F0502020204030204" pitchFamily="34" charset="0"/>
                <a:cs typeface="Calibri" panose="020F0502020204030204" pitchFamily="34" charset="0"/>
              </a:rPr>
            </a:br>
            <a:r>
              <a:rPr lang="en-US" sz="3200" dirty="0" smtClean="0">
                <a:latin typeface="Calibri" panose="020F0502020204030204" pitchFamily="34" charset="0"/>
                <a:cs typeface="Calibri" panose="020F0502020204030204" pitchFamily="34" charset="0"/>
              </a:rPr>
              <a:t>(Dionysus to Chorus, p</a:t>
            </a:r>
            <a:r>
              <a:rPr lang="en-US" sz="3200" dirty="0">
                <a:latin typeface="Calibri" panose="020F0502020204030204" pitchFamily="34" charset="0"/>
                <a:cs typeface="Calibri" panose="020F0502020204030204" pitchFamily="34" charset="0"/>
              </a:rPr>
              <a:t>. 430)</a:t>
            </a:r>
            <a:endParaRPr lang="en-US" sz="32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559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Does </a:t>
            </a:r>
            <a:r>
              <a:rPr lang="en-US" i="1" dirty="0" smtClean="0"/>
              <a:t>Bacchae</a:t>
            </a:r>
            <a:r>
              <a:rPr lang="en-US" dirty="0" smtClean="0"/>
              <a:t> Say About...</a:t>
            </a:r>
            <a:endParaRPr lang="en-US" dirty="0"/>
          </a:p>
        </p:txBody>
      </p:sp>
      <p:sp>
        <p:nvSpPr>
          <p:cNvPr id="3" name="Text Placeholder 2"/>
          <p:cNvSpPr>
            <a:spLocks noGrp="1"/>
          </p:cNvSpPr>
          <p:nvPr>
            <p:ph type="body" idx="1"/>
          </p:nvPr>
        </p:nvSpPr>
        <p:spPr/>
        <p:txBody>
          <a:bodyPr/>
          <a:lstStyle/>
          <a:p>
            <a:r>
              <a:rPr lang="en-US" dirty="0" smtClean="0"/>
              <a:t>Gender and Ethnicity?</a:t>
            </a:r>
            <a:endParaRPr lang="en-US" dirty="0"/>
          </a:p>
        </p:txBody>
      </p:sp>
    </p:spTree>
    <p:extLst>
      <p:ext uri="{BB962C8B-B14F-4D97-AF65-F5344CB8AC3E}">
        <p14:creationId xmlns:p14="http://schemas.microsoft.com/office/powerpoint/2010/main" val="119711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11" name="Content Placeholder 10"/>
          <p:cNvSpPr>
            <a:spLocks noGrp="1"/>
          </p:cNvSpPr>
          <p:nvPr>
            <p:ph idx="1"/>
          </p:nvPr>
        </p:nvSpPr>
        <p:spPr/>
        <p:txBody>
          <a:bodyPr>
            <a:normAutofit fontScale="92500" lnSpcReduction="20000"/>
          </a:bodyPr>
          <a:lstStyle/>
          <a:p>
            <a:pPr lvl="0"/>
            <a:r>
              <a:rPr lang="en-US" dirty="0" smtClean="0"/>
              <a:t>Recap and Update</a:t>
            </a:r>
          </a:p>
          <a:p>
            <a:pPr lvl="1"/>
            <a:r>
              <a:rPr lang="en-US" dirty="0" smtClean="0"/>
              <a:t>Dionysianism cont’d Analysis Part 2, Advice, </a:t>
            </a:r>
          </a:p>
          <a:p>
            <a:pPr lvl="0"/>
            <a:r>
              <a:rPr lang="en-US" dirty="0" smtClean="0"/>
              <a:t>Theories of Tragedy</a:t>
            </a:r>
          </a:p>
          <a:p>
            <a:pPr lvl="1"/>
            <a:r>
              <a:rPr lang="en-US" dirty="0" smtClean="0"/>
              <a:t>Aristotle on Bacchae</a:t>
            </a:r>
          </a:p>
          <a:p>
            <a:pPr lvl="0"/>
            <a:r>
              <a:rPr lang="en-US" dirty="0" smtClean="0"/>
              <a:t>How to Play?</a:t>
            </a:r>
          </a:p>
          <a:p>
            <a:pPr lvl="1"/>
            <a:r>
              <a:rPr lang="en-US" dirty="0" smtClean="0"/>
              <a:t>Pentheus’ Maenadic Make-Over (pp. 432 ff.)</a:t>
            </a:r>
          </a:p>
          <a:p>
            <a:pPr lvl="0"/>
            <a:r>
              <a:rPr lang="en-US" dirty="0" smtClean="0"/>
              <a:t>What Does </a:t>
            </a:r>
            <a:r>
              <a:rPr lang="en-US" i="1" dirty="0" smtClean="0"/>
              <a:t>Bacchae</a:t>
            </a:r>
            <a:r>
              <a:rPr lang="en-US" dirty="0" smtClean="0"/>
              <a:t> Say About...</a:t>
            </a:r>
          </a:p>
          <a:p>
            <a:pPr lvl="1"/>
            <a:r>
              <a:rPr lang="en-US" dirty="0" smtClean="0"/>
              <a:t>Gender and Ethnicity?</a:t>
            </a:r>
            <a:endParaRPr lang="en-US" dirty="0"/>
          </a:p>
        </p:txBody>
      </p:sp>
      <p:sp>
        <p:nvSpPr>
          <p:cNvPr id="5" name="Footer Placeholder 4"/>
          <p:cNvSpPr>
            <a:spLocks noGrp="1"/>
          </p:cNvSpPr>
          <p:nvPr>
            <p:ph type="ftr" sz="quarter" idx="11"/>
          </p:nvPr>
        </p:nvSpPr>
        <p:spPr/>
        <p:txBody>
          <a:bodyPr/>
          <a:lstStyle/>
          <a:p>
            <a:r>
              <a:rPr lang="en-US" smtClean="0"/>
              <a:t>Bacchae 2</a:t>
            </a:r>
            <a:endParaRPr lang="en-US" dirty="0"/>
          </a:p>
        </p:txBody>
      </p:sp>
      <p:sp>
        <p:nvSpPr>
          <p:cNvPr id="4" name="Date Placeholder 3"/>
          <p:cNvSpPr>
            <a:spLocks noGrp="1"/>
          </p:cNvSpPr>
          <p:nvPr>
            <p:ph type="dt" sz="half" idx="10"/>
          </p:nvPr>
        </p:nvSpPr>
        <p:spPr/>
        <p:txBody>
          <a:bodyPr/>
          <a:lstStyle/>
          <a:p>
            <a:r>
              <a:rPr lang="en-US" smtClean="0"/>
              <a:t>11-Feb 2020</a:t>
            </a:r>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2</a:t>
            </a:fld>
            <a:endParaRPr lang="en-US"/>
          </a:p>
        </p:txBody>
      </p:sp>
    </p:spTree>
    <p:extLst>
      <p:ext uri="{BB962C8B-B14F-4D97-AF65-F5344CB8AC3E}">
        <p14:creationId xmlns:p14="http://schemas.microsoft.com/office/powerpoint/2010/main" val="219560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fade">
                                      <p:cBhvr>
                                        <p:cTn id="18" dur="500"/>
                                        <p:tgtEl>
                                          <p:spTgt spid="1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Effect transition="in" filter="fade">
                                      <p:cBhvr>
                                        <p:cTn id="23" dur="500"/>
                                        <p:tgtEl>
                                          <p:spTgt spid="11">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5" end="5"/>
                                            </p:txEl>
                                          </p:spTgt>
                                        </p:tgtEl>
                                        <p:attrNameLst>
                                          <p:attrName>style.visibility</p:attrName>
                                        </p:attrNameLst>
                                      </p:cBhvr>
                                      <p:to>
                                        <p:strVal val="visible"/>
                                      </p:to>
                                    </p:set>
                                    <p:animEffect transition="in" filter="fade">
                                      <p:cBhvr>
                                        <p:cTn id="26" dur="500"/>
                                        <p:tgtEl>
                                          <p:spTgt spid="11">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animEffect transition="in" filter="fade">
                                      <p:cBhvr>
                                        <p:cTn id="31" dur="500"/>
                                        <p:tgtEl>
                                          <p:spTgt spid="11">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xEl>
                                              <p:pRg st="7" end="7"/>
                                            </p:txEl>
                                          </p:spTgt>
                                        </p:tgtEl>
                                        <p:attrNameLst>
                                          <p:attrName>style.visibility</p:attrName>
                                        </p:attrNameLst>
                                      </p:cBhvr>
                                      <p:to>
                                        <p:strVal val="visible"/>
                                      </p:to>
                                    </p:set>
                                    <p:animEffect transition="in" filter="fade">
                                      <p:cBhvr>
                                        <p:cTn id="34"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2516" name="Rectangle 4"/>
          <p:cNvSpPr>
            <a:spLocks noGrp="1" noChangeArrowheads="1"/>
          </p:cNvSpPr>
          <p:nvPr>
            <p:ph type="title"/>
          </p:nvPr>
        </p:nvSpPr>
        <p:spPr/>
        <p:txBody>
          <a:bodyPr/>
          <a:lstStyle/>
          <a:p>
            <a:r>
              <a:rPr lang="en-US" dirty="0"/>
              <a:t>Recap and Update</a:t>
            </a:r>
          </a:p>
        </p:txBody>
      </p:sp>
      <p:sp>
        <p:nvSpPr>
          <p:cNvPr id="2" name="Text Placeholder 1"/>
          <p:cNvSpPr>
            <a:spLocks noGrp="1"/>
          </p:cNvSpPr>
          <p:nvPr>
            <p:ph type="body" idx="1"/>
          </p:nvPr>
        </p:nvSpPr>
        <p:spPr/>
        <p:txBody>
          <a:bodyPr/>
          <a:lstStyle/>
          <a:p>
            <a:r>
              <a:rPr lang="en-US" dirty="0" err="1" smtClean="0"/>
              <a:t>Dionysianism</a:t>
            </a:r>
            <a:r>
              <a:rPr lang="en-US" dirty="0" smtClean="0"/>
              <a:t> cont’d </a:t>
            </a:r>
            <a:r>
              <a:rPr lang="en-US" dirty="0"/>
              <a:t>Analysis </a:t>
            </a:r>
            <a:r>
              <a:rPr lang="en-US" dirty="0" smtClean="0"/>
              <a:t>Part 2, Advice</a:t>
            </a:r>
            <a:r>
              <a:rPr lang="en-US" dirty="0"/>
              <a:t>, </a:t>
            </a:r>
          </a:p>
        </p:txBody>
      </p:sp>
    </p:spTree>
    <p:extLst>
      <p:ext uri="{BB962C8B-B14F-4D97-AF65-F5344CB8AC3E}">
        <p14:creationId xmlns:p14="http://schemas.microsoft.com/office/powerpoint/2010/main" val="3459175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62" name="Rectangle 2"/>
          <p:cNvSpPr>
            <a:spLocks noGrp="1" noChangeArrowheads="1"/>
          </p:cNvSpPr>
          <p:nvPr>
            <p:ph type="title"/>
          </p:nvPr>
        </p:nvSpPr>
        <p:spPr/>
        <p:txBody>
          <a:bodyPr/>
          <a:lstStyle/>
          <a:p>
            <a:r>
              <a:rPr lang="en-US" smtClean="0"/>
              <a:t>Dionysus, Dionysianism</a:t>
            </a:r>
            <a:endParaRPr lang="en-US" dirty="0"/>
          </a:p>
        </p:txBody>
      </p:sp>
      <p:sp>
        <p:nvSpPr>
          <p:cNvPr id="9" name="Text Placeholder 8"/>
          <p:cNvSpPr>
            <a:spLocks noGrp="1"/>
          </p:cNvSpPr>
          <p:nvPr>
            <p:ph type="body" idx="1"/>
          </p:nvPr>
        </p:nvSpPr>
        <p:spPr/>
        <p:txBody>
          <a:bodyPr/>
          <a:lstStyle/>
          <a:p>
            <a:r>
              <a:rPr lang="en-US" smtClean="0"/>
              <a:t>Dionysian initiation</a:t>
            </a:r>
            <a:endParaRPr lang="en-US" dirty="0"/>
          </a:p>
        </p:txBody>
      </p:sp>
      <p:sp>
        <p:nvSpPr>
          <p:cNvPr id="1423363" name="Rectangle 3"/>
          <p:cNvSpPr>
            <a:spLocks noGrp="1" noChangeArrowheads="1"/>
          </p:cNvSpPr>
          <p:nvPr>
            <p:ph sz="half" idx="2"/>
          </p:nvPr>
        </p:nvSpPr>
        <p:spPr/>
        <p:txBody>
          <a:bodyPr/>
          <a:lstStyle/>
          <a:p>
            <a:r>
              <a:rPr lang="en-US" smtClean="0"/>
              <a:t>Cross-dressing</a:t>
            </a:r>
          </a:p>
          <a:p>
            <a:r>
              <a:rPr lang="en-US" smtClean="0"/>
              <a:t>Mystic knowing</a:t>
            </a:r>
          </a:p>
          <a:p>
            <a:r>
              <a:rPr lang="en-US" smtClean="0"/>
              <a:t>Ritual rebirth</a:t>
            </a:r>
            <a:endParaRPr lang="en-US" dirty="0"/>
          </a:p>
        </p:txBody>
      </p:sp>
      <p:sp>
        <p:nvSpPr>
          <p:cNvPr id="10" name="Text Placeholder 9"/>
          <p:cNvSpPr>
            <a:spLocks noGrp="1"/>
          </p:cNvSpPr>
          <p:nvPr>
            <p:ph type="body" sz="quarter" idx="3"/>
          </p:nvPr>
        </p:nvSpPr>
        <p:spPr/>
        <p:txBody>
          <a:bodyPr/>
          <a:lstStyle/>
          <a:p>
            <a:r>
              <a:rPr lang="en-US" dirty="0" smtClean="0"/>
              <a:t>Maenads, </a:t>
            </a:r>
            <a:r>
              <a:rPr lang="en-US" i="1" dirty="0" smtClean="0"/>
              <a:t>bakkhoi</a:t>
            </a:r>
            <a:endParaRPr lang="en-US" i="1" dirty="0"/>
          </a:p>
        </p:txBody>
      </p:sp>
      <p:sp>
        <p:nvSpPr>
          <p:cNvPr id="11" name="Content Placeholder 10"/>
          <p:cNvSpPr>
            <a:spLocks noGrp="1"/>
          </p:cNvSpPr>
          <p:nvPr>
            <p:ph sz="quarter" idx="4"/>
          </p:nvPr>
        </p:nvSpPr>
        <p:spPr/>
        <p:txBody>
          <a:bodyPr/>
          <a:lstStyle/>
          <a:p>
            <a:r>
              <a:rPr lang="en-US" smtClean="0"/>
              <a:t>Rapture</a:t>
            </a:r>
          </a:p>
          <a:p>
            <a:r>
              <a:rPr lang="en-US" smtClean="0"/>
              <a:t>Sparagmos, Omophagia</a:t>
            </a:r>
          </a:p>
          <a:p>
            <a:r>
              <a:rPr lang="en-US" smtClean="0"/>
              <a:t>Oresibasia</a:t>
            </a:r>
          </a:p>
          <a:p>
            <a:r>
              <a:rPr lang="en-US" smtClean="0"/>
              <a:t>Thyrsus. . .</a:t>
            </a:r>
            <a:endParaRPr lang="en-US" dirty="0" smtClean="0"/>
          </a:p>
        </p:txBody>
      </p:sp>
      <p:sp>
        <p:nvSpPr>
          <p:cNvPr id="3" name="Footer Placeholder 2"/>
          <p:cNvSpPr>
            <a:spLocks noGrp="1"/>
          </p:cNvSpPr>
          <p:nvPr>
            <p:ph type="ftr" sz="quarter" idx="11"/>
          </p:nvPr>
        </p:nvSpPr>
        <p:spPr/>
        <p:txBody>
          <a:bodyPr/>
          <a:lstStyle/>
          <a:p>
            <a:r>
              <a:rPr lang="en-US" smtClean="0"/>
              <a:t>Bacchae 2</a:t>
            </a:r>
            <a:endParaRPr lang="en-US" dirty="0"/>
          </a:p>
        </p:txBody>
      </p:sp>
      <p:sp>
        <p:nvSpPr>
          <p:cNvPr id="2" name="Date Placeholder 1"/>
          <p:cNvSpPr>
            <a:spLocks noGrp="1"/>
          </p:cNvSpPr>
          <p:nvPr>
            <p:ph type="dt" sz="half" idx="10"/>
          </p:nvPr>
        </p:nvSpPr>
        <p:spPr/>
        <p:txBody>
          <a:bodyPr/>
          <a:lstStyle/>
          <a:p>
            <a:r>
              <a:rPr lang="en-US" smtClean="0"/>
              <a:t>11-Feb 2020</a:t>
            </a:r>
            <a:endParaRPr lang="en-US"/>
          </a:p>
        </p:txBody>
      </p:sp>
      <p:sp>
        <p:nvSpPr>
          <p:cNvPr id="4" name="Slide Number Placeholder 3"/>
          <p:cNvSpPr>
            <a:spLocks noGrp="1"/>
          </p:cNvSpPr>
          <p:nvPr>
            <p:ph type="sldNum" sz="quarter" idx="12"/>
          </p:nvPr>
        </p:nvSpPr>
        <p:spPr/>
        <p:txBody>
          <a:bodyPr/>
          <a:lstStyle/>
          <a:p>
            <a:fld id="{F36C87F6-986D-49E6-AF40-1B3A1EE8064D}" type="slidenum">
              <a:rPr lang="en-US" smtClean="0"/>
              <a:pPr/>
              <a:t>4</a:t>
            </a:fld>
            <a:endParaRPr lang="en-US"/>
          </a:p>
        </p:txBody>
      </p:sp>
    </p:spTree>
    <p:extLst>
      <p:ext uri="{BB962C8B-B14F-4D97-AF65-F5344CB8AC3E}">
        <p14:creationId xmlns:p14="http://schemas.microsoft.com/office/powerpoint/2010/main" val="393523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441044" y="130906"/>
            <a:ext cx="11306736" cy="5010133"/>
            <a:chOff x="441044" y="916002"/>
            <a:chExt cx="11306736" cy="5010133"/>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044" y="916002"/>
              <a:ext cx="4714331" cy="466368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8509" y="2150270"/>
              <a:ext cx="5919271" cy="2195154"/>
            </a:xfrm>
            <a:prstGeom prst="rect">
              <a:avLst/>
            </a:prstGeom>
          </p:spPr>
        </p:pic>
        <p:sp>
          <p:nvSpPr>
            <p:cNvPr id="6" name="TextBox 5"/>
            <p:cNvSpPr txBox="1"/>
            <p:nvPr/>
          </p:nvSpPr>
          <p:spPr>
            <a:xfrm>
              <a:off x="953761" y="5579691"/>
              <a:ext cx="3688895" cy="341697"/>
            </a:xfrm>
            <a:prstGeom prst="rect">
              <a:avLst/>
            </a:prstGeom>
            <a:noFill/>
          </p:spPr>
          <p:txBody>
            <a:bodyPr wrap="none" rtlCol="0">
              <a:spAutoFit/>
            </a:bodyPr>
            <a:lstStyle/>
            <a:p>
              <a:pPr algn="ctr">
                <a:lnSpc>
                  <a:spcPct val="125000"/>
                </a:lnSpc>
              </a:pPr>
              <a:r>
                <a:rPr lang="en-US" sz="1400" dirty="0" smtClean="0">
                  <a:solidFill>
                    <a:srgbClr val="737373"/>
                  </a:solidFill>
                  <a:latin typeface="Calibri" panose="020F0502020204030204" pitchFamily="34" charset="0"/>
                  <a:cs typeface="Calibri" panose="020F0502020204030204" pitchFamily="34" charset="0"/>
                </a:rPr>
                <a:t>Maenad Kylix (</a:t>
              </a:r>
              <a:r>
                <a:rPr lang="en-US" sz="1400" dirty="0" err="1" smtClean="0">
                  <a:solidFill>
                    <a:srgbClr val="737373"/>
                  </a:solidFill>
                  <a:latin typeface="Calibri" panose="020F0502020204030204" pitchFamily="34" charset="0"/>
                  <a:cs typeface="Calibri" panose="020F0502020204030204" pitchFamily="34" charset="0"/>
                </a:rPr>
                <a:t>Brygos</a:t>
              </a:r>
              <a:r>
                <a:rPr lang="en-US" sz="1400" dirty="0" smtClean="0">
                  <a:solidFill>
                    <a:srgbClr val="737373"/>
                  </a:solidFill>
                  <a:latin typeface="Calibri" panose="020F0502020204030204" pitchFamily="34" charset="0"/>
                  <a:cs typeface="Calibri" panose="020F0502020204030204" pitchFamily="34" charset="0"/>
                </a:rPr>
                <a:t> painter) viewed from top  </a:t>
              </a:r>
            </a:p>
          </p:txBody>
        </p:sp>
        <p:sp>
          <p:nvSpPr>
            <p:cNvPr id="8" name="TextBox 7"/>
            <p:cNvSpPr txBox="1"/>
            <p:nvPr/>
          </p:nvSpPr>
          <p:spPr>
            <a:xfrm>
              <a:off x="7543059" y="5584438"/>
              <a:ext cx="2490169" cy="341697"/>
            </a:xfrm>
            <a:prstGeom prst="rect">
              <a:avLst/>
            </a:prstGeom>
            <a:noFill/>
          </p:spPr>
          <p:txBody>
            <a:bodyPr wrap="none" rtlCol="0">
              <a:spAutoFit/>
            </a:bodyPr>
            <a:lstStyle/>
            <a:p>
              <a:pPr algn="ctr">
                <a:lnSpc>
                  <a:spcPct val="125000"/>
                </a:lnSpc>
              </a:pPr>
              <a:r>
                <a:rPr lang="en-US" sz="1400" dirty="0" smtClean="0">
                  <a:solidFill>
                    <a:srgbClr val="737373"/>
                  </a:solidFill>
                  <a:latin typeface="Calibri" panose="020F0502020204030204" pitchFamily="34" charset="0"/>
                  <a:cs typeface="Calibri" panose="020F0502020204030204" pitchFamily="34" charset="0"/>
                </a:rPr>
                <a:t>Different kylix viewed from side</a:t>
              </a:r>
            </a:p>
          </p:txBody>
        </p:sp>
      </p:grpSp>
      <p:sp>
        <p:nvSpPr>
          <p:cNvPr id="10" name="TextBox 9"/>
          <p:cNvSpPr txBox="1"/>
          <p:nvPr/>
        </p:nvSpPr>
        <p:spPr>
          <a:xfrm>
            <a:off x="2119384" y="5421853"/>
            <a:ext cx="7970153" cy="953453"/>
          </a:xfrm>
          <a:prstGeom prst="roundRect">
            <a:avLst/>
          </a:prstGeom>
          <a:solidFill>
            <a:schemeClr val="bg1"/>
          </a:solidFill>
          <a:ln>
            <a:solidFill>
              <a:srgbClr val="737373"/>
            </a:solidFill>
          </a:ln>
          <a:effectLst>
            <a:outerShdw blurRad="50800" dist="38100" dir="2700000" algn="tl" rotWithShape="0">
              <a:prstClr val="black">
                <a:alpha val="40000"/>
              </a:prstClr>
            </a:outerShdw>
          </a:effectLst>
        </p:spPr>
        <p:txBody>
          <a:bodyPr wrap="square" rtlCol="0">
            <a:spAutoFit/>
          </a:bodyPr>
          <a:lstStyle/>
          <a:p>
            <a:pPr algn="ctr">
              <a:lnSpc>
                <a:spcPct val="125000"/>
              </a:lnSpc>
            </a:pPr>
            <a:r>
              <a:rPr lang="en-US" sz="2000" dirty="0">
                <a:solidFill>
                  <a:srgbClr val="737373"/>
                </a:solidFill>
                <a:latin typeface="Calibri" panose="020F0502020204030204" pitchFamily="34" charset="0"/>
                <a:cs typeface="Calibri" panose="020F0502020204030204" pitchFamily="34" charset="0"/>
              </a:rPr>
              <a:t>“. . . and with the fennel, join reverence to riot” (p. 400). Lit. “Sanctify the hubristic </a:t>
            </a:r>
            <a:r>
              <a:rPr lang="en-US" sz="2000" dirty="0" smtClean="0">
                <a:solidFill>
                  <a:srgbClr val="737373"/>
                </a:solidFill>
                <a:latin typeface="Calibri" panose="020F0502020204030204" pitchFamily="34" charset="0"/>
                <a:cs typeface="Calibri" panose="020F0502020204030204" pitchFamily="34" charset="0"/>
              </a:rPr>
              <a:t>fennel </a:t>
            </a:r>
            <a:r>
              <a:rPr lang="en-US" sz="2000" dirty="0">
                <a:solidFill>
                  <a:srgbClr val="737373"/>
                </a:solidFill>
                <a:latin typeface="Calibri" panose="020F0502020204030204" pitchFamily="34" charset="0"/>
                <a:cs typeface="Calibri" panose="020F0502020204030204" pitchFamily="34" charset="0"/>
              </a:rPr>
              <a:t>rods all around!”</a:t>
            </a:r>
            <a:endParaRPr lang="en-US" sz="2000"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39077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Analysis</a:t>
            </a:r>
            <a:endParaRPr lang="en-US" dirty="0"/>
          </a:p>
        </p:txBody>
      </p:sp>
      <p:sp>
        <p:nvSpPr>
          <p:cNvPr id="2" name="Content Placeholder 1"/>
          <p:cNvSpPr>
            <a:spLocks noGrp="1"/>
          </p:cNvSpPr>
          <p:nvPr>
            <p:ph sz="half" idx="1"/>
          </p:nvPr>
        </p:nvSpPr>
        <p:spPr/>
        <p:txBody>
          <a:bodyPr>
            <a:noAutofit/>
          </a:bodyPr>
          <a:lstStyle/>
          <a:p>
            <a:r>
              <a:rPr lang="en-US" sz="2000" dirty="0" smtClean="0"/>
              <a:t>prologue (starts p. 395)</a:t>
            </a:r>
          </a:p>
          <a:p>
            <a:pPr lvl="1"/>
            <a:r>
              <a:rPr lang="en-US" sz="2000" dirty="0" smtClean="0"/>
              <a:t>Dionysus</a:t>
            </a:r>
          </a:p>
          <a:p>
            <a:r>
              <a:rPr lang="en-US" sz="2000" dirty="0" smtClean="0"/>
              <a:t>parodos (398): “Asian” (modern Turkey) Bacchants. Cult hymn</a:t>
            </a:r>
          </a:p>
          <a:p>
            <a:r>
              <a:rPr lang="en-US" sz="2000" dirty="0" smtClean="0"/>
              <a:t>1st episode (402)</a:t>
            </a:r>
          </a:p>
          <a:p>
            <a:pPr lvl="1"/>
            <a:r>
              <a:rPr lang="en-US" sz="2000" dirty="0" smtClean="0"/>
              <a:t>Tiresias, Cadmus, Pentheus</a:t>
            </a:r>
          </a:p>
          <a:p>
            <a:r>
              <a:rPr lang="en-US" sz="2000" dirty="0" smtClean="0"/>
              <a:t>1st stasimon (412)</a:t>
            </a:r>
          </a:p>
          <a:p>
            <a:pPr lvl="1"/>
            <a:r>
              <a:rPr lang="en-US" sz="2000" dirty="0" smtClean="0"/>
              <a:t>Pentheus’ impiety</a:t>
            </a:r>
          </a:p>
          <a:p>
            <a:r>
              <a:rPr lang="en-US" sz="2000" dirty="0" smtClean="0"/>
              <a:t>2nd episode (414)</a:t>
            </a:r>
          </a:p>
          <a:p>
            <a:pPr lvl="1"/>
            <a:r>
              <a:rPr lang="en-US" sz="2000" dirty="0" smtClean="0"/>
              <a:t>Servant, Pentheus, Dionysus (in disguise)</a:t>
            </a:r>
          </a:p>
        </p:txBody>
      </p:sp>
      <p:sp>
        <p:nvSpPr>
          <p:cNvPr id="3" name="Content Placeholder 2"/>
          <p:cNvSpPr>
            <a:spLocks noGrp="1"/>
          </p:cNvSpPr>
          <p:nvPr>
            <p:ph sz="half" idx="2"/>
          </p:nvPr>
        </p:nvSpPr>
        <p:spPr/>
        <p:txBody>
          <a:bodyPr>
            <a:noAutofit/>
          </a:bodyPr>
          <a:lstStyle/>
          <a:p>
            <a:r>
              <a:rPr lang="en-US" sz="2000" dirty="0" smtClean="0"/>
              <a:t>2nd stasimon (417)</a:t>
            </a:r>
          </a:p>
          <a:p>
            <a:pPr lvl="1"/>
            <a:r>
              <a:rPr lang="en-US" sz="2000" dirty="0" smtClean="0"/>
              <a:t>Thebes’ rejection of Dionysus</a:t>
            </a:r>
          </a:p>
          <a:p>
            <a:r>
              <a:rPr lang="en-US" sz="2000" dirty="0" smtClean="0"/>
              <a:t>Choral dialogue (418): Chorus &amp; D</a:t>
            </a:r>
          </a:p>
          <a:p>
            <a:pPr lvl="1"/>
            <a:r>
              <a:rPr lang="en-US" sz="2000" dirty="0" smtClean="0"/>
              <a:t>Earthquake</a:t>
            </a:r>
          </a:p>
          <a:p>
            <a:r>
              <a:rPr lang="en-US" sz="2000" dirty="0" smtClean="0"/>
              <a:t>Trochaic dialogue, D &amp; Leader (420)</a:t>
            </a:r>
          </a:p>
          <a:p>
            <a:pPr lvl="1"/>
            <a:r>
              <a:rPr lang="en-US" sz="2000" dirty="0" smtClean="0"/>
              <a:t>“messenger” scene</a:t>
            </a:r>
          </a:p>
          <a:p>
            <a:r>
              <a:rPr lang="en-US" sz="2000" dirty="0" smtClean="0"/>
              <a:t>3rd episode (422)</a:t>
            </a:r>
          </a:p>
          <a:p>
            <a:pPr lvl="1"/>
            <a:r>
              <a:rPr lang="en-US" sz="2000" dirty="0" smtClean="0"/>
              <a:t>Short dialogue, D&amp;P </a:t>
            </a:r>
          </a:p>
          <a:p>
            <a:pPr lvl="1"/>
            <a:r>
              <a:rPr lang="en-US" sz="2000" dirty="0" smtClean="0"/>
              <a:t>Messenger scene: hubris in the hills</a:t>
            </a:r>
            <a:endParaRPr lang="en-US" sz="2000" dirty="0"/>
          </a:p>
        </p:txBody>
      </p:sp>
    </p:spTree>
    <p:extLst>
      <p:ext uri="{BB962C8B-B14F-4D97-AF65-F5344CB8AC3E}">
        <p14:creationId xmlns:p14="http://schemas.microsoft.com/office/powerpoint/2010/main" val="3332695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Analysis</a:t>
            </a:r>
            <a:r>
              <a:rPr lang="en-US" sz="3600" dirty="0" smtClean="0"/>
              <a:t> (</a:t>
            </a:r>
            <a:r>
              <a:rPr lang="en-US" sz="3600" dirty="0" err="1" smtClean="0"/>
              <a:t>con’t</a:t>
            </a:r>
            <a:r>
              <a:rPr lang="en-US" sz="3600" dirty="0" smtClean="0"/>
              <a:t>)</a:t>
            </a:r>
            <a:endParaRPr lang="en-US" sz="5400" dirty="0"/>
          </a:p>
        </p:txBody>
      </p:sp>
      <p:sp>
        <p:nvSpPr>
          <p:cNvPr id="2" name="Content Placeholder 1"/>
          <p:cNvSpPr>
            <a:spLocks noGrp="1"/>
          </p:cNvSpPr>
          <p:nvPr>
            <p:ph sz="half" idx="1"/>
          </p:nvPr>
        </p:nvSpPr>
        <p:spPr/>
        <p:txBody>
          <a:bodyPr>
            <a:noAutofit/>
          </a:bodyPr>
          <a:lstStyle/>
          <a:p>
            <a:r>
              <a:rPr lang="en-US" sz="2000" dirty="0" smtClean="0"/>
              <a:t>3rd stasimon (431)</a:t>
            </a:r>
          </a:p>
          <a:p>
            <a:pPr lvl="1"/>
            <a:r>
              <a:rPr lang="en-US" sz="2000" dirty="0" smtClean="0"/>
              <a:t>Hope restored, do not mock the god</a:t>
            </a:r>
          </a:p>
          <a:p>
            <a:r>
              <a:rPr lang="en-US" sz="2000" dirty="0" smtClean="0"/>
              <a:t>4th episode (432)</a:t>
            </a:r>
          </a:p>
          <a:p>
            <a:pPr lvl="1"/>
            <a:r>
              <a:rPr lang="en-US" sz="2000" dirty="0" smtClean="0"/>
              <a:t>D&amp;P. </a:t>
            </a:r>
            <a:r>
              <a:rPr lang="en-US" sz="2000" dirty="0"/>
              <a:t>Pentheus’ </a:t>
            </a:r>
            <a:r>
              <a:rPr lang="en-US" sz="2000" dirty="0" smtClean="0"/>
              <a:t>maenadic make-over</a:t>
            </a:r>
          </a:p>
          <a:p>
            <a:r>
              <a:rPr lang="en-US" sz="2000" dirty="0" smtClean="0"/>
              <a:t>4th stasimon (436)</a:t>
            </a:r>
          </a:p>
          <a:p>
            <a:pPr lvl="1"/>
            <a:r>
              <a:rPr lang="en-US" sz="2000" dirty="0" smtClean="0"/>
              <a:t>Excited song of vengeance</a:t>
            </a:r>
          </a:p>
          <a:p>
            <a:r>
              <a:rPr lang="en-US" sz="2000" dirty="0" smtClean="0"/>
              <a:t>5th episode (438)</a:t>
            </a:r>
          </a:p>
          <a:p>
            <a:pPr lvl="1"/>
            <a:r>
              <a:rPr lang="en-US" sz="2000" dirty="0" smtClean="0"/>
              <a:t>Messenger (servant on death of Pentheus)</a:t>
            </a:r>
            <a:endParaRPr lang="en-US" sz="2000" dirty="0"/>
          </a:p>
        </p:txBody>
      </p:sp>
      <p:sp>
        <p:nvSpPr>
          <p:cNvPr id="3" name="Content Placeholder 2"/>
          <p:cNvSpPr>
            <a:spLocks noGrp="1"/>
          </p:cNvSpPr>
          <p:nvPr>
            <p:ph sz="half" idx="2"/>
          </p:nvPr>
        </p:nvSpPr>
        <p:spPr/>
        <p:txBody>
          <a:bodyPr>
            <a:noAutofit/>
          </a:bodyPr>
          <a:lstStyle/>
          <a:p>
            <a:r>
              <a:rPr lang="en-US" sz="2000" dirty="0" smtClean="0"/>
              <a:t>5th stasimon (442)</a:t>
            </a:r>
          </a:p>
          <a:p>
            <a:pPr lvl="1"/>
            <a:r>
              <a:rPr lang="en-US" sz="2000" dirty="0" smtClean="0"/>
              <a:t>Short song of triumph</a:t>
            </a:r>
          </a:p>
          <a:p>
            <a:r>
              <a:rPr lang="en-US" sz="2000" dirty="0" smtClean="0"/>
              <a:t>exodos (443)</a:t>
            </a:r>
          </a:p>
          <a:p>
            <a:pPr lvl="1"/>
            <a:r>
              <a:rPr lang="en-US" sz="2000" dirty="0" smtClean="0"/>
              <a:t>Agave’s mad scene</a:t>
            </a:r>
          </a:p>
          <a:p>
            <a:pPr lvl="2"/>
            <a:r>
              <a:rPr lang="en-US" sz="1800" dirty="0" smtClean="0"/>
              <a:t>lyric dialogue</a:t>
            </a:r>
          </a:p>
          <a:p>
            <a:pPr lvl="1"/>
            <a:r>
              <a:rPr lang="en-US" sz="2000" dirty="0" smtClean="0"/>
              <a:t>Cadmus’s return with Pentheus</a:t>
            </a:r>
          </a:p>
          <a:p>
            <a:pPr lvl="2"/>
            <a:r>
              <a:rPr lang="en-US" sz="1800" dirty="0" smtClean="0"/>
              <a:t>recognition, reversal</a:t>
            </a:r>
          </a:p>
          <a:p>
            <a:pPr lvl="1"/>
            <a:r>
              <a:rPr lang="en-US" sz="2000" dirty="0" smtClean="0"/>
              <a:t>Lament for Pentheus</a:t>
            </a:r>
          </a:p>
          <a:p>
            <a:pPr lvl="1"/>
            <a:r>
              <a:rPr lang="en-US" sz="2000" dirty="0" smtClean="0"/>
              <a:t>[“6</a:t>
            </a:r>
            <a:r>
              <a:rPr lang="en-US" sz="2000" baseline="30000" dirty="0" smtClean="0"/>
              <a:t>th</a:t>
            </a:r>
            <a:r>
              <a:rPr lang="en-US" sz="2000" dirty="0" smtClean="0"/>
              <a:t> choral ode,” added by translator]</a:t>
            </a:r>
          </a:p>
          <a:p>
            <a:pPr lvl="1"/>
            <a:r>
              <a:rPr lang="en-US" sz="2000" dirty="0" smtClean="0"/>
              <a:t>Deus ex machina</a:t>
            </a:r>
            <a:endParaRPr lang="en-US" sz="2000" dirty="0"/>
          </a:p>
        </p:txBody>
      </p:sp>
      <p:sp>
        <p:nvSpPr>
          <p:cNvPr id="8" name="Date Placeholder 7"/>
          <p:cNvSpPr>
            <a:spLocks noGrp="1"/>
          </p:cNvSpPr>
          <p:nvPr>
            <p:ph type="dt" sz="half" idx="10"/>
          </p:nvPr>
        </p:nvSpPr>
        <p:spPr/>
        <p:txBody>
          <a:bodyPr/>
          <a:lstStyle/>
          <a:p>
            <a:r>
              <a:rPr lang="en-US" smtClean="0"/>
              <a:t>11-Feb 2020</a:t>
            </a:r>
            <a:endParaRPr lang="en-US"/>
          </a:p>
        </p:txBody>
      </p:sp>
      <p:sp>
        <p:nvSpPr>
          <p:cNvPr id="9" name="Footer Placeholder 8"/>
          <p:cNvSpPr>
            <a:spLocks noGrp="1"/>
          </p:cNvSpPr>
          <p:nvPr>
            <p:ph type="ftr" sz="quarter" idx="11"/>
          </p:nvPr>
        </p:nvSpPr>
        <p:spPr/>
        <p:txBody>
          <a:bodyPr/>
          <a:lstStyle/>
          <a:p>
            <a:r>
              <a:rPr lang="en-US" dirty="0" smtClean="0"/>
              <a:t>Bacchae 2</a:t>
            </a:r>
            <a:endParaRPr lang="en-US" dirty="0"/>
          </a:p>
        </p:txBody>
      </p:sp>
      <p:sp>
        <p:nvSpPr>
          <p:cNvPr id="10" name="Slide Number Placeholder 9"/>
          <p:cNvSpPr>
            <a:spLocks noGrp="1"/>
          </p:cNvSpPr>
          <p:nvPr>
            <p:ph type="sldNum" sz="quarter" idx="12"/>
          </p:nvPr>
        </p:nvSpPr>
        <p:spPr/>
        <p:txBody>
          <a:bodyPr/>
          <a:lstStyle/>
          <a:p>
            <a:fld id="{F36C87F6-986D-49E6-AF40-1B3A1EE8064D}" type="slidenum">
              <a:rPr lang="en-US" smtClean="0"/>
              <a:t>7</a:t>
            </a:fld>
            <a:endParaRPr lang="en-US"/>
          </a:p>
        </p:txBody>
      </p:sp>
    </p:spTree>
    <p:extLst>
      <p:ext uri="{BB962C8B-B14F-4D97-AF65-F5344CB8AC3E}">
        <p14:creationId xmlns:p14="http://schemas.microsoft.com/office/powerpoint/2010/main" val="389394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Theories of Tragedy</a:t>
            </a:r>
            <a:endParaRPr lang="en-US" dirty="0"/>
          </a:p>
        </p:txBody>
      </p:sp>
      <p:sp>
        <p:nvSpPr>
          <p:cNvPr id="3" name="Text Placeholder 2"/>
          <p:cNvSpPr>
            <a:spLocks noGrp="1"/>
          </p:cNvSpPr>
          <p:nvPr>
            <p:ph type="body" idx="1"/>
          </p:nvPr>
        </p:nvSpPr>
        <p:spPr/>
        <p:txBody>
          <a:bodyPr/>
          <a:lstStyle/>
          <a:p>
            <a:r>
              <a:rPr lang="en-US" dirty="0" smtClean="0"/>
              <a:t>Aristotle on </a:t>
            </a:r>
            <a:r>
              <a:rPr lang="en-US" i="1" dirty="0" smtClean="0"/>
              <a:t>Bacchae</a:t>
            </a:r>
            <a:endParaRPr lang="en-US" dirty="0"/>
          </a:p>
        </p:txBody>
      </p:sp>
    </p:spTree>
    <p:extLst>
      <p:ext uri="{BB962C8B-B14F-4D97-AF65-F5344CB8AC3E}">
        <p14:creationId xmlns:p14="http://schemas.microsoft.com/office/powerpoint/2010/main" val="3711740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4294967295"/>
            <p:extLst>
              <p:ext uri="{D42A27DB-BD31-4B8C-83A1-F6EECF244321}">
                <p14:modId xmlns:p14="http://schemas.microsoft.com/office/powerpoint/2010/main" val="3861855649"/>
              </p:ext>
            </p:extLst>
          </p:nvPr>
        </p:nvGraphicFramePr>
        <p:xfrm>
          <a:off x="371151" y="777240"/>
          <a:ext cx="11446524" cy="4937760"/>
        </p:xfrm>
        <a:graphic>
          <a:graphicData uri="http://schemas.openxmlformats.org/drawingml/2006/table">
            <a:tbl>
              <a:tblPr firstRow="1" bandRow="1">
                <a:tableStyleId>{073A0DAA-6AF3-43AB-8588-CEC1D06C72B9}</a:tableStyleId>
              </a:tblPr>
              <a:tblGrid>
                <a:gridCol w="4172155">
                  <a:extLst>
                    <a:ext uri="{9D8B030D-6E8A-4147-A177-3AD203B41FA5}">
                      <a16:colId xmlns:a16="http://schemas.microsoft.com/office/drawing/2014/main" val="20000"/>
                    </a:ext>
                  </a:extLst>
                </a:gridCol>
                <a:gridCol w="7274369">
                  <a:extLst>
                    <a:ext uri="{9D8B030D-6E8A-4147-A177-3AD203B41FA5}">
                      <a16:colId xmlns:a16="http://schemas.microsoft.com/office/drawing/2014/main" val="20001"/>
                    </a:ext>
                  </a:extLst>
                </a:gridCol>
              </a:tblGrid>
              <a:tr h="370840">
                <a:tc>
                  <a:txBody>
                    <a:bodyPr/>
                    <a:lstStyle/>
                    <a:p>
                      <a:r>
                        <a:rPr lang="en-US" sz="2400" dirty="0" smtClean="0"/>
                        <a:t>concept</a:t>
                      </a:r>
                      <a:endParaRPr lang="en-US" sz="2400" dirty="0"/>
                    </a:p>
                  </a:txBody>
                  <a:tcPr/>
                </a:tc>
                <a:tc>
                  <a:txBody>
                    <a:bodyPr/>
                    <a:lstStyle/>
                    <a:p>
                      <a:r>
                        <a:rPr lang="en-US" sz="2400" i="1" dirty="0" smtClean="0"/>
                        <a:t>Bacchae</a:t>
                      </a:r>
                      <a:endParaRPr lang="en-US" sz="2400" i="1" dirty="0"/>
                    </a:p>
                  </a:txBody>
                  <a:tcPr/>
                </a:tc>
                <a:extLst>
                  <a:ext uri="{0D108BD9-81ED-4DB2-BD59-A6C34878D82A}">
                    <a16:rowId xmlns:a16="http://schemas.microsoft.com/office/drawing/2014/main" val="10000"/>
                  </a:ext>
                </a:extLst>
              </a:tr>
              <a:tr h="370840">
                <a:tc>
                  <a:txBody>
                    <a:bodyPr/>
                    <a:lstStyle/>
                    <a:p>
                      <a:r>
                        <a:rPr lang="en-US" sz="2400" i="1" dirty="0" smtClean="0">
                          <a:latin typeface="Calibri" panose="020F0502020204030204" pitchFamily="34" charset="0"/>
                          <a:cs typeface="Calibri" panose="020F0502020204030204" pitchFamily="34" charset="0"/>
                        </a:rPr>
                        <a:t>ēthos</a:t>
                      </a:r>
                      <a:r>
                        <a:rPr lang="en-US" sz="2400" dirty="0" smtClean="0">
                          <a:latin typeface="Calibri" panose="020F0502020204030204" pitchFamily="34" charset="0"/>
                          <a:cs typeface="Calibri" panose="020F0502020204030204" pitchFamily="34" charset="0"/>
                        </a:rPr>
                        <a:t> </a:t>
                      </a:r>
                      <a:r>
                        <a:rPr lang="en-US" sz="2400" dirty="0" smtClean="0">
                          <a:latin typeface="Calibri" panose="020F0502020204030204" pitchFamily="34" charset="0"/>
                          <a:cs typeface="Calibri" panose="020F0502020204030204" pitchFamily="34" charset="0"/>
                        </a:rPr>
                        <a:t>“character” (Pentheus)</a:t>
                      </a:r>
                      <a:endParaRPr lang="en-US" sz="2400" dirty="0">
                        <a:latin typeface="Calibri" panose="020F0502020204030204" pitchFamily="34" charset="0"/>
                        <a:cs typeface="Calibri" panose="020F0502020204030204" pitchFamily="34" charset="0"/>
                      </a:endParaRPr>
                    </a:p>
                  </a:txBody>
                  <a:tcPr/>
                </a:tc>
                <a:tc>
                  <a:txBody>
                    <a:bodyPr/>
                    <a:lstStyle/>
                    <a:p>
                      <a:endParaRPr lang="en-US" sz="2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r h="370840">
                <a:tc>
                  <a:txBody>
                    <a:bodyPr/>
                    <a:lstStyle/>
                    <a:p>
                      <a:r>
                        <a:rPr lang="en-US" sz="2400" i="1" dirty="0" smtClean="0">
                          <a:latin typeface="Calibri" panose="020F0502020204030204" pitchFamily="34" charset="0"/>
                          <a:cs typeface="Calibri" panose="020F0502020204030204" pitchFamily="34" charset="0"/>
                        </a:rPr>
                        <a:t>hamartia</a:t>
                      </a:r>
                      <a:r>
                        <a:rPr lang="en-US" sz="2400" dirty="0" smtClean="0">
                          <a:latin typeface="Calibri" panose="020F0502020204030204" pitchFamily="34" charset="0"/>
                          <a:cs typeface="Calibri" panose="020F0502020204030204" pitchFamily="34" charset="0"/>
                        </a:rPr>
                        <a:t> “error”</a:t>
                      </a:r>
                      <a:endParaRPr lang="en-US" sz="2400" dirty="0">
                        <a:latin typeface="Calibri" panose="020F0502020204030204" pitchFamily="34" charset="0"/>
                        <a:cs typeface="Calibri" panose="020F0502020204030204" pitchFamily="34" charset="0"/>
                      </a:endParaRPr>
                    </a:p>
                  </a:txBody>
                  <a:tcPr/>
                </a:tc>
                <a:tc>
                  <a:txBody>
                    <a:bodyPr/>
                    <a:lstStyle/>
                    <a:p>
                      <a:endParaRPr lang="en-US" sz="2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2"/>
                  </a:ext>
                </a:extLst>
              </a:tr>
              <a:tr h="370840">
                <a:tc>
                  <a:txBody>
                    <a:bodyPr/>
                    <a:lstStyle/>
                    <a:p>
                      <a:r>
                        <a:rPr lang="en-US" sz="2400" i="1" dirty="0" smtClean="0">
                          <a:latin typeface="Calibri" panose="020F0502020204030204" pitchFamily="34" charset="0"/>
                          <a:cs typeface="Calibri" panose="020F0502020204030204" pitchFamily="34" charset="0"/>
                        </a:rPr>
                        <a:t>desis</a:t>
                      </a:r>
                      <a:r>
                        <a:rPr lang="en-US" sz="2400" dirty="0" smtClean="0">
                          <a:latin typeface="Calibri" panose="020F0502020204030204" pitchFamily="34" charset="0"/>
                          <a:cs typeface="Calibri" panose="020F0502020204030204" pitchFamily="34" charset="0"/>
                        </a:rPr>
                        <a:t> “complication”</a:t>
                      </a:r>
                      <a:endParaRPr lang="en-US" sz="2400" dirty="0">
                        <a:latin typeface="Calibri" panose="020F0502020204030204" pitchFamily="34" charset="0"/>
                        <a:cs typeface="Calibri" panose="020F0502020204030204" pitchFamily="34" charset="0"/>
                      </a:endParaRPr>
                    </a:p>
                  </a:txBody>
                  <a:tcPr/>
                </a:tc>
                <a:tc>
                  <a:txBody>
                    <a:bodyPr/>
                    <a:lstStyle/>
                    <a:p>
                      <a:endParaRPr lang="en-US" sz="2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3"/>
                  </a:ext>
                </a:extLst>
              </a:tr>
              <a:tr h="370840">
                <a:tc>
                  <a:txBody>
                    <a:bodyPr/>
                    <a:lstStyle/>
                    <a:p>
                      <a:r>
                        <a:rPr lang="en-US" sz="2400" i="1" dirty="0" smtClean="0">
                          <a:latin typeface="Calibri" panose="020F0502020204030204" pitchFamily="34" charset="0"/>
                          <a:cs typeface="Calibri" panose="020F0502020204030204" pitchFamily="34" charset="0"/>
                        </a:rPr>
                        <a:t>lusis</a:t>
                      </a:r>
                      <a:r>
                        <a:rPr lang="en-US" sz="2400" dirty="0" smtClean="0">
                          <a:latin typeface="Calibri" panose="020F0502020204030204" pitchFamily="34" charset="0"/>
                          <a:cs typeface="Calibri" panose="020F0502020204030204" pitchFamily="34" charset="0"/>
                        </a:rPr>
                        <a:t> “unraveling, solution”</a:t>
                      </a:r>
                      <a:endParaRPr lang="en-US" sz="2400" dirty="0">
                        <a:latin typeface="Calibri" panose="020F0502020204030204" pitchFamily="34" charset="0"/>
                        <a:cs typeface="Calibri" panose="020F0502020204030204" pitchFamily="34" charset="0"/>
                      </a:endParaRPr>
                    </a:p>
                  </a:txBody>
                  <a:tcPr/>
                </a:tc>
                <a:tc>
                  <a:txBody>
                    <a:bodyPr/>
                    <a:lstStyle/>
                    <a:p>
                      <a:endParaRPr lang="en-US" sz="2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4"/>
                  </a:ext>
                </a:extLst>
              </a:tr>
              <a:tr h="370840">
                <a:tc>
                  <a:txBody>
                    <a:bodyPr/>
                    <a:lstStyle/>
                    <a:p>
                      <a:r>
                        <a:rPr lang="en-US" sz="2400" i="1" dirty="0" smtClean="0">
                          <a:latin typeface="Calibri" panose="020F0502020204030204" pitchFamily="34" charset="0"/>
                          <a:cs typeface="Calibri" panose="020F0502020204030204" pitchFamily="34" charset="0"/>
                        </a:rPr>
                        <a:t>anagnorisis</a:t>
                      </a:r>
                      <a:r>
                        <a:rPr lang="en-US" sz="2400" dirty="0" smtClean="0">
                          <a:latin typeface="Calibri" panose="020F0502020204030204" pitchFamily="34" charset="0"/>
                          <a:cs typeface="Calibri" panose="020F0502020204030204" pitchFamily="34" charset="0"/>
                        </a:rPr>
                        <a:t> “recognition”</a:t>
                      </a:r>
                      <a:endParaRPr lang="en-US" sz="2400" dirty="0">
                        <a:latin typeface="Calibri" panose="020F0502020204030204" pitchFamily="34" charset="0"/>
                        <a:cs typeface="Calibri" panose="020F0502020204030204" pitchFamily="34" charset="0"/>
                      </a:endParaRPr>
                    </a:p>
                  </a:txBody>
                  <a:tcPr/>
                </a:tc>
                <a:tc>
                  <a:txBody>
                    <a:bodyPr/>
                    <a:lstStyle/>
                    <a:p>
                      <a:endParaRPr lang="en-US" sz="2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5"/>
                  </a:ext>
                </a:extLst>
              </a:tr>
              <a:tr h="370840">
                <a:tc>
                  <a:txBody>
                    <a:bodyPr/>
                    <a:lstStyle/>
                    <a:p>
                      <a:r>
                        <a:rPr lang="en-US" sz="2400" i="1" dirty="0" smtClean="0">
                          <a:latin typeface="Calibri" panose="020F0502020204030204" pitchFamily="34" charset="0"/>
                          <a:cs typeface="Calibri" panose="020F0502020204030204" pitchFamily="34" charset="0"/>
                        </a:rPr>
                        <a:t>peripeteia</a:t>
                      </a:r>
                      <a:r>
                        <a:rPr lang="en-US" sz="2400" dirty="0" smtClean="0">
                          <a:latin typeface="Calibri" panose="020F0502020204030204" pitchFamily="34" charset="0"/>
                          <a:cs typeface="Calibri" panose="020F0502020204030204" pitchFamily="34" charset="0"/>
                        </a:rPr>
                        <a:t/>
                      </a:r>
                      <a:br>
                        <a:rPr lang="en-US" sz="2400" dirty="0" smtClean="0">
                          <a:latin typeface="Calibri" panose="020F0502020204030204" pitchFamily="34" charset="0"/>
                          <a:cs typeface="Calibri" panose="020F0502020204030204" pitchFamily="34" charset="0"/>
                        </a:rPr>
                      </a:br>
                      <a:r>
                        <a:rPr lang="en-US" sz="2400" dirty="0" smtClean="0">
                          <a:latin typeface="Calibri" panose="020F0502020204030204" pitchFamily="34" charset="0"/>
                          <a:cs typeface="Calibri" panose="020F0502020204030204" pitchFamily="34" charset="0"/>
                        </a:rPr>
                        <a:t>“reversal (of fortune)”</a:t>
                      </a:r>
                      <a:endParaRPr lang="en-US" sz="2400" dirty="0">
                        <a:latin typeface="Calibri" panose="020F0502020204030204" pitchFamily="34" charset="0"/>
                        <a:cs typeface="Calibri" panose="020F0502020204030204" pitchFamily="34" charset="0"/>
                      </a:endParaRPr>
                    </a:p>
                  </a:txBody>
                  <a:tcPr/>
                </a:tc>
                <a:tc>
                  <a:txBody>
                    <a:bodyPr/>
                    <a:lstStyle/>
                    <a:p>
                      <a:endParaRPr lang="en-US" sz="2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6"/>
                  </a:ext>
                </a:extLst>
              </a:tr>
              <a:tr h="370840">
                <a:tc>
                  <a:txBody>
                    <a:bodyPr/>
                    <a:lstStyle/>
                    <a:p>
                      <a:r>
                        <a:rPr lang="en-US" sz="2400" i="1" dirty="0" err="1" smtClean="0">
                          <a:latin typeface="Calibri" panose="020F0502020204030204" pitchFamily="34" charset="0"/>
                          <a:cs typeface="Calibri" panose="020F0502020204030204" pitchFamily="34" charset="0"/>
                        </a:rPr>
                        <a:t>katharsis</a:t>
                      </a:r>
                      <a:r>
                        <a:rPr lang="en-US" sz="2400" dirty="0" smtClean="0">
                          <a:latin typeface="Calibri" panose="020F0502020204030204" pitchFamily="34" charset="0"/>
                          <a:cs typeface="Calibri" panose="020F0502020204030204" pitchFamily="34" charset="0"/>
                        </a:rPr>
                        <a:t> </a:t>
                      </a:r>
                      <a:r>
                        <a:rPr lang="en-US" sz="2400" dirty="0" smtClean="0">
                          <a:latin typeface="Calibri" panose="020F0502020204030204" pitchFamily="34" charset="0"/>
                          <a:cs typeface="Calibri" panose="020F0502020204030204" pitchFamily="34" charset="0"/>
                        </a:rPr>
                        <a:t>“purification”</a:t>
                      </a:r>
                      <a:endParaRPr lang="en-US" sz="2400" dirty="0">
                        <a:latin typeface="Calibri" panose="020F0502020204030204" pitchFamily="34" charset="0"/>
                        <a:cs typeface="Calibri" panose="020F0502020204030204" pitchFamily="34" charset="0"/>
                      </a:endParaRPr>
                    </a:p>
                  </a:txBody>
                  <a:tcPr/>
                </a:tc>
                <a:tc>
                  <a:txBody>
                    <a:bodyPr/>
                    <a:lstStyle/>
                    <a:p>
                      <a:endParaRPr lang="en-US" sz="2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7"/>
                  </a:ext>
                </a:extLst>
              </a:tr>
              <a:tr h="370840">
                <a:tc>
                  <a:txBody>
                    <a:bodyPr/>
                    <a:lstStyle/>
                    <a:p>
                      <a:r>
                        <a:rPr lang="en-US" sz="2400" dirty="0" smtClean="0">
                          <a:latin typeface="Calibri" panose="020F0502020204030204" pitchFamily="34" charset="0"/>
                          <a:cs typeface="Calibri" panose="020F0502020204030204" pitchFamily="34" charset="0"/>
                        </a:rPr>
                        <a:t>learning?</a:t>
                      </a:r>
                      <a:endParaRPr lang="en-US" sz="2400" dirty="0">
                        <a:latin typeface="Calibri" panose="020F0502020204030204" pitchFamily="34" charset="0"/>
                        <a:cs typeface="Calibri" panose="020F0502020204030204" pitchFamily="34" charset="0"/>
                      </a:endParaRPr>
                    </a:p>
                  </a:txBody>
                  <a:tcPr/>
                </a:tc>
                <a:tc>
                  <a:txBody>
                    <a:bodyPr/>
                    <a:lstStyle/>
                    <a:p>
                      <a:endParaRPr lang="en-US" sz="2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8"/>
                  </a:ext>
                </a:extLst>
              </a:tr>
              <a:tr h="370840">
                <a:tc>
                  <a:txBody>
                    <a:bodyPr/>
                    <a:lstStyle/>
                    <a:p>
                      <a:r>
                        <a:rPr lang="en-US" sz="2400" dirty="0" smtClean="0">
                          <a:latin typeface="Calibri" panose="020F0502020204030204" pitchFamily="34" charset="0"/>
                          <a:cs typeface="Calibri" panose="020F0502020204030204" pitchFamily="34" charset="0"/>
                        </a:rPr>
                        <a:t>pleasure?</a:t>
                      </a:r>
                      <a:endParaRPr lang="en-US" sz="2400" dirty="0">
                        <a:latin typeface="Calibri" panose="020F0502020204030204" pitchFamily="34" charset="0"/>
                        <a:cs typeface="Calibri" panose="020F0502020204030204" pitchFamily="34" charset="0"/>
                      </a:endParaRPr>
                    </a:p>
                  </a:txBody>
                  <a:tcPr/>
                </a:tc>
                <a:tc>
                  <a:txBody>
                    <a:bodyPr/>
                    <a:lstStyle/>
                    <a:p>
                      <a:endParaRPr lang="en-US" sz="2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81602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orld Presentation 16x9">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04_csapo.pptx" id="{09A6238E-22D6-4C84-8889-12D19E826EDA}" vid="{B6620738-EBF3-42C5-89E4-D18A864F9516}"/>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197</TotalTime>
  <Words>2330</Words>
  <Application>Microsoft Office PowerPoint</Application>
  <PresentationFormat>Custom</PresentationFormat>
  <Paragraphs>240</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Candara</vt:lpstr>
      <vt:lpstr>Century Gothic</vt:lpstr>
      <vt:lpstr>Levenim MT</vt:lpstr>
      <vt:lpstr>Wingdings</vt:lpstr>
      <vt:lpstr>World Presentation 16x9</vt:lpstr>
      <vt:lpstr>The Masks of Dionysus</vt:lpstr>
      <vt:lpstr>Agenda</vt:lpstr>
      <vt:lpstr>Recap and Update</vt:lpstr>
      <vt:lpstr>Dionysus, Dionysianism</vt:lpstr>
      <vt:lpstr>PowerPoint Presentation</vt:lpstr>
      <vt:lpstr>Analysis</vt:lpstr>
      <vt:lpstr>Analysis (con’t)</vt:lpstr>
      <vt:lpstr>Theories of Tragedy</vt:lpstr>
      <vt:lpstr>PowerPoint Presentation</vt:lpstr>
      <vt:lpstr>How to Play?</vt:lpstr>
      <vt:lpstr>PowerPoint Presentation</vt:lpstr>
      <vt:lpstr>What Does Bacchae Say About...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Masks of Dionysus</dc:title>
  <dc:creator>Scholtz, Andrew</dc:creator>
  <cp:lastModifiedBy>Scholtz, Andrew</cp:lastModifiedBy>
  <cp:revision>22</cp:revision>
  <cp:lastPrinted>2020-02-11T21:39:02Z</cp:lastPrinted>
  <dcterms:created xsi:type="dcterms:W3CDTF">2020-02-11T00:46:23Z</dcterms:created>
  <dcterms:modified xsi:type="dcterms:W3CDTF">2020-02-11T22:30:28Z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