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handoutMasterIdLst>
    <p:handoutMasterId r:id="rId19"/>
  </p:handoutMasterIdLst>
  <p:sldIdLst>
    <p:sldId id="272" r:id="rId2"/>
    <p:sldId id="274" r:id="rId3"/>
    <p:sldId id="258" r:id="rId4"/>
    <p:sldId id="261" r:id="rId5"/>
    <p:sldId id="262" r:id="rId6"/>
    <p:sldId id="263" r:id="rId7"/>
    <p:sldId id="264" r:id="rId8"/>
    <p:sldId id="265" r:id="rId9"/>
    <p:sldId id="266" r:id="rId10"/>
    <p:sldId id="267" r:id="rId11"/>
    <p:sldId id="268" r:id="rId12"/>
    <p:sldId id="269" r:id="rId13"/>
    <p:sldId id="271" r:id="rId14"/>
    <p:sldId id="273" r:id="rId15"/>
    <p:sldId id="260" r:id="rId16"/>
    <p:sldId id="270" r:id="rId17"/>
  </p:sldIdLst>
  <p:sldSz cx="12188825"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7373"/>
    <a:srgbClr val="FFFFFF"/>
    <a:srgbClr val="BE7F42"/>
    <a:srgbClr val="993300"/>
    <a:srgbClr val="00173A"/>
    <a:srgbClr val="000066"/>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966" autoAdjust="0"/>
    <p:restoredTop sz="92093" autoAdjust="0"/>
  </p:normalViewPr>
  <p:slideViewPr>
    <p:cSldViewPr snapToGrid="0">
      <p:cViewPr varScale="1">
        <p:scale>
          <a:sx n="111" d="100"/>
          <a:sy n="111" d="100"/>
        </p:scale>
        <p:origin x="1254" y="114"/>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522"/>
    </p:cViewPr>
  </p:sorterViewPr>
  <p:notesViewPr>
    <p:cSldViewPr snapToGrid="0">
      <p:cViewPr varScale="1">
        <p:scale>
          <a:sx n="83" d="100"/>
          <a:sy n="83" d="100"/>
        </p:scale>
        <p:origin x="3810"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128FCA9C-FF92-4024-BDEC-A6D3B663DC09}" type="datetimeFigureOut">
              <a:rPr lang="en-US"/>
              <a:t>2/19/2020</a:t>
            </a:fld>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72AB877-E7B1-4681-847E-D0918612832B}" type="datetimeFigureOut">
              <a:rPr lang="en-US"/>
              <a:t>2/19/2020</a:t>
            </a:fld>
            <a:endParaRPr/>
          </a:p>
        </p:txBody>
      </p:sp>
      <p:sp>
        <p:nvSpPr>
          <p:cNvPr id="4" name="Slide Image Placeholder 3"/>
          <p:cNvSpPr>
            <a:spLocks noGrp="1" noRot="1" noChangeAspect="1"/>
          </p:cNvSpPr>
          <p:nvPr>
            <p:ph type="sldImg" idx="2"/>
          </p:nvPr>
        </p:nvSpPr>
        <p:spPr>
          <a:xfrm>
            <a:off x="2115344" y="647806"/>
            <a:ext cx="2779712" cy="1564389"/>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701040" y="2395181"/>
            <a:ext cx="5608320" cy="6203989"/>
          </a:xfrm>
          <a:prstGeom prst="rect">
            <a:avLst/>
          </a:prstGeom>
        </p:spPr>
        <p:txBody>
          <a:bodyPr vert="horz" lIns="93177" tIns="46589" rIns="93177" bIns="46589" rtlCol="0"/>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2pPr>
    <a:lvl3pPr marL="9144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3pPr>
    <a:lvl4pPr marL="13716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4pPr>
    <a:lvl5pPr marL="18288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1</a:t>
            </a:fld>
            <a:endParaRPr lang="en-US"/>
          </a:p>
        </p:txBody>
      </p:sp>
    </p:spTree>
    <p:extLst>
      <p:ext uri="{BB962C8B-B14F-4D97-AF65-F5344CB8AC3E}">
        <p14:creationId xmlns:p14="http://schemas.microsoft.com/office/powerpoint/2010/main" val="4202624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B2CBB4BC-1AAB-4A68-8B73-D788011F6E2D}" type="slidenum">
              <a:rPr lang="en-US"/>
              <a:pPr/>
              <a:t>10</a:t>
            </a:fld>
            <a:endParaRPr lang="en-US"/>
          </a:p>
        </p:txBody>
      </p:sp>
      <p:sp>
        <p:nvSpPr>
          <p:cNvPr id="629762" name="Rectangle 2"/>
          <p:cNvSpPr>
            <a:spLocks noGrp="1" noRot="1" noChangeAspect="1" noChangeArrowheads="1" noTextEdit="1"/>
          </p:cNvSpPr>
          <p:nvPr>
            <p:ph type="sldImg"/>
          </p:nvPr>
        </p:nvSpPr>
        <p:spPr>
          <a:xfrm>
            <a:off x="2043113" y="477838"/>
            <a:ext cx="2925762" cy="1647825"/>
          </a:xfrm>
          <a:ln/>
        </p:spPr>
      </p:sp>
      <p:sp>
        <p:nvSpPr>
          <p:cNvPr id="629763" name="Rectangle 3"/>
          <p:cNvSpPr>
            <a:spLocks noGrp="1" noChangeArrowheads="1"/>
          </p:cNvSpPr>
          <p:nvPr>
            <p:ph type="body" idx="1"/>
          </p:nvPr>
        </p:nvSpPr>
        <p:spPr/>
        <p:txBody>
          <a:bodyPr/>
          <a:lstStyle/>
          <a:p>
            <a:r>
              <a:rPr lang="en-US" dirty="0"/>
              <a:t>108. </a:t>
            </a:r>
            <a:r>
              <a:rPr lang="en-US" dirty="0" err="1"/>
              <a:t>artemis</a:t>
            </a:r>
            <a:r>
              <a:rPr lang="en-US" dirty="0"/>
              <a:t> as pitying troy. detaining fleet at </a:t>
            </a:r>
            <a:r>
              <a:rPr lang="en-US" dirty="0" err="1"/>
              <a:t>aulis</a:t>
            </a:r>
            <a:r>
              <a:rPr lang="en-US" dirty="0"/>
              <a:t> with contrary winds. "the architect of vengeance" - </a:t>
            </a:r>
            <a:r>
              <a:rPr lang="en-US" dirty="0" err="1"/>
              <a:t>clyt</a:t>
            </a:r>
            <a:r>
              <a:rPr lang="en-US" dirty="0"/>
              <a:t>. the connection: </a:t>
            </a:r>
            <a:r>
              <a:rPr lang="en-US" dirty="0" err="1"/>
              <a:t>iphi</a:t>
            </a:r>
            <a:r>
              <a:rPr lang="en-US" dirty="0"/>
              <a:t>. </a:t>
            </a:r>
            <a:r>
              <a:rPr lang="en-US" dirty="0" err="1"/>
              <a:t>clyt</a:t>
            </a:r>
            <a:r>
              <a:rPr lang="en-US" dirty="0"/>
              <a:t> as "memory womb of child-avenging Fury." then back to eagles. </a:t>
            </a:r>
            <a:r>
              <a:rPr lang="en-US" dirty="0" err="1"/>
              <a:t>calchas</a:t>
            </a:r>
            <a:r>
              <a:rPr lang="en-US" dirty="0"/>
              <a:t>' prophecy of blessings and doom.</a:t>
            </a:r>
          </a:p>
        </p:txBody>
      </p:sp>
    </p:spTree>
    <p:extLst>
      <p:ext uri="{BB962C8B-B14F-4D97-AF65-F5344CB8AC3E}">
        <p14:creationId xmlns:p14="http://schemas.microsoft.com/office/powerpoint/2010/main" val="4210102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3113" y="477838"/>
            <a:ext cx="2925762" cy="1647825"/>
          </a:xfrm>
        </p:spPr>
      </p:sp>
      <p:sp>
        <p:nvSpPr>
          <p:cNvPr id="3" name="Notes Placeholder 2"/>
          <p:cNvSpPr>
            <a:spLocks noGrp="1"/>
          </p:cNvSpPr>
          <p:nvPr>
            <p:ph type="body" idx="1"/>
          </p:nvPr>
        </p:nvSpPr>
        <p:spPr/>
        <p:txBody>
          <a:bodyPr>
            <a:normAutofit fontScale="92500" lnSpcReduction="10000"/>
          </a:bodyPr>
          <a:lstStyle/>
          <a:p>
            <a:r>
              <a:rPr lang="en-US" sz="1400" b="1" dirty="0"/>
              <a:t>Patterns, recap. . .</a:t>
            </a:r>
            <a:endParaRPr lang="en-US" b="1" dirty="0" smtClean="0"/>
          </a:p>
          <a:p>
            <a:r>
              <a:rPr lang="en-US" dirty="0" smtClean="0"/>
              <a:t>EPIPHANY</a:t>
            </a:r>
          </a:p>
          <a:p>
            <a:r>
              <a:rPr lang="en-US" dirty="0" smtClean="0"/>
              <a:t>How manifested?</a:t>
            </a:r>
          </a:p>
          <a:p>
            <a:pPr lvl="1"/>
            <a:r>
              <a:rPr lang="en-US" dirty="0" smtClean="0"/>
              <a:t>in the movement from talking to action</a:t>
            </a:r>
          </a:p>
          <a:p>
            <a:pPr lvl="2"/>
            <a:r>
              <a:rPr lang="en-US" dirty="0" smtClean="0"/>
              <a:t>yes, the signals “signal” </a:t>
            </a:r>
            <a:r>
              <a:rPr lang="en-US" dirty="0" err="1" smtClean="0"/>
              <a:t>ag’s</a:t>
            </a:r>
            <a:r>
              <a:rPr lang="en-US" dirty="0" smtClean="0"/>
              <a:t> immanent</a:t>
            </a:r>
            <a:r>
              <a:rPr lang="en-US" baseline="0" dirty="0" smtClean="0"/>
              <a:t> return, but the talk isn’t fully believed until he shows up in person</a:t>
            </a:r>
            <a:endParaRPr lang="en-US" dirty="0" smtClean="0"/>
          </a:p>
          <a:p>
            <a:pPr lvl="1"/>
            <a:r>
              <a:rPr lang="en-US" dirty="0" smtClean="0"/>
              <a:t>in the consummation of a foreshadowed doom or redemption</a:t>
            </a:r>
          </a:p>
          <a:p>
            <a:pPr lvl="2"/>
            <a:r>
              <a:rPr lang="en-US" dirty="0" smtClean="0"/>
              <a:t>in </a:t>
            </a:r>
            <a:r>
              <a:rPr lang="en-US" dirty="0" err="1" smtClean="0"/>
              <a:t>ag’s</a:t>
            </a:r>
            <a:r>
              <a:rPr lang="en-US" dirty="0" smtClean="0"/>
              <a:t> immanent murder as punishment for </a:t>
            </a:r>
            <a:r>
              <a:rPr lang="en-US" dirty="0" err="1" smtClean="0"/>
              <a:t>iph’s</a:t>
            </a:r>
            <a:r>
              <a:rPr lang="en-US" dirty="0" smtClean="0"/>
              <a:t> death</a:t>
            </a:r>
          </a:p>
          <a:p>
            <a:pPr lvl="1"/>
            <a:r>
              <a:rPr lang="en-US" dirty="0" smtClean="0"/>
              <a:t>in the </a:t>
            </a:r>
            <a:r>
              <a:rPr lang="en-US" i="1" dirty="0" err="1" smtClean="0"/>
              <a:t>oresteia</a:t>
            </a:r>
            <a:r>
              <a:rPr lang="en-US" i="0" dirty="0" smtClean="0"/>
              <a:t> more generally</a:t>
            </a:r>
            <a:r>
              <a:rPr lang="en-US" dirty="0" smtClean="0"/>
              <a:t>, …</a:t>
            </a:r>
          </a:p>
          <a:p>
            <a:pPr lvl="2"/>
            <a:r>
              <a:rPr lang="en-US" dirty="0" smtClean="0"/>
              <a:t>in the move from “acts” 1 and 2 to the third to Zeus the Savior</a:t>
            </a:r>
          </a:p>
          <a:p>
            <a:r>
              <a:rPr lang="en-US" dirty="0" smtClean="0"/>
              <a:t>“FORMULA”:</a:t>
            </a:r>
          </a:p>
          <a:p>
            <a:r>
              <a:rPr lang="en-US" dirty="0" smtClean="0"/>
              <a:t>COMMENT: when </a:t>
            </a:r>
            <a:r>
              <a:rPr lang="en-US" dirty="0" err="1" smtClean="0"/>
              <a:t>i</a:t>
            </a:r>
            <a:r>
              <a:rPr lang="en-US" dirty="0" smtClean="0"/>
              <a:t> say “formula,” </a:t>
            </a:r>
            <a:r>
              <a:rPr lang="en-US" dirty="0" err="1" smtClean="0"/>
              <a:t>i’m</a:t>
            </a:r>
            <a:r>
              <a:rPr lang="en-US" dirty="0" smtClean="0"/>
              <a:t> misrepresenting a bit. as </a:t>
            </a:r>
            <a:r>
              <a:rPr lang="en-US" dirty="0" err="1" smtClean="0"/>
              <a:t>herington</a:t>
            </a:r>
            <a:r>
              <a:rPr lang="en-US" dirty="0" smtClean="0"/>
              <a:t> divined, this is a formula operating according to an archaic “logic,” one that is in essence circular. each step is implied in the next, the strict </a:t>
            </a:r>
            <a:r>
              <a:rPr lang="en-US" dirty="0" err="1" smtClean="0"/>
              <a:t>sequentality</a:t>
            </a:r>
            <a:r>
              <a:rPr lang="en-US" dirty="0" smtClean="0"/>
              <a:t> of it all is no more a reality than is any too neat articulation of the “formula” in any source – indeed, to illustrate it in the </a:t>
            </a:r>
            <a:r>
              <a:rPr lang="en-US" i="1" dirty="0" err="1" smtClean="0"/>
              <a:t>agamemnon</a:t>
            </a:r>
            <a:r>
              <a:rPr lang="en-US" dirty="0" smtClean="0"/>
              <a:t>, where it is prominently on display, one cannot but jump around.</a:t>
            </a:r>
          </a:p>
          <a:p>
            <a:r>
              <a:rPr lang="en-US" dirty="0" smtClean="0"/>
              <a:t>anyway, just to recapitulate, the formula can best be articulated as an archaic, pre-</a:t>
            </a:r>
            <a:r>
              <a:rPr lang="en-US" dirty="0" err="1" smtClean="0"/>
              <a:t>aristotelian</a:t>
            </a:r>
            <a:r>
              <a:rPr lang="en-US" dirty="0" smtClean="0"/>
              <a:t> version of reversal as in the </a:t>
            </a:r>
            <a:r>
              <a:rPr lang="en-US" i="1" dirty="0" smtClean="0"/>
              <a:t>Poetics</a:t>
            </a:r>
            <a:r>
              <a:rPr lang="en-US" dirty="0" smtClean="0"/>
              <a:t>, only here imagined as a cosmic principle.</a:t>
            </a:r>
          </a:p>
          <a:p>
            <a:pPr lvl="0"/>
            <a:r>
              <a:rPr lang="en-US" dirty="0" smtClean="0"/>
              <a:t>EXEMPLIFIED IN </a:t>
            </a:r>
            <a:r>
              <a:rPr lang="en-US" i="1" dirty="0" smtClean="0"/>
              <a:t>AGAMEMNON:</a:t>
            </a:r>
            <a:endParaRPr lang="en-US" dirty="0" smtClean="0"/>
          </a:p>
          <a:p>
            <a:r>
              <a:rPr lang="en-US" dirty="0" smtClean="0"/>
              <a:t>koros (excess)</a:t>
            </a:r>
          </a:p>
          <a:p>
            <a:pPr lvl="1"/>
            <a:r>
              <a:rPr lang="en-US" dirty="0" smtClean="0"/>
              <a:t>CHORUS: “Sprung from the great good fortune in the race | comes bloom on bloom of pain” (p. 131)</a:t>
            </a:r>
          </a:p>
          <a:p>
            <a:r>
              <a:rPr lang="en-US" dirty="0" smtClean="0"/>
              <a:t> hubris (violation), which may precipitate ate or may operate in tandem with it</a:t>
            </a:r>
          </a:p>
          <a:p>
            <a:pPr lvl="1"/>
            <a:r>
              <a:rPr lang="en-US" dirty="0" smtClean="0"/>
              <a:t>CHORUS: “But ancient Violence (hubris) longs to breed, | new Violence (hubris) comes when its fatal hour comes” (p.</a:t>
            </a:r>
            <a:r>
              <a:rPr lang="en-US" baseline="0" dirty="0" smtClean="0"/>
              <a:t> 131</a:t>
            </a:r>
            <a:r>
              <a:rPr lang="en-US" dirty="0" smtClean="0"/>
              <a:t>)</a:t>
            </a:r>
          </a:p>
          <a:p>
            <a:pPr lvl="1"/>
            <a:r>
              <a:rPr lang="en-US" dirty="0" smtClean="0"/>
              <a:t>the sacrifice-murder of </a:t>
            </a:r>
            <a:r>
              <a:rPr lang="en-US" dirty="0" err="1" smtClean="0"/>
              <a:t>iph</a:t>
            </a:r>
            <a:r>
              <a:rPr lang="en-US" dirty="0" smtClean="0"/>
              <a:t> as crime paying for the destruction of troy</a:t>
            </a:r>
          </a:p>
          <a:p>
            <a:pPr lvl="1"/>
            <a:r>
              <a:rPr lang="en-US" dirty="0" err="1" smtClean="0"/>
              <a:t>cl’s</a:t>
            </a:r>
            <a:r>
              <a:rPr lang="en-US" dirty="0" smtClean="0"/>
              <a:t> warning:</a:t>
            </a:r>
          </a:p>
          <a:p>
            <a:pPr lvl="2"/>
            <a:r>
              <a:rPr lang="en-US" dirty="0" smtClean="0"/>
              <a:t>Just let no lust, no mad desire seize the armies </a:t>
            </a:r>
          </a:p>
          <a:p>
            <a:pPr lvl="2"/>
            <a:r>
              <a:rPr lang="en-US" dirty="0" smtClean="0"/>
              <a:t>to ravish what they must not touch - </a:t>
            </a:r>
          </a:p>
          <a:p>
            <a:pPr lvl="2"/>
            <a:r>
              <a:rPr lang="en-US" dirty="0" smtClean="0"/>
              <a:t>overwhelmed by all they’ve won!</a:t>
            </a:r>
          </a:p>
          <a:p>
            <a:pPr lvl="2"/>
            <a:r>
              <a:rPr lang="en-US" dirty="0" smtClean="0"/>
              <a:t>Aeschylus. The Oresteia: Agamemnon; The Libation Bearers; The Eumenides: Agamemnon, The Libation Bearers, The Eumenides (Kindle Locations 1766-1767). Penguin Publishing Group. Kindle Edition. </a:t>
            </a:r>
          </a:p>
          <a:p>
            <a:r>
              <a:rPr lang="en-US" dirty="0" smtClean="0"/>
              <a:t>ate (ruin)</a:t>
            </a:r>
          </a:p>
          <a:p>
            <a:pPr lvl="1"/>
            <a:r>
              <a:rPr lang="en-US" dirty="0" smtClean="0"/>
              <a:t>CHORUS: “… neither young nor strong could leap the giant dredge-net of slavery, all-embracing ruin (ate)” (p. 117)</a:t>
            </a:r>
          </a:p>
          <a:p>
            <a:pPr lvl="1"/>
            <a:r>
              <a:rPr lang="en-US" dirty="0" smtClean="0"/>
              <a:t>the frenzy that besets ag</a:t>
            </a:r>
          </a:p>
          <a:p>
            <a:r>
              <a:rPr lang="en-US" dirty="0" smtClean="0"/>
              <a:t>dike (justice)</a:t>
            </a:r>
          </a:p>
          <a:p>
            <a:pPr lvl="1"/>
            <a:r>
              <a:rPr lang="en-US" dirty="0" smtClean="0"/>
              <a:t>“Justice turns the balance</a:t>
            </a:r>
            <a:r>
              <a:rPr lang="en-US" baseline="0" dirty="0" smtClean="0"/>
              <a:t> scales, / sees that we suffer / and we suffer and we learn” (p. 111)</a:t>
            </a:r>
            <a:endParaRPr lang="en-US" dirty="0" smtClean="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2/19/2020</a:t>
            </a:fld>
            <a:endParaRPr lang="en-US"/>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11</a:t>
            </a:fld>
            <a:endParaRPr lang="en-US"/>
          </a:p>
        </p:txBody>
      </p:sp>
    </p:spTree>
    <p:extLst>
      <p:ext uri="{BB962C8B-B14F-4D97-AF65-F5344CB8AC3E}">
        <p14:creationId xmlns:p14="http://schemas.microsoft.com/office/powerpoint/2010/main" val="15984311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smtClean="0"/>
              <a:t>1-13-99</a:t>
            </a:r>
            <a:endParaRPr lang="en-US"/>
          </a:p>
        </p:txBody>
      </p:sp>
      <p:sp>
        <p:nvSpPr>
          <p:cNvPr id="5" name="Rectangle 6"/>
          <p:cNvSpPr>
            <a:spLocks noGrp="1" noChangeArrowheads="1"/>
          </p:cNvSpPr>
          <p:nvPr>
            <p:ph type="ftr" sz="quarter" idx="4"/>
          </p:nvPr>
        </p:nvSpPr>
        <p:spPr>
          <a:ln/>
        </p:spPr>
        <p:txBody>
          <a:bodyPr/>
          <a:lstStyle/>
          <a:p>
            <a:r>
              <a:rPr lang="en-US" smtClean="0"/>
              <a:t>CLA77, Andrew Scholtz</a:t>
            </a:r>
            <a:endParaRPr lang="en-US"/>
          </a:p>
        </p:txBody>
      </p:sp>
      <p:sp>
        <p:nvSpPr>
          <p:cNvPr id="6" name="Rectangle 7"/>
          <p:cNvSpPr>
            <a:spLocks noGrp="1" noChangeArrowheads="1"/>
          </p:cNvSpPr>
          <p:nvPr>
            <p:ph type="sldNum" sz="quarter" idx="5"/>
          </p:nvPr>
        </p:nvSpPr>
        <p:spPr>
          <a:ln/>
        </p:spPr>
        <p:txBody>
          <a:bodyPr/>
          <a:lstStyle/>
          <a:p>
            <a:fld id="{B1D83B6A-5099-462D-9596-A9998E21C29B}" type="slidenum">
              <a:rPr lang="en-US" smtClean="0"/>
              <a:pPr/>
              <a:t>12</a:t>
            </a:fld>
            <a:endParaRPr lang="en-US"/>
          </a:p>
        </p:txBody>
      </p:sp>
      <p:sp>
        <p:nvSpPr>
          <p:cNvPr id="619522" name="Rectangle 2"/>
          <p:cNvSpPr>
            <a:spLocks noGrp="1" noRot="1" noChangeAspect="1" noChangeArrowheads="1" noTextEdit="1"/>
          </p:cNvSpPr>
          <p:nvPr>
            <p:ph type="sldImg"/>
          </p:nvPr>
        </p:nvSpPr>
        <p:spPr>
          <a:xfrm>
            <a:off x="2043113" y="477838"/>
            <a:ext cx="2925762" cy="1647825"/>
          </a:xfrm>
          <a:ln/>
        </p:spPr>
      </p:sp>
      <p:sp>
        <p:nvSpPr>
          <p:cNvPr id="619523" name="Rectangle 3"/>
          <p:cNvSpPr>
            <a:spLocks noGrp="1" noChangeArrowheads="1"/>
          </p:cNvSpPr>
          <p:nvPr>
            <p:ph type="body" idx="1"/>
          </p:nvPr>
        </p:nvSpPr>
        <p:spPr/>
        <p:txBody>
          <a:bodyPr/>
          <a:lstStyle/>
          <a:p>
            <a:r>
              <a:rPr lang="en-US" dirty="0"/>
              <a:t>109-. hymn to </a:t>
            </a:r>
            <a:r>
              <a:rPr lang="en-US" dirty="0" err="1"/>
              <a:t>zeus</a:t>
            </a:r>
            <a:r>
              <a:rPr lang="en-US" dirty="0"/>
              <a:t>. "he who was once mighty" etc. = ouranos, </a:t>
            </a:r>
            <a:r>
              <a:rPr lang="en-US" dirty="0" err="1"/>
              <a:t>kronos</a:t>
            </a:r>
            <a:r>
              <a:rPr lang="en-US" dirty="0"/>
              <a:t>. </a:t>
            </a:r>
            <a:r>
              <a:rPr lang="en-US" dirty="0" err="1"/>
              <a:t>zeus</a:t>
            </a:r>
            <a:r>
              <a:rPr lang="en-US" dirty="0"/>
              <a:t> thus = "</a:t>
            </a:r>
            <a:r>
              <a:rPr lang="en-US" dirty="0" err="1"/>
              <a:t>zeuss</a:t>
            </a:r>
            <a:r>
              <a:rPr lang="en-US" dirty="0"/>
              <a:t> the victor." but note that it is a victory of son defeating father.</a:t>
            </a:r>
          </a:p>
          <a:p>
            <a:r>
              <a:rPr lang="en-US" dirty="0"/>
              <a:t>"</a:t>
            </a:r>
            <a:r>
              <a:rPr lang="en-US" dirty="0" err="1"/>
              <a:t>zeus</a:t>
            </a:r>
            <a:r>
              <a:rPr lang="en-US" dirty="0"/>
              <a:t> has led us on to know, the helmsman lays it down as law that we must suffer, suffer into truth." punishment comes from the gods, and in the form of inexorable, fated woe. then </a:t>
            </a:r>
            <a:r>
              <a:rPr lang="en-US" dirty="0" err="1"/>
              <a:t>returern</a:t>
            </a:r>
            <a:r>
              <a:rPr lang="en-US" dirty="0"/>
              <a:t> to the prophecies. then the upshot: </a:t>
            </a:r>
            <a:r>
              <a:rPr lang="en-US" dirty="0" err="1"/>
              <a:t>iphi</a:t>
            </a:r>
            <a:r>
              <a:rPr lang="en-US" dirty="0"/>
              <a:t> must die.</a:t>
            </a:r>
          </a:p>
          <a:p>
            <a:r>
              <a:rPr lang="en-US" dirty="0"/>
              <a:t>111. what's next? no one knows, but "justice turns the balance scales, sees that we suffer and we learn.“</a:t>
            </a:r>
          </a:p>
          <a:p>
            <a:r>
              <a:rPr lang="en-US" b="1" dirty="0"/>
              <a:t>Patterns, update. . .</a:t>
            </a:r>
          </a:p>
          <a:p>
            <a:r>
              <a:rPr lang="en-US" dirty="0"/>
              <a:t>at the same time, that ideological structure could see unstable as the pattern we can call the cycle of violence also kicks in - crime begets crime, vendetta justice calls down on itself further vendetta, the sins of the parents are passed down through the family</a:t>
            </a:r>
          </a:p>
          <a:p>
            <a:r>
              <a:rPr lang="en-US" dirty="0"/>
              <a:t>“A curse burns bright on crime—full blown, the father’s crimes will blossom, burst into the son’s” (378-80)</a:t>
            </a:r>
          </a:p>
          <a:p>
            <a:r>
              <a:rPr lang="en-US" dirty="0"/>
              <a:t>“… men’s prosperity never will die childless, once full-grown it breeds. Sprung from the great good fortune in the race comes bloom on bloom of pain”</a:t>
            </a:r>
          </a:p>
          <a:p>
            <a:pPr algn="ctr" eaLnBrk="1" hangingPunct="1">
              <a:spcBef>
                <a:spcPct val="0"/>
              </a:spcBef>
            </a:pPr>
            <a:r>
              <a:rPr lang="en-US" dirty="0"/>
              <a:t>CHORUS:</a:t>
            </a:r>
            <a:br>
              <a:rPr lang="en-US" dirty="0"/>
            </a:br>
            <a:r>
              <a:rPr lang="en-US" dirty="0"/>
              <a:t>“A curse burns bright on crime –</a:t>
            </a:r>
            <a:br>
              <a:rPr lang="en-US" dirty="0"/>
            </a:br>
            <a:r>
              <a:rPr lang="en-US" dirty="0"/>
              <a:t>full-blown, the father’s crimes will blossom,</a:t>
            </a:r>
            <a:br>
              <a:rPr lang="en-US" dirty="0"/>
            </a:br>
            <a:r>
              <a:rPr lang="en-US" dirty="0"/>
              <a:t>burst into the son’s.” </a:t>
            </a:r>
            <a:r>
              <a:rPr lang="en-US" dirty="0" smtClean="0"/>
              <a:t>(Chorus, lines </a:t>
            </a:r>
            <a:r>
              <a:rPr lang="en-US" dirty="0"/>
              <a:t>378 </a:t>
            </a:r>
            <a:r>
              <a:rPr lang="en-US" dirty="0" smtClean="0"/>
              <a:t>ff.)</a:t>
            </a:r>
            <a:endParaRPr lang="en-US" dirty="0"/>
          </a:p>
          <a:p>
            <a:r>
              <a:rPr lang="en-US" dirty="0"/>
              <a:t>“Ancient violence (</a:t>
            </a:r>
            <a:r>
              <a:rPr lang="en-US" i="1" dirty="0"/>
              <a:t>hubris</a:t>
            </a:r>
            <a:r>
              <a:rPr lang="en-US" dirty="0"/>
              <a:t>) longs to breed, new Violence comes when its fatal hour comes, the demon comes to take her toll–no war, no force, no prayer can hinder the midnight fury stamped with parent fury moving through the house” (755–60)</a:t>
            </a:r>
          </a:p>
          <a:p>
            <a:r>
              <a:rPr lang="en-US" dirty="0"/>
              <a:t>from suffering knowledge</a:t>
            </a:r>
          </a:p>
          <a:p>
            <a:r>
              <a:rPr lang="en-US" dirty="0"/>
              <a:t>yet tragedy action also self-justifies: through suffering we gain a higher awareness. the questions is, do tragic characters learn in time to benefit from their misfortune?</a:t>
            </a:r>
          </a:p>
          <a:p>
            <a:endParaRPr lang="en-US" dirty="0"/>
          </a:p>
          <a:p>
            <a:pPr>
              <a:lnSpc>
                <a:spcPct val="90000"/>
              </a:lnSpc>
            </a:pPr>
            <a:r>
              <a:rPr lang="en-US" dirty="0" smtClean="0"/>
              <a:t>Crime begets crime</a:t>
            </a:r>
          </a:p>
          <a:p>
            <a:pPr lvl="1">
              <a:lnSpc>
                <a:spcPct val="90000"/>
              </a:lnSpc>
              <a:buNone/>
            </a:pPr>
            <a:r>
              <a:rPr lang="en-US" dirty="0"/>
              <a:t>	“the father’s crimes will blossom, / burst into the son’s” (p. 117)</a:t>
            </a:r>
          </a:p>
          <a:p>
            <a:pPr>
              <a:lnSpc>
                <a:spcPct val="90000"/>
              </a:lnSpc>
            </a:pPr>
            <a:r>
              <a:rPr lang="en-US" dirty="0" smtClean="0"/>
              <a:t>Blood guilt</a:t>
            </a:r>
          </a:p>
          <a:p>
            <a:pPr lvl="1">
              <a:lnSpc>
                <a:spcPct val="90000"/>
              </a:lnSpc>
              <a:buNone/>
            </a:pPr>
            <a:r>
              <a:rPr lang="en-US" dirty="0"/>
              <a:t>	“womb of guilt, kinsmen / torturing kinsmen, . . . severed heads” (“Feast of Thyestes,” p. 145)</a:t>
            </a:r>
          </a:p>
          <a:p>
            <a:pPr lvl="1">
              <a:lnSpc>
                <a:spcPct val="90000"/>
              </a:lnSpc>
              <a:buNone/>
            </a:pPr>
            <a:endParaRPr lang="en-US" dirty="0"/>
          </a:p>
          <a:p>
            <a:endParaRPr lang="en-US" dirty="0"/>
          </a:p>
          <a:p>
            <a:pPr>
              <a:lnSpc>
                <a:spcPct val="90000"/>
              </a:lnSpc>
            </a:pPr>
            <a:r>
              <a:rPr lang="en-US" dirty="0" smtClean="0"/>
              <a:t>Tragic knowing</a:t>
            </a:r>
          </a:p>
          <a:p>
            <a:pPr lvl="1">
              <a:lnSpc>
                <a:spcPct val="90000"/>
              </a:lnSpc>
              <a:buNone/>
            </a:pPr>
            <a:r>
              <a:rPr lang="en-US" i="1" dirty="0" smtClean="0"/>
              <a:t>	Pathei mathos</a:t>
            </a:r>
            <a:br>
              <a:rPr lang="en-US" i="1" dirty="0" smtClean="0"/>
            </a:br>
            <a:r>
              <a:rPr lang="en-US" dirty="0" smtClean="0"/>
              <a:t>(“from suffering, knowledge”)</a:t>
            </a:r>
            <a:endParaRPr lang="en-US" i="1" dirty="0" smtClean="0"/>
          </a:p>
          <a:p>
            <a:pPr lvl="1">
              <a:lnSpc>
                <a:spcPct val="90000"/>
              </a:lnSpc>
              <a:buNone/>
            </a:pPr>
            <a:r>
              <a:rPr lang="el-GR" dirty="0" smtClean="0"/>
              <a:t>	</a:t>
            </a:r>
            <a:r>
              <a:rPr lang="en-US" dirty="0"/>
              <a:t>“Zeus has led us on to know, . . .</a:t>
            </a:r>
            <a:r>
              <a:rPr lang="el-GR" dirty="0"/>
              <a:t> </a:t>
            </a:r>
            <a:r>
              <a:rPr lang="en-US" dirty="0"/>
              <a:t>that we must suffer, suffer into truth,” (Chorus, p. 109</a:t>
            </a:r>
            <a:r>
              <a:rPr lang="en-US" dirty="0" smtClean="0"/>
              <a:t>)</a:t>
            </a:r>
          </a:p>
          <a:p>
            <a:pPr lvl="2">
              <a:lnSpc>
                <a:spcPct val="90000"/>
              </a:lnSpc>
              <a:buNone/>
            </a:pPr>
            <a:endParaRPr lang="en-US" dirty="0" smtClean="0"/>
          </a:p>
          <a:p>
            <a:pPr lvl="2">
              <a:lnSpc>
                <a:spcPct val="90000"/>
              </a:lnSpc>
              <a:buNone/>
            </a:pPr>
            <a:r>
              <a:rPr lang="en-US" dirty="0" smtClean="0"/>
              <a:t>But Justice turns the balance scales, </a:t>
            </a:r>
          </a:p>
          <a:p>
            <a:pPr lvl="2">
              <a:lnSpc>
                <a:spcPct val="90000"/>
              </a:lnSpc>
              <a:buNone/>
            </a:pPr>
            <a:r>
              <a:rPr lang="en-US" dirty="0" smtClean="0"/>
              <a:t>sees that we suffer </a:t>
            </a:r>
          </a:p>
          <a:p>
            <a:pPr lvl="2">
              <a:lnSpc>
                <a:spcPct val="90000"/>
              </a:lnSpc>
              <a:buNone/>
            </a:pPr>
            <a:r>
              <a:rPr lang="en-US" dirty="0" smtClean="0"/>
              <a:t>and we suffer and we learn.</a:t>
            </a:r>
          </a:p>
          <a:p>
            <a:pPr lvl="2">
              <a:lnSpc>
                <a:spcPct val="90000"/>
              </a:lnSpc>
              <a:buNone/>
            </a:pPr>
            <a:r>
              <a:rPr lang="en-US" dirty="0" smtClean="0"/>
              <a:t>Aeschylus. The Oresteia: Agamemnon; The Libation Bearers; The Eumenides: Agamemnon, The Libation Bearers, The Eumenides (Kindle Locations 1714-1715). Penguin Publishing Group. Kindle Edition.</a:t>
            </a:r>
            <a:endParaRPr lang="en-US" dirty="0"/>
          </a:p>
          <a:p>
            <a:r>
              <a:rPr lang="en-US" dirty="0" smtClean="0"/>
              <a:t>ate-ruin.</a:t>
            </a:r>
          </a:p>
          <a:p>
            <a:pPr lvl="1"/>
            <a:r>
              <a:rPr lang="en-US" dirty="0" smtClean="0"/>
              <a:t>p. 117 1</a:t>
            </a:r>
            <a:r>
              <a:rPr lang="en-US" baseline="30000" dirty="0" smtClean="0"/>
              <a:t>st</a:t>
            </a:r>
            <a:r>
              <a:rPr lang="en-US" dirty="0" smtClean="0"/>
              <a:t> </a:t>
            </a:r>
            <a:r>
              <a:rPr lang="en-US" dirty="0" err="1" smtClean="0"/>
              <a:t>stas</a:t>
            </a:r>
            <a:r>
              <a:rPr lang="en-US" dirty="0" smtClean="0"/>
              <a:t> “neither young nor strong could leap the giant dredge of slavery,</a:t>
            </a:r>
            <a:r>
              <a:rPr lang="en-US" baseline="0" dirty="0" smtClean="0"/>
              <a:t> all embracing ruin.”</a:t>
            </a:r>
          </a:p>
          <a:p>
            <a:pPr lvl="1"/>
            <a:r>
              <a:rPr lang="en-US" baseline="0" dirty="0" smtClean="0"/>
              <a:t>Persuasion, maddening child of Ruin </a:t>
            </a:r>
          </a:p>
          <a:p>
            <a:pPr lvl="1"/>
            <a:r>
              <a:rPr lang="en-US" baseline="0" dirty="0" smtClean="0"/>
              <a:t>overpowers him - Ruin plans it all.</a:t>
            </a:r>
          </a:p>
          <a:p>
            <a:pPr lvl="2"/>
            <a:r>
              <a:rPr lang="el-GR" kern="1200" baseline="0" dirty="0" smtClean="0">
                <a:effectLst/>
                <a:latin typeface="Tahoma" pitchFamily="34" charset="0"/>
                <a:cs typeface="+mn-cs"/>
              </a:rPr>
              <a:t>βιᾶται δ᾽ ἁ τάλαινα πειθώ,</a:t>
            </a:r>
            <a:endParaRPr lang="en-US" kern="1200" baseline="0" dirty="0" smtClean="0">
              <a:effectLst/>
              <a:latin typeface="Tahoma" pitchFamily="34" charset="0"/>
              <a:cs typeface="+mn-cs"/>
            </a:endParaRPr>
          </a:p>
          <a:p>
            <a:pPr lvl="2"/>
            <a:r>
              <a:rPr lang="en-US" kern="1200" baseline="0" dirty="0" smtClean="0">
                <a:effectLst/>
                <a:latin typeface="Tahoma" pitchFamily="34" charset="0"/>
                <a:cs typeface="+mn-cs"/>
              </a:rPr>
              <a:t>π</a:t>
            </a:r>
            <a:r>
              <a:rPr lang="en-US" kern="1200" baseline="0" dirty="0" err="1" smtClean="0">
                <a:effectLst/>
                <a:latin typeface="Tahoma" pitchFamily="34" charset="0"/>
                <a:cs typeface="+mn-cs"/>
              </a:rPr>
              <a:t>ρο</a:t>
            </a:r>
            <a:r>
              <a:rPr lang="en-US" kern="1200" baseline="0" dirty="0" smtClean="0">
                <a:effectLst/>
                <a:latin typeface="Tahoma" pitchFamily="34" charset="0"/>
                <a:cs typeface="+mn-cs"/>
              </a:rPr>
              <a:t>βούλου παῖς ἄφερτος ἄτας. (385-386)</a:t>
            </a:r>
            <a:endParaRPr lang="en-US" baseline="0" dirty="0" smtClean="0"/>
          </a:p>
          <a:p>
            <a:pPr lvl="1"/>
            <a:r>
              <a:rPr lang="en-US" baseline="0" dirty="0" smtClean="0"/>
              <a:t>Aeschylus. The Oresteia: Agamemnon; The Libation Bearers; The Eumenides: Agamemnon, The Libation Bearers, The Eumenides (Kindle Location 1784). Penguin Publishing Group. Kindle Edition. </a:t>
            </a:r>
          </a:p>
          <a:p>
            <a:r>
              <a:rPr lang="en-US" baseline="0" dirty="0" smtClean="0"/>
              <a:t>p. 131. 2</a:t>
            </a:r>
            <a:r>
              <a:rPr lang="en-US" baseline="30000" dirty="0" smtClean="0"/>
              <a:t>nd</a:t>
            </a:r>
            <a:r>
              <a:rPr lang="en-US" baseline="0" dirty="0" smtClean="0"/>
              <a:t> stasimon. cycle of evil, tragic formula.</a:t>
            </a:r>
            <a:endParaRPr lang="en-US" dirty="0" smtClean="0"/>
          </a:p>
        </p:txBody>
      </p:sp>
    </p:spTree>
    <p:extLst>
      <p:ext uri="{BB962C8B-B14F-4D97-AF65-F5344CB8AC3E}">
        <p14:creationId xmlns:p14="http://schemas.microsoft.com/office/powerpoint/2010/main" val="14313385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13</a:t>
            </a:fld>
            <a:endParaRPr lang="en-US"/>
          </a:p>
        </p:txBody>
      </p:sp>
    </p:spTree>
    <p:extLst>
      <p:ext uri="{BB962C8B-B14F-4D97-AF65-F5344CB8AC3E}">
        <p14:creationId xmlns:p14="http://schemas.microsoft.com/office/powerpoint/2010/main" val="38033941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14</a:t>
            </a:fld>
            <a:endParaRPr lang="en-US"/>
          </a:p>
        </p:txBody>
      </p:sp>
    </p:spTree>
    <p:extLst>
      <p:ext uri="{BB962C8B-B14F-4D97-AF65-F5344CB8AC3E}">
        <p14:creationId xmlns:p14="http://schemas.microsoft.com/office/powerpoint/2010/main" val="23279511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15</a:t>
            </a:fld>
            <a:endParaRPr lang="en-US"/>
          </a:p>
        </p:txBody>
      </p:sp>
    </p:spTree>
    <p:extLst>
      <p:ext uri="{BB962C8B-B14F-4D97-AF65-F5344CB8AC3E}">
        <p14:creationId xmlns:p14="http://schemas.microsoft.com/office/powerpoint/2010/main" val="4948748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r>
              <a:rPr lang="en-US" smtClean="0"/>
              <a:t>1-13-99</a:t>
            </a:r>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540E5590-FB8A-4A5A-81E2-6EF5C8872777}" type="slidenum">
              <a:rPr lang="en-US" smtClean="0"/>
              <a:pPr/>
              <a:t>16</a:t>
            </a:fld>
            <a:endParaRPr lang="en-US"/>
          </a:p>
        </p:txBody>
      </p:sp>
      <p:sp>
        <p:nvSpPr>
          <p:cNvPr id="609283" name="Rectangle 3"/>
          <p:cNvSpPr>
            <a:spLocks noGrp="1" noChangeArrowheads="1"/>
          </p:cNvSpPr>
          <p:nvPr>
            <p:ph type="body" idx="1"/>
          </p:nvPr>
        </p:nvSpPr>
        <p:spPr/>
        <p:txBody>
          <a:bodyPr>
            <a:normAutofit lnSpcReduction="10000"/>
          </a:bodyPr>
          <a:lstStyle/>
          <a:p>
            <a:r>
              <a:rPr lang="en-US" sz="1100" b="0" dirty="0" smtClean="0"/>
              <a:t>“The gods breathe power through </a:t>
            </a:r>
          </a:p>
          <a:p>
            <a:r>
              <a:rPr lang="en-US" sz="1100" b="0" dirty="0" smtClean="0"/>
              <a:t>my song, </a:t>
            </a:r>
          </a:p>
          <a:p>
            <a:r>
              <a:rPr lang="en-US" sz="1100" b="0" dirty="0" smtClean="0"/>
              <a:t>my fighting strength, Persuasion” chorus in Agamemnon.</a:t>
            </a:r>
          </a:p>
          <a:p>
            <a:r>
              <a:rPr lang="en-US" sz="1100" b="0" dirty="0" smtClean="0"/>
              <a:t>Aeschylus. The Oresteia: Agamemnon; The Libation Bearers; The Eumenides: Agamemnon, The Libation Bearers, The Eumenides (Kindle Location 1667). Penguin Publishing Group. Kindle Edition.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100" dirty="0" smtClean="0"/>
              <a:t>the</a:t>
            </a:r>
            <a:r>
              <a:rPr lang="en-US" sz="1100" baseline="0" dirty="0" smtClean="0"/>
              <a:t> associative poetics of </a:t>
            </a:r>
            <a:r>
              <a:rPr lang="en-US" sz="1100" baseline="0" dirty="0" err="1" smtClean="0"/>
              <a:t>aesch’s</a:t>
            </a:r>
            <a:r>
              <a:rPr lang="en-US" sz="1100" baseline="0" dirty="0" smtClean="0"/>
              <a:t> lyric exposition, especially during choruses, are like Cassandra’s powerful yet incoherent prophecies. they stack horror on horror so that sequentially distinct stages in the story collapse onto each other like the platforms of a failed scaffolding. we, like Cassandra, feel crushed, but also see all too clearly how all the horrors connect. endowed now with our own visionary powers, we break free from the logic of ordinary causation. instead, we see how the terror rages “back and back in the future / . . .</a:t>
            </a:r>
            <a:br>
              <a:rPr lang="en-US" sz="1100" baseline="0" dirty="0" smtClean="0"/>
            </a:br>
            <a:r>
              <a:rPr lang="en-US" sz="1100" baseline="0" dirty="0" smtClean="0"/>
              <a:t>Memory womb of Fury child-avenging fury!”</a:t>
            </a:r>
            <a:endParaRPr lang="en-US" sz="1100" b="0" dirty="0" smtClean="0"/>
          </a:p>
          <a:p>
            <a:r>
              <a:rPr lang="en-US" sz="1100" b="1" dirty="0" smtClean="0"/>
              <a:t>associative poetics:</a:t>
            </a:r>
            <a:r>
              <a:rPr lang="en-US" sz="1100" dirty="0" smtClean="0"/>
              <a:t> conceptual association by way of a shared feature, motif, image. in these plays, weavings, colors, poured drink offerings, blood – a host of motifs binding the whole </a:t>
            </a:r>
            <a:r>
              <a:rPr lang="en-US" sz="1100" dirty="0" err="1" smtClean="0"/>
              <a:t>oresteia</a:t>
            </a:r>
            <a:r>
              <a:rPr lang="en-US" sz="1100" dirty="0" smtClean="0"/>
              <a:t> together as a group of plays. chief among these motifs: the color red. as the color of blood and of fire, it is serves as emblematic of the organic connection between tragic events like the feast of </a:t>
            </a:r>
            <a:r>
              <a:rPr lang="en-US" sz="1100" dirty="0" err="1" smtClean="0"/>
              <a:t>thyestes</a:t>
            </a:r>
            <a:r>
              <a:rPr lang="en-US" sz="1100" dirty="0" smtClean="0"/>
              <a:t>, sack of troy, and murder in </a:t>
            </a:r>
            <a:r>
              <a:rPr lang="en-US" sz="1100" dirty="0" err="1" smtClean="0"/>
              <a:t>agamemnon’s</a:t>
            </a:r>
            <a:r>
              <a:rPr lang="en-US" sz="1100" dirty="0" smtClean="0"/>
              <a:t> palace. so, too, red, as the color of fire, convey with the fire signals in the opening of </a:t>
            </a:r>
            <a:r>
              <a:rPr lang="en-US" sz="1100" dirty="0" err="1" smtClean="0"/>
              <a:t>agamemnon</a:t>
            </a:r>
            <a:r>
              <a:rPr lang="en-US" sz="1100" dirty="0" smtClean="0"/>
              <a:t> not just news of </a:t>
            </a:r>
            <a:r>
              <a:rPr lang="en-US" sz="1100" dirty="0" err="1" smtClean="0"/>
              <a:t>troy’s</a:t>
            </a:r>
            <a:r>
              <a:rPr lang="en-US" sz="1100" dirty="0" smtClean="0"/>
              <a:t> destruction; they emblematically convey curse from troy to </a:t>
            </a:r>
            <a:r>
              <a:rPr lang="en-US" sz="1100" dirty="0" err="1" smtClean="0"/>
              <a:t>argos</a:t>
            </a:r>
            <a:r>
              <a:rPr lang="en-US" sz="1100" dirty="0" smtClean="0"/>
              <a:t>. the red carpet completes the connection; </a:t>
            </a:r>
            <a:r>
              <a:rPr lang="en-US" sz="1100" dirty="0" err="1" smtClean="0"/>
              <a:t>cassandra’s</a:t>
            </a:r>
            <a:r>
              <a:rPr lang="en-US" sz="1100" dirty="0" smtClean="0"/>
              <a:t> vision of the bloody, gory feast of </a:t>
            </a:r>
            <a:r>
              <a:rPr lang="en-US" sz="1100" dirty="0" err="1" smtClean="0"/>
              <a:t>thyestes</a:t>
            </a:r>
            <a:r>
              <a:rPr lang="en-US" sz="1100" dirty="0" smtClean="0"/>
              <a:t> atop the roof of the palace, like a gory, bloody version of </a:t>
            </a:r>
            <a:r>
              <a:rPr lang="en-US" sz="1100" dirty="0" err="1" smtClean="0"/>
              <a:t>panckakes</a:t>
            </a:r>
            <a:r>
              <a:rPr lang="en-US" sz="1100" dirty="0" smtClean="0"/>
              <a:t> and syrup, allows doom to saturate how we imagine the house of </a:t>
            </a:r>
            <a:r>
              <a:rPr lang="en-US" sz="1100" dirty="0" err="1" smtClean="0"/>
              <a:t>agamemnon</a:t>
            </a:r>
            <a:r>
              <a:rPr lang="en-US" sz="1100" dirty="0" smtClean="0"/>
              <a:t>. it allows us, the audience, a single stroke to envision doom upon doom crashing down upon the accursed house of </a:t>
            </a:r>
            <a:r>
              <a:rPr lang="en-US" sz="1100" dirty="0" err="1" smtClean="0"/>
              <a:t>agamemnon</a:t>
            </a:r>
            <a:r>
              <a:rPr lang="en-US" sz="1100" dirty="0" smtClean="0"/>
              <a:t>. but we shall also see this unifying motif of the color red return repurposed yet constant in its resonance in the </a:t>
            </a:r>
            <a:r>
              <a:rPr lang="en-US" sz="1100" i="1" dirty="0" smtClean="0"/>
              <a:t>Eumenides</a:t>
            </a:r>
            <a:r>
              <a:rPr lang="en-US" sz="1100" dirty="0" smtClean="0"/>
              <a:t>, the final act of this three-tragedy drama.</a:t>
            </a:r>
          </a:p>
          <a:p>
            <a:r>
              <a:rPr lang="en-US" sz="1100" dirty="0" smtClean="0"/>
              <a:t>in a choral passage like the parodos, the imagery commands a chaotic, almost hallucinogenic series of connections, all suggesting that the synaptic firing of the chorus’s imagination has plunged into a mad spiral. we see more of the same in the likewise lyric ravings of </a:t>
            </a:r>
            <a:r>
              <a:rPr lang="en-US" sz="1100" dirty="0" err="1" smtClean="0"/>
              <a:t>cassandra</a:t>
            </a:r>
            <a:r>
              <a:rPr lang="en-US" sz="1100" dirty="0" smtClean="0"/>
              <a:t> later.</a:t>
            </a:r>
          </a:p>
          <a:p>
            <a:endParaRPr lang="en-US" sz="1100" dirty="0" smtClean="0"/>
          </a:p>
          <a:p>
            <a:r>
              <a:rPr lang="en-US" sz="1100" dirty="0" smtClean="0"/>
              <a:t>otherwise, sins recapitulate key features of one another:</a:t>
            </a:r>
          </a:p>
          <a:p>
            <a:pPr marL="170558" indent="-170558">
              <a:buFont typeface="Arial" pitchFamily="34" charset="0"/>
              <a:buChar char="•"/>
            </a:pPr>
            <a:r>
              <a:rPr lang="en-US" sz="1100" dirty="0" smtClean="0"/>
              <a:t>killing of children – </a:t>
            </a:r>
            <a:r>
              <a:rPr lang="en-US" sz="1100" dirty="0" err="1" smtClean="0"/>
              <a:t>iphi</a:t>
            </a:r>
            <a:r>
              <a:rPr lang="en-US" sz="1100" dirty="0" smtClean="0"/>
              <a:t>, feast of </a:t>
            </a:r>
            <a:r>
              <a:rPr lang="en-US" sz="1100" dirty="0" err="1" smtClean="0"/>
              <a:t>thyestes</a:t>
            </a:r>
            <a:endParaRPr lang="en-US" sz="1100" dirty="0" smtClean="0"/>
          </a:p>
          <a:p>
            <a:pPr marL="170558" indent="-170558">
              <a:buFont typeface="Arial" pitchFamily="34" charset="0"/>
              <a:buChar char="•"/>
            </a:pPr>
            <a:r>
              <a:rPr lang="en-US" sz="1100" dirty="0" smtClean="0"/>
              <a:t>cannibalism: unreferenced </a:t>
            </a:r>
            <a:r>
              <a:rPr lang="en-US" sz="1100" dirty="0" err="1" smtClean="0"/>
              <a:t>tantalus-pelops</a:t>
            </a:r>
            <a:r>
              <a:rPr lang="en-US" sz="1100" dirty="0" smtClean="0"/>
              <a:t> myth, </a:t>
            </a:r>
            <a:r>
              <a:rPr lang="en-US" sz="1100" dirty="0" err="1" smtClean="0"/>
              <a:t>thyestes</a:t>
            </a:r>
            <a:endParaRPr lang="en-US" sz="1100" dirty="0" smtClean="0"/>
          </a:p>
          <a:p>
            <a:pPr marL="170558" indent="-170558">
              <a:buFont typeface="Arial" pitchFamily="34" charset="0"/>
              <a:buChar char="•"/>
            </a:pPr>
            <a:r>
              <a:rPr lang="en-US" sz="1100" dirty="0" smtClean="0"/>
              <a:t>adultery: </a:t>
            </a:r>
            <a:r>
              <a:rPr lang="en-US" sz="1100" dirty="0" err="1" smtClean="0"/>
              <a:t>thyestes</a:t>
            </a:r>
            <a:r>
              <a:rPr lang="en-US" sz="1100" dirty="0" smtClean="0"/>
              <a:t> with </a:t>
            </a:r>
            <a:r>
              <a:rPr lang="en-US" sz="1100" dirty="0" err="1" smtClean="0"/>
              <a:t>aerope</a:t>
            </a:r>
            <a:r>
              <a:rPr lang="en-US" sz="1100" dirty="0" smtClean="0"/>
              <a:t> (</a:t>
            </a:r>
            <a:r>
              <a:rPr lang="en-US" sz="1100" dirty="0" err="1" smtClean="0"/>
              <a:t>atreus</a:t>
            </a:r>
            <a:r>
              <a:rPr lang="en-US" sz="1100" dirty="0" smtClean="0"/>
              <a:t>’ wife), </a:t>
            </a:r>
            <a:r>
              <a:rPr lang="en-US" sz="1100" dirty="0" err="1" smtClean="0"/>
              <a:t>aegisthus</a:t>
            </a:r>
            <a:r>
              <a:rPr lang="en-US" sz="1100" dirty="0" smtClean="0"/>
              <a:t> with </a:t>
            </a:r>
            <a:r>
              <a:rPr lang="en-US" sz="1100" dirty="0" err="1" smtClean="0"/>
              <a:t>clyt</a:t>
            </a:r>
            <a:endParaRPr lang="en-US" sz="1100" dirty="0" smtClean="0"/>
          </a:p>
          <a:p>
            <a:pPr marL="170558" indent="-170558">
              <a:buFont typeface="Arial" pitchFamily="34" charset="0"/>
              <a:buChar char="•"/>
            </a:pPr>
            <a:r>
              <a:rPr lang="en-US" sz="1100" dirty="0" smtClean="0"/>
              <a:t>note how she looks forward to the revenge to come, and prays that it will be a revenge for her too</a:t>
            </a:r>
            <a:endParaRPr lang="en-US" sz="1100" dirty="0"/>
          </a:p>
        </p:txBody>
      </p:sp>
      <p:sp>
        <p:nvSpPr>
          <p:cNvPr id="11" name="Slide Image Placeholder 10"/>
          <p:cNvSpPr>
            <a:spLocks noGrp="1" noRot="1" noChangeAspect="1"/>
          </p:cNvSpPr>
          <p:nvPr>
            <p:ph type="sldImg"/>
          </p:nvPr>
        </p:nvSpPr>
        <p:spPr>
          <a:xfrm>
            <a:off x="2043113" y="477838"/>
            <a:ext cx="2925762" cy="1647825"/>
          </a:xfrm>
        </p:spPr>
      </p:sp>
    </p:spTree>
    <p:extLst>
      <p:ext uri="{BB962C8B-B14F-4D97-AF65-F5344CB8AC3E}">
        <p14:creationId xmlns:p14="http://schemas.microsoft.com/office/powerpoint/2010/main" val="3124212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Watchman’s prologue, which do you prefer, and why?</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2</a:t>
            </a:fld>
            <a:endParaRPr lang="en-US"/>
          </a:p>
        </p:txBody>
      </p:sp>
    </p:spTree>
    <p:extLst>
      <p:ext uri="{BB962C8B-B14F-4D97-AF65-F5344CB8AC3E}">
        <p14:creationId xmlns:p14="http://schemas.microsoft.com/office/powerpoint/2010/main" val="3321438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3</a:t>
            </a:fld>
            <a:endParaRPr lang="en-US"/>
          </a:p>
        </p:txBody>
      </p:sp>
    </p:spTree>
    <p:extLst>
      <p:ext uri="{BB962C8B-B14F-4D97-AF65-F5344CB8AC3E}">
        <p14:creationId xmlns:p14="http://schemas.microsoft.com/office/powerpoint/2010/main" val="1062938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3113" y="477838"/>
            <a:ext cx="2925762" cy="1647825"/>
          </a:xfrm>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2/19/2020</a:t>
            </a:fld>
            <a:endParaRPr lang="en-US"/>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4</a:t>
            </a:fld>
            <a:endParaRPr lang="en-US"/>
          </a:p>
        </p:txBody>
      </p:sp>
    </p:spTree>
    <p:extLst>
      <p:ext uri="{BB962C8B-B14F-4D97-AF65-F5344CB8AC3E}">
        <p14:creationId xmlns:p14="http://schemas.microsoft.com/office/powerpoint/2010/main" val="586499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5</a:t>
            </a:fld>
            <a:endParaRPr lang="en-US"/>
          </a:p>
        </p:txBody>
      </p:sp>
    </p:spTree>
    <p:extLst>
      <p:ext uri="{BB962C8B-B14F-4D97-AF65-F5344CB8AC3E}">
        <p14:creationId xmlns:p14="http://schemas.microsoft.com/office/powerpoint/2010/main" val="259142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we see political themes with a democratic slant </a:t>
            </a:r>
            <a:r>
              <a:rPr lang="en-US" dirty="0" err="1" smtClean="0"/>
              <a:t>poaking</a:t>
            </a:r>
            <a:r>
              <a:rPr lang="en-US" dirty="0" smtClean="0"/>
              <a:t> their way into the drama at certain</a:t>
            </a:r>
            <a:r>
              <a:rPr lang="en-US" baseline="0" dirty="0" smtClean="0"/>
              <a:t> points</a:t>
            </a:r>
          </a:p>
          <a:p>
            <a:pPr lvl="1"/>
            <a:r>
              <a:rPr lang="en-US" dirty="0" smtClean="0"/>
              <a:t>The people’s voice is heavy with hatred, </a:t>
            </a:r>
          </a:p>
          <a:p>
            <a:pPr lvl="1"/>
            <a:r>
              <a:rPr lang="en-US" dirty="0" smtClean="0"/>
              <a:t>now the curses of the people must be paid</a:t>
            </a:r>
            <a:r>
              <a:rPr lang="en-US" baseline="0" dirty="0" smtClean="0"/>
              <a:t> [the people, understood here as enraged by the deaths of </a:t>
            </a:r>
            <a:r>
              <a:rPr lang="en-US" baseline="0" dirty="0" err="1" smtClean="0"/>
              <a:t>greeks</a:t>
            </a:r>
            <a:r>
              <a:rPr lang="en-US" baseline="0" dirty="0" smtClean="0"/>
              <a:t> at troy, like a fury. note the </a:t>
            </a:r>
            <a:r>
              <a:rPr lang="en-US" baseline="0" dirty="0" err="1" smtClean="0"/>
              <a:t>greek</a:t>
            </a:r>
            <a:r>
              <a:rPr lang="en-US" baseline="0" dirty="0" smtClean="0"/>
              <a:t> – emphasizes not just anger but power of the demos, the people]</a:t>
            </a:r>
            <a:endParaRPr lang="en-US" dirty="0" smtClean="0"/>
          </a:p>
          <a:p>
            <a:pPr lvl="2"/>
            <a:r>
              <a:rPr lang="el-GR" dirty="0" smtClean="0"/>
              <a:t>βαρεῖα δ᾽ ἀστῶν φάτις ξὺν κότῳ·</a:t>
            </a:r>
          </a:p>
          <a:p>
            <a:pPr lvl="2"/>
            <a:r>
              <a:rPr lang="el-GR" dirty="0" smtClean="0"/>
              <a:t>δημοκράτου δ᾽ ἀρᾶς τίνει χρέος. (456-457)</a:t>
            </a:r>
            <a:endParaRPr lang="en-US" dirty="0" smtClean="0"/>
          </a:p>
          <a:p>
            <a:pPr lvl="1"/>
            <a:r>
              <a:rPr lang="en-US" dirty="0" err="1" smtClean="0"/>
              <a:t>clyt</a:t>
            </a:r>
            <a:r>
              <a:rPr lang="en-US" dirty="0" smtClean="0"/>
              <a:t> to ag:</a:t>
            </a:r>
          </a:p>
          <a:p>
            <a:pPr lvl="2"/>
            <a:r>
              <a:rPr lang="en-US" b="1" dirty="0" smtClean="0"/>
              <a:t>our child is gone</a:t>
            </a:r>
            <a:r>
              <a:rPr lang="en-US" dirty="0" smtClean="0"/>
              <a:t>, not standing by our side, </a:t>
            </a:r>
          </a:p>
          <a:p>
            <a:pPr lvl="2"/>
            <a:r>
              <a:rPr lang="en-US" dirty="0" smtClean="0"/>
              <a:t>the bond of our dearest pledges, mine and yours; </a:t>
            </a:r>
          </a:p>
          <a:p>
            <a:pPr lvl="2"/>
            <a:r>
              <a:rPr lang="en-US" dirty="0" smtClean="0"/>
              <a:t>by all rights our child should be here . . . </a:t>
            </a:r>
          </a:p>
          <a:p>
            <a:pPr lvl="2"/>
            <a:r>
              <a:rPr lang="en-US" b="1" dirty="0" smtClean="0"/>
              <a:t>Orestes. You seem startled. </a:t>
            </a:r>
          </a:p>
          <a:p>
            <a:pPr lvl="2"/>
            <a:r>
              <a:rPr lang="en-US" b="1" dirty="0" smtClean="0"/>
              <a:t>You needn’t be. Our loyal brother-in-arms </a:t>
            </a:r>
          </a:p>
          <a:p>
            <a:pPr lvl="2"/>
            <a:r>
              <a:rPr lang="en-US" b="1" dirty="0" smtClean="0"/>
              <a:t>will take good care of him, </a:t>
            </a:r>
            <a:r>
              <a:rPr lang="en-US" b="1" dirty="0" err="1" smtClean="0"/>
              <a:t>Strophios</a:t>
            </a:r>
            <a:r>
              <a:rPr lang="en-US" b="1" dirty="0" smtClean="0"/>
              <a:t> the Phocian. </a:t>
            </a:r>
          </a:p>
          <a:p>
            <a:pPr lvl="2"/>
            <a:r>
              <a:rPr lang="en-US" b="1" dirty="0" smtClean="0"/>
              <a:t>He warned from the start we court two griefs in one. </a:t>
            </a:r>
          </a:p>
          <a:p>
            <a:pPr lvl="2"/>
            <a:r>
              <a:rPr lang="en-US" b="1" dirty="0" smtClean="0"/>
              <a:t>You risk all on the wars - and what if the people </a:t>
            </a:r>
          </a:p>
          <a:p>
            <a:pPr lvl="2"/>
            <a:r>
              <a:rPr lang="en-US" b="1" dirty="0" smtClean="0"/>
              <a:t>rise up howling for the king, and anarchy </a:t>
            </a:r>
          </a:p>
          <a:p>
            <a:pPr lvl="2"/>
            <a:r>
              <a:rPr lang="en-US" b="1" dirty="0" smtClean="0"/>
              <a:t>should dash our plans?</a:t>
            </a:r>
          </a:p>
          <a:p>
            <a:pPr lvl="2"/>
            <a:r>
              <a:rPr lang="en-US" dirty="0" smtClean="0"/>
              <a:t>Aeschylus. The Oresteia: Agamemnon; The Libation Bearers; The Eumenides: Agamemnon, The Libation Bearers, The Eumenides (Kindle Locations 2001-2004). Penguin Publishing Group. Kindle Edition.</a:t>
            </a:r>
          </a:p>
          <a:p>
            <a:pPr lvl="1"/>
            <a:r>
              <a:rPr lang="en-US" dirty="0" smtClean="0"/>
              <a:t>consider</a:t>
            </a:r>
            <a:r>
              <a:rPr lang="en-US" baseline="0" dirty="0" smtClean="0"/>
              <a:t> that alongside</a:t>
            </a:r>
          </a:p>
          <a:p>
            <a:pPr lvl="2"/>
            <a:r>
              <a:rPr lang="en-US" dirty="0" smtClean="0"/>
              <a:t>Victory, you have sped my way before, </a:t>
            </a:r>
          </a:p>
          <a:p>
            <a:pPr lvl="2"/>
            <a:r>
              <a:rPr lang="en-US" dirty="0" smtClean="0"/>
              <a:t>now speed me to the last.</a:t>
            </a:r>
          </a:p>
          <a:p>
            <a:pPr lvl="2"/>
            <a:r>
              <a:rPr lang="en-US" dirty="0" smtClean="0"/>
              <a:t>Aeschylus. The Oresteia: Agamemnon; The Libation Bearers; The Eumenides: Agamemnon, The Libation Bearers, The Eumenides (Kindle Locations 1989-1990). Penguin Publishing Group. Kindle Edition.</a:t>
            </a:r>
          </a:p>
          <a:p>
            <a:pPr lvl="1"/>
            <a:r>
              <a:rPr lang="en-US" dirty="0" smtClean="0"/>
              <a:t>the</a:t>
            </a:r>
            <a:r>
              <a:rPr lang="en-US" baseline="0" dirty="0" smtClean="0"/>
              <a:t> context is </a:t>
            </a:r>
            <a:r>
              <a:rPr lang="en-US" baseline="0" dirty="0" err="1" smtClean="0"/>
              <a:t>ag’s</a:t>
            </a:r>
            <a:r>
              <a:rPr lang="en-US" baseline="0" dirty="0" smtClean="0"/>
              <a:t> fear of subversion at home, of false friends and of elements that need to be rooted out. a king like him cannot rest of his laurels; he must always be winning. put differently, kingship is necessarily unstable</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6</a:t>
            </a:fld>
            <a:endParaRPr lang="en-US"/>
          </a:p>
        </p:txBody>
      </p:sp>
    </p:spTree>
    <p:extLst>
      <p:ext uri="{BB962C8B-B14F-4D97-AF65-F5344CB8AC3E}">
        <p14:creationId xmlns:p14="http://schemas.microsoft.com/office/powerpoint/2010/main" val="86651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04CE63C8-6B9D-4314-9E7E-570395A3B2A4}" type="slidenum">
              <a:rPr lang="en-US"/>
              <a:pPr/>
              <a:t>7</a:t>
            </a:fld>
            <a:endParaRPr lang="en-US"/>
          </a:p>
        </p:txBody>
      </p:sp>
      <p:sp>
        <p:nvSpPr>
          <p:cNvPr id="601090" name="Rectangle 2"/>
          <p:cNvSpPr>
            <a:spLocks noGrp="1" noRot="1" noChangeAspect="1" noChangeArrowheads="1" noTextEdit="1"/>
          </p:cNvSpPr>
          <p:nvPr>
            <p:ph type="sldImg"/>
          </p:nvPr>
        </p:nvSpPr>
        <p:spPr>
          <a:xfrm>
            <a:off x="2043113" y="477838"/>
            <a:ext cx="2925762" cy="1647825"/>
          </a:xfrm>
          <a:ln/>
        </p:spPr>
      </p:sp>
      <p:sp>
        <p:nvSpPr>
          <p:cNvPr id="601091" name="Rectangle 3"/>
          <p:cNvSpPr>
            <a:spLocks noGrp="1" noChangeArrowheads="1"/>
          </p:cNvSpPr>
          <p:nvPr>
            <p:ph type="body" idx="1"/>
          </p:nvPr>
        </p:nvSpPr>
        <p:spPr/>
        <p:txBody>
          <a:bodyPr/>
          <a:lstStyle/>
          <a:p>
            <a:r>
              <a:rPr lang="en-US" dirty="0" smtClean="0"/>
              <a:t>a massive pileup of what Aristotle calls </a:t>
            </a:r>
            <a:r>
              <a:rPr lang="en-US" i="1" dirty="0" smtClean="0"/>
              <a:t>hamartia</a:t>
            </a:r>
            <a:r>
              <a:rPr lang="en-US" i="0" dirty="0" smtClean="0"/>
              <a:t>, a sin or error, what</a:t>
            </a:r>
            <a:r>
              <a:rPr lang="en-US" i="0" baseline="0" dirty="0" smtClean="0"/>
              <a:t> archaic </a:t>
            </a:r>
            <a:r>
              <a:rPr lang="en-US" i="0" baseline="0" dirty="0" err="1" smtClean="0"/>
              <a:t>greek</a:t>
            </a:r>
            <a:r>
              <a:rPr lang="en-US" i="0" baseline="0" dirty="0" smtClean="0"/>
              <a:t> poetics, what I’m calling the tragic formula, calls </a:t>
            </a:r>
            <a:r>
              <a:rPr lang="en-US" i="1" baseline="0" dirty="0" smtClean="0"/>
              <a:t>hubris</a:t>
            </a:r>
            <a:r>
              <a:rPr lang="en-US" i="0" baseline="0" dirty="0" smtClean="0"/>
              <a:t> and </a:t>
            </a:r>
            <a:r>
              <a:rPr lang="en-US" i="1" baseline="0" dirty="0" smtClean="0"/>
              <a:t>ate</a:t>
            </a:r>
            <a:r>
              <a:rPr lang="en-US" i="0" baseline="0" dirty="0" smtClean="0"/>
              <a:t>, a whole host of crimes narrated as prequel and enacted as plot</a:t>
            </a:r>
          </a:p>
          <a:p>
            <a:pPr lvl="1"/>
            <a:r>
              <a:rPr lang="en-US" dirty="0" smtClean="0"/>
              <a:t>Feast of Thyestes</a:t>
            </a:r>
          </a:p>
          <a:p>
            <a:pPr lvl="1"/>
            <a:r>
              <a:rPr lang="en-US" dirty="0" smtClean="0"/>
              <a:t>Abduction of Helen</a:t>
            </a:r>
          </a:p>
          <a:p>
            <a:pPr lvl="1"/>
            <a:r>
              <a:rPr lang="en-US" dirty="0" smtClean="0"/>
              <a:t>Sacrifice of Iphigenia</a:t>
            </a:r>
          </a:p>
          <a:p>
            <a:pPr lvl="1"/>
            <a:r>
              <a:rPr lang="en-US" dirty="0" smtClean="0"/>
              <a:t>Sack of Troy</a:t>
            </a:r>
          </a:p>
          <a:p>
            <a:pPr lvl="2"/>
            <a:r>
              <a:rPr lang="en-US" dirty="0" err="1" smtClean="0"/>
              <a:t>clyt’s</a:t>
            </a:r>
            <a:r>
              <a:rPr lang="en-US" dirty="0" smtClean="0"/>
              <a:t> fateful, prophetic words:</a:t>
            </a:r>
          </a:p>
          <a:p>
            <a:pPr lvl="3"/>
            <a:r>
              <a:rPr lang="en-US" dirty="0" smtClean="0"/>
              <a:t>And even if the men come back with no offence </a:t>
            </a:r>
          </a:p>
          <a:p>
            <a:pPr lvl="3"/>
            <a:r>
              <a:rPr lang="en-US" dirty="0" smtClean="0"/>
              <a:t>to the gods, the avenging dead may never rest - </a:t>
            </a:r>
          </a:p>
          <a:p>
            <a:pPr lvl="3"/>
            <a:r>
              <a:rPr lang="en-US" dirty="0" smtClean="0"/>
              <a:t>Oh let no new disaster strike! And here </a:t>
            </a:r>
          </a:p>
          <a:p>
            <a:pPr lvl="3"/>
            <a:r>
              <a:rPr lang="en-US" dirty="0" smtClean="0"/>
              <a:t>you have it, what a woman has to say.</a:t>
            </a:r>
          </a:p>
          <a:p>
            <a:pPr lvl="2"/>
            <a:r>
              <a:rPr lang="en-US" dirty="0" smtClean="0"/>
              <a:t>oh but they</a:t>
            </a:r>
            <a:r>
              <a:rPr lang="en-US" baseline="0" dirty="0" smtClean="0"/>
              <a:t> will….</a:t>
            </a:r>
          </a:p>
        </p:txBody>
      </p:sp>
    </p:spTree>
    <p:extLst>
      <p:ext uri="{BB962C8B-B14F-4D97-AF65-F5344CB8AC3E}">
        <p14:creationId xmlns:p14="http://schemas.microsoft.com/office/powerpoint/2010/main" val="3053781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B88D8270-AB29-4B28-8FAA-258B797B9507}" type="slidenum">
              <a:rPr lang="en-US"/>
              <a:pPr/>
              <a:t>8</a:t>
            </a:fld>
            <a:endParaRPr lang="en-US"/>
          </a:p>
        </p:txBody>
      </p:sp>
      <p:sp>
        <p:nvSpPr>
          <p:cNvPr id="584706" name="Rectangle 2"/>
          <p:cNvSpPr>
            <a:spLocks noGrp="1" noRot="1" noChangeAspect="1" noChangeArrowheads="1" noTextEdit="1"/>
          </p:cNvSpPr>
          <p:nvPr>
            <p:ph type="sldImg"/>
          </p:nvPr>
        </p:nvSpPr>
        <p:spPr>
          <a:xfrm>
            <a:off x="2257425" y="542925"/>
            <a:ext cx="2403475" cy="1352550"/>
          </a:xfrm>
          <a:ln/>
        </p:spPr>
      </p:sp>
      <p:sp>
        <p:nvSpPr>
          <p:cNvPr id="584707" name="Rectangle 3"/>
          <p:cNvSpPr>
            <a:spLocks noGrp="1" noChangeArrowheads="1"/>
          </p:cNvSpPr>
          <p:nvPr>
            <p:ph type="body" idx="1"/>
          </p:nvPr>
        </p:nvSpPr>
        <p:spPr/>
        <p:txBody>
          <a:bodyPr/>
          <a:lstStyle/>
          <a:p>
            <a:r>
              <a:rPr lang="en-US"/>
              <a:t>Tantalus’ crime</a:t>
            </a:r>
          </a:p>
          <a:p>
            <a:r>
              <a:rPr lang="en-US"/>
              <a:t>Feast of Thyestes</a:t>
            </a:r>
          </a:p>
          <a:p>
            <a:r>
              <a:rPr lang="en-US"/>
              <a:t>Sacrifice of Iphigenia</a:t>
            </a:r>
          </a:p>
        </p:txBody>
      </p:sp>
    </p:spTree>
    <p:extLst>
      <p:ext uri="{BB962C8B-B14F-4D97-AF65-F5344CB8AC3E}">
        <p14:creationId xmlns:p14="http://schemas.microsoft.com/office/powerpoint/2010/main" val="2595439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610BDB0D-B87F-471C-AFE4-4D18485347D7}" type="slidenum">
              <a:rPr lang="en-US"/>
              <a:pPr/>
              <a:t>9</a:t>
            </a:fld>
            <a:endParaRPr lang="en-US"/>
          </a:p>
        </p:txBody>
      </p:sp>
      <p:sp>
        <p:nvSpPr>
          <p:cNvPr id="604162" name="Rectangle 2"/>
          <p:cNvSpPr>
            <a:spLocks noGrp="1" noRot="1" noChangeAspect="1" noChangeArrowheads="1" noTextEdit="1"/>
          </p:cNvSpPr>
          <p:nvPr>
            <p:ph type="sldImg"/>
          </p:nvPr>
        </p:nvSpPr>
        <p:spPr>
          <a:xfrm>
            <a:off x="2043113" y="477838"/>
            <a:ext cx="2925762" cy="1647825"/>
          </a:xfrm>
          <a:ln/>
        </p:spPr>
      </p:sp>
      <p:sp>
        <p:nvSpPr>
          <p:cNvPr id="6041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976575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0"/>
            <a:ext cx="12188825" cy="6858000"/>
          </a:xfrm>
          <a:prstGeom prst="rect">
            <a:avLst/>
          </a:prstGeom>
          <a:solidFill>
            <a:schemeClr val="bg1">
              <a:alpha val="8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6" name="Title 1"/>
          <p:cNvSpPr>
            <a:spLocks noGrp="1"/>
          </p:cNvSpPr>
          <p:nvPr>
            <p:ph type="ctrTitle"/>
          </p:nvPr>
        </p:nvSpPr>
        <p:spPr>
          <a:xfrm>
            <a:off x="435836" y="908717"/>
            <a:ext cx="11320328" cy="2387600"/>
          </a:xfrm>
          <a:noFill/>
        </p:spPr>
        <p:txBody>
          <a:bodyPr anchor="b"/>
          <a:lstStyle>
            <a:lvl1pPr algn="ctr">
              <a:defRPr sz="6000" spc="100" baseline="0">
                <a:solidFill>
                  <a:srgbClr val="993300"/>
                </a:solidFill>
                <a:latin typeface="Candara" panose="020E0502030303020204" pitchFamily="34" charset="0"/>
              </a:defRPr>
            </a:lvl1pPr>
          </a:lstStyle>
          <a:p>
            <a:r>
              <a:rPr lang="en-US" smtClean="0"/>
              <a:t>Click to edit Master title style</a:t>
            </a:r>
            <a:endParaRPr lang="en-US" dirty="0"/>
          </a:p>
        </p:txBody>
      </p:sp>
      <p:sp>
        <p:nvSpPr>
          <p:cNvPr id="8" name="Subtitle 2"/>
          <p:cNvSpPr>
            <a:spLocks noGrp="1"/>
          </p:cNvSpPr>
          <p:nvPr>
            <p:ph type="subTitle" idx="1"/>
          </p:nvPr>
        </p:nvSpPr>
        <p:spPr>
          <a:xfrm>
            <a:off x="435836" y="3602038"/>
            <a:ext cx="11320328"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614" y="1828800"/>
            <a:ext cx="9753600"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aeschylus agamemnon 1</a:t>
            </a:r>
            <a:endParaRPr dirty="0"/>
          </a:p>
        </p:txBody>
      </p:sp>
      <p:sp>
        <p:nvSpPr>
          <p:cNvPr id="4" name="Date Placeholder 3"/>
          <p:cNvSpPr>
            <a:spLocks noGrp="1"/>
          </p:cNvSpPr>
          <p:nvPr>
            <p:ph type="dt" sz="half" idx="10"/>
          </p:nvPr>
        </p:nvSpPr>
        <p:spPr/>
        <p:txBody>
          <a:bodyPr/>
          <a:lstStyle/>
          <a:p>
            <a:r>
              <a:rPr lang="en-US" smtClean="0"/>
              <a:t>18-Feb-20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613" y="685800"/>
            <a:ext cx="7416138"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aeschylus agamemnon 1</a:t>
            </a:r>
            <a:endParaRPr dirty="0"/>
          </a:p>
        </p:txBody>
      </p:sp>
      <p:sp>
        <p:nvSpPr>
          <p:cNvPr id="4" name="Date Placeholder 3"/>
          <p:cNvSpPr>
            <a:spLocks noGrp="1"/>
          </p:cNvSpPr>
          <p:nvPr>
            <p:ph type="dt" sz="half" idx="10"/>
          </p:nvPr>
        </p:nvSpPr>
        <p:spPr/>
        <p:txBody>
          <a:bodyPr/>
          <a:lstStyle/>
          <a:p>
            <a:r>
              <a:rPr lang="en-US" smtClean="0"/>
              <a:t>18-Feb-20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588" y="117475"/>
            <a:ext cx="10868369"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588" y="16764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12588" y="39243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92265751"/>
      </p:ext>
    </p:extLst>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06294" y="1191312"/>
            <a:ext cx="11376237" cy="1470025"/>
          </a:xfrm>
          <a:noFill/>
        </p:spPr>
        <p:txBody>
          <a:bodyPr>
            <a:noAutofit/>
          </a:bodyPr>
          <a:lstStyle>
            <a:lvl1pPr algn="ctr">
              <a:defRPr sz="4800" b="0">
                <a:solidFill>
                  <a:schemeClr val="bg1"/>
                </a:solidFill>
                <a:effectLst>
                  <a:outerShdw blurRad="38100" dist="63500" dir="2700000" algn="tl">
                    <a:srgbClr val="000000">
                      <a:alpha val="43137"/>
                    </a:srgbClr>
                  </a:outerShdw>
                </a:effectLst>
                <a:latin typeface="+mj-lt"/>
                <a:cs typeface="Levenim MT" pitchFamily="2" charset="-79"/>
              </a:defRPr>
            </a:lvl1pPr>
          </a:lstStyle>
          <a:p>
            <a:r>
              <a:rPr lang="en-US" smtClean="0"/>
              <a:t>Click to edit Master title style</a:t>
            </a:r>
            <a:endParaRPr lang="en-US" dirty="0"/>
          </a:p>
        </p:txBody>
      </p:sp>
      <p:sp>
        <p:nvSpPr>
          <p:cNvPr id="3" name="Subtitle 2"/>
          <p:cNvSpPr>
            <a:spLocks noGrp="1"/>
          </p:cNvSpPr>
          <p:nvPr>
            <p:ph type="subTitle" idx="1"/>
          </p:nvPr>
        </p:nvSpPr>
        <p:spPr>
          <a:xfrm>
            <a:off x="406294" y="2947086"/>
            <a:ext cx="11376237" cy="1752600"/>
          </a:xfrm>
        </p:spPr>
        <p:txBody>
          <a:bodyPr>
            <a:normAutofit/>
          </a:bodyPr>
          <a:lstStyle>
            <a:lvl1pPr marL="0" indent="0" algn="ctr">
              <a:buNone/>
              <a:defRPr sz="3600" b="1">
                <a:solidFill>
                  <a:schemeClr val="accent1">
                    <a:lumMod val="75000"/>
                  </a:schemeClr>
                </a:solidFill>
                <a:effectLst/>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9774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614" y="1828800"/>
            <a:ext cx="9753600" cy="4343400"/>
          </a:xfrm>
          <a:prstGeom prst="rect">
            <a:avLst/>
          </a:prstGeom>
        </p:spPr>
        <p:txBody>
          <a:bodyPr/>
          <a:lstStyle>
            <a:lvl1pPr>
              <a:lnSpc>
                <a:spcPct val="114000"/>
              </a:lnSpc>
              <a:spcBef>
                <a:spcPts val="900"/>
              </a:spcBef>
              <a:defRPr sz="36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30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aeschylus agamemnon 1</a:t>
            </a:r>
            <a:endParaRPr dirty="0"/>
          </a:p>
        </p:txBody>
      </p:sp>
      <p:sp>
        <p:nvSpPr>
          <p:cNvPr id="4" name="Date Placeholder 3"/>
          <p:cNvSpPr>
            <a:spLocks noGrp="1"/>
          </p:cNvSpPr>
          <p:nvPr>
            <p:ph type="dt" sz="half" idx="10"/>
          </p:nvPr>
        </p:nvSpPr>
        <p:spPr/>
        <p:txBody>
          <a:bodyPr/>
          <a:lstStyle/>
          <a:p>
            <a:r>
              <a:rPr lang="en-US" smtClean="0"/>
              <a:t>18-Feb-20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614" y="2091267"/>
            <a:ext cx="9753600"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150" y="3742277"/>
            <a:ext cx="9758063"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279" y="1828800"/>
            <a:ext cx="4708734" cy="4343400"/>
          </a:xfrm>
          <a:prstGeom prst="rect">
            <a:avLst/>
          </a:prstGeom>
        </p:spPr>
        <p:txBody>
          <a:bodyPr>
            <a:normAutofit/>
          </a:bodyPr>
          <a:lstStyle>
            <a:lvl1pPr>
              <a:lnSpc>
                <a:spcPct val="114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262479" y="1828800"/>
            <a:ext cx="4708734" cy="4343400"/>
          </a:xfrm>
          <a:prstGeom prst="rect">
            <a:avLst/>
          </a:prstGeom>
        </p:spPr>
        <p:txBody>
          <a:bodyPr>
            <a:normAutofit/>
          </a:bodyPr>
          <a:lstStyle>
            <a:lvl1pPr>
              <a:lnSpc>
                <a:spcPct val="113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Footer Placeholder 5"/>
          <p:cNvSpPr>
            <a:spLocks noGrp="1"/>
          </p:cNvSpPr>
          <p:nvPr>
            <p:ph type="ftr" sz="quarter" idx="11"/>
          </p:nvPr>
        </p:nvSpPr>
        <p:spPr/>
        <p:txBody>
          <a:bodyPr/>
          <a:lstStyle/>
          <a:p>
            <a:r>
              <a:rPr lang="en-US" smtClean="0"/>
              <a:t>aeschylus agamemnon 1</a:t>
            </a:r>
            <a:endParaRPr dirty="0"/>
          </a:p>
        </p:txBody>
      </p:sp>
      <p:sp>
        <p:nvSpPr>
          <p:cNvPr id="5" name="Date Placeholder 4"/>
          <p:cNvSpPr>
            <a:spLocks noGrp="1"/>
          </p:cNvSpPr>
          <p:nvPr>
            <p:ph type="dt" sz="half" idx="10"/>
          </p:nvPr>
        </p:nvSpPr>
        <p:spPr/>
        <p:txBody>
          <a:bodyPr/>
          <a:lstStyle/>
          <a:p>
            <a:r>
              <a:rPr lang="en-US" smtClean="0"/>
              <a:t>18-Feb-20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cxnSp>
        <p:nvCxnSpPr>
          <p:cNvPr id="8" name="Straight Connector 7"/>
          <p:cNvCxnSpPr/>
          <p:nvPr userDrawn="1"/>
        </p:nvCxnSpPr>
        <p:spPr>
          <a:xfrm>
            <a:off x="6094413"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614" y="1761744"/>
            <a:ext cx="4709160"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smtClean="0"/>
              <a:t>Edit Master text styles</a:t>
            </a:r>
          </a:p>
        </p:txBody>
      </p:sp>
      <p:sp>
        <p:nvSpPr>
          <p:cNvPr id="4" name="Content Placeholder 3"/>
          <p:cNvSpPr>
            <a:spLocks noGrp="1"/>
          </p:cNvSpPr>
          <p:nvPr>
            <p:ph sz="half" idx="2"/>
          </p:nvPr>
        </p:nvSpPr>
        <p:spPr>
          <a:xfrm>
            <a:off x="1217614" y="2743200"/>
            <a:ext cx="4709160" cy="3428999"/>
          </a:xfrm>
          <a:prstGeom prst="rect">
            <a:avLst/>
          </a:prstGeom>
        </p:spPr>
        <p:txBody>
          <a:bodyPr>
            <a:normAutofit/>
          </a:bodyPr>
          <a:lstStyle>
            <a:lvl1pPr>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262054" y="1761744"/>
            <a:ext cx="4709160"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2054" y="2743200"/>
            <a:ext cx="4709160" cy="3428999"/>
          </a:xfrm>
          <a:prstGeom prst="rect">
            <a:avLst/>
          </a:prstGeom>
        </p:spPr>
        <p:txBody>
          <a:bodyPr>
            <a:normAutofit/>
          </a:bodyPr>
          <a:lstStyle>
            <a:lvl1pPr>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Footer Placeholder 7"/>
          <p:cNvSpPr>
            <a:spLocks noGrp="1"/>
          </p:cNvSpPr>
          <p:nvPr>
            <p:ph type="ftr" sz="quarter" idx="11"/>
          </p:nvPr>
        </p:nvSpPr>
        <p:spPr/>
        <p:txBody>
          <a:bodyPr/>
          <a:lstStyle/>
          <a:p>
            <a:r>
              <a:rPr lang="en-US" smtClean="0"/>
              <a:t>aeschylus agamemnon 1</a:t>
            </a:r>
            <a:endParaRPr dirty="0"/>
          </a:p>
        </p:txBody>
      </p:sp>
      <p:sp>
        <p:nvSpPr>
          <p:cNvPr id="7" name="Date Placeholder 6"/>
          <p:cNvSpPr>
            <a:spLocks noGrp="1"/>
          </p:cNvSpPr>
          <p:nvPr>
            <p:ph type="dt" sz="half" idx="10"/>
          </p:nvPr>
        </p:nvSpPr>
        <p:spPr/>
        <p:txBody>
          <a:bodyPr/>
          <a:lstStyle/>
          <a:p>
            <a:r>
              <a:rPr lang="en-US" smtClean="0"/>
              <a:t>18-Feb-20</a:t>
            </a:r>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chorCtr="0"/>
          <a:lstStyle>
            <a:lvl1pPr algn="ctr">
              <a:defRPr/>
            </a:lvl1pPr>
          </a:lstStyle>
          <a:p>
            <a:r>
              <a:rPr lang="en-US" smtClean="0"/>
              <a:t>Click to edit Master title style</a:t>
            </a:r>
            <a:endParaRPr dirty="0"/>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5814" y="685800"/>
            <a:ext cx="5638800"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aeschylus agamemnon 1</a:t>
            </a:r>
            <a:endParaRPr dirty="0"/>
          </a:p>
        </p:txBody>
      </p:sp>
      <p:sp>
        <p:nvSpPr>
          <p:cNvPr id="5" name="Date Placeholder 4"/>
          <p:cNvSpPr>
            <a:spLocks noGrp="1"/>
          </p:cNvSpPr>
          <p:nvPr>
            <p:ph type="dt" sz="half" idx="10"/>
          </p:nvPr>
        </p:nvSpPr>
        <p:spPr/>
        <p:txBody>
          <a:bodyPr/>
          <a:lstStyle/>
          <a:p>
            <a:r>
              <a:rPr lang="en-US" smtClean="0"/>
              <a:t>18-Feb-20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aeschylus agamemnon 1</a:t>
            </a:r>
            <a:endParaRPr dirty="0"/>
          </a:p>
        </p:txBody>
      </p:sp>
      <p:sp>
        <p:nvSpPr>
          <p:cNvPr id="5" name="Date Placeholder 4"/>
          <p:cNvSpPr>
            <a:spLocks noGrp="1"/>
          </p:cNvSpPr>
          <p:nvPr>
            <p:ph type="dt" sz="half" idx="10"/>
          </p:nvPr>
        </p:nvSpPr>
        <p:spPr/>
        <p:txBody>
          <a:bodyPr/>
          <a:lstStyle/>
          <a:p>
            <a:r>
              <a:rPr lang="en-US" smtClean="0"/>
              <a:t>18-Feb-20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smtClean="0"/>
              <a:t>Click to edit Master title style</a:t>
            </a:r>
            <a:endParaRPr dirty="0"/>
          </a:p>
        </p:txBody>
      </p:sp>
      <p:sp>
        <p:nvSpPr>
          <p:cNvPr id="5" name="Footer Placeholder 4"/>
          <p:cNvSpPr>
            <a:spLocks noGrp="1"/>
          </p:cNvSpPr>
          <p:nvPr>
            <p:ph type="ftr" sz="quarter" idx="3"/>
          </p:nvPr>
        </p:nvSpPr>
        <p:spPr>
          <a:xfrm>
            <a:off x="1208836" y="6408109"/>
            <a:ext cx="1849324" cy="261610"/>
          </a:xfrm>
          <a:prstGeom prst="rect">
            <a:avLst/>
          </a:prstGeom>
        </p:spPr>
        <p:txBody>
          <a:bodyPr vert="horz" wrap="square" lIns="91440" tIns="45720" rIns="91440" bIns="45720" rtlCol="0" anchor="ctr">
            <a:spAutoFit/>
          </a:bodyPr>
          <a:lstStyle>
            <a:lvl1pPr algn="l">
              <a:defRPr sz="1100" cap="none" baseline="0">
                <a:solidFill>
                  <a:schemeClr val="tx1"/>
                </a:solidFill>
                <a:latin typeface="Calibri" panose="020F0502020204030204" pitchFamily="34" charset="0"/>
                <a:cs typeface="Calibri" panose="020F0502020204030204" pitchFamily="34" charset="0"/>
              </a:defRPr>
            </a:lvl1pPr>
          </a:lstStyle>
          <a:p>
            <a:r>
              <a:rPr lang="en-US" smtClean="0"/>
              <a:t>aeschylus agamemnon 1</a:t>
            </a:r>
            <a:endParaRPr lang="en-US" dirty="0"/>
          </a:p>
        </p:txBody>
      </p:sp>
      <p:sp>
        <p:nvSpPr>
          <p:cNvPr id="4" name="Date Placeholder 3"/>
          <p:cNvSpPr>
            <a:spLocks noGrp="1"/>
          </p:cNvSpPr>
          <p:nvPr>
            <p:ph type="dt" sz="half" idx="2"/>
          </p:nvPr>
        </p:nvSpPr>
        <p:spPr>
          <a:xfrm>
            <a:off x="5710332" y="6408109"/>
            <a:ext cx="768159" cy="261610"/>
          </a:xfrm>
          <a:prstGeom prst="rect">
            <a:avLst/>
          </a:prstGeom>
        </p:spPr>
        <p:txBody>
          <a:bodyPr vert="horz" wrap="none" lIns="91440" tIns="45720" rIns="91440" bIns="45720" rtlCol="0" anchor="ctr">
            <a:spAutoFit/>
          </a:bodyPr>
          <a:lstStyle>
            <a:lvl1pPr algn="ctr">
              <a:defRPr sz="1100">
                <a:solidFill>
                  <a:schemeClr val="tx1"/>
                </a:solidFill>
                <a:latin typeface="Calibri" panose="020F0502020204030204" pitchFamily="34" charset="0"/>
                <a:cs typeface="Calibri" panose="020F0502020204030204" pitchFamily="34" charset="0"/>
              </a:defRPr>
            </a:lvl1pPr>
          </a:lstStyle>
          <a:p>
            <a:r>
              <a:rPr lang="en-US" smtClean="0"/>
              <a:t>18-Feb-20</a:t>
            </a:r>
            <a:endParaRPr lang="en-US"/>
          </a:p>
        </p:txBody>
      </p:sp>
      <p:sp>
        <p:nvSpPr>
          <p:cNvPr id="6" name="Slide Number Placeholder 5"/>
          <p:cNvSpPr>
            <a:spLocks noGrp="1"/>
          </p:cNvSpPr>
          <p:nvPr>
            <p:ph type="sldNum" sz="quarter" idx="4"/>
          </p:nvPr>
        </p:nvSpPr>
        <p:spPr>
          <a:xfrm>
            <a:off x="10615026" y="6408109"/>
            <a:ext cx="356187" cy="261610"/>
          </a:xfrm>
          <a:prstGeom prst="rect">
            <a:avLst/>
          </a:prstGeom>
        </p:spPr>
        <p:txBody>
          <a:bodyPr vert="horz" wrap="none" lIns="91440" tIns="45720" rIns="91440" bIns="45720" rtlCol="0" anchor="ctr">
            <a:spAutoFit/>
          </a:bodyPr>
          <a:lstStyle>
            <a:lvl1pPr algn="r">
              <a:defRPr sz="1100">
                <a:solidFill>
                  <a:schemeClr val="tx1"/>
                </a:solidFill>
                <a:latin typeface="Calibri" panose="020F0502020204030204" pitchFamily="34" charset="0"/>
                <a:cs typeface="Calibri" panose="020F0502020204030204" pitchFamily="34" charset="0"/>
              </a:defRPr>
            </a:lvl1pPr>
          </a:lstStyle>
          <a:p>
            <a:fld id="{F36C87F6-986D-49E6-AF40-1B3A1EE8064D}" type="slidenum">
              <a:rPr lang="en-US" smtClean="0"/>
              <a:pPr/>
              <a:t>‹#›</a:t>
            </a:fld>
            <a:endParaRPr lang="en-US"/>
          </a:p>
        </p:txBody>
      </p:sp>
      <p:sp>
        <p:nvSpPr>
          <p:cNvPr id="7" name="Content Placeholder 2"/>
          <p:cNvSpPr txBox="1">
            <a:spLocks/>
          </p:cNvSpPr>
          <p:nvPr userDrawn="1"/>
        </p:nvSpPr>
        <p:spPr>
          <a:xfrm>
            <a:off x="1217614" y="1828800"/>
            <a:ext cx="9753600"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a:spcBef>
                <a:spcPts val="900"/>
              </a:spcBef>
            </a:pPr>
            <a:r>
              <a:rPr lang="en-US" sz="3600" dirty="0" smtClean="0">
                <a:solidFill>
                  <a:schemeClr val="tx1">
                    <a:lumMod val="75000"/>
                  </a:schemeClr>
                </a:solidFill>
              </a:rPr>
              <a:t>Edit Master text styles</a:t>
            </a:r>
          </a:p>
          <a:p>
            <a:pPr lvl="1">
              <a:spcBef>
                <a:spcPts val="900"/>
              </a:spcBef>
            </a:pPr>
            <a:r>
              <a:rPr lang="en-US" sz="3200" dirty="0" smtClean="0">
                <a:solidFill>
                  <a:schemeClr val="tx1">
                    <a:lumMod val="75000"/>
                  </a:schemeClr>
                </a:solidFill>
              </a:rPr>
              <a:t>Second level</a:t>
            </a:r>
          </a:p>
          <a:p>
            <a:pPr lvl="2"/>
            <a:r>
              <a:rPr lang="en-US" sz="2800" dirty="0" smtClean="0">
                <a:solidFill>
                  <a:schemeClr val="tx1">
                    <a:lumMod val="75000"/>
                  </a:schemeClr>
                </a:solidFill>
              </a:rPr>
              <a:t>Third level</a:t>
            </a:r>
          </a:p>
          <a:p>
            <a:pPr lvl="3"/>
            <a:r>
              <a:rPr lang="en-US" sz="2400" dirty="0" smtClean="0">
                <a:solidFill>
                  <a:schemeClr val="tx1">
                    <a:lumMod val="75000"/>
                  </a:schemeClr>
                </a:solidFill>
              </a:rPr>
              <a:t>Fourth level</a:t>
            </a:r>
          </a:p>
          <a:p>
            <a:pPr lvl="4"/>
            <a:r>
              <a:rPr lang="en-US" sz="2400" dirty="0" smtClean="0">
                <a:solidFill>
                  <a:schemeClr val="tx1">
                    <a:lumMod val="75000"/>
                  </a:schemeClr>
                </a:solidFill>
              </a:rPr>
              <a:t>Fifth level</a:t>
            </a:r>
            <a:endParaRPr lang="en-US" sz="2400" dirty="0">
              <a:solidFill>
                <a:schemeClr val="tx1">
                  <a:lumMod val="75000"/>
                </a:schemeClr>
              </a:solidFill>
            </a:endParaRPr>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youtu.be/ldIJVtDG5TM?t=302"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0.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youtu.be/mdv3vkECqXA?t=49"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3.jpg"/><Relationship Id="rId5" Type="http://schemas.openxmlformats.org/officeDocument/2006/relationships/image" Target="../media/image2.jpeg"/><Relationship Id="rId4" Type="http://schemas.openxmlformats.org/officeDocument/2006/relationships/hyperlink" Target="https://youtu.be/Vh6gN8nQWSk?t=96"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w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slide" Target="slide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8.wmf"/><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7.wmf"/><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35836" y="908717"/>
            <a:ext cx="11320328" cy="2387600"/>
          </a:xfrm>
        </p:spPr>
        <p:txBody>
          <a:bodyPr/>
          <a:lstStyle/>
          <a:p>
            <a:r>
              <a:rPr lang="en-US" dirty="0" smtClean="0"/>
              <a:t>From Suffering, Knowledge?</a:t>
            </a:r>
            <a:endParaRPr lang="en-US" dirty="0"/>
          </a:p>
        </p:txBody>
      </p:sp>
      <p:sp>
        <p:nvSpPr>
          <p:cNvPr id="7" name="Subtitle 6"/>
          <p:cNvSpPr>
            <a:spLocks noGrp="1"/>
          </p:cNvSpPr>
          <p:nvPr>
            <p:ph type="subTitle" idx="1"/>
          </p:nvPr>
        </p:nvSpPr>
        <p:spPr>
          <a:xfrm>
            <a:off x="435836" y="3602038"/>
            <a:ext cx="11320328" cy="1655762"/>
          </a:xfrm>
        </p:spPr>
        <p:txBody>
          <a:bodyPr/>
          <a:lstStyle/>
          <a:p>
            <a:r>
              <a:rPr lang="en-US" dirty="0" smtClean="0"/>
              <a:t>Aeschylus’ </a:t>
            </a:r>
            <a:r>
              <a:rPr lang="en-US" i="1" dirty="0" smtClean="0"/>
              <a:t>Agamemnon</a:t>
            </a:r>
            <a:r>
              <a:rPr lang="en-US" dirty="0" smtClean="0"/>
              <a:t>, Part 1</a:t>
            </a:r>
            <a:endParaRPr lang="en-US" dirty="0"/>
          </a:p>
        </p:txBody>
      </p:sp>
    </p:spTree>
    <p:extLst>
      <p:ext uri="{BB962C8B-B14F-4D97-AF65-F5344CB8AC3E}">
        <p14:creationId xmlns:p14="http://schemas.microsoft.com/office/powerpoint/2010/main" val="4057044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740" name="Rectangle 4"/>
          <p:cNvSpPr>
            <a:spLocks noGrp="1" noChangeArrowheads="1"/>
          </p:cNvSpPr>
          <p:nvPr>
            <p:ph sz="half" idx="2"/>
          </p:nvPr>
        </p:nvSpPr>
        <p:spPr>
          <a:xfrm>
            <a:off x="6262479" y="854115"/>
            <a:ext cx="4708734" cy="5863213"/>
          </a:xfrm>
        </p:spPr>
        <p:txBody>
          <a:bodyPr>
            <a:normAutofit/>
          </a:bodyPr>
          <a:lstStyle/>
          <a:p>
            <a:pPr>
              <a:lnSpc>
                <a:spcPct val="105000"/>
              </a:lnSpc>
              <a:buClr>
                <a:schemeClr val="bg1">
                  <a:lumMod val="75000"/>
                </a:schemeClr>
              </a:buClr>
            </a:pPr>
            <a:r>
              <a:rPr lang="en-US" sz="1800" dirty="0" smtClean="0">
                <a:solidFill>
                  <a:schemeClr val="bg1">
                    <a:lumMod val="75000"/>
                  </a:schemeClr>
                </a:solidFill>
              </a:rPr>
              <a:t>3rd stasimon (141 ff.)</a:t>
            </a:r>
          </a:p>
          <a:p>
            <a:pPr lvl="1">
              <a:lnSpc>
                <a:spcPct val="105000"/>
              </a:lnSpc>
              <a:buClr>
                <a:schemeClr val="bg1">
                  <a:lumMod val="75000"/>
                </a:schemeClr>
              </a:buClr>
              <a:buFont typeface="Arial" panose="020B0604020202020204" pitchFamily="34" charset="0"/>
              <a:buChar char="•"/>
            </a:pPr>
            <a:r>
              <a:rPr lang="en-US" sz="1600" dirty="0" smtClean="0">
                <a:solidFill>
                  <a:schemeClr val="bg1">
                    <a:lumMod val="75000"/>
                  </a:schemeClr>
                </a:solidFill>
              </a:rPr>
              <a:t>Foreboding</a:t>
            </a:r>
          </a:p>
          <a:p>
            <a:pPr>
              <a:lnSpc>
                <a:spcPct val="105000"/>
              </a:lnSpc>
              <a:buClr>
                <a:schemeClr val="bg1">
                  <a:lumMod val="75000"/>
                </a:schemeClr>
              </a:buClr>
            </a:pPr>
            <a:r>
              <a:rPr lang="en-US" sz="1800" dirty="0" smtClean="0">
                <a:solidFill>
                  <a:schemeClr val="bg1">
                    <a:lumMod val="75000"/>
                  </a:schemeClr>
                </a:solidFill>
              </a:rPr>
              <a:t>4th episode (143 ff.)</a:t>
            </a:r>
          </a:p>
          <a:p>
            <a:pPr lvl="1">
              <a:lnSpc>
                <a:spcPct val="105000"/>
              </a:lnSpc>
              <a:buClr>
                <a:schemeClr val="bg1">
                  <a:lumMod val="75000"/>
                </a:schemeClr>
              </a:buClr>
              <a:buFont typeface="Arial" panose="020B0604020202020204" pitchFamily="34" charset="0"/>
              <a:buChar char="•"/>
            </a:pPr>
            <a:r>
              <a:rPr lang="en-US" sz="1600" dirty="0" err="1" smtClean="0">
                <a:solidFill>
                  <a:schemeClr val="bg1">
                    <a:lumMod val="75000"/>
                  </a:schemeClr>
                </a:solidFill>
              </a:rPr>
              <a:t>Clyt</a:t>
            </a:r>
            <a:r>
              <a:rPr lang="en-US" sz="1600" dirty="0" smtClean="0">
                <a:solidFill>
                  <a:schemeClr val="bg1">
                    <a:lumMod val="75000"/>
                  </a:schemeClr>
                </a:solidFill>
              </a:rPr>
              <a:t>., Leader. Cassandra to enter palace</a:t>
            </a:r>
          </a:p>
          <a:p>
            <a:pPr lvl="1">
              <a:lnSpc>
                <a:spcPct val="105000"/>
              </a:lnSpc>
              <a:buClr>
                <a:schemeClr val="bg1">
                  <a:lumMod val="75000"/>
                </a:schemeClr>
              </a:buClr>
              <a:buFont typeface="Arial" panose="020B0604020202020204" pitchFamily="34" charset="0"/>
              <a:buChar char="•"/>
            </a:pPr>
            <a:r>
              <a:rPr lang="en-US" sz="1600" dirty="0" smtClean="0">
                <a:solidFill>
                  <a:schemeClr val="bg1">
                    <a:lumMod val="75000"/>
                  </a:schemeClr>
                </a:solidFill>
              </a:rPr>
              <a:t>Cass., Leader, whole Chorus. </a:t>
            </a:r>
            <a:r>
              <a:rPr lang="en-US" sz="1600" dirty="0" err="1" smtClean="0">
                <a:solidFill>
                  <a:schemeClr val="bg1">
                    <a:lumMod val="75000"/>
                  </a:schemeClr>
                </a:solidFill>
              </a:rPr>
              <a:t>Cass.’s</a:t>
            </a:r>
            <a:r>
              <a:rPr lang="en-US" sz="1600" dirty="0" smtClean="0">
                <a:solidFill>
                  <a:schemeClr val="bg1">
                    <a:lumMod val="75000"/>
                  </a:schemeClr>
                </a:solidFill>
              </a:rPr>
              <a:t> visions (spoken, sung)</a:t>
            </a:r>
          </a:p>
          <a:p>
            <a:pPr>
              <a:lnSpc>
                <a:spcPct val="105000"/>
              </a:lnSpc>
              <a:buClr>
                <a:schemeClr val="bg1">
                  <a:lumMod val="75000"/>
                </a:schemeClr>
              </a:buClr>
            </a:pPr>
            <a:r>
              <a:rPr lang="en-US" sz="1800" dirty="0" smtClean="0">
                <a:solidFill>
                  <a:schemeClr val="bg1">
                    <a:lumMod val="75000"/>
                  </a:schemeClr>
                </a:solidFill>
              </a:rPr>
              <a:t>Choral recitation (158)</a:t>
            </a:r>
          </a:p>
          <a:p>
            <a:pPr lvl="1">
              <a:lnSpc>
                <a:spcPct val="105000"/>
              </a:lnSpc>
              <a:buClr>
                <a:schemeClr val="bg1">
                  <a:lumMod val="75000"/>
                </a:schemeClr>
              </a:buClr>
              <a:buFont typeface="Arial" panose="020B0604020202020204" pitchFamily="34" charset="0"/>
              <a:buChar char="•"/>
            </a:pPr>
            <a:r>
              <a:rPr lang="en-US" sz="1600" dirty="0" smtClean="0">
                <a:solidFill>
                  <a:schemeClr val="bg1">
                    <a:lumMod val="75000"/>
                  </a:schemeClr>
                </a:solidFill>
              </a:rPr>
              <a:t>Perils of power</a:t>
            </a:r>
          </a:p>
          <a:p>
            <a:pPr>
              <a:lnSpc>
                <a:spcPct val="105000"/>
              </a:lnSpc>
              <a:buClr>
                <a:schemeClr val="bg1">
                  <a:lumMod val="75000"/>
                </a:schemeClr>
              </a:buClr>
            </a:pPr>
            <a:r>
              <a:rPr lang="en-US" sz="1800" dirty="0" smtClean="0">
                <a:solidFill>
                  <a:schemeClr val="bg1">
                    <a:lumMod val="75000"/>
                  </a:schemeClr>
                </a:solidFill>
              </a:rPr>
              <a:t>Choral scene (159)</a:t>
            </a:r>
          </a:p>
          <a:p>
            <a:pPr lvl="1">
              <a:lnSpc>
                <a:spcPct val="105000"/>
              </a:lnSpc>
              <a:buClr>
                <a:schemeClr val="bg1">
                  <a:lumMod val="75000"/>
                </a:schemeClr>
              </a:buClr>
              <a:buFont typeface="Arial" panose="020B0604020202020204" pitchFamily="34" charset="0"/>
              <a:buChar char="•"/>
            </a:pPr>
            <a:r>
              <a:rPr lang="en-US" sz="1600" dirty="0" smtClean="0">
                <a:solidFill>
                  <a:schemeClr val="bg1">
                    <a:lumMod val="75000"/>
                  </a:schemeClr>
                </a:solidFill>
              </a:rPr>
              <a:t>Leader, whole Chorus, Ag. (offstage)</a:t>
            </a:r>
          </a:p>
          <a:p>
            <a:pPr>
              <a:lnSpc>
                <a:spcPct val="105000"/>
              </a:lnSpc>
              <a:buClr>
                <a:schemeClr val="bg1">
                  <a:lumMod val="75000"/>
                </a:schemeClr>
              </a:buClr>
            </a:pPr>
            <a:r>
              <a:rPr lang="en-US" sz="1800" dirty="0" smtClean="0">
                <a:solidFill>
                  <a:schemeClr val="bg1">
                    <a:lumMod val="75000"/>
                  </a:schemeClr>
                </a:solidFill>
              </a:rPr>
              <a:t>Exodos (160 ff.)</a:t>
            </a:r>
          </a:p>
          <a:p>
            <a:pPr lvl="1">
              <a:lnSpc>
                <a:spcPct val="105000"/>
              </a:lnSpc>
              <a:buClr>
                <a:schemeClr val="bg1">
                  <a:lumMod val="75000"/>
                </a:schemeClr>
              </a:buClr>
              <a:buFont typeface="Arial" panose="020B0604020202020204" pitchFamily="34" charset="0"/>
              <a:buChar char="•"/>
            </a:pPr>
            <a:r>
              <a:rPr lang="en-US" sz="1600" dirty="0" err="1" smtClean="0">
                <a:solidFill>
                  <a:schemeClr val="bg1">
                    <a:lumMod val="75000"/>
                  </a:schemeClr>
                </a:solidFill>
              </a:rPr>
              <a:t>Clyt</a:t>
            </a:r>
            <a:r>
              <a:rPr lang="en-US" sz="1600" dirty="0" smtClean="0">
                <a:solidFill>
                  <a:schemeClr val="bg1">
                    <a:lumMod val="75000"/>
                  </a:schemeClr>
                </a:solidFill>
              </a:rPr>
              <a:t>., Leader. </a:t>
            </a:r>
            <a:r>
              <a:rPr lang="en-US" sz="1600" dirty="0" err="1" smtClean="0">
                <a:solidFill>
                  <a:schemeClr val="bg1">
                    <a:lumMod val="75000"/>
                  </a:schemeClr>
                </a:solidFill>
              </a:rPr>
              <a:t>Ekkuklēma</a:t>
            </a:r>
            <a:r>
              <a:rPr lang="en-US" sz="1600" dirty="0" smtClean="0">
                <a:solidFill>
                  <a:schemeClr val="bg1">
                    <a:lumMod val="75000"/>
                  </a:schemeClr>
                </a:solidFill>
              </a:rPr>
              <a:t> with corpses</a:t>
            </a:r>
          </a:p>
          <a:p>
            <a:pPr lvl="1">
              <a:lnSpc>
                <a:spcPct val="105000"/>
              </a:lnSpc>
              <a:buClr>
                <a:schemeClr val="bg1">
                  <a:lumMod val="75000"/>
                </a:schemeClr>
              </a:buClr>
              <a:buFont typeface="Arial" panose="020B0604020202020204" pitchFamily="34" charset="0"/>
              <a:buChar char="•"/>
            </a:pPr>
            <a:r>
              <a:rPr lang="en-US" sz="1600" dirty="0" err="1" smtClean="0">
                <a:solidFill>
                  <a:schemeClr val="bg1">
                    <a:lumMod val="75000"/>
                  </a:schemeClr>
                </a:solidFill>
              </a:rPr>
              <a:t>Clyt</a:t>
            </a:r>
            <a:r>
              <a:rPr lang="en-US" sz="1600" dirty="0" smtClean="0">
                <a:solidFill>
                  <a:schemeClr val="bg1">
                    <a:lumMod val="75000"/>
                  </a:schemeClr>
                </a:solidFill>
              </a:rPr>
              <a:t>., Chorus (lyric dialogue). Recriminations</a:t>
            </a:r>
          </a:p>
          <a:p>
            <a:pPr lvl="1">
              <a:lnSpc>
                <a:spcPct val="105000"/>
              </a:lnSpc>
              <a:buClr>
                <a:schemeClr val="bg1">
                  <a:lumMod val="75000"/>
                </a:schemeClr>
              </a:buClr>
              <a:buFont typeface="Arial" panose="020B0604020202020204" pitchFamily="34" charset="0"/>
              <a:buChar char="•"/>
            </a:pPr>
            <a:r>
              <a:rPr lang="en-US" sz="1600" dirty="0" err="1" smtClean="0">
                <a:solidFill>
                  <a:schemeClr val="bg1">
                    <a:lumMod val="75000"/>
                  </a:schemeClr>
                </a:solidFill>
              </a:rPr>
              <a:t>Clyt</a:t>
            </a:r>
            <a:r>
              <a:rPr lang="en-US" sz="1600" dirty="0" smtClean="0">
                <a:solidFill>
                  <a:schemeClr val="bg1">
                    <a:lumMod val="75000"/>
                  </a:schemeClr>
                </a:solidFill>
              </a:rPr>
              <a:t>., Aegisthus, Leader (dialogue). Gloating in victory, more recriminations</a:t>
            </a:r>
            <a:endParaRPr lang="en-US" sz="1600" dirty="0">
              <a:solidFill>
                <a:schemeClr val="bg1">
                  <a:lumMod val="75000"/>
                </a:schemeClr>
              </a:solidFill>
            </a:endParaRPr>
          </a:p>
        </p:txBody>
      </p:sp>
      <p:sp>
        <p:nvSpPr>
          <p:cNvPr id="628738" name="Rectangle 2"/>
          <p:cNvSpPr>
            <a:spLocks noGrp="1" noChangeArrowheads="1"/>
          </p:cNvSpPr>
          <p:nvPr>
            <p:ph type="title"/>
          </p:nvPr>
        </p:nvSpPr>
        <p:spPr>
          <a:xfrm>
            <a:off x="3242139" y="59569"/>
            <a:ext cx="5724644" cy="646331"/>
          </a:xfrm>
          <a:noFill/>
        </p:spPr>
        <p:txBody>
          <a:bodyPr wrap="none">
            <a:spAutoFit/>
          </a:bodyPr>
          <a:lstStyle/>
          <a:p>
            <a:pPr algn="ctr"/>
            <a:r>
              <a:rPr lang="en-US" sz="4000" i="1" dirty="0" smtClean="0"/>
              <a:t>Agamemnon:</a:t>
            </a:r>
            <a:r>
              <a:rPr lang="en-US" sz="4000" dirty="0" smtClean="0"/>
              <a:t> Analysis</a:t>
            </a:r>
            <a:endParaRPr lang="en-US" sz="4000" dirty="0"/>
          </a:p>
        </p:txBody>
      </p:sp>
      <p:sp>
        <p:nvSpPr>
          <p:cNvPr id="628739" name="Rectangle 3"/>
          <p:cNvSpPr>
            <a:spLocks noGrp="1" noChangeArrowheads="1"/>
          </p:cNvSpPr>
          <p:nvPr>
            <p:ph sz="half" idx="1"/>
          </p:nvPr>
        </p:nvSpPr>
        <p:spPr>
          <a:xfrm>
            <a:off x="1233279" y="854115"/>
            <a:ext cx="4708734" cy="5863213"/>
          </a:xfrm>
        </p:spPr>
        <p:txBody>
          <a:bodyPr>
            <a:noAutofit/>
          </a:bodyPr>
          <a:lstStyle/>
          <a:p>
            <a:pPr>
              <a:lnSpc>
                <a:spcPct val="95000"/>
              </a:lnSpc>
            </a:pPr>
            <a:r>
              <a:rPr lang="en-US" sz="1800" dirty="0" smtClean="0">
                <a:solidFill>
                  <a:schemeClr val="tx2"/>
                </a:solidFill>
              </a:rPr>
              <a:t>Prologue (pp. Penguin 103 f.)</a:t>
            </a:r>
          </a:p>
          <a:p>
            <a:pPr lvl="1">
              <a:lnSpc>
                <a:spcPct val="95000"/>
              </a:lnSpc>
            </a:pPr>
            <a:r>
              <a:rPr lang="en-US" sz="1600" dirty="0" smtClean="0">
                <a:solidFill>
                  <a:schemeClr val="tx2"/>
                </a:solidFill>
              </a:rPr>
              <a:t>Watchman</a:t>
            </a:r>
          </a:p>
          <a:p>
            <a:pPr>
              <a:lnSpc>
                <a:spcPct val="95000"/>
              </a:lnSpc>
            </a:pPr>
            <a:r>
              <a:rPr lang="en-US" sz="1800" dirty="0" smtClean="0">
                <a:solidFill>
                  <a:schemeClr val="tx2"/>
                </a:solidFill>
              </a:rPr>
              <a:t>Parodos (105 ff.)</a:t>
            </a:r>
          </a:p>
          <a:p>
            <a:pPr lvl="1">
              <a:lnSpc>
                <a:spcPct val="95000"/>
              </a:lnSpc>
            </a:pPr>
            <a:r>
              <a:rPr lang="en-US" sz="1600" dirty="0" smtClean="0">
                <a:solidFill>
                  <a:schemeClr val="tx2"/>
                </a:solidFill>
              </a:rPr>
              <a:t>Entry march (recited). misgivings: expedition</a:t>
            </a:r>
          </a:p>
          <a:p>
            <a:pPr lvl="1">
              <a:lnSpc>
                <a:spcPct val="95000"/>
              </a:lnSpc>
            </a:pPr>
            <a:r>
              <a:rPr lang="en-US" sz="1600" dirty="0" smtClean="0">
                <a:solidFill>
                  <a:schemeClr val="tx2"/>
                </a:solidFill>
              </a:rPr>
              <a:t>Lyric (sung, danced). portent of eagles and hare</a:t>
            </a:r>
          </a:p>
          <a:p>
            <a:pPr>
              <a:lnSpc>
                <a:spcPct val="95000"/>
              </a:lnSpc>
            </a:pPr>
            <a:r>
              <a:rPr lang="en-US" sz="1800" dirty="0" smtClean="0">
                <a:solidFill>
                  <a:schemeClr val="tx2"/>
                </a:solidFill>
              </a:rPr>
              <a:t>1st episode (112 ff.)</a:t>
            </a:r>
          </a:p>
          <a:p>
            <a:pPr lvl="1">
              <a:lnSpc>
                <a:spcPct val="95000"/>
              </a:lnSpc>
            </a:pPr>
            <a:r>
              <a:rPr lang="en-US" sz="1600" dirty="0" smtClean="0">
                <a:solidFill>
                  <a:schemeClr val="tx2"/>
                </a:solidFill>
              </a:rPr>
              <a:t>Leader, </a:t>
            </a:r>
            <a:r>
              <a:rPr lang="en-US" sz="1600" dirty="0" err="1" smtClean="0">
                <a:solidFill>
                  <a:schemeClr val="tx2"/>
                </a:solidFill>
              </a:rPr>
              <a:t>Clyt</a:t>
            </a:r>
            <a:r>
              <a:rPr lang="en-US" sz="1600" dirty="0" smtClean="0">
                <a:solidFill>
                  <a:schemeClr val="tx2"/>
                </a:solidFill>
              </a:rPr>
              <a:t>. Fire signals</a:t>
            </a:r>
          </a:p>
          <a:p>
            <a:pPr>
              <a:lnSpc>
                <a:spcPct val="95000"/>
              </a:lnSpc>
            </a:pPr>
            <a:r>
              <a:rPr lang="en-US" sz="1800" dirty="0" smtClean="0">
                <a:solidFill>
                  <a:schemeClr val="tx2"/>
                </a:solidFill>
              </a:rPr>
              <a:t>1st stasimon (117 ff.)</a:t>
            </a:r>
          </a:p>
          <a:p>
            <a:pPr lvl="1">
              <a:lnSpc>
                <a:spcPct val="95000"/>
              </a:lnSpc>
            </a:pPr>
            <a:r>
              <a:rPr lang="en-US" sz="1600" dirty="0" smtClean="0">
                <a:solidFill>
                  <a:schemeClr val="tx2"/>
                </a:solidFill>
              </a:rPr>
              <a:t>Paris’ crime</a:t>
            </a:r>
          </a:p>
          <a:p>
            <a:pPr>
              <a:lnSpc>
                <a:spcPct val="95000"/>
              </a:lnSpc>
            </a:pPr>
            <a:r>
              <a:rPr lang="en-US" sz="1800" dirty="0" smtClean="0">
                <a:solidFill>
                  <a:schemeClr val="tx2"/>
                </a:solidFill>
              </a:rPr>
              <a:t>2nd episode (121 ff.)</a:t>
            </a:r>
          </a:p>
          <a:p>
            <a:pPr lvl="1">
              <a:lnSpc>
                <a:spcPct val="95000"/>
              </a:lnSpc>
            </a:pPr>
            <a:r>
              <a:rPr lang="en-US" sz="1600" dirty="0" smtClean="0">
                <a:solidFill>
                  <a:schemeClr val="tx2"/>
                </a:solidFill>
              </a:rPr>
              <a:t>Herald, Leader, </a:t>
            </a:r>
            <a:r>
              <a:rPr lang="en-US" sz="1600" dirty="0" err="1" smtClean="0">
                <a:solidFill>
                  <a:schemeClr val="tx2"/>
                </a:solidFill>
              </a:rPr>
              <a:t>Clyt</a:t>
            </a:r>
            <a:r>
              <a:rPr lang="en-US" sz="1600" dirty="0" smtClean="0">
                <a:solidFill>
                  <a:schemeClr val="tx2"/>
                </a:solidFill>
              </a:rPr>
              <a:t>. Victory. Menelaus lost?</a:t>
            </a:r>
          </a:p>
          <a:p>
            <a:pPr>
              <a:lnSpc>
                <a:spcPct val="95000"/>
              </a:lnSpc>
            </a:pPr>
            <a:r>
              <a:rPr lang="en-US" sz="1800" dirty="0" smtClean="0">
                <a:solidFill>
                  <a:schemeClr val="tx2"/>
                </a:solidFill>
              </a:rPr>
              <a:t>2nd stasimon (129 ff.)</a:t>
            </a:r>
          </a:p>
          <a:p>
            <a:pPr lvl="1">
              <a:lnSpc>
                <a:spcPct val="95000"/>
              </a:lnSpc>
            </a:pPr>
            <a:r>
              <a:rPr lang="en-US" sz="1600" dirty="0" smtClean="0">
                <a:solidFill>
                  <a:schemeClr val="tx2"/>
                </a:solidFill>
              </a:rPr>
              <a:t>Helen’s blood wedding</a:t>
            </a:r>
          </a:p>
          <a:p>
            <a:pPr>
              <a:lnSpc>
                <a:spcPct val="95000"/>
              </a:lnSpc>
            </a:pPr>
            <a:r>
              <a:rPr lang="en-US" sz="1800" dirty="0" smtClean="0">
                <a:solidFill>
                  <a:schemeClr val="tx2"/>
                </a:solidFill>
              </a:rPr>
              <a:t>3rd episode (132 ff.)</a:t>
            </a:r>
          </a:p>
          <a:p>
            <a:pPr lvl="1">
              <a:lnSpc>
                <a:spcPct val="95000"/>
              </a:lnSpc>
            </a:pPr>
            <a:r>
              <a:rPr lang="en-US" sz="1600" dirty="0" smtClean="0">
                <a:solidFill>
                  <a:schemeClr val="tx2"/>
                </a:solidFill>
              </a:rPr>
              <a:t>Chorus (reciting). Ag., </a:t>
            </a:r>
            <a:r>
              <a:rPr lang="en-US" sz="1600" dirty="0" err="1" smtClean="0">
                <a:solidFill>
                  <a:schemeClr val="tx2"/>
                </a:solidFill>
              </a:rPr>
              <a:t>Clyt</a:t>
            </a:r>
            <a:r>
              <a:rPr lang="en-US" sz="1600" dirty="0" smtClean="0">
                <a:solidFill>
                  <a:schemeClr val="tx2"/>
                </a:solidFill>
              </a:rPr>
              <a:t>. Red-carpet welcome</a:t>
            </a:r>
            <a:endParaRPr lang="en-US" sz="1600" dirty="0">
              <a:solidFill>
                <a:schemeClr val="tx2"/>
              </a:solidFill>
            </a:endParaRPr>
          </a:p>
        </p:txBody>
      </p:sp>
    </p:spTree>
    <p:extLst>
      <p:ext uri="{BB962C8B-B14F-4D97-AF65-F5344CB8AC3E}">
        <p14:creationId xmlns:p14="http://schemas.microsoft.com/office/powerpoint/2010/main" val="3327769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i="1" dirty="0" smtClean="0"/>
              <a:t>Oresteia:</a:t>
            </a:r>
            <a:r>
              <a:rPr lang="en-US" dirty="0" smtClean="0"/>
              <a:t> Aeschylean Patterns</a:t>
            </a:r>
            <a:endParaRPr lang="en-US" dirty="0"/>
          </a:p>
        </p:txBody>
      </p:sp>
      <p:sp>
        <p:nvSpPr>
          <p:cNvPr id="5" name="Text Placeholder 4"/>
          <p:cNvSpPr>
            <a:spLocks noGrp="1"/>
          </p:cNvSpPr>
          <p:nvPr>
            <p:ph type="body" idx="1"/>
          </p:nvPr>
        </p:nvSpPr>
        <p:spPr/>
        <p:txBody>
          <a:bodyPr/>
          <a:lstStyle/>
          <a:p>
            <a:r>
              <a:rPr lang="en-US" smtClean="0"/>
              <a:t>Aeschylean Epiphany</a:t>
            </a:r>
            <a:endParaRPr lang="en-US" dirty="0"/>
          </a:p>
        </p:txBody>
      </p:sp>
      <p:sp>
        <p:nvSpPr>
          <p:cNvPr id="7" name="Text Placeholder 6"/>
          <p:cNvSpPr>
            <a:spLocks noGrp="1"/>
          </p:cNvSpPr>
          <p:nvPr>
            <p:ph type="body" sz="quarter" idx="3"/>
          </p:nvPr>
        </p:nvSpPr>
        <p:spPr/>
        <p:txBody>
          <a:bodyPr/>
          <a:lstStyle/>
          <a:p>
            <a:r>
              <a:rPr lang="en-US" smtClean="0"/>
              <a:t>“Tragic Formula”</a:t>
            </a:r>
            <a:endParaRPr lang="en-US" dirty="0"/>
          </a:p>
        </p:txBody>
      </p:sp>
      <p:sp>
        <p:nvSpPr>
          <p:cNvPr id="8" name="Content Placeholder 7"/>
          <p:cNvSpPr>
            <a:spLocks noGrp="1"/>
          </p:cNvSpPr>
          <p:nvPr>
            <p:ph sz="quarter" idx="4"/>
          </p:nvPr>
        </p:nvSpPr>
        <p:spPr/>
        <p:txBody>
          <a:bodyPr>
            <a:normAutofit/>
          </a:bodyPr>
          <a:lstStyle/>
          <a:p>
            <a:r>
              <a:rPr lang="en-US" sz="2800" i="1" dirty="0" smtClean="0"/>
              <a:t>koros</a:t>
            </a:r>
            <a:r>
              <a:rPr lang="en-US" sz="2800" dirty="0" smtClean="0"/>
              <a:t> (excess, extravagance)</a:t>
            </a:r>
          </a:p>
          <a:p>
            <a:r>
              <a:rPr lang="en-US" sz="2800" i="1" dirty="0" smtClean="0"/>
              <a:t>hubris</a:t>
            </a:r>
            <a:r>
              <a:rPr lang="en-US" sz="2800" dirty="0" smtClean="0"/>
              <a:t> (arrogance, violation)</a:t>
            </a:r>
          </a:p>
          <a:p>
            <a:r>
              <a:rPr lang="en-US" sz="2800" i="1" dirty="0" smtClean="0"/>
              <a:t>ate</a:t>
            </a:r>
            <a:r>
              <a:rPr lang="en-US" sz="2800" dirty="0" smtClean="0"/>
              <a:t> (delusion, ruin)</a:t>
            </a:r>
          </a:p>
          <a:p>
            <a:r>
              <a:rPr lang="en-US" sz="2800" i="1" dirty="0" smtClean="0"/>
              <a:t>dike</a:t>
            </a:r>
            <a:r>
              <a:rPr lang="en-US" sz="2800" dirty="0" smtClean="0"/>
              <a:t> (justice)</a:t>
            </a:r>
            <a:endParaRPr lang="en-US" sz="2800" dirty="0"/>
          </a:p>
        </p:txBody>
      </p:sp>
      <p:sp>
        <p:nvSpPr>
          <p:cNvPr id="15" name="Footer Placeholder 14"/>
          <p:cNvSpPr>
            <a:spLocks noGrp="1"/>
          </p:cNvSpPr>
          <p:nvPr>
            <p:ph type="ftr" sz="quarter" idx="11"/>
          </p:nvPr>
        </p:nvSpPr>
        <p:spPr/>
        <p:txBody>
          <a:bodyPr/>
          <a:lstStyle/>
          <a:p>
            <a:r>
              <a:rPr lang="en-US" smtClean="0"/>
              <a:t>aeschylus agamemnon 1</a:t>
            </a:r>
            <a:endParaRPr lang="en-US" dirty="0"/>
          </a:p>
        </p:txBody>
      </p:sp>
      <p:sp>
        <p:nvSpPr>
          <p:cNvPr id="14" name="Date Placeholder 13"/>
          <p:cNvSpPr>
            <a:spLocks noGrp="1"/>
          </p:cNvSpPr>
          <p:nvPr>
            <p:ph type="dt" sz="half" idx="10"/>
          </p:nvPr>
        </p:nvSpPr>
        <p:spPr/>
        <p:txBody>
          <a:bodyPr/>
          <a:lstStyle/>
          <a:p>
            <a:r>
              <a:rPr lang="en-US" smtClean="0"/>
              <a:t>18-Feb-20</a:t>
            </a:r>
            <a:endParaRPr lang="en-US"/>
          </a:p>
        </p:txBody>
      </p:sp>
      <p:sp>
        <p:nvSpPr>
          <p:cNvPr id="16" name="Slide Number Placeholder 15"/>
          <p:cNvSpPr>
            <a:spLocks noGrp="1"/>
          </p:cNvSpPr>
          <p:nvPr>
            <p:ph type="sldNum" sz="quarter" idx="12"/>
          </p:nvPr>
        </p:nvSpPr>
        <p:spPr/>
        <p:txBody>
          <a:bodyPr/>
          <a:lstStyle/>
          <a:p>
            <a:fld id="{F36C87F6-986D-49E6-AF40-1B3A1EE8064D}" type="slidenum">
              <a:rPr lang="en-US" smtClean="0"/>
              <a:pPr/>
              <a:t>11</a:t>
            </a:fld>
            <a:endParaRPr lang="en-US"/>
          </a:p>
        </p:txBody>
      </p:sp>
      <p:sp>
        <p:nvSpPr>
          <p:cNvPr id="24" name="Rounded Rectangle 23"/>
          <p:cNvSpPr/>
          <p:nvPr/>
        </p:nvSpPr>
        <p:spPr>
          <a:xfrm>
            <a:off x="4169064" y="5440084"/>
            <a:ext cx="3844276" cy="578882"/>
          </a:xfrm>
          <a:prstGeom prst="roundRect">
            <a:avLst/>
          </a:prstGeom>
          <a:solidFill>
            <a:schemeClr val="bg1"/>
          </a:solidFill>
          <a:ln cap="rnd">
            <a:solidFill>
              <a:schemeClr val="tx1"/>
            </a:solidFill>
          </a:ln>
          <a:effectLst>
            <a:outerShdw blurRad="50800" dist="63500" dir="2700000" algn="tl" rotWithShape="0">
              <a:prstClr val="black">
                <a:alpha val="40000"/>
              </a:prstClr>
            </a:outerShdw>
          </a:effectLst>
        </p:spPr>
        <p:txBody>
          <a:bodyPr wrap="none" rtlCol="0" anchor="ctr" anchorCtr="0">
            <a:spAutoFit/>
          </a:bodyPr>
          <a:lstStyle/>
          <a:p>
            <a:pPr algn="ctr"/>
            <a:r>
              <a:rPr lang="en-US" sz="2800" dirty="0" smtClean="0"/>
              <a:t>In the </a:t>
            </a:r>
            <a:r>
              <a:rPr lang="en-US" sz="2800" i="1" dirty="0" smtClean="0"/>
              <a:t>Agamemnon?</a:t>
            </a:r>
            <a:endParaRPr lang="en-US" sz="2800" i="1" dirty="0"/>
          </a:p>
        </p:txBody>
      </p:sp>
      <p:grpSp>
        <p:nvGrpSpPr>
          <p:cNvPr id="3" name="Group 2"/>
          <p:cNvGrpSpPr/>
          <p:nvPr/>
        </p:nvGrpSpPr>
        <p:grpSpPr>
          <a:xfrm>
            <a:off x="1467683" y="2830251"/>
            <a:ext cx="3508189" cy="1348061"/>
            <a:chOff x="1467683" y="2830251"/>
            <a:chExt cx="3508189" cy="1348061"/>
          </a:xfrm>
        </p:grpSpPr>
        <p:sp>
          <p:nvSpPr>
            <p:cNvPr id="9" name="Rectangle 7"/>
            <p:cNvSpPr txBox="1">
              <a:spLocks noChangeArrowheads="1"/>
            </p:cNvSpPr>
            <p:nvPr/>
          </p:nvSpPr>
          <p:spPr>
            <a:xfrm>
              <a:off x="1467683" y="2830251"/>
              <a:ext cx="1428596" cy="1348061"/>
            </a:xfrm>
            <a:prstGeom prst="rect">
              <a:avLst/>
            </a:prstGeom>
          </p:spPr>
          <p:txBody>
            <a:bodyPr vert="horz" wrap="none" lIns="91440" tIns="45720" rIns="91440" bIns="45720" rtlCol="0" anchor="ctr">
              <a:spAutoFit/>
            </a:bodyPr>
            <a:lstStyle/>
            <a:p>
              <a:pPr marL="342900" indent="-342900" algn="r">
                <a:spcBef>
                  <a:spcPct val="20000"/>
                </a:spcBef>
                <a:buClr>
                  <a:srgbClr val="0000FF"/>
                </a:buClr>
                <a:buSzPct val="125000"/>
                <a:defRPr/>
              </a:pPr>
              <a:r>
                <a:rPr lang="en-US" sz="2400" dirty="0">
                  <a:latin typeface="Calibri" panose="020F0502020204030204" pitchFamily="34" charset="0"/>
                  <a:cs typeface="Calibri" panose="020F0502020204030204" pitchFamily="34" charset="0"/>
                </a:rPr>
                <a:t>verbal</a:t>
              </a:r>
            </a:p>
            <a:p>
              <a:pPr marL="342900" indent="-342900" algn="r">
                <a:spcBef>
                  <a:spcPct val="20000"/>
                </a:spcBef>
                <a:buClr>
                  <a:srgbClr val="0000FF"/>
                </a:buClr>
                <a:buSzPct val="125000"/>
                <a:defRPr/>
              </a:pPr>
              <a:r>
                <a:rPr lang="en-US" sz="2400" dirty="0">
                  <a:latin typeface="Calibri" panose="020F0502020204030204" pitchFamily="34" charset="0"/>
                  <a:cs typeface="Calibri" panose="020F0502020204030204" pitchFamily="34" charset="0"/>
                </a:rPr>
                <a:t>ambiguity</a:t>
              </a:r>
            </a:p>
            <a:p>
              <a:pPr marL="342900" indent="-342900" algn="r">
                <a:spcBef>
                  <a:spcPct val="20000"/>
                </a:spcBef>
                <a:buClr>
                  <a:srgbClr val="0000FF"/>
                </a:buClr>
                <a:buSzPct val="125000"/>
                <a:defRPr/>
              </a:pPr>
              <a:r>
                <a:rPr lang="en-US" sz="2400" dirty="0">
                  <a:latin typeface="Calibri" panose="020F0502020204030204" pitchFamily="34" charset="0"/>
                  <a:cs typeface="Calibri" panose="020F0502020204030204" pitchFamily="34" charset="0"/>
                </a:rPr>
                <a:t>human</a:t>
              </a:r>
            </a:p>
          </p:txBody>
        </p:sp>
        <p:sp>
          <p:nvSpPr>
            <p:cNvPr id="10" name="Rectangle 8"/>
            <p:cNvSpPr txBox="1">
              <a:spLocks noChangeArrowheads="1"/>
            </p:cNvSpPr>
            <p:nvPr/>
          </p:nvSpPr>
          <p:spPr>
            <a:xfrm>
              <a:off x="4023367" y="2830251"/>
              <a:ext cx="952505" cy="1348061"/>
            </a:xfrm>
            <a:prstGeom prst="rect">
              <a:avLst/>
            </a:prstGeom>
          </p:spPr>
          <p:txBody>
            <a:bodyPr vert="horz" wrap="none" lIns="91440" tIns="45720" rIns="91440" bIns="45720" rtlCol="0" anchor="ctr">
              <a:spAutoFit/>
            </a:bodyPr>
            <a:lstStyle/>
            <a:p>
              <a:pPr marL="342900" indent="-342900">
                <a:spcBef>
                  <a:spcPct val="20000"/>
                </a:spcBef>
                <a:buClr>
                  <a:srgbClr val="0000FF"/>
                </a:buClr>
                <a:buSzPct val="125000"/>
                <a:defRPr/>
              </a:pPr>
              <a:r>
                <a:rPr lang="en-US" sz="2400" dirty="0">
                  <a:latin typeface="Calibri" panose="020F0502020204030204" pitchFamily="34" charset="0"/>
                  <a:cs typeface="Calibri" panose="020F0502020204030204" pitchFamily="34" charset="0"/>
                </a:rPr>
                <a:t>visual</a:t>
              </a:r>
            </a:p>
            <a:p>
              <a:pPr marL="342900" indent="-342900">
                <a:spcBef>
                  <a:spcPct val="20000"/>
                </a:spcBef>
                <a:buClr>
                  <a:srgbClr val="0000FF"/>
                </a:buClr>
                <a:buSzPct val="125000"/>
                <a:defRPr/>
              </a:pPr>
              <a:r>
                <a:rPr lang="en-US" sz="2400" dirty="0">
                  <a:latin typeface="Calibri" panose="020F0502020204030204" pitchFamily="34" charset="0"/>
                  <a:cs typeface="Calibri" panose="020F0502020204030204" pitchFamily="34" charset="0"/>
                </a:rPr>
                <a:t>clarity</a:t>
              </a:r>
            </a:p>
            <a:p>
              <a:pPr marL="342900" indent="-342900">
                <a:spcBef>
                  <a:spcPct val="20000"/>
                </a:spcBef>
                <a:buClr>
                  <a:srgbClr val="0000FF"/>
                </a:buClr>
                <a:buSzPct val="125000"/>
                <a:defRPr/>
              </a:pPr>
              <a:r>
                <a:rPr lang="en-US" sz="2400" dirty="0">
                  <a:latin typeface="Calibri" panose="020F0502020204030204" pitchFamily="34" charset="0"/>
                  <a:cs typeface="Calibri" panose="020F0502020204030204" pitchFamily="34" charset="0"/>
                </a:rPr>
                <a:t>divine</a:t>
              </a:r>
            </a:p>
          </p:txBody>
        </p:sp>
        <p:sp>
          <p:nvSpPr>
            <p:cNvPr id="11" name="Text Box 9"/>
            <p:cNvSpPr txBox="1">
              <a:spLocks noChangeArrowheads="1"/>
            </p:cNvSpPr>
            <p:nvPr/>
          </p:nvSpPr>
          <p:spPr bwMode="auto">
            <a:xfrm>
              <a:off x="3234739" y="3242671"/>
              <a:ext cx="484876" cy="523220"/>
            </a:xfrm>
            <a:prstGeom prst="rect">
              <a:avLst/>
            </a:prstGeom>
            <a:noFill/>
            <a:ln w="9525">
              <a:noFill/>
              <a:miter lim="800000"/>
              <a:headEnd/>
              <a:tailEnd/>
            </a:ln>
            <a:effectLst/>
          </p:spPr>
          <p:txBody>
            <a:bodyPr wrap="none" anchor="ctr" anchorCtr="0">
              <a:spAutoFit/>
            </a:bodyPr>
            <a:lstStyle/>
            <a:p>
              <a:pPr algn="ctr"/>
              <a:r>
                <a:rPr lang="en-US" sz="2800" i="1" dirty="0">
                  <a:latin typeface="Calibri" panose="020F0502020204030204" pitchFamily="34" charset="0"/>
                  <a:cs typeface="Calibri" panose="020F0502020204030204" pitchFamily="34" charset="0"/>
                </a:rPr>
                <a:t>to</a:t>
              </a:r>
            </a:p>
          </p:txBody>
        </p:sp>
        <p:sp>
          <p:nvSpPr>
            <p:cNvPr id="13" name="AutoShape 11"/>
            <p:cNvSpPr>
              <a:spLocks/>
            </p:cNvSpPr>
            <p:nvPr/>
          </p:nvSpPr>
          <p:spPr bwMode="auto">
            <a:xfrm flipH="1">
              <a:off x="2879272" y="2969444"/>
              <a:ext cx="301625" cy="1069675"/>
            </a:xfrm>
            <a:prstGeom prst="leftBrace">
              <a:avLst>
                <a:gd name="adj1" fmla="val 35789"/>
                <a:gd name="adj2" fmla="val 50000"/>
              </a:avLst>
            </a:prstGeom>
            <a:noFill/>
            <a:ln w="9525">
              <a:solidFill>
                <a:schemeClr val="tx2"/>
              </a:solidFill>
              <a:round/>
              <a:headEnd/>
              <a:tailEnd/>
            </a:ln>
            <a:effectLst/>
          </p:spPr>
          <p:txBody>
            <a:bodyPr wrap="square" anchor="ctr">
              <a:spAutoFit/>
            </a:bodyPr>
            <a:lstStyle/>
            <a:p>
              <a:endParaRPr lang="en-US">
                <a:latin typeface="Calibri" panose="020F0502020204030204" pitchFamily="34" charset="0"/>
                <a:cs typeface="Calibri" panose="020F0502020204030204" pitchFamily="34" charset="0"/>
              </a:endParaRPr>
            </a:p>
          </p:txBody>
        </p:sp>
        <p:sp>
          <p:nvSpPr>
            <p:cNvPr id="18" name="AutoShape 11"/>
            <p:cNvSpPr>
              <a:spLocks/>
            </p:cNvSpPr>
            <p:nvPr/>
          </p:nvSpPr>
          <p:spPr bwMode="auto">
            <a:xfrm>
              <a:off x="3745493" y="2969444"/>
              <a:ext cx="301625" cy="1069675"/>
            </a:xfrm>
            <a:prstGeom prst="leftBrace">
              <a:avLst>
                <a:gd name="adj1" fmla="val 35789"/>
                <a:gd name="adj2" fmla="val 50000"/>
              </a:avLst>
            </a:prstGeom>
            <a:noFill/>
            <a:ln w="9525">
              <a:solidFill>
                <a:schemeClr val="tx2"/>
              </a:solidFill>
              <a:round/>
              <a:headEnd/>
              <a:tailEnd/>
            </a:ln>
            <a:effectLst/>
          </p:spPr>
          <p:txBody>
            <a:bodyPr wrap="square" anchor="ctr">
              <a:spAutoFit/>
            </a:bodyP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88336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fade">
                                      <p:cBhvr>
                                        <p:cTn id="15" dur="500"/>
                                        <p:tgtEl>
                                          <p:spTgt spid="7">
                                            <p:bg/>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fade">
                                      <p:cBhvr>
                                        <p:cTn id="18" dur="500"/>
                                        <p:tgtEl>
                                          <p:spTgt spid="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dissolve">
                                      <p:cBhvr>
                                        <p:cTn id="23" dur="500"/>
                                        <p:tgtEl>
                                          <p:spTgt spid="8">
                                            <p:txEl>
                                              <p:pRg st="0" end="0"/>
                                            </p:txEl>
                                          </p:spTgt>
                                        </p:tgtEl>
                                      </p:cBhvr>
                                    </p:animEffect>
                                  </p:childTnLst>
                                </p:cTn>
                              </p:par>
                              <p:par>
                                <p:cTn id="24" presetID="9" presetClass="entr" presetSubtype="0" fill="hold" nodeType="withEffect">
                                  <p:stCondLst>
                                    <p:cond delay="0"/>
                                  </p:stCondLst>
                                  <p:childTnLst>
                                    <p:set>
                                      <p:cBhvr>
                                        <p:cTn id="25" dur="1" fill="hold">
                                          <p:stCondLst>
                                            <p:cond delay="0"/>
                                          </p:stCondLst>
                                        </p:cTn>
                                        <p:tgtEl>
                                          <p:spTgt spid="8">
                                            <p:txEl>
                                              <p:pRg st="1" end="1"/>
                                            </p:txEl>
                                          </p:spTgt>
                                        </p:tgtEl>
                                        <p:attrNameLst>
                                          <p:attrName>style.visibility</p:attrName>
                                        </p:attrNameLst>
                                      </p:cBhvr>
                                      <p:to>
                                        <p:strVal val="visible"/>
                                      </p:to>
                                    </p:set>
                                    <p:animEffect transition="in" filter="dissolve">
                                      <p:cBhvr>
                                        <p:cTn id="26" dur="500"/>
                                        <p:tgtEl>
                                          <p:spTgt spid="8">
                                            <p:txEl>
                                              <p:pRg st="1" end="1"/>
                                            </p:txEl>
                                          </p:spTgt>
                                        </p:tgtEl>
                                      </p:cBhvr>
                                    </p:animEffect>
                                  </p:childTnLst>
                                </p:cTn>
                              </p:par>
                              <p:par>
                                <p:cTn id="27" presetID="9" presetClass="entr" presetSubtype="0" fill="hold" nodeType="withEffect">
                                  <p:stCondLst>
                                    <p:cond delay="0"/>
                                  </p:stCondLst>
                                  <p:childTnLst>
                                    <p:set>
                                      <p:cBhvr>
                                        <p:cTn id="28" dur="1" fill="hold">
                                          <p:stCondLst>
                                            <p:cond delay="0"/>
                                          </p:stCondLst>
                                        </p:cTn>
                                        <p:tgtEl>
                                          <p:spTgt spid="8">
                                            <p:txEl>
                                              <p:pRg st="2" end="2"/>
                                            </p:txEl>
                                          </p:spTgt>
                                        </p:tgtEl>
                                        <p:attrNameLst>
                                          <p:attrName>style.visibility</p:attrName>
                                        </p:attrNameLst>
                                      </p:cBhvr>
                                      <p:to>
                                        <p:strVal val="visible"/>
                                      </p:to>
                                    </p:set>
                                    <p:animEffect transition="in" filter="dissolve">
                                      <p:cBhvr>
                                        <p:cTn id="29" dur="500"/>
                                        <p:tgtEl>
                                          <p:spTgt spid="8">
                                            <p:txEl>
                                              <p:pRg st="2" end="2"/>
                                            </p:txEl>
                                          </p:spTgt>
                                        </p:tgtEl>
                                      </p:cBhvr>
                                    </p:animEffect>
                                  </p:childTnLst>
                                </p:cTn>
                              </p:par>
                              <p:par>
                                <p:cTn id="30" presetID="9" presetClass="entr" presetSubtype="0" fill="hold" nodeType="withEffect">
                                  <p:stCondLst>
                                    <p:cond delay="0"/>
                                  </p:stCondLst>
                                  <p:childTnLst>
                                    <p:set>
                                      <p:cBhvr>
                                        <p:cTn id="31" dur="1" fill="hold">
                                          <p:stCondLst>
                                            <p:cond delay="0"/>
                                          </p:stCondLst>
                                        </p:cTn>
                                        <p:tgtEl>
                                          <p:spTgt spid="8">
                                            <p:txEl>
                                              <p:pRg st="3" end="3"/>
                                            </p:txEl>
                                          </p:spTgt>
                                        </p:tgtEl>
                                        <p:attrNameLst>
                                          <p:attrName>style.visibility</p:attrName>
                                        </p:attrNameLst>
                                      </p:cBhvr>
                                      <p:to>
                                        <p:strVal val="visible"/>
                                      </p:to>
                                    </p:set>
                                    <p:animEffect transition="in" filter="dissolve">
                                      <p:cBhvr>
                                        <p:cTn id="32" dur="500"/>
                                        <p:tgtEl>
                                          <p:spTgt spid="8">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7" grpId="0" uiExpand="1" build="p" animBg="1"/>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02" name="Rectangle 2"/>
          <p:cNvSpPr>
            <a:spLocks noGrp="1" noChangeArrowheads="1"/>
          </p:cNvSpPr>
          <p:nvPr>
            <p:ph type="title"/>
          </p:nvPr>
        </p:nvSpPr>
        <p:spPr/>
        <p:txBody>
          <a:bodyPr/>
          <a:lstStyle/>
          <a:p>
            <a:r>
              <a:rPr lang="en-US" dirty="0" smtClean="0"/>
              <a:t>Tragic Cycle</a:t>
            </a:r>
            <a:endParaRPr lang="en-US" dirty="0"/>
          </a:p>
        </p:txBody>
      </p:sp>
      <p:sp>
        <p:nvSpPr>
          <p:cNvPr id="614406" name="Rectangle 6"/>
          <p:cNvSpPr>
            <a:spLocks noGrp="1" noChangeArrowheads="1"/>
          </p:cNvSpPr>
          <p:nvPr>
            <p:ph idx="1"/>
          </p:nvPr>
        </p:nvSpPr>
        <p:spPr/>
        <p:txBody>
          <a:bodyPr>
            <a:normAutofit/>
          </a:bodyPr>
          <a:lstStyle/>
          <a:p>
            <a:pPr>
              <a:lnSpc>
                <a:spcPct val="90000"/>
              </a:lnSpc>
            </a:pPr>
            <a:r>
              <a:rPr lang="en-US" dirty="0" smtClean="0"/>
              <a:t>Crime begets crime</a:t>
            </a:r>
            <a:endParaRPr lang="en-US" sz="2000" dirty="0"/>
          </a:p>
          <a:p>
            <a:pPr>
              <a:lnSpc>
                <a:spcPct val="90000"/>
              </a:lnSpc>
            </a:pPr>
            <a:r>
              <a:rPr lang="en-US" dirty="0" smtClean="0"/>
              <a:t>Blood guilt</a:t>
            </a:r>
            <a:endParaRPr lang="en-US" sz="1800" dirty="0"/>
          </a:p>
          <a:p>
            <a:pPr>
              <a:lnSpc>
                <a:spcPct val="90000"/>
              </a:lnSpc>
            </a:pPr>
            <a:r>
              <a:rPr lang="en-US" dirty="0"/>
              <a:t>Tragic knowing</a:t>
            </a:r>
          </a:p>
          <a:p>
            <a:pPr lvl="1">
              <a:lnSpc>
                <a:spcPct val="90000"/>
              </a:lnSpc>
              <a:buNone/>
            </a:pPr>
            <a:r>
              <a:rPr lang="en-US" i="1" dirty="0"/>
              <a:t>	Pathei mathos</a:t>
            </a:r>
            <a:br>
              <a:rPr lang="en-US" i="1" dirty="0"/>
            </a:br>
            <a:r>
              <a:rPr lang="en-US" dirty="0"/>
              <a:t>(“from suffering, knowledge</a:t>
            </a:r>
            <a:r>
              <a:rPr lang="en-US" dirty="0" smtClean="0"/>
              <a:t>”)</a:t>
            </a:r>
            <a:endParaRPr lang="en-US" i="1" dirty="0" smtClean="0"/>
          </a:p>
        </p:txBody>
      </p:sp>
      <p:sp>
        <p:nvSpPr>
          <p:cNvPr id="5" name="Date Placeholder 4"/>
          <p:cNvSpPr>
            <a:spLocks noGrp="1"/>
          </p:cNvSpPr>
          <p:nvPr>
            <p:ph type="dt" sz="half" idx="10"/>
          </p:nvPr>
        </p:nvSpPr>
        <p:spPr/>
        <p:txBody>
          <a:bodyPr/>
          <a:lstStyle/>
          <a:p>
            <a:r>
              <a:rPr lang="en-US" smtClean="0"/>
              <a:t>18-Feb-20</a:t>
            </a:r>
            <a:endParaRPr lang="en-US"/>
          </a:p>
        </p:txBody>
      </p:sp>
      <p:sp>
        <p:nvSpPr>
          <p:cNvPr id="6" name="Footer Placeholder 5"/>
          <p:cNvSpPr>
            <a:spLocks noGrp="1"/>
          </p:cNvSpPr>
          <p:nvPr>
            <p:ph type="ftr" sz="quarter" idx="11"/>
          </p:nvPr>
        </p:nvSpPr>
        <p:spPr/>
        <p:txBody>
          <a:bodyPr/>
          <a:lstStyle/>
          <a:p>
            <a:r>
              <a:rPr lang="en-US" smtClean="0"/>
              <a:t>aeschylus agamemnon 1</a:t>
            </a:r>
            <a:endParaRPr lang="en-US" dirty="0"/>
          </a:p>
        </p:txBody>
      </p:sp>
      <p:sp>
        <p:nvSpPr>
          <p:cNvPr id="7" name="Slide Number Placeholder 6"/>
          <p:cNvSpPr>
            <a:spLocks noGrp="1"/>
          </p:cNvSpPr>
          <p:nvPr>
            <p:ph type="sldNum" sz="quarter" idx="12"/>
          </p:nvPr>
        </p:nvSpPr>
        <p:spPr/>
        <p:txBody>
          <a:bodyPr/>
          <a:lstStyle/>
          <a:p>
            <a:fld id="{F36C87F6-986D-49E6-AF40-1B3A1EE8064D}" type="slidenum">
              <a:rPr lang="en-US" smtClean="0"/>
              <a:t>12</a:t>
            </a:fld>
            <a:endParaRPr lang="en-US"/>
          </a:p>
        </p:txBody>
      </p:sp>
      <p:pic>
        <p:nvPicPr>
          <p:cNvPr id="8" name="Picture 7" descr="pe02441_"/>
          <p:cNvPicPr>
            <a:picLocks noChangeAspect="1" noChangeArrowheads="1"/>
          </p:cNvPicPr>
          <p:nvPr/>
        </p:nvPicPr>
        <p:blipFill>
          <a:blip r:embed="rId3" cstate="print"/>
          <a:srcRect/>
          <a:stretch>
            <a:fillRect/>
          </a:stretch>
        </p:blipFill>
        <p:spPr bwMode="auto">
          <a:xfrm>
            <a:off x="7060571" y="2547886"/>
            <a:ext cx="3119438" cy="3059113"/>
          </a:xfrm>
          <a:prstGeom prst="rect">
            <a:avLst/>
          </a:prstGeom>
          <a:noFill/>
        </p:spPr>
      </p:pic>
    </p:spTree>
    <p:extLst>
      <p:ext uri="{BB962C8B-B14F-4D97-AF65-F5344CB8AC3E}">
        <p14:creationId xmlns:p14="http://schemas.microsoft.com/office/powerpoint/2010/main" val="3299439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14406">
                                            <p:txEl>
                                              <p:pRg st="0" end="0"/>
                                            </p:txEl>
                                          </p:spTgt>
                                        </p:tgtEl>
                                        <p:attrNameLst>
                                          <p:attrName>style.visibility</p:attrName>
                                        </p:attrNameLst>
                                      </p:cBhvr>
                                      <p:to>
                                        <p:strVal val="visible"/>
                                      </p:to>
                                    </p:set>
                                    <p:animEffect transition="in" filter="dissolve">
                                      <p:cBhvr>
                                        <p:cTn id="7" dur="500"/>
                                        <p:tgtEl>
                                          <p:spTgt spid="61440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14406">
                                            <p:txEl>
                                              <p:pRg st="1" end="1"/>
                                            </p:txEl>
                                          </p:spTgt>
                                        </p:tgtEl>
                                        <p:attrNameLst>
                                          <p:attrName>style.visibility</p:attrName>
                                        </p:attrNameLst>
                                      </p:cBhvr>
                                      <p:to>
                                        <p:strVal val="visible"/>
                                      </p:to>
                                    </p:set>
                                    <p:animEffect transition="in" filter="dissolve">
                                      <p:cBhvr>
                                        <p:cTn id="12" dur="500"/>
                                        <p:tgtEl>
                                          <p:spTgt spid="61440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14406">
                                            <p:txEl>
                                              <p:pRg st="2" end="2"/>
                                            </p:txEl>
                                          </p:spTgt>
                                        </p:tgtEl>
                                        <p:attrNameLst>
                                          <p:attrName>style.visibility</p:attrName>
                                        </p:attrNameLst>
                                      </p:cBhvr>
                                      <p:to>
                                        <p:strVal val="visible"/>
                                      </p:to>
                                    </p:set>
                                    <p:animEffect transition="in" filter="dissolve">
                                      <p:cBhvr>
                                        <p:cTn id="17" dur="500"/>
                                        <p:tgtEl>
                                          <p:spTgt spid="614406">
                                            <p:txEl>
                                              <p:pRg st="2" end="2"/>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614406">
                                            <p:txEl>
                                              <p:pRg st="3" end="3"/>
                                            </p:txEl>
                                          </p:spTgt>
                                        </p:tgtEl>
                                        <p:attrNameLst>
                                          <p:attrName>style.visibility</p:attrName>
                                        </p:attrNameLst>
                                      </p:cBhvr>
                                      <p:to>
                                        <p:strVal val="visible"/>
                                      </p:to>
                                    </p:set>
                                    <p:animEffect transition="in" filter="dissolve">
                                      <p:cBhvr>
                                        <p:cTn id="20" dur="500"/>
                                        <p:tgtEl>
                                          <p:spTgt spid="61440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0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Aristotelian Elements</a:t>
            </a:r>
            <a:endParaRPr lang="en-US" dirty="0"/>
          </a:p>
        </p:txBody>
      </p:sp>
      <p:sp>
        <p:nvSpPr>
          <p:cNvPr id="3" name="Content Placeholder 2"/>
          <p:cNvSpPr>
            <a:spLocks noGrp="1"/>
          </p:cNvSpPr>
          <p:nvPr>
            <p:ph idx="1"/>
          </p:nvPr>
        </p:nvSpPr>
        <p:spPr/>
        <p:txBody>
          <a:bodyPr/>
          <a:lstStyle/>
          <a:p>
            <a:r>
              <a:rPr lang="en-US" dirty="0" smtClean="0"/>
              <a:t>Reversal(s)?</a:t>
            </a:r>
          </a:p>
          <a:p>
            <a:pPr lvl="1"/>
            <a:r>
              <a:rPr lang="en-US" dirty="0"/>
              <a:t> </a:t>
            </a:r>
            <a:r>
              <a:rPr lang="en-US" i="1" dirty="0" smtClean="0"/>
              <a:t>peripeteia</a:t>
            </a:r>
            <a:endParaRPr lang="en-US" dirty="0" smtClean="0"/>
          </a:p>
          <a:p>
            <a:r>
              <a:rPr lang="en-US" dirty="0"/>
              <a:t>Recognition(s</a:t>
            </a:r>
            <a:r>
              <a:rPr lang="en-US" dirty="0" smtClean="0"/>
              <a:t>)?</a:t>
            </a:r>
          </a:p>
          <a:p>
            <a:pPr lvl="1"/>
            <a:r>
              <a:rPr lang="en-US" i="1" dirty="0" smtClean="0"/>
              <a:t>anagnorisis</a:t>
            </a:r>
          </a:p>
          <a:p>
            <a:r>
              <a:rPr lang="en-US" i="1" dirty="0" smtClean="0"/>
              <a:t>Hamartia?</a:t>
            </a:r>
          </a:p>
          <a:p>
            <a:r>
              <a:rPr lang="en-US" dirty="0" smtClean="0"/>
              <a:t>Pity? Fear?</a:t>
            </a:r>
            <a:endParaRPr lang="en-US" dirty="0"/>
          </a:p>
        </p:txBody>
      </p:sp>
      <p:sp>
        <p:nvSpPr>
          <p:cNvPr id="7" name="Date Placeholder 6"/>
          <p:cNvSpPr>
            <a:spLocks noGrp="1"/>
          </p:cNvSpPr>
          <p:nvPr>
            <p:ph type="dt" sz="half" idx="10"/>
          </p:nvPr>
        </p:nvSpPr>
        <p:spPr/>
        <p:txBody>
          <a:bodyPr/>
          <a:lstStyle/>
          <a:p>
            <a:r>
              <a:rPr lang="en-US" smtClean="0"/>
              <a:t>18-Feb-20</a:t>
            </a:r>
            <a:endParaRPr lang="en-US"/>
          </a:p>
        </p:txBody>
      </p:sp>
      <p:sp>
        <p:nvSpPr>
          <p:cNvPr id="8" name="Footer Placeholder 7"/>
          <p:cNvSpPr>
            <a:spLocks noGrp="1"/>
          </p:cNvSpPr>
          <p:nvPr>
            <p:ph type="ftr" sz="quarter" idx="11"/>
          </p:nvPr>
        </p:nvSpPr>
        <p:spPr/>
        <p:txBody>
          <a:bodyPr/>
          <a:lstStyle/>
          <a:p>
            <a:r>
              <a:rPr lang="en-US" smtClean="0"/>
              <a:t>aeschylus agamemnon 1</a:t>
            </a:r>
            <a:endParaRPr lang="en-US" dirty="0"/>
          </a:p>
        </p:txBody>
      </p:sp>
      <p:sp>
        <p:nvSpPr>
          <p:cNvPr id="9" name="Slide Number Placeholder 8"/>
          <p:cNvSpPr>
            <a:spLocks noGrp="1"/>
          </p:cNvSpPr>
          <p:nvPr>
            <p:ph type="sldNum" sz="quarter" idx="12"/>
          </p:nvPr>
        </p:nvSpPr>
        <p:spPr/>
        <p:txBody>
          <a:bodyPr/>
          <a:lstStyle/>
          <a:p>
            <a:fld id="{F36C87F6-986D-49E6-AF40-1B3A1EE8064D}" type="slidenum">
              <a:rPr lang="en-US" smtClean="0"/>
              <a:t>13</a:t>
            </a:fld>
            <a:endParaRPr lang="en-US"/>
          </a:p>
        </p:txBody>
      </p:sp>
      <p:pic>
        <p:nvPicPr>
          <p:cNvPr id="11" name="Picture 9" descr="mask"/>
          <p:cNvPicPr>
            <a:picLocks noChangeAspect="1" noChangeArrowheads="1"/>
          </p:cNvPicPr>
          <p:nvPr/>
        </p:nvPicPr>
        <p:blipFill>
          <a:blip r:embed="rId3" cstate="print"/>
          <a:srcRect/>
          <a:stretch>
            <a:fillRect/>
          </a:stretch>
        </p:blipFill>
        <p:spPr bwMode="auto">
          <a:xfrm>
            <a:off x="7696800" y="1713842"/>
            <a:ext cx="2136775" cy="3211513"/>
          </a:xfrm>
          <a:prstGeom prst="rect">
            <a:avLst/>
          </a:prstGeom>
          <a:noFill/>
        </p:spPr>
      </p:pic>
    </p:spTree>
    <p:extLst>
      <p:ext uri="{BB962C8B-B14F-4D97-AF65-F5344CB8AC3E}">
        <p14:creationId xmlns:p14="http://schemas.microsoft.com/office/powerpoint/2010/main" val="3529738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a:t>
            </a:r>
            <a:endParaRPr lang="en-US" dirty="0"/>
          </a:p>
        </p:txBody>
      </p:sp>
      <p:sp>
        <p:nvSpPr>
          <p:cNvPr id="3" name="Text Placeholder 2"/>
          <p:cNvSpPr>
            <a:spLocks noGrp="1"/>
          </p:cNvSpPr>
          <p:nvPr>
            <p:ph type="body" idx="1"/>
          </p:nvPr>
        </p:nvSpPr>
        <p:spPr/>
        <p:txBody>
          <a:bodyPr/>
          <a:lstStyle/>
          <a:p>
            <a:r>
              <a:rPr lang="en-US" dirty="0" smtClean="0"/>
              <a:t>Clytemnestra’s Red Carpet Welcome</a:t>
            </a:r>
            <a:endParaRPr lang="en-US" dirty="0"/>
          </a:p>
        </p:txBody>
      </p:sp>
    </p:spTree>
    <p:extLst>
      <p:ext uri="{BB962C8B-B14F-4D97-AF65-F5344CB8AC3E}">
        <p14:creationId xmlns:p14="http://schemas.microsoft.com/office/powerpoint/2010/main" val="2695514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79289" y="181583"/>
            <a:ext cx="6231194" cy="701731"/>
          </a:xfrm>
        </p:spPr>
        <p:txBody>
          <a:bodyPr wrap="none" anchor="b" anchorCtr="0">
            <a:spAutoFit/>
          </a:bodyPr>
          <a:lstStyle/>
          <a:p>
            <a:r>
              <a:rPr lang="en-US" dirty="0" smtClean="0">
                <a:solidFill>
                  <a:schemeClr val="bg1"/>
                </a:solidFill>
              </a:rPr>
              <a:t>Red-Carpet Welcome</a:t>
            </a:r>
            <a:endParaRPr lang="en-US" dirty="0">
              <a:solidFill>
                <a:schemeClr val="bg1"/>
              </a:solidFill>
            </a:endParaRPr>
          </a:p>
        </p:txBody>
      </p:sp>
      <p:sp>
        <p:nvSpPr>
          <p:cNvPr id="6" name="TextBox 5"/>
          <p:cNvSpPr txBox="1"/>
          <p:nvPr/>
        </p:nvSpPr>
        <p:spPr>
          <a:xfrm>
            <a:off x="2949630" y="6183083"/>
            <a:ext cx="6290505" cy="523220"/>
          </a:xfrm>
          <a:prstGeom prst="rect">
            <a:avLst/>
          </a:prstGeom>
          <a:noFill/>
        </p:spPr>
        <p:txBody>
          <a:bodyPr wrap="none" rtlCol="0">
            <a:spAutoFit/>
          </a:bodyPr>
          <a:lstStyle/>
          <a:p>
            <a:pPr algn="ctr"/>
            <a:r>
              <a:rPr lang="en-US" sz="1400" dirty="0">
                <a:solidFill>
                  <a:schemeClr val="bg1"/>
                </a:solidFill>
              </a:rPr>
              <a:t>Oresteia </a:t>
            </a:r>
            <a:r>
              <a:rPr lang="en-US" sz="1400" i="1" dirty="0">
                <a:solidFill>
                  <a:schemeClr val="bg1"/>
                </a:solidFill>
              </a:rPr>
              <a:t>Agamemnon</a:t>
            </a:r>
            <a:r>
              <a:rPr lang="en-US" sz="1400" dirty="0">
                <a:solidFill>
                  <a:schemeClr val="bg1"/>
                </a:solidFill>
              </a:rPr>
              <a:t> part </a:t>
            </a:r>
            <a:r>
              <a:rPr lang="en-US" sz="1400" dirty="0" smtClean="0">
                <a:solidFill>
                  <a:schemeClr val="bg1"/>
                </a:solidFill>
              </a:rPr>
              <a:t>2. </a:t>
            </a:r>
            <a:r>
              <a:rPr lang="en-US" sz="1400" dirty="0">
                <a:solidFill>
                  <a:schemeClr val="bg1"/>
                </a:solidFill>
              </a:rPr>
              <a:t>Peter Hall production, </a:t>
            </a:r>
            <a:r>
              <a:rPr lang="en-US" sz="1400" dirty="0" smtClean="0">
                <a:solidFill>
                  <a:schemeClr val="bg1"/>
                </a:solidFill>
              </a:rPr>
              <a:t>1981. 5" 2' – 11" 42'</a:t>
            </a:r>
            <a:r>
              <a:rPr lang="en-US" sz="1400" dirty="0"/>
              <a:t/>
            </a:r>
            <a:br>
              <a:rPr lang="en-US" sz="1400" dirty="0"/>
            </a:br>
            <a:r>
              <a:rPr lang="en-US" sz="1400" dirty="0" smtClean="0">
                <a:hlinkClick r:id="rId3"/>
              </a:rPr>
              <a:t>https://youtu.be/ldIJVtDG5TM?t=302</a:t>
            </a:r>
            <a:endParaRPr lang="en-US" sz="1400"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2260" y="1146276"/>
            <a:ext cx="6564304" cy="4996615"/>
          </a:xfrm>
          <a:prstGeom prst="rect">
            <a:avLst/>
          </a:prstGeom>
        </p:spPr>
      </p:pic>
    </p:spTree>
    <p:extLst>
      <p:ext uri="{BB962C8B-B14F-4D97-AF65-F5344CB8AC3E}">
        <p14:creationId xmlns:p14="http://schemas.microsoft.com/office/powerpoint/2010/main" val="3467633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p:cNvSpPr/>
          <p:nvPr/>
        </p:nvSpPr>
        <p:spPr>
          <a:xfrm>
            <a:off x="6492346" y="2153660"/>
            <a:ext cx="3843867" cy="3027941"/>
          </a:xfrm>
          <a:custGeom>
            <a:avLst/>
            <a:gdLst>
              <a:gd name="connsiteX0" fmla="*/ 474134 w 3843867"/>
              <a:gd name="connsiteY0" fmla="*/ 115408 h 3027941"/>
              <a:gd name="connsiteX1" fmla="*/ 533400 w 3843867"/>
              <a:gd name="connsiteY1" fmla="*/ 90008 h 3027941"/>
              <a:gd name="connsiteX2" fmla="*/ 1481667 w 3843867"/>
              <a:gd name="connsiteY2" fmla="*/ 13808 h 3027941"/>
              <a:gd name="connsiteX3" fmla="*/ 1998134 w 3843867"/>
              <a:gd name="connsiteY3" fmla="*/ 13808 h 3027941"/>
              <a:gd name="connsiteX4" fmla="*/ 2023534 w 3843867"/>
              <a:gd name="connsiteY4" fmla="*/ 22274 h 3027941"/>
              <a:gd name="connsiteX5" fmla="*/ 2514600 w 3843867"/>
              <a:gd name="connsiteY5" fmla="*/ 30741 h 3027941"/>
              <a:gd name="connsiteX6" fmla="*/ 2650067 w 3843867"/>
              <a:gd name="connsiteY6" fmla="*/ 56141 h 3027941"/>
              <a:gd name="connsiteX7" fmla="*/ 2700867 w 3843867"/>
              <a:gd name="connsiteY7" fmla="*/ 73074 h 3027941"/>
              <a:gd name="connsiteX8" fmla="*/ 2726267 w 3843867"/>
              <a:gd name="connsiteY8" fmla="*/ 90008 h 3027941"/>
              <a:gd name="connsiteX9" fmla="*/ 2760134 w 3843867"/>
              <a:gd name="connsiteY9" fmla="*/ 115408 h 3027941"/>
              <a:gd name="connsiteX10" fmla="*/ 2785534 w 3843867"/>
              <a:gd name="connsiteY10" fmla="*/ 123874 h 3027941"/>
              <a:gd name="connsiteX11" fmla="*/ 2861734 w 3843867"/>
              <a:gd name="connsiteY11" fmla="*/ 208541 h 3027941"/>
              <a:gd name="connsiteX12" fmla="*/ 2870200 w 3843867"/>
              <a:gd name="connsiteY12" fmla="*/ 233941 h 3027941"/>
              <a:gd name="connsiteX13" fmla="*/ 2861734 w 3843867"/>
              <a:gd name="connsiteY13" fmla="*/ 403274 h 3027941"/>
              <a:gd name="connsiteX14" fmla="*/ 2802467 w 3843867"/>
              <a:gd name="connsiteY14" fmla="*/ 462541 h 3027941"/>
              <a:gd name="connsiteX15" fmla="*/ 2785534 w 3843867"/>
              <a:gd name="connsiteY15" fmla="*/ 487941 h 3027941"/>
              <a:gd name="connsiteX16" fmla="*/ 2726267 w 3843867"/>
              <a:gd name="connsiteY16" fmla="*/ 564141 h 3027941"/>
              <a:gd name="connsiteX17" fmla="*/ 2700867 w 3843867"/>
              <a:gd name="connsiteY17" fmla="*/ 572608 h 3027941"/>
              <a:gd name="connsiteX18" fmla="*/ 2658534 w 3843867"/>
              <a:gd name="connsiteY18" fmla="*/ 598008 h 3027941"/>
              <a:gd name="connsiteX19" fmla="*/ 2548467 w 3843867"/>
              <a:gd name="connsiteY19" fmla="*/ 614941 h 3027941"/>
              <a:gd name="connsiteX20" fmla="*/ 2429934 w 3843867"/>
              <a:gd name="connsiteY20" fmla="*/ 657274 h 3027941"/>
              <a:gd name="connsiteX21" fmla="*/ 2370667 w 3843867"/>
              <a:gd name="connsiteY21" fmla="*/ 674208 h 3027941"/>
              <a:gd name="connsiteX22" fmla="*/ 2345267 w 3843867"/>
              <a:gd name="connsiteY22" fmla="*/ 682674 h 3027941"/>
              <a:gd name="connsiteX23" fmla="*/ 1964267 w 3843867"/>
              <a:gd name="connsiteY23" fmla="*/ 699608 h 3027941"/>
              <a:gd name="connsiteX24" fmla="*/ 838200 w 3843867"/>
              <a:gd name="connsiteY24" fmla="*/ 708074 h 3027941"/>
              <a:gd name="connsiteX25" fmla="*/ 668867 w 3843867"/>
              <a:gd name="connsiteY25" fmla="*/ 682674 h 3027941"/>
              <a:gd name="connsiteX26" fmla="*/ 287867 w 3843867"/>
              <a:gd name="connsiteY26" fmla="*/ 691141 h 3027941"/>
              <a:gd name="connsiteX27" fmla="*/ 203200 w 3843867"/>
              <a:gd name="connsiteY27" fmla="*/ 733474 h 3027941"/>
              <a:gd name="connsiteX28" fmla="*/ 152400 w 3843867"/>
              <a:gd name="connsiteY28" fmla="*/ 758874 h 3027941"/>
              <a:gd name="connsiteX29" fmla="*/ 110067 w 3843867"/>
              <a:gd name="connsiteY29" fmla="*/ 801208 h 3027941"/>
              <a:gd name="connsiteX30" fmla="*/ 84667 w 3843867"/>
              <a:gd name="connsiteY30" fmla="*/ 818141 h 3027941"/>
              <a:gd name="connsiteX31" fmla="*/ 16934 w 3843867"/>
              <a:gd name="connsiteY31" fmla="*/ 902808 h 3027941"/>
              <a:gd name="connsiteX32" fmla="*/ 0 w 3843867"/>
              <a:gd name="connsiteY32" fmla="*/ 945141 h 3027941"/>
              <a:gd name="connsiteX33" fmla="*/ 16934 w 3843867"/>
              <a:gd name="connsiteY33" fmla="*/ 1055208 h 3027941"/>
              <a:gd name="connsiteX34" fmla="*/ 93134 w 3843867"/>
              <a:gd name="connsiteY34" fmla="*/ 1106008 h 3027941"/>
              <a:gd name="connsiteX35" fmla="*/ 152400 w 3843867"/>
              <a:gd name="connsiteY35" fmla="*/ 1122941 h 3027941"/>
              <a:gd name="connsiteX36" fmla="*/ 203200 w 3843867"/>
              <a:gd name="connsiteY36" fmla="*/ 1139874 h 3027941"/>
              <a:gd name="connsiteX37" fmla="*/ 330200 w 3843867"/>
              <a:gd name="connsiteY37" fmla="*/ 1148341 h 3027941"/>
              <a:gd name="connsiteX38" fmla="*/ 381000 w 3843867"/>
              <a:gd name="connsiteY38" fmla="*/ 1173741 h 3027941"/>
              <a:gd name="connsiteX39" fmla="*/ 1168400 w 3843867"/>
              <a:gd name="connsiteY39" fmla="*/ 1156808 h 3027941"/>
              <a:gd name="connsiteX40" fmla="*/ 3056467 w 3843867"/>
              <a:gd name="connsiteY40" fmla="*/ 1190674 h 3027941"/>
              <a:gd name="connsiteX41" fmla="*/ 3115734 w 3843867"/>
              <a:gd name="connsiteY41" fmla="*/ 1207608 h 3027941"/>
              <a:gd name="connsiteX42" fmla="*/ 3175000 w 3843867"/>
              <a:gd name="connsiteY42" fmla="*/ 1224541 h 3027941"/>
              <a:gd name="connsiteX43" fmla="*/ 3234267 w 3843867"/>
              <a:gd name="connsiteY43" fmla="*/ 1233008 h 3027941"/>
              <a:gd name="connsiteX44" fmla="*/ 3259667 w 3843867"/>
              <a:gd name="connsiteY44" fmla="*/ 1241474 h 3027941"/>
              <a:gd name="connsiteX45" fmla="*/ 3293534 w 3843867"/>
              <a:gd name="connsiteY45" fmla="*/ 1258408 h 3027941"/>
              <a:gd name="connsiteX46" fmla="*/ 3335867 w 3843867"/>
              <a:gd name="connsiteY46" fmla="*/ 1266874 h 3027941"/>
              <a:gd name="connsiteX47" fmla="*/ 3352800 w 3843867"/>
              <a:gd name="connsiteY47" fmla="*/ 1283808 h 3027941"/>
              <a:gd name="connsiteX48" fmla="*/ 3386667 w 3843867"/>
              <a:gd name="connsiteY48" fmla="*/ 1300741 h 3027941"/>
              <a:gd name="connsiteX49" fmla="*/ 3437467 w 3843867"/>
              <a:gd name="connsiteY49" fmla="*/ 1334608 h 3027941"/>
              <a:gd name="connsiteX50" fmla="*/ 3462867 w 3843867"/>
              <a:gd name="connsiteY50" fmla="*/ 1360008 h 3027941"/>
              <a:gd name="connsiteX51" fmla="*/ 3488267 w 3843867"/>
              <a:gd name="connsiteY51" fmla="*/ 1376941 h 3027941"/>
              <a:gd name="connsiteX52" fmla="*/ 3505200 w 3843867"/>
              <a:gd name="connsiteY52" fmla="*/ 1402341 h 3027941"/>
              <a:gd name="connsiteX53" fmla="*/ 3522134 w 3843867"/>
              <a:gd name="connsiteY53" fmla="*/ 1419274 h 3027941"/>
              <a:gd name="connsiteX54" fmla="*/ 3556000 w 3843867"/>
              <a:gd name="connsiteY54" fmla="*/ 1588608 h 3027941"/>
              <a:gd name="connsiteX55" fmla="*/ 3547534 w 3843867"/>
              <a:gd name="connsiteY55" fmla="*/ 1673274 h 3027941"/>
              <a:gd name="connsiteX56" fmla="*/ 3437467 w 3843867"/>
              <a:gd name="connsiteY56" fmla="*/ 1681741 h 3027941"/>
              <a:gd name="connsiteX57" fmla="*/ 3310467 w 3843867"/>
              <a:gd name="connsiteY57" fmla="*/ 1690208 h 3027941"/>
              <a:gd name="connsiteX58" fmla="*/ 3225800 w 3843867"/>
              <a:gd name="connsiteY58" fmla="*/ 1698674 h 3027941"/>
              <a:gd name="connsiteX59" fmla="*/ 2810934 w 3843867"/>
              <a:gd name="connsiteY59" fmla="*/ 1707141 h 3027941"/>
              <a:gd name="connsiteX60" fmla="*/ 2523067 w 3843867"/>
              <a:gd name="connsiteY60" fmla="*/ 1724074 h 3027941"/>
              <a:gd name="connsiteX61" fmla="*/ 1507067 w 3843867"/>
              <a:gd name="connsiteY61" fmla="*/ 1732541 h 3027941"/>
              <a:gd name="connsiteX62" fmla="*/ 1464734 w 3843867"/>
              <a:gd name="connsiteY62" fmla="*/ 1741008 h 3027941"/>
              <a:gd name="connsiteX63" fmla="*/ 905934 w 3843867"/>
              <a:gd name="connsiteY63" fmla="*/ 1741008 h 3027941"/>
              <a:gd name="connsiteX64" fmla="*/ 880534 w 3843867"/>
              <a:gd name="connsiteY64" fmla="*/ 1732541 h 3027941"/>
              <a:gd name="connsiteX65" fmla="*/ 245534 w 3843867"/>
              <a:gd name="connsiteY65" fmla="*/ 1741008 h 3027941"/>
              <a:gd name="connsiteX66" fmla="*/ 186267 w 3843867"/>
              <a:gd name="connsiteY66" fmla="*/ 1766408 h 3027941"/>
              <a:gd name="connsiteX67" fmla="*/ 152400 w 3843867"/>
              <a:gd name="connsiteY67" fmla="*/ 1825674 h 3027941"/>
              <a:gd name="connsiteX68" fmla="*/ 118534 w 3843867"/>
              <a:gd name="connsiteY68" fmla="*/ 1876474 h 3027941"/>
              <a:gd name="connsiteX69" fmla="*/ 84667 w 3843867"/>
              <a:gd name="connsiteY69" fmla="*/ 1918808 h 3027941"/>
              <a:gd name="connsiteX70" fmla="*/ 93134 w 3843867"/>
              <a:gd name="connsiteY70" fmla="*/ 2164341 h 3027941"/>
              <a:gd name="connsiteX71" fmla="*/ 110067 w 3843867"/>
              <a:gd name="connsiteY71" fmla="*/ 2189741 h 3027941"/>
              <a:gd name="connsiteX72" fmla="*/ 160867 w 3843867"/>
              <a:gd name="connsiteY72" fmla="*/ 2240541 h 3027941"/>
              <a:gd name="connsiteX73" fmla="*/ 194734 w 3843867"/>
              <a:gd name="connsiteY73" fmla="*/ 2282874 h 3027941"/>
              <a:gd name="connsiteX74" fmla="*/ 211667 w 3843867"/>
              <a:gd name="connsiteY74" fmla="*/ 2308274 h 3027941"/>
              <a:gd name="connsiteX75" fmla="*/ 279400 w 3843867"/>
              <a:gd name="connsiteY75" fmla="*/ 2384474 h 3027941"/>
              <a:gd name="connsiteX76" fmla="*/ 338667 w 3843867"/>
              <a:gd name="connsiteY76" fmla="*/ 2418341 h 3027941"/>
              <a:gd name="connsiteX77" fmla="*/ 397934 w 3843867"/>
              <a:gd name="connsiteY77" fmla="*/ 2452208 h 3027941"/>
              <a:gd name="connsiteX78" fmla="*/ 431800 w 3843867"/>
              <a:gd name="connsiteY78" fmla="*/ 2477608 h 3027941"/>
              <a:gd name="connsiteX79" fmla="*/ 465667 w 3843867"/>
              <a:gd name="connsiteY79" fmla="*/ 2486074 h 3027941"/>
              <a:gd name="connsiteX80" fmla="*/ 558800 w 3843867"/>
              <a:gd name="connsiteY80" fmla="*/ 2511474 h 3027941"/>
              <a:gd name="connsiteX81" fmla="*/ 635000 w 3843867"/>
              <a:gd name="connsiteY81" fmla="*/ 2545341 h 3027941"/>
              <a:gd name="connsiteX82" fmla="*/ 668867 w 3843867"/>
              <a:gd name="connsiteY82" fmla="*/ 2562274 h 3027941"/>
              <a:gd name="connsiteX83" fmla="*/ 838200 w 3843867"/>
              <a:gd name="connsiteY83" fmla="*/ 2596141 h 3027941"/>
              <a:gd name="connsiteX84" fmla="*/ 1058334 w 3843867"/>
              <a:gd name="connsiteY84" fmla="*/ 2638474 h 3027941"/>
              <a:gd name="connsiteX85" fmla="*/ 1134534 w 3843867"/>
              <a:gd name="connsiteY85" fmla="*/ 2655408 h 3027941"/>
              <a:gd name="connsiteX86" fmla="*/ 1371600 w 3843867"/>
              <a:gd name="connsiteY86" fmla="*/ 2680808 h 3027941"/>
              <a:gd name="connsiteX87" fmla="*/ 2954867 w 3843867"/>
              <a:gd name="connsiteY87" fmla="*/ 2689274 h 3027941"/>
              <a:gd name="connsiteX88" fmla="*/ 3073400 w 3843867"/>
              <a:gd name="connsiteY88" fmla="*/ 2782408 h 3027941"/>
              <a:gd name="connsiteX89" fmla="*/ 3200400 w 3843867"/>
              <a:gd name="connsiteY89" fmla="*/ 2833208 h 3027941"/>
              <a:gd name="connsiteX90" fmla="*/ 3251200 w 3843867"/>
              <a:gd name="connsiteY90" fmla="*/ 2858608 h 3027941"/>
              <a:gd name="connsiteX91" fmla="*/ 3327400 w 3843867"/>
              <a:gd name="connsiteY91" fmla="*/ 2875541 h 3027941"/>
              <a:gd name="connsiteX92" fmla="*/ 3361267 w 3843867"/>
              <a:gd name="connsiteY92" fmla="*/ 2884008 h 3027941"/>
              <a:gd name="connsiteX93" fmla="*/ 3395134 w 3843867"/>
              <a:gd name="connsiteY93" fmla="*/ 2900941 h 3027941"/>
              <a:gd name="connsiteX94" fmla="*/ 3454400 w 3843867"/>
              <a:gd name="connsiteY94" fmla="*/ 2960208 h 3027941"/>
              <a:gd name="connsiteX95" fmla="*/ 3479800 w 3843867"/>
              <a:gd name="connsiteY95" fmla="*/ 2985608 h 3027941"/>
              <a:gd name="connsiteX96" fmla="*/ 3530600 w 3843867"/>
              <a:gd name="connsiteY96" fmla="*/ 3002541 h 3027941"/>
              <a:gd name="connsiteX97" fmla="*/ 3572934 w 3843867"/>
              <a:gd name="connsiteY97" fmla="*/ 3019474 h 3027941"/>
              <a:gd name="connsiteX98" fmla="*/ 3615267 w 3843867"/>
              <a:gd name="connsiteY98" fmla="*/ 3027941 h 3027941"/>
              <a:gd name="connsiteX99" fmla="*/ 3606800 w 3843867"/>
              <a:gd name="connsiteY99" fmla="*/ 2985608 h 3027941"/>
              <a:gd name="connsiteX100" fmla="*/ 3556000 w 3843867"/>
              <a:gd name="connsiteY100" fmla="*/ 2968674 h 3027941"/>
              <a:gd name="connsiteX101" fmla="*/ 3420534 w 3843867"/>
              <a:gd name="connsiteY101" fmla="*/ 2917874 h 3027941"/>
              <a:gd name="connsiteX102" fmla="*/ 3352800 w 3843867"/>
              <a:gd name="connsiteY102" fmla="*/ 2884008 h 3027941"/>
              <a:gd name="connsiteX103" fmla="*/ 3293534 w 3843867"/>
              <a:gd name="connsiteY103" fmla="*/ 2858608 h 3027941"/>
              <a:gd name="connsiteX104" fmla="*/ 3268134 w 3843867"/>
              <a:gd name="connsiteY104" fmla="*/ 2833208 h 3027941"/>
              <a:gd name="connsiteX105" fmla="*/ 3191934 w 3843867"/>
              <a:gd name="connsiteY105" fmla="*/ 2807808 h 3027941"/>
              <a:gd name="connsiteX106" fmla="*/ 3166534 w 3843867"/>
              <a:gd name="connsiteY106" fmla="*/ 2799341 h 3027941"/>
              <a:gd name="connsiteX107" fmla="*/ 3132667 w 3843867"/>
              <a:gd name="connsiteY107" fmla="*/ 2790874 h 3027941"/>
              <a:gd name="connsiteX108" fmla="*/ 3090334 w 3843867"/>
              <a:gd name="connsiteY108" fmla="*/ 2773941 h 3027941"/>
              <a:gd name="connsiteX109" fmla="*/ 2988734 w 3843867"/>
              <a:gd name="connsiteY109" fmla="*/ 2765474 h 3027941"/>
              <a:gd name="connsiteX110" fmla="*/ 3132667 w 3843867"/>
              <a:gd name="connsiteY110" fmla="*/ 2723141 h 3027941"/>
              <a:gd name="connsiteX111" fmla="*/ 3302000 w 3843867"/>
              <a:gd name="connsiteY111" fmla="*/ 2706208 h 3027941"/>
              <a:gd name="connsiteX112" fmla="*/ 3361267 w 3843867"/>
              <a:gd name="connsiteY112" fmla="*/ 2697741 h 3027941"/>
              <a:gd name="connsiteX113" fmla="*/ 3640667 w 3843867"/>
              <a:gd name="connsiteY113" fmla="*/ 2680808 h 3027941"/>
              <a:gd name="connsiteX114" fmla="*/ 3589867 w 3843867"/>
              <a:gd name="connsiteY114" fmla="*/ 2663874 h 3027941"/>
              <a:gd name="connsiteX115" fmla="*/ 3522134 w 3843867"/>
              <a:gd name="connsiteY115" fmla="*/ 2638474 h 3027941"/>
              <a:gd name="connsiteX116" fmla="*/ 2810934 w 3843867"/>
              <a:gd name="connsiteY116" fmla="*/ 2613074 h 3027941"/>
              <a:gd name="connsiteX117" fmla="*/ 2878667 w 3843867"/>
              <a:gd name="connsiteY117" fmla="*/ 2579208 h 3027941"/>
              <a:gd name="connsiteX118" fmla="*/ 3056467 w 3843867"/>
              <a:gd name="connsiteY118" fmla="*/ 2519941 h 3027941"/>
              <a:gd name="connsiteX119" fmla="*/ 3158067 w 3843867"/>
              <a:gd name="connsiteY119" fmla="*/ 2486074 h 3027941"/>
              <a:gd name="connsiteX120" fmla="*/ 3259667 w 3843867"/>
              <a:gd name="connsiteY120" fmla="*/ 2477608 h 3027941"/>
              <a:gd name="connsiteX121" fmla="*/ 3378200 w 3843867"/>
              <a:gd name="connsiteY121" fmla="*/ 2426808 h 3027941"/>
              <a:gd name="connsiteX122" fmla="*/ 3488267 w 3843867"/>
              <a:gd name="connsiteY122" fmla="*/ 2401408 h 3027941"/>
              <a:gd name="connsiteX123" fmla="*/ 3572934 w 3843867"/>
              <a:gd name="connsiteY123" fmla="*/ 2367541 h 3027941"/>
              <a:gd name="connsiteX124" fmla="*/ 3767667 w 3843867"/>
              <a:gd name="connsiteY124" fmla="*/ 2308274 h 3027941"/>
              <a:gd name="connsiteX125" fmla="*/ 3843867 w 3843867"/>
              <a:gd name="connsiteY125" fmla="*/ 2274408 h 3027941"/>
              <a:gd name="connsiteX126" fmla="*/ 3810000 w 3843867"/>
              <a:gd name="connsiteY126" fmla="*/ 2265941 h 3027941"/>
              <a:gd name="connsiteX127" fmla="*/ 3479800 w 3843867"/>
              <a:gd name="connsiteY127" fmla="*/ 2282874 h 3027941"/>
              <a:gd name="connsiteX128" fmla="*/ 3327400 w 3843867"/>
              <a:gd name="connsiteY128" fmla="*/ 2342141 h 3027941"/>
              <a:gd name="connsiteX129" fmla="*/ 3175000 w 3843867"/>
              <a:gd name="connsiteY129" fmla="*/ 2384474 h 3027941"/>
              <a:gd name="connsiteX130" fmla="*/ 3098800 w 3843867"/>
              <a:gd name="connsiteY130" fmla="*/ 2409874 h 3027941"/>
              <a:gd name="connsiteX131" fmla="*/ 3056467 w 3843867"/>
              <a:gd name="connsiteY131" fmla="*/ 2435274 h 3027941"/>
              <a:gd name="connsiteX132" fmla="*/ 2988734 w 3843867"/>
              <a:gd name="connsiteY132" fmla="*/ 2443741 h 3027941"/>
              <a:gd name="connsiteX133" fmla="*/ 2937934 w 3843867"/>
              <a:gd name="connsiteY133" fmla="*/ 2460674 h 3027941"/>
              <a:gd name="connsiteX134" fmla="*/ 2904067 w 3843867"/>
              <a:gd name="connsiteY134" fmla="*/ 2477608 h 3027941"/>
              <a:gd name="connsiteX135" fmla="*/ 2844800 w 3843867"/>
              <a:gd name="connsiteY135" fmla="*/ 2494541 h 3027941"/>
              <a:gd name="connsiteX136" fmla="*/ 2777067 w 3843867"/>
              <a:gd name="connsiteY136" fmla="*/ 2519941 h 3027941"/>
              <a:gd name="connsiteX137" fmla="*/ 2726267 w 3843867"/>
              <a:gd name="connsiteY137" fmla="*/ 2562274 h 3027941"/>
              <a:gd name="connsiteX138" fmla="*/ 2700867 w 3843867"/>
              <a:gd name="connsiteY138" fmla="*/ 2570741 h 3027941"/>
              <a:gd name="connsiteX139" fmla="*/ 2616200 w 3843867"/>
              <a:gd name="connsiteY139" fmla="*/ 2621541 h 3027941"/>
              <a:gd name="connsiteX140" fmla="*/ 2472267 w 3843867"/>
              <a:gd name="connsiteY140" fmla="*/ 2646941 h 3027941"/>
              <a:gd name="connsiteX141" fmla="*/ 2404534 w 3843867"/>
              <a:gd name="connsiteY141" fmla="*/ 2672341 h 3027941"/>
              <a:gd name="connsiteX142" fmla="*/ 2362200 w 3843867"/>
              <a:gd name="connsiteY142" fmla="*/ 2680808 h 3027941"/>
              <a:gd name="connsiteX143" fmla="*/ 2286000 w 3843867"/>
              <a:gd name="connsiteY143" fmla="*/ 2706208 h 3027941"/>
              <a:gd name="connsiteX144" fmla="*/ 2252134 w 3843867"/>
              <a:gd name="connsiteY144" fmla="*/ 2714674 h 3027941"/>
              <a:gd name="connsiteX145" fmla="*/ 2184400 w 3843867"/>
              <a:gd name="connsiteY145" fmla="*/ 2714674 h 3027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3843867" h="3027941">
                <a:moveTo>
                  <a:pt x="474134" y="115408"/>
                </a:moveTo>
                <a:cubicBezTo>
                  <a:pt x="493889" y="106941"/>
                  <a:pt x="512409" y="94626"/>
                  <a:pt x="533400" y="90008"/>
                </a:cubicBezTo>
                <a:cubicBezTo>
                  <a:pt x="997152" y="-12018"/>
                  <a:pt x="918853" y="21964"/>
                  <a:pt x="1481667" y="13808"/>
                </a:cubicBezTo>
                <a:cubicBezTo>
                  <a:pt x="1698051" y="-7831"/>
                  <a:pt x="1596496" y="-1067"/>
                  <a:pt x="1998134" y="13808"/>
                </a:cubicBezTo>
                <a:cubicBezTo>
                  <a:pt x="2007052" y="14138"/>
                  <a:pt x="2014614" y="21982"/>
                  <a:pt x="2023534" y="22274"/>
                </a:cubicBezTo>
                <a:cubicBezTo>
                  <a:pt x="2187159" y="27639"/>
                  <a:pt x="2350911" y="27919"/>
                  <a:pt x="2514600" y="30741"/>
                </a:cubicBezTo>
                <a:cubicBezTo>
                  <a:pt x="2557460" y="37885"/>
                  <a:pt x="2609475" y="45993"/>
                  <a:pt x="2650067" y="56141"/>
                </a:cubicBezTo>
                <a:cubicBezTo>
                  <a:pt x="2667383" y="60470"/>
                  <a:pt x="2700867" y="73074"/>
                  <a:pt x="2700867" y="73074"/>
                </a:cubicBezTo>
                <a:cubicBezTo>
                  <a:pt x="2709334" y="78719"/>
                  <a:pt x="2717987" y="84093"/>
                  <a:pt x="2726267" y="90008"/>
                </a:cubicBezTo>
                <a:cubicBezTo>
                  <a:pt x="2737750" y="98210"/>
                  <a:pt x="2747882" y="108407"/>
                  <a:pt x="2760134" y="115408"/>
                </a:cubicBezTo>
                <a:cubicBezTo>
                  <a:pt x="2767883" y="119836"/>
                  <a:pt x="2777067" y="121052"/>
                  <a:pt x="2785534" y="123874"/>
                </a:cubicBezTo>
                <a:cubicBezTo>
                  <a:pt x="2851995" y="190336"/>
                  <a:pt x="2829302" y="159895"/>
                  <a:pt x="2861734" y="208541"/>
                </a:cubicBezTo>
                <a:cubicBezTo>
                  <a:pt x="2864556" y="217008"/>
                  <a:pt x="2867748" y="225360"/>
                  <a:pt x="2870200" y="233941"/>
                </a:cubicBezTo>
                <a:cubicBezTo>
                  <a:pt x="2887089" y="293055"/>
                  <a:pt x="2890337" y="330178"/>
                  <a:pt x="2861734" y="403274"/>
                </a:cubicBezTo>
                <a:cubicBezTo>
                  <a:pt x="2851553" y="429292"/>
                  <a:pt x="2817964" y="439294"/>
                  <a:pt x="2802467" y="462541"/>
                </a:cubicBezTo>
                <a:cubicBezTo>
                  <a:pt x="2796823" y="471008"/>
                  <a:pt x="2790085" y="478840"/>
                  <a:pt x="2785534" y="487941"/>
                </a:cubicBezTo>
                <a:cubicBezTo>
                  <a:pt x="2768384" y="522240"/>
                  <a:pt x="2786355" y="544111"/>
                  <a:pt x="2726267" y="564141"/>
                </a:cubicBezTo>
                <a:cubicBezTo>
                  <a:pt x="2717800" y="566963"/>
                  <a:pt x="2708849" y="568617"/>
                  <a:pt x="2700867" y="572608"/>
                </a:cubicBezTo>
                <a:cubicBezTo>
                  <a:pt x="2686148" y="579967"/>
                  <a:pt x="2673813" y="591896"/>
                  <a:pt x="2658534" y="598008"/>
                </a:cubicBezTo>
                <a:cubicBezTo>
                  <a:pt x="2640908" y="605058"/>
                  <a:pt x="2556136" y="613982"/>
                  <a:pt x="2548467" y="614941"/>
                </a:cubicBezTo>
                <a:cubicBezTo>
                  <a:pt x="2471847" y="653251"/>
                  <a:pt x="2522186" y="632673"/>
                  <a:pt x="2429934" y="657274"/>
                </a:cubicBezTo>
                <a:cubicBezTo>
                  <a:pt x="2410082" y="662568"/>
                  <a:pt x="2390347" y="668304"/>
                  <a:pt x="2370667" y="674208"/>
                </a:cubicBezTo>
                <a:cubicBezTo>
                  <a:pt x="2362119" y="676772"/>
                  <a:pt x="2354130" y="681631"/>
                  <a:pt x="2345267" y="682674"/>
                </a:cubicBezTo>
                <a:cubicBezTo>
                  <a:pt x="2250832" y="693784"/>
                  <a:pt x="2020130" y="697806"/>
                  <a:pt x="1964267" y="699608"/>
                </a:cubicBezTo>
                <a:cubicBezTo>
                  <a:pt x="1633894" y="919853"/>
                  <a:pt x="1937953" y="724012"/>
                  <a:pt x="838200" y="708074"/>
                </a:cubicBezTo>
                <a:cubicBezTo>
                  <a:pt x="810316" y="707670"/>
                  <a:pt x="681371" y="684758"/>
                  <a:pt x="668867" y="682674"/>
                </a:cubicBezTo>
                <a:lnTo>
                  <a:pt x="287867" y="691141"/>
                </a:lnTo>
                <a:cubicBezTo>
                  <a:pt x="233190" y="693373"/>
                  <a:pt x="265547" y="712691"/>
                  <a:pt x="203200" y="733474"/>
                </a:cubicBezTo>
                <a:cubicBezTo>
                  <a:pt x="179221" y="741467"/>
                  <a:pt x="172599" y="741200"/>
                  <a:pt x="152400" y="758874"/>
                </a:cubicBezTo>
                <a:cubicBezTo>
                  <a:pt x="137381" y="772015"/>
                  <a:pt x="126672" y="790138"/>
                  <a:pt x="110067" y="801208"/>
                </a:cubicBezTo>
                <a:cubicBezTo>
                  <a:pt x="101600" y="806852"/>
                  <a:pt x="92393" y="811519"/>
                  <a:pt x="84667" y="818141"/>
                </a:cubicBezTo>
                <a:cubicBezTo>
                  <a:pt x="61005" y="838423"/>
                  <a:pt x="28304" y="874386"/>
                  <a:pt x="16934" y="902808"/>
                </a:cubicBezTo>
                <a:lnTo>
                  <a:pt x="0" y="945141"/>
                </a:lnTo>
                <a:cubicBezTo>
                  <a:pt x="5645" y="981830"/>
                  <a:pt x="5862" y="1019777"/>
                  <a:pt x="16934" y="1055208"/>
                </a:cubicBezTo>
                <a:cubicBezTo>
                  <a:pt x="23818" y="1077236"/>
                  <a:pt x="82068" y="1101752"/>
                  <a:pt x="93134" y="1106008"/>
                </a:cubicBezTo>
                <a:cubicBezTo>
                  <a:pt x="112310" y="1113384"/>
                  <a:pt x="132763" y="1116899"/>
                  <a:pt x="152400" y="1122941"/>
                </a:cubicBezTo>
                <a:cubicBezTo>
                  <a:pt x="169460" y="1128190"/>
                  <a:pt x="185530" y="1137350"/>
                  <a:pt x="203200" y="1139874"/>
                </a:cubicBezTo>
                <a:cubicBezTo>
                  <a:pt x="245201" y="1145874"/>
                  <a:pt x="287867" y="1145519"/>
                  <a:pt x="330200" y="1148341"/>
                </a:cubicBezTo>
                <a:cubicBezTo>
                  <a:pt x="347133" y="1156808"/>
                  <a:pt x="362073" y="1173316"/>
                  <a:pt x="381000" y="1173741"/>
                </a:cubicBezTo>
                <a:lnTo>
                  <a:pt x="1168400" y="1156808"/>
                </a:lnTo>
                <a:lnTo>
                  <a:pt x="3056467" y="1190674"/>
                </a:lnTo>
                <a:lnTo>
                  <a:pt x="3115734" y="1207608"/>
                </a:lnTo>
                <a:cubicBezTo>
                  <a:pt x="3143624" y="1215975"/>
                  <a:pt x="3143622" y="1218836"/>
                  <a:pt x="3175000" y="1224541"/>
                </a:cubicBezTo>
                <a:cubicBezTo>
                  <a:pt x="3194634" y="1228111"/>
                  <a:pt x="3214511" y="1230186"/>
                  <a:pt x="3234267" y="1233008"/>
                </a:cubicBezTo>
                <a:cubicBezTo>
                  <a:pt x="3242734" y="1235830"/>
                  <a:pt x="3251464" y="1237958"/>
                  <a:pt x="3259667" y="1241474"/>
                </a:cubicBezTo>
                <a:cubicBezTo>
                  <a:pt x="3271268" y="1246446"/>
                  <a:pt x="3281560" y="1254417"/>
                  <a:pt x="3293534" y="1258408"/>
                </a:cubicBezTo>
                <a:cubicBezTo>
                  <a:pt x="3307186" y="1262959"/>
                  <a:pt x="3321756" y="1264052"/>
                  <a:pt x="3335867" y="1266874"/>
                </a:cubicBezTo>
                <a:cubicBezTo>
                  <a:pt x="3341511" y="1272519"/>
                  <a:pt x="3346158" y="1279380"/>
                  <a:pt x="3352800" y="1283808"/>
                </a:cubicBezTo>
                <a:cubicBezTo>
                  <a:pt x="3363302" y="1290809"/>
                  <a:pt x="3376971" y="1292661"/>
                  <a:pt x="3386667" y="1300741"/>
                </a:cubicBezTo>
                <a:cubicBezTo>
                  <a:pt x="3436785" y="1342506"/>
                  <a:pt x="3363160" y="1316031"/>
                  <a:pt x="3437467" y="1334608"/>
                </a:cubicBezTo>
                <a:cubicBezTo>
                  <a:pt x="3445934" y="1343075"/>
                  <a:pt x="3453669" y="1352343"/>
                  <a:pt x="3462867" y="1360008"/>
                </a:cubicBezTo>
                <a:cubicBezTo>
                  <a:pt x="3470684" y="1366522"/>
                  <a:pt x="3481072" y="1369746"/>
                  <a:pt x="3488267" y="1376941"/>
                </a:cubicBezTo>
                <a:cubicBezTo>
                  <a:pt x="3495462" y="1384136"/>
                  <a:pt x="3498843" y="1394395"/>
                  <a:pt x="3505200" y="1402341"/>
                </a:cubicBezTo>
                <a:cubicBezTo>
                  <a:pt x="3510187" y="1408574"/>
                  <a:pt x="3516489" y="1413630"/>
                  <a:pt x="3522134" y="1419274"/>
                </a:cubicBezTo>
                <a:cubicBezTo>
                  <a:pt x="3542893" y="1543830"/>
                  <a:pt x="3530740" y="1487565"/>
                  <a:pt x="3556000" y="1588608"/>
                </a:cubicBezTo>
                <a:cubicBezTo>
                  <a:pt x="3553178" y="1616830"/>
                  <a:pt x="3569836" y="1655751"/>
                  <a:pt x="3547534" y="1673274"/>
                </a:cubicBezTo>
                <a:cubicBezTo>
                  <a:pt x="3518600" y="1696008"/>
                  <a:pt x="3474171" y="1679119"/>
                  <a:pt x="3437467" y="1681741"/>
                </a:cubicBezTo>
                <a:lnTo>
                  <a:pt x="3310467" y="1690208"/>
                </a:lnTo>
                <a:cubicBezTo>
                  <a:pt x="3282194" y="1692470"/>
                  <a:pt x="3254147" y="1697713"/>
                  <a:pt x="3225800" y="1698674"/>
                </a:cubicBezTo>
                <a:cubicBezTo>
                  <a:pt x="3087562" y="1703360"/>
                  <a:pt x="2949223" y="1704319"/>
                  <a:pt x="2810934" y="1707141"/>
                </a:cubicBezTo>
                <a:cubicBezTo>
                  <a:pt x="2697966" y="1735384"/>
                  <a:pt x="2766253" y="1720832"/>
                  <a:pt x="2523067" y="1724074"/>
                </a:cubicBezTo>
                <a:lnTo>
                  <a:pt x="1507067" y="1732541"/>
                </a:lnTo>
                <a:cubicBezTo>
                  <a:pt x="1492956" y="1735363"/>
                  <a:pt x="1478957" y="1738820"/>
                  <a:pt x="1464734" y="1741008"/>
                </a:cubicBezTo>
                <a:cubicBezTo>
                  <a:pt x="1273372" y="1770448"/>
                  <a:pt x="1140431" y="1745051"/>
                  <a:pt x="905934" y="1741008"/>
                </a:cubicBezTo>
                <a:cubicBezTo>
                  <a:pt x="897467" y="1738186"/>
                  <a:pt x="889447" y="1732998"/>
                  <a:pt x="880534" y="1732541"/>
                </a:cubicBezTo>
                <a:cubicBezTo>
                  <a:pt x="560662" y="1716137"/>
                  <a:pt x="574122" y="1724157"/>
                  <a:pt x="245534" y="1741008"/>
                </a:cubicBezTo>
                <a:cubicBezTo>
                  <a:pt x="227886" y="1746890"/>
                  <a:pt x="200219" y="1754781"/>
                  <a:pt x="186267" y="1766408"/>
                </a:cubicBezTo>
                <a:cubicBezTo>
                  <a:pt x="174555" y="1776169"/>
                  <a:pt x="158726" y="1815131"/>
                  <a:pt x="152400" y="1825674"/>
                </a:cubicBezTo>
                <a:cubicBezTo>
                  <a:pt x="141929" y="1843125"/>
                  <a:pt x="132924" y="1862084"/>
                  <a:pt x="118534" y="1876474"/>
                </a:cubicBezTo>
                <a:cubicBezTo>
                  <a:pt x="94405" y="1900603"/>
                  <a:pt x="106028" y="1886766"/>
                  <a:pt x="84667" y="1918808"/>
                </a:cubicBezTo>
                <a:cubicBezTo>
                  <a:pt x="60500" y="2015469"/>
                  <a:pt x="66341" y="1976795"/>
                  <a:pt x="93134" y="2164341"/>
                </a:cubicBezTo>
                <a:cubicBezTo>
                  <a:pt x="94573" y="2174414"/>
                  <a:pt x="103307" y="2182136"/>
                  <a:pt x="110067" y="2189741"/>
                </a:cubicBezTo>
                <a:cubicBezTo>
                  <a:pt x="125977" y="2207640"/>
                  <a:pt x="147584" y="2220615"/>
                  <a:pt x="160867" y="2240541"/>
                </a:cubicBezTo>
                <a:cubicBezTo>
                  <a:pt x="212985" y="2318719"/>
                  <a:pt x="146477" y="2222553"/>
                  <a:pt x="194734" y="2282874"/>
                </a:cubicBezTo>
                <a:cubicBezTo>
                  <a:pt x="201091" y="2290820"/>
                  <a:pt x="205420" y="2300242"/>
                  <a:pt x="211667" y="2308274"/>
                </a:cubicBezTo>
                <a:cubicBezTo>
                  <a:pt x="224396" y="2324640"/>
                  <a:pt x="258659" y="2367190"/>
                  <a:pt x="279400" y="2384474"/>
                </a:cubicBezTo>
                <a:cubicBezTo>
                  <a:pt x="299990" y="2401633"/>
                  <a:pt x="314690" y="2405263"/>
                  <a:pt x="338667" y="2418341"/>
                </a:cubicBezTo>
                <a:cubicBezTo>
                  <a:pt x="358642" y="2429237"/>
                  <a:pt x="378738" y="2439992"/>
                  <a:pt x="397934" y="2452208"/>
                </a:cubicBezTo>
                <a:cubicBezTo>
                  <a:pt x="409839" y="2459784"/>
                  <a:pt x="419179" y="2471297"/>
                  <a:pt x="431800" y="2477608"/>
                </a:cubicBezTo>
                <a:cubicBezTo>
                  <a:pt x="442208" y="2482812"/>
                  <a:pt x="454521" y="2482730"/>
                  <a:pt x="465667" y="2486074"/>
                </a:cubicBezTo>
                <a:cubicBezTo>
                  <a:pt x="551609" y="2511857"/>
                  <a:pt x="481638" y="2496043"/>
                  <a:pt x="558800" y="2511474"/>
                </a:cubicBezTo>
                <a:cubicBezTo>
                  <a:pt x="593447" y="2546121"/>
                  <a:pt x="559862" y="2518018"/>
                  <a:pt x="635000" y="2545341"/>
                </a:cubicBezTo>
                <a:cubicBezTo>
                  <a:pt x="646862" y="2549654"/>
                  <a:pt x="656893" y="2558283"/>
                  <a:pt x="668867" y="2562274"/>
                </a:cubicBezTo>
                <a:cubicBezTo>
                  <a:pt x="754532" y="2590829"/>
                  <a:pt x="755531" y="2586955"/>
                  <a:pt x="838200" y="2596141"/>
                </a:cubicBezTo>
                <a:cubicBezTo>
                  <a:pt x="975387" y="2657113"/>
                  <a:pt x="857140" y="2615259"/>
                  <a:pt x="1058334" y="2638474"/>
                </a:cubicBezTo>
                <a:cubicBezTo>
                  <a:pt x="1084182" y="2641456"/>
                  <a:pt x="1108899" y="2650950"/>
                  <a:pt x="1134534" y="2655408"/>
                </a:cubicBezTo>
                <a:cubicBezTo>
                  <a:pt x="1202574" y="2667241"/>
                  <a:pt x="1302287" y="2680118"/>
                  <a:pt x="1371600" y="2680808"/>
                </a:cubicBezTo>
                <a:lnTo>
                  <a:pt x="2954867" y="2689274"/>
                </a:lnTo>
                <a:cubicBezTo>
                  <a:pt x="3000797" y="2735204"/>
                  <a:pt x="3002187" y="2740518"/>
                  <a:pt x="3073400" y="2782408"/>
                </a:cubicBezTo>
                <a:cubicBezTo>
                  <a:pt x="3099674" y="2797863"/>
                  <a:pt x="3174421" y="2822074"/>
                  <a:pt x="3200400" y="2833208"/>
                </a:cubicBezTo>
                <a:cubicBezTo>
                  <a:pt x="3217801" y="2840666"/>
                  <a:pt x="3233239" y="2852621"/>
                  <a:pt x="3251200" y="2858608"/>
                </a:cubicBezTo>
                <a:cubicBezTo>
                  <a:pt x="3275884" y="2866836"/>
                  <a:pt x="3302047" y="2869690"/>
                  <a:pt x="3327400" y="2875541"/>
                </a:cubicBezTo>
                <a:cubicBezTo>
                  <a:pt x="3338738" y="2878158"/>
                  <a:pt x="3350371" y="2879922"/>
                  <a:pt x="3361267" y="2884008"/>
                </a:cubicBezTo>
                <a:cubicBezTo>
                  <a:pt x="3373085" y="2888440"/>
                  <a:pt x="3383845" y="2895297"/>
                  <a:pt x="3395134" y="2900941"/>
                </a:cubicBezTo>
                <a:lnTo>
                  <a:pt x="3454400" y="2960208"/>
                </a:lnTo>
                <a:cubicBezTo>
                  <a:pt x="3462867" y="2968675"/>
                  <a:pt x="3468441" y="2981822"/>
                  <a:pt x="3479800" y="2985608"/>
                </a:cubicBezTo>
                <a:cubicBezTo>
                  <a:pt x="3496733" y="2991252"/>
                  <a:pt x="3513825" y="2996441"/>
                  <a:pt x="3530600" y="3002541"/>
                </a:cubicBezTo>
                <a:cubicBezTo>
                  <a:pt x="3544883" y="3007735"/>
                  <a:pt x="3558377" y="3015107"/>
                  <a:pt x="3572934" y="3019474"/>
                </a:cubicBezTo>
                <a:cubicBezTo>
                  <a:pt x="3586718" y="3023609"/>
                  <a:pt x="3601156" y="3025119"/>
                  <a:pt x="3615267" y="3027941"/>
                </a:cubicBezTo>
                <a:cubicBezTo>
                  <a:pt x="3612445" y="3013830"/>
                  <a:pt x="3616976" y="2995784"/>
                  <a:pt x="3606800" y="2985608"/>
                </a:cubicBezTo>
                <a:cubicBezTo>
                  <a:pt x="3594179" y="2972987"/>
                  <a:pt x="3572505" y="2975470"/>
                  <a:pt x="3556000" y="2968674"/>
                </a:cubicBezTo>
                <a:cubicBezTo>
                  <a:pt x="3428307" y="2916094"/>
                  <a:pt x="3505361" y="2934840"/>
                  <a:pt x="3420534" y="2917874"/>
                </a:cubicBezTo>
                <a:cubicBezTo>
                  <a:pt x="3397956" y="2906585"/>
                  <a:pt x="3375780" y="2894453"/>
                  <a:pt x="3352800" y="2884008"/>
                </a:cubicBezTo>
                <a:cubicBezTo>
                  <a:pt x="3322402" y="2870191"/>
                  <a:pt x="3325518" y="2881454"/>
                  <a:pt x="3293534" y="2858608"/>
                </a:cubicBezTo>
                <a:cubicBezTo>
                  <a:pt x="3283791" y="2851648"/>
                  <a:pt x="3278844" y="2838563"/>
                  <a:pt x="3268134" y="2833208"/>
                </a:cubicBezTo>
                <a:cubicBezTo>
                  <a:pt x="3244187" y="2821234"/>
                  <a:pt x="3217334" y="2816275"/>
                  <a:pt x="3191934" y="2807808"/>
                </a:cubicBezTo>
                <a:cubicBezTo>
                  <a:pt x="3183467" y="2804986"/>
                  <a:pt x="3175192" y="2801506"/>
                  <a:pt x="3166534" y="2799341"/>
                </a:cubicBezTo>
                <a:cubicBezTo>
                  <a:pt x="3155245" y="2796519"/>
                  <a:pt x="3143706" y="2794554"/>
                  <a:pt x="3132667" y="2790874"/>
                </a:cubicBezTo>
                <a:cubicBezTo>
                  <a:pt x="3118249" y="2786068"/>
                  <a:pt x="3105301" y="2776582"/>
                  <a:pt x="3090334" y="2773941"/>
                </a:cubicBezTo>
                <a:cubicBezTo>
                  <a:pt x="3056867" y="2768035"/>
                  <a:pt x="3022601" y="2768296"/>
                  <a:pt x="2988734" y="2765474"/>
                </a:cubicBezTo>
                <a:cubicBezTo>
                  <a:pt x="2900400" y="2743393"/>
                  <a:pt x="2922362" y="2753917"/>
                  <a:pt x="3132667" y="2723141"/>
                </a:cubicBezTo>
                <a:cubicBezTo>
                  <a:pt x="3188795" y="2714927"/>
                  <a:pt x="3245621" y="2712472"/>
                  <a:pt x="3302000" y="2706208"/>
                </a:cubicBezTo>
                <a:cubicBezTo>
                  <a:pt x="3321834" y="2704004"/>
                  <a:pt x="3341367" y="2699234"/>
                  <a:pt x="3361267" y="2697741"/>
                </a:cubicBezTo>
                <a:cubicBezTo>
                  <a:pt x="3454310" y="2690763"/>
                  <a:pt x="3547534" y="2686452"/>
                  <a:pt x="3640667" y="2680808"/>
                </a:cubicBezTo>
                <a:cubicBezTo>
                  <a:pt x="3623734" y="2675163"/>
                  <a:pt x="3606676" y="2669877"/>
                  <a:pt x="3589867" y="2663874"/>
                </a:cubicBezTo>
                <a:cubicBezTo>
                  <a:pt x="3567159" y="2655764"/>
                  <a:pt x="3545871" y="2642713"/>
                  <a:pt x="3522134" y="2638474"/>
                </a:cubicBezTo>
                <a:cubicBezTo>
                  <a:pt x="3341381" y="2606197"/>
                  <a:pt x="2873480" y="2614051"/>
                  <a:pt x="2810934" y="2613074"/>
                </a:cubicBezTo>
                <a:cubicBezTo>
                  <a:pt x="2888712" y="2554740"/>
                  <a:pt x="2802576" y="2612497"/>
                  <a:pt x="2878667" y="2579208"/>
                </a:cubicBezTo>
                <a:cubicBezTo>
                  <a:pt x="3026961" y="2514330"/>
                  <a:pt x="2926547" y="2534377"/>
                  <a:pt x="3056467" y="2519941"/>
                </a:cubicBezTo>
                <a:cubicBezTo>
                  <a:pt x="3090334" y="2508652"/>
                  <a:pt x="3123119" y="2493355"/>
                  <a:pt x="3158067" y="2486074"/>
                </a:cubicBezTo>
                <a:cubicBezTo>
                  <a:pt x="3191337" y="2479143"/>
                  <a:pt x="3226851" y="2486443"/>
                  <a:pt x="3259667" y="2477608"/>
                </a:cubicBezTo>
                <a:cubicBezTo>
                  <a:pt x="3301176" y="2466433"/>
                  <a:pt x="3337419" y="2440402"/>
                  <a:pt x="3378200" y="2426808"/>
                </a:cubicBezTo>
                <a:cubicBezTo>
                  <a:pt x="3413921" y="2414901"/>
                  <a:pt x="3452245" y="2412371"/>
                  <a:pt x="3488267" y="2401408"/>
                </a:cubicBezTo>
                <a:cubicBezTo>
                  <a:pt x="3517346" y="2392558"/>
                  <a:pt x="3543855" y="2376391"/>
                  <a:pt x="3572934" y="2367541"/>
                </a:cubicBezTo>
                <a:cubicBezTo>
                  <a:pt x="3910540" y="2264791"/>
                  <a:pt x="3488262" y="2413051"/>
                  <a:pt x="3767667" y="2308274"/>
                </a:cubicBezTo>
                <a:cubicBezTo>
                  <a:pt x="3836758" y="2282365"/>
                  <a:pt x="3798691" y="2304525"/>
                  <a:pt x="3843867" y="2274408"/>
                </a:cubicBezTo>
                <a:cubicBezTo>
                  <a:pt x="3832578" y="2271586"/>
                  <a:pt x="3821636" y="2265941"/>
                  <a:pt x="3810000" y="2265941"/>
                </a:cubicBezTo>
                <a:cubicBezTo>
                  <a:pt x="3598404" y="2265941"/>
                  <a:pt x="3615258" y="2265943"/>
                  <a:pt x="3479800" y="2282874"/>
                </a:cubicBezTo>
                <a:cubicBezTo>
                  <a:pt x="3423410" y="2307041"/>
                  <a:pt x="3389648" y="2322823"/>
                  <a:pt x="3327400" y="2342141"/>
                </a:cubicBezTo>
                <a:cubicBezTo>
                  <a:pt x="3277046" y="2357768"/>
                  <a:pt x="3225018" y="2367801"/>
                  <a:pt x="3175000" y="2384474"/>
                </a:cubicBezTo>
                <a:cubicBezTo>
                  <a:pt x="3149600" y="2392941"/>
                  <a:pt x="3121758" y="2396099"/>
                  <a:pt x="3098800" y="2409874"/>
                </a:cubicBezTo>
                <a:cubicBezTo>
                  <a:pt x="3084689" y="2418341"/>
                  <a:pt x="3072195" y="2430434"/>
                  <a:pt x="3056467" y="2435274"/>
                </a:cubicBezTo>
                <a:cubicBezTo>
                  <a:pt x="3034720" y="2441966"/>
                  <a:pt x="3011312" y="2440919"/>
                  <a:pt x="2988734" y="2443741"/>
                </a:cubicBezTo>
                <a:cubicBezTo>
                  <a:pt x="2971801" y="2449385"/>
                  <a:pt x="2953899" y="2452691"/>
                  <a:pt x="2937934" y="2460674"/>
                </a:cubicBezTo>
                <a:cubicBezTo>
                  <a:pt x="2926645" y="2466319"/>
                  <a:pt x="2915929" y="2473295"/>
                  <a:pt x="2904067" y="2477608"/>
                </a:cubicBezTo>
                <a:cubicBezTo>
                  <a:pt x="2884758" y="2484630"/>
                  <a:pt x="2864109" y="2487520"/>
                  <a:pt x="2844800" y="2494541"/>
                </a:cubicBezTo>
                <a:cubicBezTo>
                  <a:pt x="2747389" y="2529963"/>
                  <a:pt x="2872170" y="2496165"/>
                  <a:pt x="2777067" y="2519941"/>
                </a:cubicBezTo>
                <a:cubicBezTo>
                  <a:pt x="2758341" y="2538667"/>
                  <a:pt x="2749843" y="2550486"/>
                  <a:pt x="2726267" y="2562274"/>
                </a:cubicBezTo>
                <a:cubicBezTo>
                  <a:pt x="2718285" y="2566265"/>
                  <a:pt x="2709334" y="2567919"/>
                  <a:pt x="2700867" y="2570741"/>
                </a:cubicBezTo>
                <a:cubicBezTo>
                  <a:pt x="2669045" y="2594608"/>
                  <a:pt x="2656558" y="2607127"/>
                  <a:pt x="2616200" y="2621541"/>
                </a:cubicBezTo>
                <a:cubicBezTo>
                  <a:pt x="2563969" y="2640195"/>
                  <a:pt x="2527347" y="2640821"/>
                  <a:pt x="2472267" y="2646941"/>
                </a:cubicBezTo>
                <a:cubicBezTo>
                  <a:pt x="2344509" y="2678881"/>
                  <a:pt x="2537364" y="2628064"/>
                  <a:pt x="2404534" y="2672341"/>
                </a:cubicBezTo>
                <a:cubicBezTo>
                  <a:pt x="2390882" y="2676892"/>
                  <a:pt x="2376037" y="2676855"/>
                  <a:pt x="2362200" y="2680808"/>
                </a:cubicBezTo>
                <a:cubicBezTo>
                  <a:pt x="2336456" y="2688163"/>
                  <a:pt x="2311975" y="2699715"/>
                  <a:pt x="2286000" y="2706208"/>
                </a:cubicBezTo>
                <a:cubicBezTo>
                  <a:pt x="2274711" y="2709030"/>
                  <a:pt x="2263730" y="2713708"/>
                  <a:pt x="2252134" y="2714674"/>
                </a:cubicBezTo>
                <a:cubicBezTo>
                  <a:pt x="2229634" y="2716549"/>
                  <a:pt x="2206978" y="2714674"/>
                  <a:pt x="2184400" y="2714674"/>
                </a:cubicBezTo>
              </a:path>
            </a:pathLst>
          </a:custGeom>
          <a:noFill/>
          <a:ln w="1206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258" name="Rectangle 2"/>
          <p:cNvSpPr>
            <a:spLocks noGrp="1" noChangeArrowheads="1"/>
          </p:cNvSpPr>
          <p:nvPr>
            <p:ph type="title"/>
          </p:nvPr>
        </p:nvSpPr>
        <p:spPr/>
        <p:txBody>
          <a:bodyPr>
            <a:normAutofit/>
          </a:bodyPr>
          <a:lstStyle/>
          <a:p>
            <a:r>
              <a:rPr lang="en-US" dirty="0" smtClean="0"/>
              <a:t>Associative Poetics</a:t>
            </a:r>
            <a:endParaRPr lang="en-US" dirty="0"/>
          </a:p>
        </p:txBody>
      </p:sp>
      <p:sp>
        <p:nvSpPr>
          <p:cNvPr id="608259" name="Rectangle 3"/>
          <p:cNvSpPr>
            <a:spLocks noGrp="1" noChangeArrowheads="1"/>
          </p:cNvSpPr>
          <p:nvPr>
            <p:ph type="body" idx="1"/>
          </p:nvPr>
        </p:nvSpPr>
        <p:spPr/>
        <p:txBody>
          <a:bodyPr/>
          <a:lstStyle/>
          <a:p>
            <a:pPr marL="609600" indent="-609600"/>
            <a:r>
              <a:rPr lang="en-US" sz="2400" dirty="0"/>
              <a:t>Lyric exposition: </a:t>
            </a:r>
            <a:r>
              <a:rPr lang="en-US" sz="2400" i="1" dirty="0"/>
              <a:t>parodos</a:t>
            </a:r>
            <a:endParaRPr lang="en-US" sz="2400" dirty="0"/>
          </a:p>
        </p:txBody>
      </p:sp>
      <p:sp>
        <p:nvSpPr>
          <p:cNvPr id="7" name="Content Placeholder 6"/>
          <p:cNvSpPr>
            <a:spLocks noGrp="1"/>
          </p:cNvSpPr>
          <p:nvPr>
            <p:ph sz="half" idx="2"/>
          </p:nvPr>
        </p:nvSpPr>
        <p:spPr/>
        <p:txBody>
          <a:bodyPr>
            <a:normAutofit/>
          </a:bodyPr>
          <a:lstStyle/>
          <a:p>
            <a:pPr marL="609600" indent="-609600">
              <a:buSzPct val="100000"/>
              <a:buFontTx/>
              <a:buAutoNum type="arabicPeriod"/>
            </a:pPr>
            <a:r>
              <a:rPr lang="en-US" dirty="0" smtClean="0"/>
              <a:t>Portent: eagles, hare.</a:t>
            </a:r>
          </a:p>
          <a:p>
            <a:pPr marL="609600" indent="-609600">
              <a:buSzPct val="100000"/>
              <a:buFontTx/>
              <a:buAutoNum type="arabicPeriod"/>
            </a:pPr>
            <a:r>
              <a:rPr lang="en-US" dirty="0" smtClean="0"/>
              <a:t>Artemis’ anger.</a:t>
            </a:r>
          </a:p>
          <a:p>
            <a:pPr marL="609600" indent="-609600">
              <a:buSzPct val="100000"/>
              <a:buFontTx/>
              <a:buAutoNum type="arabicPeriod"/>
            </a:pPr>
            <a:r>
              <a:rPr lang="en-US" dirty="0" smtClean="0"/>
              <a:t>Hymn to Zeus.</a:t>
            </a:r>
          </a:p>
          <a:p>
            <a:pPr marL="609600" indent="-609600">
              <a:buSzPct val="100000"/>
              <a:buFontTx/>
              <a:buAutoNum type="arabicPeriod"/>
            </a:pPr>
            <a:r>
              <a:rPr lang="en-US" dirty="0" smtClean="0"/>
              <a:t>Sacrifice of Iphigenia.</a:t>
            </a:r>
          </a:p>
        </p:txBody>
      </p:sp>
      <p:sp>
        <p:nvSpPr>
          <p:cNvPr id="8" name="Text Placeholder 7"/>
          <p:cNvSpPr>
            <a:spLocks noGrp="1"/>
          </p:cNvSpPr>
          <p:nvPr>
            <p:ph type="body" sz="quarter" idx="3"/>
          </p:nvPr>
        </p:nvSpPr>
        <p:spPr/>
        <p:txBody>
          <a:bodyPr/>
          <a:lstStyle/>
          <a:p>
            <a:r>
              <a:rPr lang="en-US" dirty="0" smtClean="0"/>
              <a:t>Linked imagery: fire, blood</a:t>
            </a:r>
            <a:endParaRPr lang="en-US" dirty="0"/>
          </a:p>
        </p:txBody>
      </p:sp>
      <p:sp>
        <p:nvSpPr>
          <p:cNvPr id="5" name="Content Placeholder 4"/>
          <p:cNvSpPr>
            <a:spLocks noGrp="1"/>
          </p:cNvSpPr>
          <p:nvPr>
            <p:ph sz="quarter" idx="4"/>
          </p:nvPr>
        </p:nvSpPr>
        <p:spPr/>
        <p:txBody>
          <a:bodyPr>
            <a:normAutofit/>
          </a:bodyPr>
          <a:lstStyle/>
          <a:p>
            <a:pPr marL="609600" indent="-609600">
              <a:buSzPct val="100000"/>
              <a:buFontTx/>
              <a:buAutoNum type="arabicPeriod"/>
            </a:pPr>
            <a:r>
              <a:rPr lang="en-US" dirty="0"/>
              <a:t>Burning of </a:t>
            </a:r>
            <a:r>
              <a:rPr lang="en-US" dirty="0" smtClean="0"/>
              <a:t>Troy.</a:t>
            </a:r>
            <a:endParaRPr lang="en-US" dirty="0"/>
          </a:p>
          <a:p>
            <a:pPr marL="609600" indent="-609600">
              <a:buSzPct val="100000"/>
              <a:buFontTx/>
              <a:buAutoNum type="arabicPeriod"/>
            </a:pPr>
            <a:r>
              <a:rPr lang="en-US" dirty="0"/>
              <a:t>Fire </a:t>
            </a:r>
            <a:r>
              <a:rPr lang="en-US" dirty="0" smtClean="0"/>
              <a:t>signals.</a:t>
            </a:r>
          </a:p>
          <a:p>
            <a:pPr marL="609600" indent="-609600">
              <a:buSzPct val="100000"/>
              <a:buFontTx/>
              <a:buAutoNum type="arabicPeriod"/>
            </a:pPr>
            <a:r>
              <a:rPr lang="en-US" dirty="0" smtClean="0"/>
              <a:t>Red carpet.</a:t>
            </a:r>
          </a:p>
          <a:p>
            <a:pPr marL="609600" indent="-609600">
              <a:buSzPct val="100000"/>
              <a:buFontTx/>
              <a:buAutoNum type="arabicPeriod"/>
            </a:pPr>
            <a:r>
              <a:rPr lang="en-US" dirty="0" smtClean="0"/>
              <a:t>Murder in the palace.</a:t>
            </a:r>
            <a:endParaRPr lang="en-US" dirty="0"/>
          </a:p>
        </p:txBody>
      </p:sp>
      <p:sp>
        <p:nvSpPr>
          <p:cNvPr id="9" name="Date Placeholder 8"/>
          <p:cNvSpPr>
            <a:spLocks noGrp="1"/>
          </p:cNvSpPr>
          <p:nvPr>
            <p:ph type="dt" sz="half" idx="10"/>
          </p:nvPr>
        </p:nvSpPr>
        <p:spPr/>
        <p:txBody>
          <a:bodyPr/>
          <a:lstStyle/>
          <a:p>
            <a:r>
              <a:rPr lang="en-US" smtClean="0"/>
              <a:t>18-Feb-20</a:t>
            </a:r>
            <a:endParaRPr lang="en-US"/>
          </a:p>
        </p:txBody>
      </p:sp>
      <p:sp>
        <p:nvSpPr>
          <p:cNvPr id="11" name="Footer Placeholder 10"/>
          <p:cNvSpPr>
            <a:spLocks noGrp="1"/>
          </p:cNvSpPr>
          <p:nvPr>
            <p:ph type="ftr" sz="quarter" idx="11"/>
          </p:nvPr>
        </p:nvSpPr>
        <p:spPr/>
        <p:txBody>
          <a:bodyPr/>
          <a:lstStyle/>
          <a:p>
            <a:r>
              <a:rPr lang="en-US" smtClean="0"/>
              <a:t>aeschylus agamemnon 1</a:t>
            </a:r>
            <a:endParaRPr lang="en-US" dirty="0"/>
          </a:p>
        </p:txBody>
      </p:sp>
      <p:sp>
        <p:nvSpPr>
          <p:cNvPr id="12" name="Slide Number Placeholder 11"/>
          <p:cNvSpPr>
            <a:spLocks noGrp="1"/>
          </p:cNvSpPr>
          <p:nvPr>
            <p:ph type="sldNum" sz="quarter" idx="12"/>
          </p:nvPr>
        </p:nvSpPr>
        <p:spPr/>
        <p:txBody>
          <a:bodyPr/>
          <a:lstStyle/>
          <a:p>
            <a:fld id="{F36C87F6-986D-49E6-AF40-1B3A1EE8064D}" type="slidenum">
              <a:rPr lang="en-US" smtClean="0"/>
              <a:t>16</a:t>
            </a:fld>
            <a:endParaRPr lang="en-US"/>
          </a:p>
        </p:txBody>
      </p:sp>
    </p:spTree>
    <p:extLst>
      <p:ext uri="{BB962C8B-B14F-4D97-AF65-F5344CB8AC3E}">
        <p14:creationId xmlns:p14="http://schemas.microsoft.com/office/powerpoint/2010/main" val="4084533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Watchman’s Prologue, </a:t>
            </a:r>
            <a:r>
              <a:rPr lang="en-US" sz="4000" i="1" dirty="0" smtClean="0"/>
              <a:t>Agamemnon</a:t>
            </a:r>
            <a:endParaRPr lang="en-US" sz="4000" dirty="0"/>
          </a:p>
        </p:txBody>
      </p:sp>
      <p:sp>
        <p:nvSpPr>
          <p:cNvPr id="3" name="Text Placeholder 2"/>
          <p:cNvSpPr>
            <a:spLocks noGrp="1"/>
          </p:cNvSpPr>
          <p:nvPr>
            <p:ph type="body" idx="1"/>
          </p:nvPr>
        </p:nvSpPr>
        <p:spPr/>
        <p:txBody>
          <a:bodyPr/>
          <a:lstStyle/>
          <a:p>
            <a:r>
              <a:rPr lang="en-US" dirty="0" smtClean="0">
                <a:hlinkClick r:id="rId3"/>
              </a:rPr>
              <a:t>Peter Hall, 1983</a:t>
            </a:r>
            <a:endParaRPr lang="en-US" dirty="0"/>
          </a:p>
        </p:txBody>
      </p:sp>
      <p:sp>
        <p:nvSpPr>
          <p:cNvPr id="5" name="Text Placeholder 4"/>
          <p:cNvSpPr>
            <a:spLocks noGrp="1"/>
          </p:cNvSpPr>
          <p:nvPr>
            <p:ph type="body" sz="quarter" idx="3"/>
          </p:nvPr>
        </p:nvSpPr>
        <p:spPr/>
        <p:txBody>
          <a:bodyPr/>
          <a:lstStyle/>
          <a:p>
            <a:r>
              <a:rPr lang="en-US" dirty="0" err="1" smtClean="0">
                <a:hlinkClick r:id="rId4"/>
              </a:rPr>
              <a:t>BareFacedGreek</a:t>
            </a:r>
            <a:endParaRPr lang="en-US" dirty="0"/>
          </a:p>
        </p:txBody>
      </p:sp>
      <p:pic>
        <p:nvPicPr>
          <p:cNvPr id="12" name="Content Placeholder 11">
            <a:hlinkClick r:id="rId4"/>
          </p:cNvPr>
          <p:cNvPicPr>
            <a:picLocks noGrp="1" noChangeAspect="1"/>
          </p:cNvPicPr>
          <p:nvPr>
            <p:ph sz="quarter" idx="4"/>
          </p:nvPr>
        </p:nvPicPr>
        <p:blipFill>
          <a:blip r:embed="rId5" cstate="print">
            <a:extLst>
              <a:ext uri="{28A0092B-C50C-407E-A947-70E740481C1C}">
                <a14:useLocalDpi xmlns:a14="http://schemas.microsoft.com/office/drawing/2010/main" val="0"/>
              </a:ext>
            </a:extLst>
          </a:blip>
          <a:stretch>
            <a:fillRect/>
          </a:stretch>
        </p:blipFill>
        <p:spPr>
          <a:xfrm>
            <a:off x="6264275" y="2743200"/>
            <a:ext cx="4705350" cy="3429000"/>
          </a:xfrm>
        </p:spPr>
      </p:pic>
      <p:sp>
        <p:nvSpPr>
          <p:cNvPr id="7" name="Footer Placeholder 6"/>
          <p:cNvSpPr>
            <a:spLocks noGrp="1"/>
          </p:cNvSpPr>
          <p:nvPr>
            <p:ph type="ftr" sz="quarter" idx="11"/>
          </p:nvPr>
        </p:nvSpPr>
        <p:spPr/>
        <p:txBody>
          <a:bodyPr/>
          <a:lstStyle/>
          <a:p>
            <a:r>
              <a:rPr lang="en-US" smtClean="0"/>
              <a:t>aeschylus agamemnon 1</a:t>
            </a:r>
            <a:endParaRPr lang="en-US" dirty="0"/>
          </a:p>
        </p:txBody>
      </p:sp>
      <p:sp>
        <p:nvSpPr>
          <p:cNvPr id="8" name="Date Placeholder 7"/>
          <p:cNvSpPr>
            <a:spLocks noGrp="1"/>
          </p:cNvSpPr>
          <p:nvPr>
            <p:ph type="dt" sz="half" idx="10"/>
          </p:nvPr>
        </p:nvSpPr>
        <p:spPr/>
        <p:txBody>
          <a:bodyPr/>
          <a:lstStyle/>
          <a:p>
            <a:r>
              <a:rPr lang="en-US" smtClean="0"/>
              <a:t>18-Feb-20</a:t>
            </a:r>
            <a:endParaRPr lang="en-US"/>
          </a:p>
        </p:txBody>
      </p:sp>
      <p:sp>
        <p:nvSpPr>
          <p:cNvPr id="9" name="Slide Number Placeholder 8"/>
          <p:cNvSpPr>
            <a:spLocks noGrp="1"/>
          </p:cNvSpPr>
          <p:nvPr>
            <p:ph type="sldNum" sz="quarter" idx="12"/>
          </p:nvPr>
        </p:nvSpPr>
        <p:spPr/>
        <p:txBody>
          <a:bodyPr/>
          <a:lstStyle/>
          <a:p>
            <a:fld id="{F36C87F6-986D-49E6-AF40-1B3A1EE8064D}" type="slidenum">
              <a:rPr lang="en-US" smtClean="0"/>
              <a:t>2</a:t>
            </a:fld>
            <a:endParaRPr lang="en-US"/>
          </a:p>
        </p:txBody>
      </p:sp>
      <p:pic>
        <p:nvPicPr>
          <p:cNvPr id="13" name="Content Placeholder 12">
            <a:hlinkClick r:id="rId3"/>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1220008" y="2743200"/>
            <a:ext cx="4703735" cy="3429000"/>
          </a:xfrm>
        </p:spPr>
      </p:pic>
    </p:spTree>
    <p:extLst>
      <p:ext uri="{BB962C8B-B14F-4D97-AF65-F5344CB8AC3E}">
        <p14:creationId xmlns:p14="http://schemas.microsoft.com/office/powerpoint/2010/main" val="1652070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Agenda</a:t>
            </a:r>
            <a:endParaRPr lang="en-US" dirty="0"/>
          </a:p>
        </p:txBody>
      </p:sp>
      <p:sp>
        <p:nvSpPr>
          <p:cNvPr id="11" name="Content Placeholder 10"/>
          <p:cNvSpPr>
            <a:spLocks noGrp="1"/>
          </p:cNvSpPr>
          <p:nvPr>
            <p:ph idx="1"/>
          </p:nvPr>
        </p:nvSpPr>
        <p:spPr/>
        <p:txBody>
          <a:bodyPr/>
          <a:lstStyle/>
          <a:p>
            <a:pPr lvl="0"/>
            <a:r>
              <a:rPr lang="en-US" dirty="0" smtClean="0"/>
              <a:t>Recap &amp; Update</a:t>
            </a:r>
          </a:p>
          <a:p>
            <a:pPr lvl="1"/>
            <a:r>
              <a:rPr lang="en-US" dirty="0" smtClean="0"/>
              <a:t>Play Intro, Aeschylean Patterns</a:t>
            </a:r>
          </a:p>
          <a:p>
            <a:pPr lvl="0"/>
            <a:r>
              <a:rPr lang="en-US" dirty="0" smtClean="0"/>
              <a:t>Why?</a:t>
            </a:r>
          </a:p>
          <a:p>
            <a:pPr lvl="1"/>
            <a:r>
              <a:rPr lang="en-US" dirty="0" smtClean="0"/>
              <a:t>Clytemnestra’s Red Carpet Welcome</a:t>
            </a:r>
            <a:endParaRPr lang="en-US" dirty="0"/>
          </a:p>
        </p:txBody>
      </p:sp>
      <p:sp>
        <p:nvSpPr>
          <p:cNvPr id="8" name="Footer Placeholder 7"/>
          <p:cNvSpPr>
            <a:spLocks noGrp="1"/>
          </p:cNvSpPr>
          <p:nvPr>
            <p:ph type="ftr" sz="quarter" idx="11"/>
          </p:nvPr>
        </p:nvSpPr>
        <p:spPr/>
        <p:txBody>
          <a:bodyPr/>
          <a:lstStyle/>
          <a:p>
            <a:r>
              <a:rPr lang="en-US" smtClean="0"/>
              <a:t>aeschylus agamemnon 1</a:t>
            </a:r>
            <a:endParaRPr lang="en-US" dirty="0"/>
          </a:p>
        </p:txBody>
      </p:sp>
      <p:sp>
        <p:nvSpPr>
          <p:cNvPr id="7" name="Date Placeholder 6"/>
          <p:cNvSpPr>
            <a:spLocks noGrp="1"/>
          </p:cNvSpPr>
          <p:nvPr>
            <p:ph type="dt" sz="half" idx="10"/>
          </p:nvPr>
        </p:nvSpPr>
        <p:spPr/>
        <p:txBody>
          <a:bodyPr/>
          <a:lstStyle/>
          <a:p>
            <a:r>
              <a:rPr lang="en-US" smtClean="0"/>
              <a:t>18-Feb-20</a:t>
            </a:r>
            <a:endParaRPr lang="en-US"/>
          </a:p>
        </p:txBody>
      </p:sp>
      <p:sp>
        <p:nvSpPr>
          <p:cNvPr id="9" name="Slide Number Placeholder 8"/>
          <p:cNvSpPr>
            <a:spLocks noGrp="1"/>
          </p:cNvSpPr>
          <p:nvPr>
            <p:ph type="sldNum" sz="quarter" idx="12"/>
          </p:nvPr>
        </p:nvSpPr>
        <p:spPr/>
        <p:txBody>
          <a:bodyPr/>
          <a:lstStyle/>
          <a:p>
            <a:fld id="{F36C87F6-986D-49E6-AF40-1B3A1EE8064D}" type="slidenum">
              <a:rPr lang="en-US" smtClean="0"/>
              <a:pPr/>
              <a:t>3</a:t>
            </a:fld>
            <a:endParaRPr lang="en-US"/>
          </a:p>
        </p:txBody>
      </p:sp>
    </p:spTree>
    <p:extLst>
      <p:ext uri="{BB962C8B-B14F-4D97-AF65-F5344CB8AC3E}">
        <p14:creationId xmlns:p14="http://schemas.microsoft.com/office/powerpoint/2010/main" val="3250726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fade">
                                      <p:cBhvr>
                                        <p:cTn id="10" dur="500"/>
                                        <p:tgtEl>
                                          <p:spTgt spid="1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fade">
                                      <p:cBhvr>
                                        <p:cTn id="15" dur="500"/>
                                        <p:tgtEl>
                                          <p:spTgt spid="11">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xEl>
                                              <p:pRg st="3" end="3"/>
                                            </p:txEl>
                                          </p:spTgt>
                                        </p:tgtEl>
                                        <p:attrNameLst>
                                          <p:attrName>style.visibility</p:attrName>
                                        </p:attrNameLst>
                                      </p:cBhvr>
                                      <p:to>
                                        <p:strVal val="visible"/>
                                      </p:to>
                                    </p:set>
                                    <p:animEffect transition="in" filter="fade">
                                      <p:cBhvr>
                                        <p:cTn id="18"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 &amp; Update</a:t>
            </a:r>
            <a:endParaRPr lang="en-US" dirty="0"/>
          </a:p>
        </p:txBody>
      </p:sp>
      <p:sp>
        <p:nvSpPr>
          <p:cNvPr id="3" name="Subtitle 2"/>
          <p:cNvSpPr>
            <a:spLocks noGrp="1"/>
          </p:cNvSpPr>
          <p:nvPr>
            <p:ph type="body" idx="1"/>
          </p:nvPr>
        </p:nvSpPr>
        <p:spPr/>
        <p:txBody>
          <a:bodyPr/>
          <a:lstStyle/>
          <a:p>
            <a:r>
              <a:rPr lang="en-US" dirty="0" smtClean="0"/>
              <a:t>Play Intro, Aeschylean Patterns</a:t>
            </a:r>
            <a:endParaRPr lang="en-US" dirty="0"/>
          </a:p>
        </p:txBody>
      </p:sp>
    </p:spTree>
    <p:extLst>
      <p:ext uri="{BB962C8B-B14F-4D97-AF65-F5344CB8AC3E}">
        <p14:creationId xmlns:p14="http://schemas.microsoft.com/office/powerpoint/2010/main" val="793448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Oresteia:</a:t>
            </a:r>
            <a:r>
              <a:rPr lang="en-US" dirty="0" smtClean="0"/>
              <a:t> Play Facts</a:t>
            </a:r>
            <a:endParaRPr lang="en-US" dirty="0"/>
          </a:p>
        </p:txBody>
      </p:sp>
      <p:sp>
        <p:nvSpPr>
          <p:cNvPr id="3" name="Content Placeholder 2"/>
          <p:cNvSpPr>
            <a:spLocks noGrp="1"/>
          </p:cNvSpPr>
          <p:nvPr>
            <p:ph idx="1"/>
          </p:nvPr>
        </p:nvSpPr>
        <p:spPr/>
        <p:txBody>
          <a:bodyPr/>
          <a:lstStyle/>
          <a:p>
            <a:r>
              <a:rPr lang="en-US" dirty="0" smtClean="0"/>
              <a:t>Playwright</a:t>
            </a:r>
          </a:p>
          <a:p>
            <a:pPr lvl="1"/>
            <a:r>
              <a:rPr lang="en-US" dirty="0" smtClean="0"/>
              <a:t>Aeschylus 525-456</a:t>
            </a:r>
          </a:p>
          <a:p>
            <a:r>
              <a:rPr lang="en-US" dirty="0" smtClean="0"/>
              <a:t>Plays (458 bce)</a:t>
            </a:r>
          </a:p>
          <a:p>
            <a:pPr lvl="1"/>
            <a:r>
              <a:rPr lang="en-US" i="1" dirty="0" smtClean="0"/>
              <a:t>Agamemnon</a:t>
            </a:r>
          </a:p>
          <a:p>
            <a:pPr lvl="1"/>
            <a:r>
              <a:rPr lang="en-US" i="1" dirty="0" smtClean="0"/>
              <a:t>Libation Bearers</a:t>
            </a:r>
          </a:p>
          <a:p>
            <a:pPr lvl="1"/>
            <a:r>
              <a:rPr lang="en-US" i="1" dirty="0" smtClean="0"/>
              <a:t>Eumenides</a:t>
            </a:r>
          </a:p>
          <a:p>
            <a:pPr lvl="1"/>
            <a:r>
              <a:rPr lang="en-US" i="1" dirty="0" smtClean="0"/>
              <a:t>Proteus</a:t>
            </a:r>
            <a:r>
              <a:rPr lang="en-US" dirty="0" smtClean="0"/>
              <a:t> (lost)</a:t>
            </a:r>
            <a:endParaRPr lang="en-US" dirty="0"/>
          </a:p>
        </p:txBody>
      </p:sp>
      <p:sp>
        <p:nvSpPr>
          <p:cNvPr id="9" name="Footer Placeholder 8"/>
          <p:cNvSpPr>
            <a:spLocks noGrp="1"/>
          </p:cNvSpPr>
          <p:nvPr>
            <p:ph type="ftr" sz="quarter" idx="11"/>
          </p:nvPr>
        </p:nvSpPr>
        <p:spPr/>
        <p:txBody>
          <a:bodyPr/>
          <a:lstStyle/>
          <a:p>
            <a:r>
              <a:rPr lang="en-US" smtClean="0"/>
              <a:t>aeschylus agamemnon 1</a:t>
            </a:r>
            <a:endParaRPr lang="en-US" dirty="0"/>
          </a:p>
        </p:txBody>
      </p:sp>
      <p:sp>
        <p:nvSpPr>
          <p:cNvPr id="8" name="Date Placeholder 7"/>
          <p:cNvSpPr>
            <a:spLocks noGrp="1"/>
          </p:cNvSpPr>
          <p:nvPr>
            <p:ph type="dt" sz="half" idx="10"/>
          </p:nvPr>
        </p:nvSpPr>
        <p:spPr/>
        <p:txBody>
          <a:bodyPr/>
          <a:lstStyle/>
          <a:p>
            <a:r>
              <a:rPr lang="en-US" smtClean="0"/>
              <a:t>18-Feb-20</a:t>
            </a:r>
            <a:endParaRPr lang="en-US"/>
          </a:p>
        </p:txBody>
      </p:sp>
      <p:sp>
        <p:nvSpPr>
          <p:cNvPr id="10" name="Slide Number Placeholder 9"/>
          <p:cNvSpPr>
            <a:spLocks noGrp="1"/>
          </p:cNvSpPr>
          <p:nvPr>
            <p:ph type="sldNum" sz="quarter" idx="12"/>
          </p:nvPr>
        </p:nvSpPr>
        <p:spPr/>
        <p:txBody>
          <a:bodyPr/>
          <a:lstStyle/>
          <a:p>
            <a:fld id="{F36C87F6-986D-49E6-AF40-1B3A1EE8064D}" type="slidenum">
              <a:rPr lang="en-US" smtClean="0"/>
              <a:pPr/>
              <a:t>5</a:t>
            </a:fld>
            <a:endParaRPr lang="en-US"/>
          </a:p>
        </p:txBody>
      </p:sp>
      <p:pic>
        <p:nvPicPr>
          <p:cNvPr id="7" name="Picture 6" descr="pe02441_"/>
          <p:cNvPicPr>
            <a:picLocks noChangeAspect="1" noChangeArrowheads="1"/>
          </p:cNvPicPr>
          <p:nvPr/>
        </p:nvPicPr>
        <p:blipFill>
          <a:blip r:embed="rId3" cstate="print"/>
          <a:srcRect/>
          <a:stretch>
            <a:fillRect/>
          </a:stretch>
        </p:blipFill>
        <p:spPr bwMode="auto">
          <a:xfrm>
            <a:off x="7060571" y="2547886"/>
            <a:ext cx="3119438" cy="3059113"/>
          </a:xfrm>
          <a:prstGeom prst="rect">
            <a:avLst/>
          </a:prstGeom>
          <a:noFill/>
        </p:spPr>
      </p:pic>
    </p:spTree>
    <p:extLst>
      <p:ext uri="{BB962C8B-B14F-4D97-AF65-F5344CB8AC3E}">
        <p14:creationId xmlns:p14="http://schemas.microsoft.com/office/powerpoint/2010/main" val="959392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Historical Context: Athens</a:t>
            </a:r>
            <a:endParaRPr lang="en-US" dirty="0"/>
          </a:p>
        </p:txBody>
      </p:sp>
      <p:sp>
        <p:nvSpPr>
          <p:cNvPr id="3" name="Content Placeholder 2"/>
          <p:cNvSpPr>
            <a:spLocks noGrp="1"/>
          </p:cNvSpPr>
          <p:nvPr>
            <p:ph idx="1"/>
          </p:nvPr>
        </p:nvSpPr>
        <p:spPr>
          <a:xfrm>
            <a:off x="1217614" y="1828800"/>
            <a:ext cx="5961778" cy="4343400"/>
          </a:xfrm>
        </p:spPr>
        <p:txBody>
          <a:bodyPr/>
          <a:lstStyle/>
          <a:p>
            <a:pPr lvl="0"/>
            <a:r>
              <a:rPr lang="en-US" dirty="0" smtClean="0"/>
              <a:t>508 Athenian democracy</a:t>
            </a:r>
          </a:p>
          <a:p>
            <a:pPr lvl="0"/>
            <a:r>
              <a:rPr lang="en-US" dirty="0" smtClean="0"/>
              <a:t>479 Persia defeated</a:t>
            </a:r>
          </a:p>
          <a:p>
            <a:pPr lvl="0"/>
            <a:r>
              <a:rPr lang="en-US" dirty="0" smtClean="0"/>
              <a:t>461 Constitutional crisis</a:t>
            </a:r>
          </a:p>
          <a:p>
            <a:pPr lvl="1"/>
            <a:r>
              <a:rPr lang="en-US" dirty="0" smtClean="0"/>
              <a:t>Areopagus veto-power rescinded</a:t>
            </a:r>
          </a:p>
          <a:p>
            <a:pPr lvl="1"/>
            <a:r>
              <a:rPr lang="en-US" dirty="0" smtClean="0"/>
              <a:t>Full democracy achieved</a:t>
            </a:r>
          </a:p>
          <a:p>
            <a:pPr lvl="1"/>
            <a:endParaRPr lang="en-US" dirty="0"/>
          </a:p>
        </p:txBody>
      </p:sp>
      <p:sp>
        <p:nvSpPr>
          <p:cNvPr id="8" name="Footer Placeholder 7"/>
          <p:cNvSpPr>
            <a:spLocks noGrp="1"/>
          </p:cNvSpPr>
          <p:nvPr>
            <p:ph type="ftr" sz="quarter" idx="11"/>
          </p:nvPr>
        </p:nvSpPr>
        <p:spPr/>
        <p:txBody>
          <a:bodyPr/>
          <a:lstStyle/>
          <a:p>
            <a:r>
              <a:rPr lang="en-US" smtClean="0"/>
              <a:t>aeschylus agamemnon 1</a:t>
            </a:r>
            <a:endParaRPr lang="en-US" dirty="0"/>
          </a:p>
        </p:txBody>
      </p:sp>
      <p:sp>
        <p:nvSpPr>
          <p:cNvPr id="7" name="Date Placeholder 6"/>
          <p:cNvSpPr>
            <a:spLocks noGrp="1"/>
          </p:cNvSpPr>
          <p:nvPr>
            <p:ph type="dt" sz="half" idx="10"/>
          </p:nvPr>
        </p:nvSpPr>
        <p:spPr/>
        <p:txBody>
          <a:bodyPr/>
          <a:lstStyle/>
          <a:p>
            <a:r>
              <a:rPr lang="en-US" smtClean="0"/>
              <a:t>18-Feb-20</a:t>
            </a:r>
            <a:endParaRPr lang="en-US"/>
          </a:p>
        </p:txBody>
      </p:sp>
      <p:sp>
        <p:nvSpPr>
          <p:cNvPr id="9" name="Slide Number Placeholder 8"/>
          <p:cNvSpPr>
            <a:spLocks noGrp="1"/>
          </p:cNvSpPr>
          <p:nvPr>
            <p:ph type="sldNum" sz="quarter" idx="12"/>
          </p:nvPr>
        </p:nvSpPr>
        <p:spPr/>
        <p:txBody>
          <a:bodyPr/>
          <a:lstStyle/>
          <a:p>
            <a:fld id="{F36C87F6-986D-49E6-AF40-1B3A1EE8064D}" type="slidenum">
              <a:rPr lang="en-US" smtClean="0"/>
              <a:pPr/>
              <a:t>6</a:t>
            </a:fld>
            <a:endParaRPr lang="en-US"/>
          </a:p>
        </p:txBody>
      </p:sp>
      <p:graphicFrame>
        <p:nvGraphicFramePr>
          <p:cNvPr id="12" name="Object 11"/>
          <p:cNvGraphicFramePr>
            <a:graphicFrameLocks noChangeAspect="1"/>
          </p:cNvGraphicFramePr>
          <p:nvPr>
            <p:extLst>
              <p:ext uri="{D42A27DB-BD31-4B8C-83A1-F6EECF244321}">
                <p14:modId xmlns:p14="http://schemas.microsoft.com/office/powerpoint/2010/main" val="2775167260"/>
              </p:ext>
            </p:extLst>
          </p:nvPr>
        </p:nvGraphicFramePr>
        <p:xfrm>
          <a:off x="7835000" y="2225615"/>
          <a:ext cx="3029821" cy="1905000"/>
        </p:xfrm>
        <a:graphic>
          <a:graphicData uri="http://schemas.openxmlformats.org/presentationml/2006/ole">
            <mc:AlternateContent xmlns:mc="http://schemas.openxmlformats.org/markup-compatibility/2006">
              <mc:Choice xmlns:v="urn:schemas-microsoft-com:vml" Requires="v">
                <p:oleObj spid="_x0000_s1049" name="Image" r:id="rId4" imgW="10158480" imgH="6387120" progId="Photoshop.Image.18">
                  <p:embed/>
                </p:oleObj>
              </mc:Choice>
              <mc:Fallback>
                <p:oleObj name="Image" r:id="rId4" imgW="10158480" imgH="6387120" progId="Photoshop.Image.18">
                  <p:embed/>
                  <p:pic>
                    <p:nvPicPr>
                      <p:cNvPr id="12" name="Object 11"/>
                      <p:cNvPicPr/>
                      <p:nvPr/>
                    </p:nvPicPr>
                    <p:blipFill>
                      <a:blip r:embed="rId5"/>
                      <a:stretch>
                        <a:fillRect/>
                      </a:stretch>
                    </p:blipFill>
                    <p:spPr>
                      <a:xfrm>
                        <a:off x="7835000" y="2225615"/>
                        <a:ext cx="3029821" cy="1905000"/>
                      </a:xfrm>
                      <a:prstGeom prst="rect">
                        <a:avLst/>
                      </a:prstGeom>
                    </p:spPr>
                  </p:pic>
                </p:oleObj>
              </mc:Fallback>
            </mc:AlternateContent>
          </a:graphicData>
        </a:graphic>
      </p:graphicFrame>
      <p:sp>
        <p:nvSpPr>
          <p:cNvPr id="13" name="TextBox 12"/>
          <p:cNvSpPr txBox="1"/>
          <p:nvPr/>
        </p:nvSpPr>
        <p:spPr>
          <a:xfrm>
            <a:off x="8472362" y="4130615"/>
            <a:ext cx="1755096" cy="377283"/>
          </a:xfrm>
          <a:prstGeom prst="rect">
            <a:avLst/>
          </a:prstGeom>
          <a:noFill/>
        </p:spPr>
        <p:txBody>
          <a:bodyPr wrap="none" rtlCol="0">
            <a:spAutoFit/>
          </a:bodyPr>
          <a:lstStyle/>
          <a:p>
            <a:pPr algn="ctr">
              <a:lnSpc>
                <a:spcPct val="125000"/>
              </a:lnSpc>
            </a:pPr>
            <a:r>
              <a:rPr lang="en-US" sz="1600" dirty="0" smtClean="0">
                <a:solidFill>
                  <a:srgbClr val="737373"/>
                </a:solidFill>
                <a:latin typeface="Calibri" panose="020F0502020204030204" pitchFamily="34" charset="0"/>
                <a:cs typeface="Calibri" panose="020F0502020204030204" pitchFamily="34" charset="0"/>
              </a:rPr>
              <a:t>Athenian Acropolis</a:t>
            </a:r>
          </a:p>
        </p:txBody>
      </p:sp>
    </p:spTree>
    <p:extLst>
      <p:ext uri="{BB962C8B-B14F-4D97-AF65-F5344CB8AC3E}">
        <p14:creationId xmlns:p14="http://schemas.microsoft.com/office/powerpoint/2010/main" val="3006234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970" name="Rectangle 2"/>
          <p:cNvSpPr>
            <a:spLocks noGrp="1" noChangeArrowheads="1"/>
          </p:cNvSpPr>
          <p:nvPr>
            <p:ph type="title"/>
          </p:nvPr>
        </p:nvSpPr>
        <p:spPr/>
        <p:txBody>
          <a:bodyPr/>
          <a:lstStyle/>
          <a:p>
            <a:r>
              <a:rPr lang="en-US" smtClean="0"/>
              <a:t>Myth Backstory. . .</a:t>
            </a:r>
            <a:endParaRPr lang="en-US" dirty="0"/>
          </a:p>
        </p:txBody>
      </p:sp>
      <p:sp>
        <p:nvSpPr>
          <p:cNvPr id="595971" name="Rectangle 3"/>
          <p:cNvSpPr>
            <a:spLocks noGrp="1" noChangeArrowheads="1"/>
          </p:cNvSpPr>
          <p:nvPr>
            <p:ph type="body" idx="1"/>
          </p:nvPr>
        </p:nvSpPr>
        <p:spPr/>
        <p:txBody>
          <a:bodyPr/>
          <a:lstStyle/>
          <a:p>
            <a:r>
              <a:rPr lang="en-US" dirty="0" smtClean="0"/>
              <a:t>Feast of Thyestes </a:t>
            </a:r>
            <a:r>
              <a:rPr lang="en-US" sz="2400" dirty="0" smtClean="0">
                <a:hlinkClick r:id="rId3" action="ppaction://hlinksldjump"/>
              </a:rPr>
              <a:t>(genealogy)</a:t>
            </a:r>
            <a:endParaRPr lang="en-US" dirty="0" smtClean="0"/>
          </a:p>
          <a:p>
            <a:r>
              <a:rPr lang="en-US" dirty="0" smtClean="0"/>
              <a:t>Abduction of Helen </a:t>
            </a:r>
            <a:r>
              <a:rPr lang="en-US" sz="2400" dirty="0" smtClean="0">
                <a:hlinkClick r:id="rId4" action="ppaction://hlinksldjump"/>
              </a:rPr>
              <a:t>(map)</a:t>
            </a:r>
            <a:endParaRPr lang="en-US" sz="2400" dirty="0" smtClean="0"/>
          </a:p>
          <a:p>
            <a:pPr lvl="1"/>
            <a:r>
              <a:rPr lang="en-US" dirty="0" smtClean="0"/>
              <a:t>Sacrifice of Iphigenia</a:t>
            </a:r>
          </a:p>
          <a:p>
            <a:pPr lvl="1"/>
            <a:r>
              <a:rPr lang="en-US" dirty="0" smtClean="0"/>
              <a:t>Sack of Troy</a:t>
            </a:r>
            <a:endParaRPr lang="en-US" dirty="0"/>
          </a:p>
        </p:txBody>
      </p:sp>
      <p:sp>
        <p:nvSpPr>
          <p:cNvPr id="6" name="Footer Placeholder 5"/>
          <p:cNvSpPr>
            <a:spLocks noGrp="1"/>
          </p:cNvSpPr>
          <p:nvPr>
            <p:ph type="ftr" sz="quarter" idx="11"/>
          </p:nvPr>
        </p:nvSpPr>
        <p:spPr/>
        <p:txBody>
          <a:bodyPr/>
          <a:lstStyle/>
          <a:p>
            <a:r>
              <a:rPr lang="en-US" smtClean="0"/>
              <a:t>aeschylus agamemnon 1</a:t>
            </a:r>
            <a:endParaRPr lang="en-US" dirty="0"/>
          </a:p>
        </p:txBody>
      </p:sp>
      <p:sp>
        <p:nvSpPr>
          <p:cNvPr id="5" name="Date Placeholder 4"/>
          <p:cNvSpPr>
            <a:spLocks noGrp="1"/>
          </p:cNvSpPr>
          <p:nvPr>
            <p:ph type="dt" sz="half" idx="10"/>
          </p:nvPr>
        </p:nvSpPr>
        <p:spPr/>
        <p:txBody>
          <a:bodyPr/>
          <a:lstStyle/>
          <a:p>
            <a:r>
              <a:rPr lang="en-US" smtClean="0"/>
              <a:t>18-Feb-20</a:t>
            </a:r>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pPr/>
              <a:t>7</a:t>
            </a:fld>
            <a:endParaRPr lang="en-US"/>
          </a:p>
        </p:txBody>
      </p:sp>
      <p:pic>
        <p:nvPicPr>
          <p:cNvPr id="12" name="Picture 9" descr="mask"/>
          <p:cNvPicPr>
            <a:picLocks noChangeAspect="1" noChangeArrowheads="1"/>
          </p:cNvPicPr>
          <p:nvPr/>
        </p:nvPicPr>
        <p:blipFill>
          <a:blip r:embed="rId5" cstate="print"/>
          <a:srcRect/>
          <a:stretch>
            <a:fillRect/>
          </a:stretch>
        </p:blipFill>
        <p:spPr bwMode="auto">
          <a:xfrm>
            <a:off x="7696800" y="1713842"/>
            <a:ext cx="2136775" cy="3211513"/>
          </a:xfrm>
          <a:prstGeom prst="rect">
            <a:avLst/>
          </a:prstGeom>
          <a:noFill/>
        </p:spPr>
      </p:pic>
    </p:spTree>
    <p:extLst>
      <p:ext uri="{BB962C8B-B14F-4D97-AF65-F5344CB8AC3E}">
        <p14:creationId xmlns:p14="http://schemas.microsoft.com/office/powerpoint/2010/main" val="3753810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95971">
                                            <p:txEl>
                                              <p:pRg st="0" end="0"/>
                                            </p:txEl>
                                          </p:spTgt>
                                        </p:tgtEl>
                                        <p:attrNameLst>
                                          <p:attrName>style.visibility</p:attrName>
                                        </p:attrNameLst>
                                      </p:cBhvr>
                                      <p:to>
                                        <p:strVal val="visible"/>
                                      </p:to>
                                    </p:set>
                                    <p:animEffect transition="in" filter="dissolve">
                                      <p:cBhvr>
                                        <p:cTn id="7" dur="500"/>
                                        <p:tgtEl>
                                          <p:spTgt spid="5959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95971">
                                            <p:txEl>
                                              <p:pRg st="1" end="1"/>
                                            </p:txEl>
                                          </p:spTgt>
                                        </p:tgtEl>
                                        <p:attrNameLst>
                                          <p:attrName>style.visibility</p:attrName>
                                        </p:attrNameLst>
                                      </p:cBhvr>
                                      <p:to>
                                        <p:strVal val="visible"/>
                                      </p:to>
                                    </p:set>
                                    <p:animEffect transition="in" filter="dissolve">
                                      <p:cBhvr>
                                        <p:cTn id="12" dur="500"/>
                                        <p:tgtEl>
                                          <p:spTgt spid="595971">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595971">
                                            <p:txEl>
                                              <p:pRg st="2" end="2"/>
                                            </p:txEl>
                                          </p:spTgt>
                                        </p:tgtEl>
                                        <p:attrNameLst>
                                          <p:attrName>style.visibility</p:attrName>
                                        </p:attrNameLst>
                                      </p:cBhvr>
                                      <p:to>
                                        <p:strVal val="visible"/>
                                      </p:to>
                                    </p:set>
                                    <p:animEffect transition="in" filter="dissolve">
                                      <p:cBhvr>
                                        <p:cTn id="15" dur="500"/>
                                        <p:tgtEl>
                                          <p:spTgt spid="595971">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595971">
                                            <p:txEl>
                                              <p:pRg st="3" end="3"/>
                                            </p:txEl>
                                          </p:spTgt>
                                        </p:tgtEl>
                                        <p:attrNameLst>
                                          <p:attrName>style.visibility</p:attrName>
                                        </p:attrNameLst>
                                      </p:cBhvr>
                                      <p:to>
                                        <p:strVal val="visible"/>
                                      </p:to>
                                    </p:set>
                                    <p:animEffect transition="in" filter="dissolve">
                                      <p:cBhvr>
                                        <p:cTn id="18" dur="500"/>
                                        <p:tgtEl>
                                          <p:spTgt spid="5959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5971" grpId="0" build="p"/>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04834" name="Object 2">
            <a:hlinkClick r:id="" action="ppaction://hlinkshowjump?jump=lastslideviewed"/>
          </p:cNvPr>
          <p:cNvGraphicFramePr>
            <a:graphicFrameLocks noChangeAspect="1"/>
          </p:cNvGraphicFramePr>
          <p:nvPr>
            <p:extLst>
              <p:ext uri="{D42A27DB-BD31-4B8C-83A1-F6EECF244321}">
                <p14:modId xmlns:p14="http://schemas.microsoft.com/office/powerpoint/2010/main" val="2758795801"/>
              </p:ext>
            </p:extLst>
          </p:nvPr>
        </p:nvGraphicFramePr>
        <p:xfrm>
          <a:off x="380463" y="1414464"/>
          <a:ext cx="11427898" cy="2622698"/>
        </p:xfrm>
        <a:graphic>
          <a:graphicData uri="http://schemas.openxmlformats.org/presentationml/2006/ole">
            <mc:AlternateContent xmlns:mc="http://schemas.openxmlformats.org/markup-compatibility/2006">
              <mc:Choice xmlns:v="urn:schemas-microsoft-com:vml" Requires="v">
                <p:oleObj spid="_x0000_s2098" name="Organization Chart" r:id="rId4" imgW="2997000" imgH="685800" progId="OrgPlusWOPX.4">
                  <p:embed/>
                </p:oleObj>
              </mc:Choice>
              <mc:Fallback>
                <p:oleObj name="Organization Chart" r:id="rId4" imgW="2997000" imgH="685800" progId="OrgPlusWOPX.4">
                  <p:embed/>
                  <p:pic>
                    <p:nvPicPr>
                      <p:cNvPr id="504834" name="Object 2">
                        <a:hlinkClick r:id="" action="ppaction://hlinkshowjump?jump=lastslideviewed"/>
                      </p:cNvPr>
                      <p:cNvPicPr>
                        <a:picLocks noChangeAspect="1" noChangeArrowheads="1"/>
                      </p:cNvPicPr>
                      <p:nvPr/>
                    </p:nvPicPr>
                    <p:blipFill>
                      <a:blip r:embed="rId5"/>
                      <a:srcRect/>
                      <a:stretch>
                        <a:fillRect/>
                      </a:stretch>
                    </p:blipFill>
                    <p:spPr bwMode="auto">
                      <a:xfrm>
                        <a:off x="380463" y="1414464"/>
                        <a:ext cx="11427898" cy="2622698"/>
                      </a:xfrm>
                      <a:prstGeom prst="rect">
                        <a:avLst/>
                      </a:prstGeom>
                      <a:noFill/>
                      <a:extLst/>
                    </p:spPr>
                  </p:pic>
                </p:oleObj>
              </mc:Fallback>
            </mc:AlternateContent>
          </a:graphicData>
        </a:graphic>
      </p:graphicFrame>
      <p:graphicFrame>
        <p:nvGraphicFramePr>
          <p:cNvPr id="504838" name="Object 6">
            <a:hlinkClick r:id="" action="ppaction://hlinkshowjump?jump=lastslideviewed"/>
          </p:cNvPr>
          <p:cNvGraphicFramePr>
            <a:graphicFrameLocks noChangeAspect="1"/>
          </p:cNvGraphicFramePr>
          <p:nvPr>
            <p:extLst>
              <p:ext uri="{D42A27DB-BD31-4B8C-83A1-F6EECF244321}">
                <p14:modId xmlns:p14="http://schemas.microsoft.com/office/powerpoint/2010/main" val="3323204789"/>
              </p:ext>
            </p:extLst>
          </p:nvPr>
        </p:nvGraphicFramePr>
        <p:xfrm>
          <a:off x="293928" y="4525962"/>
          <a:ext cx="11600969" cy="1685057"/>
        </p:xfrm>
        <a:graphic>
          <a:graphicData uri="http://schemas.openxmlformats.org/presentationml/2006/ole">
            <mc:AlternateContent xmlns:mc="http://schemas.openxmlformats.org/markup-compatibility/2006">
              <mc:Choice xmlns:v="urn:schemas-microsoft-com:vml" Requires="v">
                <p:oleObj spid="_x0000_s2099" name="MS Org Chart" r:id="rId6" imgW="3079440" imgH="444240" progId="">
                  <p:embed/>
                </p:oleObj>
              </mc:Choice>
              <mc:Fallback>
                <p:oleObj name="MS Org Chart" r:id="rId6" imgW="3079440" imgH="444240" progId="">
                  <p:embed/>
                  <p:pic>
                    <p:nvPicPr>
                      <p:cNvPr id="504838" name="Object 6">
                        <a:hlinkClick r:id="" action="ppaction://hlinkshowjump?jump=lastslideviewed"/>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3928" y="4525962"/>
                        <a:ext cx="11600969" cy="1685057"/>
                      </a:xfrm>
                      <a:prstGeom prst="rect">
                        <a:avLst/>
                      </a:prstGeom>
                      <a:noFill/>
                      <a:extLst/>
                    </p:spPr>
                  </p:pic>
                </p:oleObj>
              </mc:Fallback>
            </mc:AlternateContent>
          </a:graphicData>
        </a:graphic>
      </p:graphicFrame>
      <p:sp>
        <p:nvSpPr>
          <p:cNvPr id="504839" name="Rectangle 7"/>
          <p:cNvSpPr>
            <a:spLocks noGrp="1" noChangeArrowheads="1"/>
          </p:cNvSpPr>
          <p:nvPr>
            <p:ph type="title"/>
          </p:nvPr>
        </p:nvSpPr>
        <p:spPr>
          <a:xfrm>
            <a:off x="4442357" y="308494"/>
            <a:ext cx="3304110" cy="701731"/>
          </a:xfrm>
        </p:spPr>
        <p:txBody>
          <a:bodyPr wrap="none">
            <a:spAutoFit/>
          </a:bodyPr>
          <a:lstStyle/>
          <a:p>
            <a:pPr algn="ctr"/>
            <a:r>
              <a:rPr lang="en-US" dirty="0"/>
              <a:t>Genealogy</a:t>
            </a:r>
          </a:p>
        </p:txBody>
      </p:sp>
      <p:sp>
        <p:nvSpPr>
          <p:cNvPr id="2" name="Action Button: Return 1">
            <a:hlinkClick r:id="" action="ppaction://hlinkshowjump?jump=lastslideviewed" highlightClick="1"/>
          </p:cNvPr>
          <p:cNvSpPr/>
          <p:nvPr/>
        </p:nvSpPr>
        <p:spPr>
          <a:xfrm>
            <a:off x="11266098" y="274639"/>
            <a:ext cx="422694" cy="484486"/>
          </a:xfrm>
          <a:prstGeom prst="actionButtonRetur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071532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chemeClr val="tx2"/>
        </a:solidFill>
        <a:effectLst/>
      </p:bgPr>
    </p:bg>
    <p:spTree>
      <p:nvGrpSpPr>
        <p:cNvPr id="1" name=""/>
        <p:cNvGrpSpPr/>
        <p:nvPr/>
      </p:nvGrpSpPr>
      <p:grpSpPr>
        <a:xfrm>
          <a:off x="0" y="0"/>
          <a:ext cx="0" cy="0"/>
          <a:chOff x="0" y="0"/>
          <a:chExt cx="0" cy="0"/>
        </a:xfrm>
      </p:grpSpPr>
      <p:pic>
        <p:nvPicPr>
          <p:cNvPr id="603138" name="Picture 2" descr="map1"/>
          <p:cNvPicPr>
            <a:picLocks noChangeAspect="1" noChangeArrowheads="1"/>
          </p:cNvPicPr>
          <p:nvPr/>
        </p:nvPicPr>
        <p:blipFill>
          <a:blip r:embed="rId3" cstate="print"/>
          <a:srcRect/>
          <a:stretch>
            <a:fillRect/>
          </a:stretch>
        </p:blipFill>
        <p:spPr bwMode="auto">
          <a:xfrm>
            <a:off x="1522412" y="-4763"/>
            <a:ext cx="9144000" cy="6864351"/>
          </a:xfrm>
          <a:prstGeom prst="rect">
            <a:avLst/>
          </a:prstGeom>
          <a:noFill/>
        </p:spPr>
      </p:pic>
      <p:sp>
        <p:nvSpPr>
          <p:cNvPr id="603139" name="Text Box 3"/>
          <p:cNvSpPr txBox="1">
            <a:spLocks noChangeArrowheads="1"/>
          </p:cNvSpPr>
          <p:nvPr/>
        </p:nvSpPr>
        <p:spPr bwMode="auto">
          <a:xfrm>
            <a:off x="1674813" y="1401764"/>
            <a:ext cx="1729961" cy="584775"/>
          </a:xfrm>
          <a:prstGeom prst="rect">
            <a:avLst/>
          </a:prstGeom>
          <a:noFill/>
          <a:ln w="9525">
            <a:noFill/>
            <a:miter lim="800000"/>
            <a:headEnd/>
            <a:tailEnd/>
          </a:ln>
          <a:effectLst/>
        </p:spPr>
        <p:txBody>
          <a:bodyPr wrap="none">
            <a:spAutoFit/>
          </a:bodyPr>
          <a:lstStyle/>
          <a:p>
            <a:pPr algn="l"/>
            <a:r>
              <a:rPr lang="en-US" sz="3200"/>
              <a:t>Greece</a:t>
            </a:r>
          </a:p>
        </p:txBody>
      </p:sp>
      <p:sp>
        <p:nvSpPr>
          <p:cNvPr id="603140" name="Text Box 4"/>
          <p:cNvSpPr txBox="1">
            <a:spLocks noChangeArrowheads="1"/>
          </p:cNvSpPr>
          <p:nvPr/>
        </p:nvSpPr>
        <p:spPr bwMode="auto">
          <a:xfrm>
            <a:off x="7976231" y="1981200"/>
            <a:ext cx="2528256" cy="1077218"/>
          </a:xfrm>
          <a:prstGeom prst="rect">
            <a:avLst/>
          </a:prstGeom>
          <a:solidFill>
            <a:srgbClr val="FFFFFF">
              <a:alpha val="50000"/>
            </a:srgbClr>
          </a:solidFill>
          <a:ln w="9525">
            <a:noFill/>
            <a:miter lim="800000"/>
            <a:headEnd/>
            <a:tailEnd/>
          </a:ln>
          <a:effectLst/>
        </p:spPr>
        <p:txBody>
          <a:bodyPr wrap="none">
            <a:spAutoFit/>
          </a:bodyPr>
          <a:lstStyle/>
          <a:p>
            <a:pPr algn="r"/>
            <a:r>
              <a:rPr lang="en-US" sz="3200" dirty="0"/>
              <a:t>Turkey</a:t>
            </a:r>
            <a:br>
              <a:rPr lang="en-US" sz="3200" dirty="0"/>
            </a:br>
            <a:r>
              <a:rPr lang="en-US" sz="3200" dirty="0"/>
              <a:t>(Asia Minor)</a:t>
            </a:r>
          </a:p>
        </p:txBody>
      </p:sp>
      <p:sp>
        <p:nvSpPr>
          <p:cNvPr id="603142" name="Text Box 6"/>
          <p:cNvSpPr txBox="1">
            <a:spLocks noChangeArrowheads="1"/>
          </p:cNvSpPr>
          <p:nvPr/>
        </p:nvSpPr>
        <p:spPr bwMode="auto">
          <a:xfrm>
            <a:off x="3367087" y="3413125"/>
            <a:ext cx="1040670" cy="400110"/>
          </a:xfrm>
          <a:prstGeom prst="rect">
            <a:avLst/>
          </a:prstGeom>
          <a:noFill/>
          <a:ln w="9525">
            <a:noFill/>
            <a:miter lim="800000"/>
            <a:headEnd/>
            <a:tailEnd/>
          </a:ln>
          <a:effectLst/>
        </p:spPr>
        <p:txBody>
          <a:bodyPr wrap="none">
            <a:spAutoFit/>
          </a:bodyPr>
          <a:lstStyle/>
          <a:p>
            <a:pPr algn="l"/>
            <a:r>
              <a:rPr lang="en-US" sz="2000"/>
              <a:t>Athens</a:t>
            </a:r>
          </a:p>
        </p:txBody>
      </p:sp>
      <p:sp>
        <p:nvSpPr>
          <p:cNvPr id="603143" name="Text Box 7"/>
          <p:cNvSpPr txBox="1">
            <a:spLocks noChangeArrowheads="1"/>
          </p:cNvSpPr>
          <p:nvPr/>
        </p:nvSpPr>
        <p:spPr bwMode="auto">
          <a:xfrm>
            <a:off x="2132013" y="3886200"/>
            <a:ext cx="891591" cy="400110"/>
          </a:xfrm>
          <a:prstGeom prst="rect">
            <a:avLst/>
          </a:prstGeom>
          <a:noFill/>
          <a:ln w="9525">
            <a:noFill/>
            <a:miter lim="800000"/>
            <a:headEnd/>
            <a:tailEnd/>
          </a:ln>
          <a:effectLst/>
        </p:spPr>
        <p:txBody>
          <a:bodyPr wrap="none">
            <a:spAutoFit/>
          </a:bodyPr>
          <a:lstStyle/>
          <a:p>
            <a:pPr algn="l"/>
            <a:r>
              <a:rPr lang="en-US" sz="2000"/>
              <a:t>Argos</a:t>
            </a:r>
          </a:p>
        </p:txBody>
      </p:sp>
      <p:sp>
        <p:nvSpPr>
          <p:cNvPr id="603144" name="Text Box 8"/>
          <p:cNvSpPr txBox="1">
            <a:spLocks noChangeArrowheads="1"/>
          </p:cNvSpPr>
          <p:nvPr/>
        </p:nvSpPr>
        <p:spPr bwMode="auto">
          <a:xfrm>
            <a:off x="1751013" y="4724400"/>
            <a:ext cx="1000595" cy="400110"/>
          </a:xfrm>
          <a:prstGeom prst="rect">
            <a:avLst/>
          </a:prstGeom>
          <a:noFill/>
          <a:ln w="9525">
            <a:noFill/>
            <a:miter lim="800000"/>
            <a:headEnd/>
            <a:tailEnd/>
          </a:ln>
          <a:effectLst/>
        </p:spPr>
        <p:txBody>
          <a:bodyPr wrap="none">
            <a:spAutoFit/>
          </a:bodyPr>
          <a:lstStyle/>
          <a:p>
            <a:pPr algn="l"/>
            <a:r>
              <a:rPr lang="en-US" sz="2000"/>
              <a:t>Sparta</a:t>
            </a:r>
          </a:p>
        </p:txBody>
      </p:sp>
      <p:sp>
        <p:nvSpPr>
          <p:cNvPr id="603145" name="Text Box 9"/>
          <p:cNvSpPr txBox="1">
            <a:spLocks noChangeArrowheads="1"/>
          </p:cNvSpPr>
          <p:nvPr/>
        </p:nvSpPr>
        <p:spPr bwMode="auto">
          <a:xfrm>
            <a:off x="8685212" y="990601"/>
            <a:ext cx="692150" cy="396875"/>
          </a:xfrm>
          <a:prstGeom prst="rect">
            <a:avLst/>
          </a:prstGeom>
          <a:noFill/>
          <a:ln w="9525">
            <a:noFill/>
            <a:miter lim="800000"/>
            <a:headEnd/>
            <a:tailEnd/>
          </a:ln>
          <a:effectLst/>
        </p:spPr>
        <p:txBody>
          <a:bodyPr wrap="none">
            <a:spAutoFit/>
          </a:bodyPr>
          <a:lstStyle/>
          <a:p>
            <a:pPr algn="r"/>
            <a:r>
              <a:rPr lang="en-US" sz="2000" dirty="0"/>
              <a:t>Troy</a:t>
            </a:r>
          </a:p>
        </p:txBody>
      </p:sp>
      <p:sp>
        <p:nvSpPr>
          <p:cNvPr id="603148" name="Oval 12"/>
          <p:cNvSpPr>
            <a:spLocks noChangeAspect="1" noChangeArrowheads="1"/>
          </p:cNvSpPr>
          <p:nvPr/>
        </p:nvSpPr>
        <p:spPr bwMode="auto">
          <a:xfrm>
            <a:off x="4265613" y="2750226"/>
            <a:ext cx="231934" cy="228600"/>
          </a:xfrm>
          <a:prstGeom prst="ellipse">
            <a:avLst/>
          </a:prstGeom>
          <a:solidFill>
            <a:srgbClr val="FF0000"/>
          </a:solidFill>
          <a:ln w="9525">
            <a:solidFill>
              <a:srgbClr val="FF0000"/>
            </a:solidFill>
            <a:round/>
            <a:headEnd/>
            <a:tailEnd/>
          </a:ln>
          <a:effectLst/>
        </p:spPr>
        <p:txBody>
          <a:bodyPr wrap="none" anchor="ctr">
            <a:spAutoFit/>
          </a:bodyPr>
          <a:lstStyle/>
          <a:p>
            <a:endParaRPr lang="en-US"/>
          </a:p>
        </p:txBody>
      </p:sp>
      <p:sp>
        <p:nvSpPr>
          <p:cNvPr id="603149" name="Text Box 13"/>
          <p:cNvSpPr txBox="1">
            <a:spLocks noChangeArrowheads="1"/>
          </p:cNvSpPr>
          <p:nvPr/>
        </p:nvSpPr>
        <p:spPr bwMode="auto">
          <a:xfrm>
            <a:off x="4570412" y="2514601"/>
            <a:ext cx="736600" cy="396875"/>
          </a:xfrm>
          <a:prstGeom prst="rect">
            <a:avLst/>
          </a:prstGeom>
          <a:solidFill>
            <a:srgbClr val="FFFFFF">
              <a:alpha val="42000"/>
            </a:srgbClr>
          </a:solidFill>
          <a:ln w="9525">
            <a:noFill/>
            <a:miter lim="800000"/>
            <a:headEnd/>
            <a:tailEnd/>
          </a:ln>
          <a:effectLst/>
        </p:spPr>
        <p:txBody>
          <a:bodyPr wrap="none">
            <a:spAutoFit/>
          </a:bodyPr>
          <a:lstStyle/>
          <a:p>
            <a:pPr algn="l"/>
            <a:r>
              <a:rPr lang="en-US" sz="2000" dirty="0"/>
              <a:t>Aulis</a:t>
            </a:r>
          </a:p>
        </p:txBody>
      </p:sp>
      <p:sp>
        <p:nvSpPr>
          <p:cNvPr id="603150" name="Line 14"/>
          <p:cNvSpPr>
            <a:spLocks noChangeShapeType="1"/>
          </p:cNvSpPr>
          <p:nvPr/>
        </p:nvSpPr>
        <p:spPr bwMode="auto">
          <a:xfrm flipH="1" flipV="1">
            <a:off x="4494212" y="3048001"/>
            <a:ext cx="152400" cy="212725"/>
          </a:xfrm>
          <a:prstGeom prst="line">
            <a:avLst/>
          </a:prstGeom>
          <a:noFill/>
          <a:ln w="38100">
            <a:solidFill>
              <a:srgbClr val="0066FF"/>
            </a:solidFill>
            <a:round/>
            <a:headEnd/>
            <a:tailEnd/>
          </a:ln>
          <a:effectLst/>
        </p:spPr>
        <p:txBody>
          <a:bodyPr wrap="none">
            <a:spAutoFit/>
          </a:bodyPr>
          <a:lstStyle/>
          <a:p>
            <a:endParaRPr lang="en-US"/>
          </a:p>
        </p:txBody>
      </p:sp>
      <p:sp>
        <p:nvSpPr>
          <p:cNvPr id="603151" name="Oval 15"/>
          <p:cNvSpPr>
            <a:spLocks noChangeAspect="1" noChangeArrowheads="1"/>
          </p:cNvSpPr>
          <p:nvPr/>
        </p:nvSpPr>
        <p:spPr bwMode="auto">
          <a:xfrm>
            <a:off x="2741613" y="2796264"/>
            <a:ext cx="231934" cy="228600"/>
          </a:xfrm>
          <a:prstGeom prst="ellipse">
            <a:avLst/>
          </a:prstGeom>
          <a:solidFill>
            <a:srgbClr val="FF0000"/>
          </a:solidFill>
          <a:ln w="9525">
            <a:solidFill>
              <a:srgbClr val="FF0000"/>
            </a:solidFill>
            <a:round/>
            <a:headEnd/>
            <a:tailEnd/>
          </a:ln>
          <a:effectLst/>
        </p:spPr>
        <p:txBody>
          <a:bodyPr wrap="none" anchor="ctr">
            <a:spAutoFit/>
          </a:bodyPr>
          <a:lstStyle/>
          <a:p>
            <a:endParaRPr lang="en-US"/>
          </a:p>
        </p:txBody>
      </p:sp>
      <p:sp>
        <p:nvSpPr>
          <p:cNvPr id="603152" name="Text Box 16"/>
          <p:cNvSpPr txBox="1">
            <a:spLocks noChangeArrowheads="1"/>
          </p:cNvSpPr>
          <p:nvPr/>
        </p:nvSpPr>
        <p:spPr bwMode="auto">
          <a:xfrm>
            <a:off x="1835151" y="2498725"/>
            <a:ext cx="976549" cy="400110"/>
          </a:xfrm>
          <a:prstGeom prst="rect">
            <a:avLst/>
          </a:prstGeom>
          <a:noFill/>
          <a:ln w="9525">
            <a:noFill/>
            <a:miter lim="800000"/>
            <a:headEnd/>
            <a:tailEnd/>
          </a:ln>
          <a:effectLst/>
        </p:spPr>
        <p:txBody>
          <a:bodyPr wrap="none">
            <a:spAutoFit/>
          </a:bodyPr>
          <a:lstStyle/>
          <a:p>
            <a:pPr algn="l"/>
            <a:r>
              <a:rPr lang="en-US" sz="2000"/>
              <a:t>Delphi</a:t>
            </a:r>
          </a:p>
        </p:txBody>
      </p:sp>
      <p:sp>
        <p:nvSpPr>
          <p:cNvPr id="14" name="Action Button: Return 13">
            <a:hlinkClick r:id="" action="ppaction://hlinkshowjump?jump=lastslideviewed" highlightClick="1"/>
          </p:cNvPr>
          <p:cNvSpPr/>
          <p:nvPr/>
        </p:nvSpPr>
        <p:spPr>
          <a:xfrm>
            <a:off x="11266098" y="274639"/>
            <a:ext cx="422694" cy="484486"/>
          </a:xfrm>
          <a:prstGeom prst="actionButtonRetur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481905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World Presentation 16x9">
  <a:themeElements>
    <a:clrScheme name="Custom 1">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00B0F0"/>
      </a:hlink>
      <a:folHlink>
        <a:srgbClr val="00B0F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04_csapo.pptx" id="{09A6238E-22D6-4C84-8889-12D19E826EDA}" vid="{B6620738-EBF3-42C5-89E4-D18A864F9516}"/>
    </a:ext>
  </a:ext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ancient_tragedy</Template>
  <TotalTime>207</TotalTime>
  <Words>1326</Words>
  <Application>Microsoft Office PowerPoint</Application>
  <PresentationFormat>Custom</PresentationFormat>
  <Paragraphs>286</Paragraphs>
  <Slides>16</Slides>
  <Notes>16</Notes>
  <HiddenSlides>2</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3</vt:i4>
      </vt:variant>
      <vt:variant>
        <vt:lpstr>Slide Titles</vt:lpstr>
      </vt:variant>
      <vt:variant>
        <vt:i4>16</vt:i4>
      </vt:variant>
    </vt:vector>
  </HeadingPairs>
  <TitlesOfParts>
    <vt:vector size="27" baseType="lpstr">
      <vt:lpstr>Arial</vt:lpstr>
      <vt:lpstr>Calibri</vt:lpstr>
      <vt:lpstr>Candara</vt:lpstr>
      <vt:lpstr>Century Gothic</vt:lpstr>
      <vt:lpstr>Levenim MT</vt:lpstr>
      <vt:lpstr>Tahoma</vt:lpstr>
      <vt:lpstr>Wingdings</vt:lpstr>
      <vt:lpstr>World Presentation 16x9</vt:lpstr>
      <vt:lpstr>Image</vt:lpstr>
      <vt:lpstr>Organization Chart</vt:lpstr>
      <vt:lpstr>MS Org Chart</vt:lpstr>
      <vt:lpstr>From Suffering, Knowledge?</vt:lpstr>
      <vt:lpstr>Watchman’s Prologue, Agamemnon</vt:lpstr>
      <vt:lpstr>Agenda</vt:lpstr>
      <vt:lpstr>Recap &amp; Update</vt:lpstr>
      <vt:lpstr>Oresteia: Play Facts</vt:lpstr>
      <vt:lpstr>Historical Context: Athens</vt:lpstr>
      <vt:lpstr>Myth Backstory. . .</vt:lpstr>
      <vt:lpstr>Genealogy</vt:lpstr>
      <vt:lpstr>PowerPoint Presentation</vt:lpstr>
      <vt:lpstr>Agamemnon: Analysis</vt:lpstr>
      <vt:lpstr>Oresteia: Aeschylean Patterns</vt:lpstr>
      <vt:lpstr>Tragic Cycle</vt:lpstr>
      <vt:lpstr>Aristotelian Elements</vt:lpstr>
      <vt:lpstr>Why?</vt:lpstr>
      <vt:lpstr>Red-Carpet Welcome</vt:lpstr>
      <vt:lpstr>Associative Poetics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Suffering, Knowledge?</dc:title>
  <dc:creator>Scholtz, Andrew</dc:creator>
  <cp:lastModifiedBy>Scholtz, Andrew</cp:lastModifiedBy>
  <cp:revision>24</cp:revision>
  <cp:lastPrinted>2020-02-04T22:12:14Z</cp:lastPrinted>
  <dcterms:created xsi:type="dcterms:W3CDTF">2020-02-17T21:29:36Z</dcterms:created>
  <dcterms:modified xsi:type="dcterms:W3CDTF">2020-02-20T04:22:53Z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