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57" r:id="rId2"/>
    <p:sldId id="279" r:id="rId3"/>
    <p:sldId id="259" r:id="rId4"/>
    <p:sldId id="260" r:id="rId5"/>
    <p:sldId id="270" r:id="rId6"/>
    <p:sldId id="275" r:id="rId7"/>
    <p:sldId id="267" r:id="rId8"/>
    <p:sldId id="261" r:id="rId9"/>
    <p:sldId id="276" r:id="rId10"/>
    <p:sldId id="277" r:id="rId11"/>
    <p:sldId id="274" r:id="rId12"/>
    <p:sldId id="278" r:id="rId13"/>
    <p:sldId id="273" r:id="rId14"/>
    <p:sldId id="268" r:id="rId15"/>
    <p:sldId id="281" r:id="rId16"/>
    <p:sldId id="280" r:id="rId17"/>
    <p:sldId id="282" r:id="rId18"/>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67" userDrawn="1">
          <p15:clr>
            <a:srgbClr val="A4A3A4"/>
          </p15:clr>
        </p15:guide>
        <p15:guide id="2" pos="6911" userDrawn="1">
          <p15:clr>
            <a:srgbClr val="A4A3A4"/>
          </p15:clr>
        </p15:guide>
        <p15:guide id="3" orient="horz" pos="216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6" autoAdjust="0"/>
    <p:restoredTop sz="88605" autoAdjust="0"/>
  </p:normalViewPr>
  <p:slideViewPr>
    <p:cSldViewPr snapToGrid="0">
      <p:cViewPr varScale="1">
        <p:scale>
          <a:sx n="111" d="100"/>
          <a:sy n="111" d="100"/>
        </p:scale>
        <p:origin x="1176" y="114"/>
      </p:cViewPr>
      <p:guideLst>
        <p:guide pos="767"/>
        <p:guide pos="6911"/>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3" d="100"/>
          <a:sy n="83" d="100"/>
        </p:scale>
        <p:origin x="381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2/20/2020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2/20/2020</a:t>
            </a:fld>
            <a:endParaRPr/>
          </a:p>
        </p:txBody>
      </p:sp>
      <p:sp>
        <p:nvSpPr>
          <p:cNvPr id="4" name="Slide Image Placeholder 3"/>
          <p:cNvSpPr>
            <a:spLocks noGrp="1" noRot="1" noChangeAspect="1"/>
          </p:cNvSpPr>
          <p:nvPr>
            <p:ph type="sldImg" idx="2"/>
          </p:nvPr>
        </p:nvSpPr>
        <p:spPr>
          <a:xfrm>
            <a:off x="2115344" y="647806"/>
            <a:ext cx="2779712" cy="1564389"/>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2395181"/>
            <a:ext cx="5608320" cy="6203989"/>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3113" y="477838"/>
            <a:ext cx="2925762" cy="1647825"/>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2/20/2020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1303924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question: which patterns manifested where, how?</a:t>
            </a:r>
          </a:p>
          <a:p>
            <a:r>
              <a:rPr lang="en-US" dirty="0" smtClean="0"/>
              <a:t>“FORMULA”:</a:t>
            </a:r>
          </a:p>
          <a:p>
            <a:r>
              <a:rPr lang="en-US" dirty="0" smtClean="0"/>
              <a:t>COMMENT: when </a:t>
            </a:r>
            <a:r>
              <a:rPr lang="en-US" dirty="0" err="1" smtClean="0"/>
              <a:t>i</a:t>
            </a:r>
            <a:r>
              <a:rPr lang="en-US" dirty="0" smtClean="0"/>
              <a:t> say “formula,” </a:t>
            </a:r>
            <a:r>
              <a:rPr lang="en-US" dirty="0" err="1" smtClean="0"/>
              <a:t>i’m</a:t>
            </a:r>
            <a:r>
              <a:rPr lang="en-US" dirty="0" smtClean="0"/>
              <a:t> misrepresenting a bit. as </a:t>
            </a:r>
            <a:r>
              <a:rPr lang="en-US" dirty="0" err="1" smtClean="0"/>
              <a:t>herington</a:t>
            </a:r>
            <a:r>
              <a:rPr lang="en-US" dirty="0" smtClean="0"/>
              <a:t> divined, this is a formula operating according to an archaic “logic,” one that is in essence circular. each step is implied in the next, the strict </a:t>
            </a:r>
            <a:r>
              <a:rPr lang="en-US" dirty="0" err="1" smtClean="0"/>
              <a:t>sequentality</a:t>
            </a:r>
            <a:r>
              <a:rPr lang="en-US" dirty="0" smtClean="0"/>
              <a:t> of it all is no more a reality than is any too neat articulation of the “formula” in any source – indeed, to illustrate it in the </a:t>
            </a:r>
            <a:r>
              <a:rPr lang="en-US" i="1" dirty="0" err="1" smtClean="0"/>
              <a:t>agamemnon</a:t>
            </a:r>
            <a:r>
              <a:rPr lang="en-US" dirty="0" smtClean="0"/>
              <a:t>, where it is prominently on display, one cannot but jump around.</a:t>
            </a:r>
          </a:p>
          <a:p>
            <a:r>
              <a:rPr lang="en-US" dirty="0" smtClean="0"/>
              <a:t>anyway, just to recapitulate, the formula can best be articulated as an archaic, pre-</a:t>
            </a:r>
            <a:r>
              <a:rPr lang="en-US" dirty="0" err="1" smtClean="0"/>
              <a:t>aristotelian</a:t>
            </a:r>
            <a:r>
              <a:rPr lang="en-US" dirty="0" smtClean="0"/>
              <a:t> version of reversal as in the </a:t>
            </a:r>
            <a:r>
              <a:rPr lang="en-US" i="1" dirty="0" smtClean="0"/>
              <a:t>Poetics</a:t>
            </a:r>
            <a:r>
              <a:rPr lang="en-US" dirty="0" smtClean="0"/>
              <a:t>, only here imagined as a cosmic principle.</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10</a:t>
            </a:fld>
            <a:endParaRPr lang="en-US"/>
          </a:p>
        </p:txBody>
      </p:sp>
    </p:spTree>
    <p:extLst>
      <p:ext uri="{BB962C8B-B14F-4D97-AF65-F5344CB8AC3E}">
        <p14:creationId xmlns:p14="http://schemas.microsoft.com/office/powerpoint/2010/main" val="1685685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question: which patterns manifested where, how?</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1043459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sz="1200" dirty="0" smtClean="0"/>
              <a:t>Clytemnestra, p. 160: verbal to visual, ambiguous to clear. human to divine must wait.</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12</a:t>
            </a:fld>
            <a:endParaRPr lang="en-US"/>
          </a:p>
        </p:txBody>
      </p:sp>
    </p:spTree>
    <p:extLst>
      <p:ext uri="{BB962C8B-B14F-4D97-AF65-F5344CB8AC3E}">
        <p14:creationId xmlns:p14="http://schemas.microsoft.com/office/powerpoint/2010/main" val="1806435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13</a:t>
            </a:fld>
            <a:endParaRPr lang="en-US"/>
          </a:p>
        </p:txBody>
      </p:sp>
    </p:spTree>
    <p:extLst>
      <p:ext uri="{BB962C8B-B14F-4D97-AF65-F5344CB8AC3E}">
        <p14:creationId xmlns:p14="http://schemas.microsoft.com/office/powerpoint/2010/main" val="1038518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2/20/2020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14</a:t>
            </a:fld>
            <a:endParaRPr lang="en-US" dirty="0"/>
          </a:p>
        </p:txBody>
      </p:sp>
    </p:spTree>
    <p:extLst>
      <p:ext uri="{BB962C8B-B14F-4D97-AF65-F5344CB8AC3E}">
        <p14:creationId xmlns:p14="http://schemas.microsoft.com/office/powerpoint/2010/main" val="2248426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15</a:t>
            </a:fld>
            <a:endParaRPr lang="en-US"/>
          </a:p>
        </p:txBody>
      </p:sp>
    </p:spTree>
    <p:extLst>
      <p:ext uri="{BB962C8B-B14F-4D97-AF65-F5344CB8AC3E}">
        <p14:creationId xmlns:p14="http://schemas.microsoft.com/office/powerpoint/2010/main" val="2576205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Part 1 (pp. 143–149)</a:t>
            </a:r>
          </a:p>
          <a:p>
            <a:r>
              <a:rPr lang="en-US" dirty="0" smtClean="0"/>
              <a:t>Greek incomprehension</a:t>
            </a:r>
          </a:p>
          <a:p>
            <a:pPr lvl="1"/>
            <a:r>
              <a:rPr lang="en-US" dirty="0" smtClean="0"/>
              <a:t>Clytemnestra, Leader, Cassandra</a:t>
            </a:r>
          </a:p>
          <a:p>
            <a:r>
              <a:rPr lang="en-US" dirty="0" smtClean="0"/>
              <a:t>Lyric transport</a:t>
            </a:r>
          </a:p>
          <a:p>
            <a:pPr lvl="1"/>
            <a:r>
              <a:rPr lang="en-US" dirty="0" smtClean="0"/>
              <a:t>Cassandra, Leader</a:t>
            </a:r>
          </a:p>
          <a:p>
            <a:pPr lvl="2"/>
            <a:r>
              <a:rPr lang="en-US" dirty="0" smtClean="0"/>
              <a:t>feast of Thyestes</a:t>
            </a:r>
          </a:p>
          <a:p>
            <a:pPr lvl="2"/>
            <a:r>
              <a:rPr lang="en-US" dirty="0" smtClean="0"/>
              <a:t>Aegisthus’ complicity in Agamemnon’s murder</a:t>
            </a:r>
          </a:p>
          <a:p>
            <a:pPr lvl="2"/>
            <a:r>
              <a:rPr lang="en-US" dirty="0" smtClean="0"/>
              <a:t>Paris, abduction of Helen</a:t>
            </a:r>
          </a:p>
          <a:p>
            <a:pPr lvl="2"/>
            <a:r>
              <a:rPr lang="en-US" dirty="0" smtClean="0"/>
              <a:t>house as place of death, net of death, etc. (net of death = </a:t>
            </a:r>
            <a:r>
              <a:rPr lang="en-US" dirty="0" err="1" smtClean="0"/>
              <a:t>cly</a:t>
            </a:r>
            <a:r>
              <a:rPr lang="en-US" dirty="0" smtClean="0"/>
              <a:t> herself)</a:t>
            </a:r>
          </a:p>
          <a:p>
            <a:pPr lvl="0"/>
            <a:r>
              <a:rPr lang="en-US" dirty="0" smtClean="0"/>
              <a:t>Part 2 (pp. 149–158)</a:t>
            </a:r>
          </a:p>
          <a:p>
            <a:pPr lvl="1"/>
            <a:r>
              <a:rPr lang="en-US" dirty="0" smtClean="0"/>
              <a:t>Speech 1</a:t>
            </a:r>
          </a:p>
          <a:p>
            <a:pPr lvl="2"/>
            <a:r>
              <a:rPr lang="en-US" dirty="0" smtClean="0"/>
              <a:t>Visionary credentials. (</a:t>
            </a:r>
            <a:r>
              <a:rPr lang="en-US" i="1" dirty="0" err="1" smtClean="0"/>
              <a:t>prōtarkhos</a:t>
            </a:r>
            <a:r>
              <a:rPr lang="en-US" i="1" dirty="0" smtClean="0"/>
              <a:t> </a:t>
            </a:r>
            <a:r>
              <a:rPr lang="en-US" i="1" dirty="0" err="1" smtClean="0"/>
              <a:t>atē</a:t>
            </a:r>
            <a:r>
              <a:rPr lang="en-US" i="0" dirty="0" smtClean="0"/>
              <a:t>, Thyestes’ adultery with Atreus’ wife, Aerope)</a:t>
            </a:r>
          </a:p>
          <a:p>
            <a:pPr lvl="2"/>
            <a:r>
              <a:rPr lang="en-US" dirty="0" smtClean="0"/>
              <a:t>story of the source of her doomed prophecy</a:t>
            </a:r>
          </a:p>
          <a:p>
            <a:pPr lvl="1"/>
            <a:r>
              <a:rPr lang="en-US" dirty="0" smtClean="0"/>
              <a:t>Speech 2</a:t>
            </a:r>
          </a:p>
          <a:p>
            <a:pPr lvl="2"/>
            <a:r>
              <a:rPr lang="en-US" dirty="0" smtClean="0"/>
              <a:t>Visionary reveal, grief &amp; fury. “Agamemnon, you will see him dead” (p. </a:t>
            </a:r>
          </a:p>
          <a:p>
            <a:pPr lvl="1"/>
            <a:r>
              <a:rPr lang="en-US" dirty="0" smtClean="0"/>
              <a:t>Speech 3</a:t>
            </a:r>
          </a:p>
          <a:p>
            <a:pPr lvl="2"/>
            <a:r>
              <a:rPr lang="en-US" dirty="0" smtClean="0"/>
              <a:t>Humiliation, coming calamity</a:t>
            </a:r>
          </a:p>
          <a:p>
            <a:pPr lvl="2"/>
            <a:r>
              <a:rPr lang="en-US" dirty="0" err="1" smtClean="0"/>
              <a:t>cass‘s</a:t>
            </a:r>
            <a:r>
              <a:rPr lang="en-US" dirty="0" smtClean="0"/>
              <a:t> near-rape by </a:t>
            </a:r>
            <a:r>
              <a:rPr lang="en-US" dirty="0" err="1" smtClean="0"/>
              <a:t>apollo</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16</a:t>
            </a:fld>
            <a:endParaRPr lang="en-US"/>
          </a:p>
        </p:txBody>
      </p:sp>
    </p:spTree>
    <p:extLst>
      <p:ext uri="{BB962C8B-B14F-4D97-AF65-F5344CB8AC3E}">
        <p14:creationId xmlns:p14="http://schemas.microsoft.com/office/powerpoint/2010/main" val="3432192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17</a:t>
            </a:fld>
            <a:endParaRPr lang="en-US"/>
          </a:p>
        </p:txBody>
      </p:sp>
    </p:spTree>
    <p:extLst>
      <p:ext uri="{BB962C8B-B14F-4D97-AF65-F5344CB8AC3E}">
        <p14:creationId xmlns:p14="http://schemas.microsoft.com/office/powerpoint/2010/main" val="2252784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CLYTAEMNESTRA: “Words, endless words I’ve said to serve the moment - </a:t>
            </a:r>
          </a:p>
          <a:p>
            <a:r>
              <a:rPr lang="en-US" dirty="0" smtClean="0"/>
              <a:t>now it makes me proud to tell the truth.”</a:t>
            </a:r>
          </a:p>
          <a:p>
            <a:r>
              <a:rPr lang="en-US" dirty="0" smtClean="0"/>
              <a:t>so says Clytaemnestra, and with the deed she has just done, she fulfills </a:t>
            </a:r>
            <a:r>
              <a:rPr lang="en-US" baseline="0" dirty="0" smtClean="0"/>
              <a:t>all our worst fears.</a:t>
            </a:r>
          </a:p>
          <a:p>
            <a:r>
              <a:rPr lang="en-US" baseline="0" dirty="0" smtClean="0"/>
              <a:t>so, </a:t>
            </a:r>
            <a:r>
              <a:rPr lang="en-US" dirty="0" smtClean="0"/>
              <a:t>what is that thing we see rolled out with the bodies of Agamemnon and Cassandra stacked on it?</a:t>
            </a:r>
          </a:p>
          <a:p>
            <a:pPr lvl="1"/>
            <a:r>
              <a:rPr lang="en-US" dirty="0" err="1" smtClean="0"/>
              <a:t>ekkuklēma</a:t>
            </a:r>
            <a:endParaRPr lang="en-US" dirty="0" smtClean="0"/>
          </a:p>
          <a:p>
            <a:r>
              <a:rPr lang="en-US" dirty="0" smtClean="0"/>
              <a:t>but what about the chorus just prior to the murder? </a:t>
            </a:r>
            <a:r>
              <a:rPr lang="en-US" baseline="0" dirty="0" smtClean="0"/>
              <a:t>they talk about doing something, but do they in fact do something?</a:t>
            </a:r>
          </a:p>
          <a:p>
            <a:r>
              <a:rPr lang="en-US" baseline="0" dirty="0" smtClean="0"/>
              <a:t>who </a:t>
            </a:r>
            <a:r>
              <a:rPr lang="en-US" i="1" baseline="0" dirty="0" smtClean="0"/>
              <a:t>does</a:t>
            </a:r>
            <a:r>
              <a:rPr lang="en-US" i="0" baseline="0" dirty="0" smtClean="0"/>
              <a:t> do something? who, to use the Greek, </a:t>
            </a:r>
            <a:r>
              <a:rPr lang="en-US" i="1" baseline="0" dirty="0" err="1" smtClean="0"/>
              <a:t>drāi</a:t>
            </a:r>
            <a:r>
              <a:rPr lang="en-US" i="1" baseline="0" dirty="0" smtClean="0"/>
              <a:t>?</a:t>
            </a:r>
            <a:r>
              <a:rPr lang="en-US" i="0" baseline="0" dirty="0" smtClean="0"/>
              <a:t> Whom commits a </a:t>
            </a:r>
            <a:r>
              <a:rPr lang="en-US" i="1" baseline="0" dirty="0" smtClean="0"/>
              <a:t>drama</a:t>
            </a:r>
            <a:r>
              <a:rPr lang="en-US" i="0" baseline="0" dirty="0" smtClean="0"/>
              <a:t>, an action?</a:t>
            </a:r>
          </a:p>
          <a:p>
            <a:r>
              <a:rPr lang="en-US" i="0" baseline="0" dirty="0" smtClean="0"/>
              <a:t>it is, of course, </a:t>
            </a:r>
            <a:r>
              <a:rPr lang="en-US" i="0" baseline="0" dirty="0" err="1" smtClean="0"/>
              <a:t>clyt</a:t>
            </a:r>
            <a:r>
              <a:rPr lang="en-US" i="0" baseline="0" dirty="0" smtClean="0"/>
              <a:t>. and the moment of the palace doors opening, and of the </a:t>
            </a:r>
            <a:r>
              <a:rPr lang="en-US" i="1" baseline="0" dirty="0" err="1" smtClean="0"/>
              <a:t>ekkuklēma</a:t>
            </a:r>
            <a:r>
              <a:rPr lang="en-US" i="0" baseline="0" dirty="0" smtClean="0"/>
              <a:t> being wheeled out, with its horrific cargo – that is </a:t>
            </a:r>
            <a:r>
              <a:rPr lang="en-US" i="1" baseline="0" dirty="0" smtClean="0"/>
              <a:t>exactly</a:t>
            </a:r>
            <a:r>
              <a:rPr lang="en-US" i="0" baseline="0" dirty="0" smtClean="0"/>
              <a:t> the moment the audience has so eagerly been waiting for. it is the big reveal. Aristotle very clearly deems staging of secondary importance to words as the machinery of imitation. but in Aeschylean drama, the culmination of the verbal in the visual is what it is all about. and here we have it: </a:t>
            </a:r>
            <a:r>
              <a:rPr lang="en-US" i="0" baseline="0" dirty="0" err="1" smtClean="0"/>
              <a:t>clyt’s</a:t>
            </a:r>
            <a:r>
              <a:rPr lang="en-US" i="0" baseline="0" dirty="0" smtClean="0"/>
              <a:t> complete triumph over her child-murdering husband but also over the doubts of the chorus. she stands before us in all her magnificent yet terrible glory. and we can only wonder, where will this all lead to?</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3414724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2/20/2020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3</a:t>
            </a:fld>
            <a:endParaRPr lang="en-US" dirty="0"/>
          </a:p>
        </p:txBody>
      </p:sp>
    </p:spTree>
    <p:extLst>
      <p:ext uri="{BB962C8B-B14F-4D97-AF65-F5344CB8AC3E}">
        <p14:creationId xmlns:p14="http://schemas.microsoft.com/office/powerpoint/2010/main" val="2674365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3113" y="477838"/>
            <a:ext cx="2925762" cy="1647825"/>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2/20/2020</a:t>
            </a:fld>
            <a:endParaRPr lang="en-US"/>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3311593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B2CBB4BC-1AAB-4A68-8B73-D788011F6E2D}" type="slidenum">
              <a:rPr lang="en-US"/>
              <a:pPr/>
              <a:t>5</a:t>
            </a:fld>
            <a:endParaRPr lang="en-US"/>
          </a:p>
        </p:txBody>
      </p:sp>
      <p:sp>
        <p:nvSpPr>
          <p:cNvPr id="629762" name="Rectangle 2"/>
          <p:cNvSpPr>
            <a:spLocks noGrp="1" noRot="1" noChangeAspect="1" noChangeArrowheads="1" noTextEdit="1"/>
          </p:cNvSpPr>
          <p:nvPr>
            <p:ph type="sldImg"/>
          </p:nvPr>
        </p:nvSpPr>
        <p:spPr>
          <a:xfrm>
            <a:off x="2043113" y="477838"/>
            <a:ext cx="2925762" cy="1647825"/>
          </a:xfrm>
          <a:ln/>
        </p:spPr>
      </p:sp>
      <p:sp>
        <p:nvSpPr>
          <p:cNvPr id="629763" name="Rectangle 3"/>
          <p:cNvSpPr>
            <a:spLocks noGrp="1" noChangeArrowheads="1"/>
          </p:cNvSpPr>
          <p:nvPr>
            <p:ph type="body" idx="1"/>
          </p:nvPr>
        </p:nvSpPr>
        <p:spPr/>
        <p:txBody>
          <a:bodyPr/>
          <a:lstStyle/>
          <a:p>
            <a:r>
              <a:rPr lang="en-US" dirty="0"/>
              <a:t>108. </a:t>
            </a:r>
            <a:r>
              <a:rPr lang="en-US" dirty="0" err="1"/>
              <a:t>artemis</a:t>
            </a:r>
            <a:r>
              <a:rPr lang="en-US" dirty="0"/>
              <a:t> as pitying troy. detaining fleet at </a:t>
            </a:r>
            <a:r>
              <a:rPr lang="en-US" dirty="0" err="1"/>
              <a:t>aulis</a:t>
            </a:r>
            <a:r>
              <a:rPr lang="en-US" dirty="0"/>
              <a:t> with contrary winds. "the architect of vengeance" - </a:t>
            </a:r>
            <a:r>
              <a:rPr lang="en-US" dirty="0" err="1"/>
              <a:t>clyt</a:t>
            </a:r>
            <a:r>
              <a:rPr lang="en-US" dirty="0"/>
              <a:t>. the connection: </a:t>
            </a:r>
            <a:r>
              <a:rPr lang="en-US" dirty="0" err="1"/>
              <a:t>iphi</a:t>
            </a:r>
            <a:r>
              <a:rPr lang="en-US" dirty="0"/>
              <a:t>. </a:t>
            </a:r>
            <a:r>
              <a:rPr lang="en-US" dirty="0" err="1"/>
              <a:t>clyt</a:t>
            </a:r>
            <a:r>
              <a:rPr lang="en-US" dirty="0"/>
              <a:t> as "memory womb of child-avenging Fury." then back to eagles. </a:t>
            </a:r>
            <a:r>
              <a:rPr lang="en-US" dirty="0" err="1"/>
              <a:t>calchas</a:t>
            </a:r>
            <a:r>
              <a:rPr lang="en-US" dirty="0"/>
              <a:t>' prophecy of blessings and doom.</a:t>
            </a:r>
          </a:p>
        </p:txBody>
      </p:sp>
    </p:spTree>
    <p:extLst>
      <p:ext uri="{BB962C8B-B14F-4D97-AF65-F5344CB8AC3E}">
        <p14:creationId xmlns:p14="http://schemas.microsoft.com/office/powerpoint/2010/main" val="755172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540E5590-FB8A-4A5A-81E2-6EF5C8872777}" type="slidenum">
              <a:rPr lang="en-US" smtClean="0"/>
              <a:pPr/>
              <a:t>6</a:t>
            </a:fld>
            <a:endParaRPr lang="en-US"/>
          </a:p>
        </p:txBody>
      </p:sp>
      <p:sp>
        <p:nvSpPr>
          <p:cNvPr id="609283" name="Rectangle 3"/>
          <p:cNvSpPr>
            <a:spLocks noGrp="1" noChangeArrowheads="1"/>
          </p:cNvSpPr>
          <p:nvPr>
            <p:ph type="body" idx="1"/>
          </p:nvPr>
        </p:nvSpPr>
        <p:spPr/>
        <p:txBody>
          <a:bodyPr>
            <a:normAutofit/>
          </a:bodyPr>
          <a:lstStyle/>
          <a:p>
            <a:r>
              <a:rPr lang="en-US" sz="1100" b="0" dirty="0" smtClean="0"/>
              <a:t>“The gods breathe power through </a:t>
            </a:r>
          </a:p>
          <a:p>
            <a:r>
              <a:rPr lang="en-US" sz="1100" b="0" dirty="0" smtClean="0"/>
              <a:t>my song, </a:t>
            </a:r>
          </a:p>
          <a:p>
            <a:r>
              <a:rPr lang="en-US" sz="1100" b="0" dirty="0" smtClean="0"/>
              <a:t>my fighting strength, Persuasion” chorus in Agamemnon</a:t>
            </a:r>
          </a:p>
          <a:p>
            <a:endParaRPr lang="en-US" sz="1100" dirty="0"/>
          </a:p>
          <a:p>
            <a:r>
              <a:rPr lang="en-US" sz="1100" dirty="0" smtClean="0"/>
              <a:t>the</a:t>
            </a:r>
            <a:r>
              <a:rPr lang="en-US" sz="1100" baseline="0" dirty="0" smtClean="0"/>
              <a:t> associative poetics of </a:t>
            </a:r>
            <a:r>
              <a:rPr lang="en-US" sz="1100" baseline="0" dirty="0" err="1" smtClean="0"/>
              <a:t>aesch’s</a:t>
            </a:r>
            <a:r>
              <a:rPr lang="en-US" sz="1100" baseline="0" dirty="0" smtClean="0"/>
              <a:t> lyric exposition, especially during choruses, are like Cassandra’s powerful yet incoherent prophecies. they stack horror on horror so that sequentially distinct stages in the story collapse onto each other like the platforms of a failed scaffolding. we, like Cassandra, feel crushed, but also see all too clearly how all the horrors connect. endowed now with our own visionary powers, we break free from the logic of ordinary causation. instead, we see how the terror rages “back and back in the future / . . .</a:t>
            </a:r>
            <a:br>
              <a:rPr lang="en-US" sz="1100" baseline="0" dirty="0" smtClean="0"/>
            </a:br>
            <a:r>
              <a:rPr lang="en-US" sz="1100" baseline="0" dirty="0" smtClean="0"/>
              <a:t>Memory womb of Fury child-avenging fury!”</a:t>
            </a:r>
            <a:endParaRPr lang="en-US" sz="1100" b="0" dirty="0" smtClean="0"/>
          </a:p>
          <a:p>
            <a:r>
              <a:rPr lang="en-US" sz="1100" b="1" dirty="0" smtClean="0"/>
              <a:t>associative poetics:</a:t>
            </a:r>
            <a:r>
              <a:rPr lang="en-US" sz="1100" dirty="0" smtClean="0"/>
              <a:t> conceptual association by way of a shared feature, motif, image. in these plays, weavings, colors, poured drink offerings, blood – a host of motifs binding the whole </a:t>
            </a:r>
            <a:r>
              <a:rPr lang="en-US" sz="1100" dirty="0" err="1" smtClean="0"/>
              <a:t>oresteia</a:t>
            </a:r>
            <a:r>
              <a:rPr lang="en-US" sz="1100" dirty="0" smtClean="0"/>
              <a:t> together as a group of plays. chief among these motifs: the color red. as the color of blood and of fire, it is serves as emblematic of the organic connection between tragic events like the feast of </a:t>
            </a:r>
            <a:r>
              <a:rPr lang="en-US" sz="1100" dirty="0" err="1" smtClean="0"/>
              <a:t>thyestes</a:t>
            </a:r>
            <a:r>
              <a:rPr lang="en-US" sz="1100" dirty="0" smtClean="0"/>
              <a:t>, sack of troy, and murder in </a:t>
            </a:r>
            <a:r>
              <a:rPr lang="en-US" sz="1100" dirty="0" err="1" smtClean="0"/>
              <a:t>agamemnon’s</a:t>
            </a:r>
            <a:r>
              <a:rPr lang="en-US" sz="1100" dirty="0" smtClean="0"/>
              <a:t> palace. so, too, red, as the color of fire, convey with the fire signals in the opening of </a:t>
            </a:r>
            <a:r>
              <a:rPr lang="en-US" sz="1100" dirty="0" err="1" smtClean="0"/>
              <a:t>agamemnon</a:t>
            </a:r>
            <a:r>
              <a:rPr lang="en-US" sz="1100" dirty="0" smtClean="0"/>
              <a:t> not just news of </a:t>
            </a:r>
            <a:r>
              <a:rPr lang="en-US" sz="1100" dirty="0" err="1" smtClean="0"/>
              <a:t>troy’s</a:t>
            </a:r>
            <a:r>
              <a:rPr lang="en-US" sz="1100" dirty="0" smtClean="0"/>
              <a:t> destruction; they emblematically convey curse from troy to </a:t>
            </a:r>
            <a:r>
              <a:rPr lang="en-US" sz="1100" dirty="0" err="1" smtClean="0"/>
              <a:t>argos</a:t>
            </a:r>
            <a:r>
              <a:rPr lang="en-US" sz="1100" dirty="0" smtClean="0"/>
              <a:t>. the red carpet completes the connection; </a:t>
            </a:r>
            <a:r>
              <a:rPr lang="en-US" sz="1100" dirty="0" err="1" smtClean="0"/>
              <a:t>cassandra’s</a:t>
            </a:r>
            <a:r>
              <a:rPr lang="en-US" sz="1100" dirty="0" smtClean="0"/>
              <a:t> vision of the bloody, gory feast of </a:t>
            </a:r>
            <a:r>
              <a:rPr lang="en-US" sz="1100" dirty="0" err="1" smtClean="0"/>
              <a:t>thyestes</a:t>
            </a:r>
            <a:r>
              <a:rPr lang="en-US" sz="1100" dirty="0" smtClean="0"/>
              <a:t> atop the roof of the palace, like a gory, bloody version of </a:t>
            </a:r>
            <a:r>
              <a:rPr lang="en-US" sz="1100" dirty="0" err="1" smtClean="0"/>
              <a:t>panckakes</a:t>
            </a:r>
            <a:r>
              <a:rPr lang="en-US" sz="1100" dirty="0" smtClean="0"/>
              <a:t> and syrup, allows doom to saturate how we imagine the house of </a:t>
            </a:r>
            <a:r>
              <a:rPr lang="en-US" sz="1100" dirty="0" err="1" smtClean="0"/>
              <a:t>agamemnon</a:t>
            </a:r>
            <a:r>
              <a:rPr lang="en-US" sz="1100" dirty="0" smtClean="0"/>
              <a:t>. it allows us, the audience, a single stroke to envision doom upon doom crashing down upon the accursed house of </a:t>
            </a:r>
            <a:r>
              <a:rPr lang="en-US" sz="1100" dirty="0" err="1" smtClean="0"/>
              <a:t>agamemnon</a:t>
            </a:r>
            <a:r>
              <a:rPr lang="en-US" sz="1100" dirty="0" smtClean="0"/>
              <a:t>. but we shall also see this unifying motif of the color red return repurposed yet constant in its resonance in the </a:t>
            </a:r>
            <a:r>
              <a:rPr lang="en-US" sz="1100" i="1" dirty="0" smtClean="0"/>
              <a:t>Eumenides</a:t>
            </a:r>
            <a:r>
              <a:rPr lang="en-US" sz="1100" dirty="0" smtClean="0"/>
              <a:t>, the final act of this three-tragedy drama.</a:t>
            </a:r>
          </a:p>
          <a:p>
            <a:r>
              <a:rPr lang="en-US" sz="1100" dirty="0" smtClean="0"/>
              <a:t>in a choral passage like the parodos, the imagery commands a chaotic, almost hallucinogenic series of connections, all suggesting that the synaptic firing of the chorus’s imagination has plunged into a mad spiral. we see more of the same in the likewise lyric ravings of </a:t>
            </a:r>
            <a:r>
              <a:rPr lang="en-US" sz="1100" dirty="0" err="1" smtClean="0"/>
              <a:t>cassandra</a:t>
            </a:r>
            <a:r>
              <a:rPr lang="en-US" sz="1100" dirty="0" smtClean="0"/>
              <a:t> later.</a:t>
            </a:r>
          </a:p>
          <a:p>
            <a:endParaRPr lang="en-US" sz="1100" dirty="0" smtClean="0"/>
          </a:p>
          <a:p>
            <a:r>
              <a:rPr lang="en-US" sz="1100" dirty="0" smtClean="0"/>
              <a:t>otherwise, sins recapitulate key features of one another:</a:t>
            </a:r>
          </a:p>
          <a:p>
            <a:pPr marL="170558" indent="-170558">
              <a:buFont typeface="Arial" pitchFamily="34" charset="0"/>
              <a:buChar char="•"/>
            </a:pPr>
            <a:r>
              <a:rPr lang="en-US" sz="1100" dirty="0" smtClean="0"/>
              <a:t>killing of children – </a:t>
            </a:r>
            <a:r>
              <a:rPr lang="en-US" sz="1100" dirty="0" err="1" smtClean="0"/>
              <a:t>iphi</a:t>
            </a:r>
            <a:r>
              <a:rPr lang="en-US" sz="1100" dirty="0" smtClean="0"/>
              <a:t>, feast of </a:t>
            </a:r>
            <a:r>
              <a:rPr lang="en-US" sz="1100" dirty="0" err="1" smtClean="0"/>
              <a:t>thyestes</a:t>
            </a:r>
            <a:endParaRPr lang="en-US" sz="1100" dirty="0" smtClean="0"/>
          </a:p>
          <a:p>
            <a:pPr marL="170558" indent="-170558">
              <a:buFont typeface="Arial" pitchFamily="34" charset="0"/>
              <a:buChar char="•"/>
            </a:pPr>
            <a:r>
              <a:rPr lang="en-US" sz="1100" dirty="0" smtClean="0"/>
              <a:t>cannibalism: unreferenced </a:t>
            </a:r>
            <a:r>
              <a:rPr lang="en-US" sz="1100" dirty="0" err="1" smtClean="0"/>
              <a:t>tantalus-pelops</a:t>
            </a:r>
            <a:r>
              <a:rPr lang="en-US" sz="1100" dirty="0" smtClean="0"/>
              <a:t> myth, </a:t>
            </a:r>
            <a:r>
              <a:rPr lang="en-US" sz="1100" dirty="0" err="1" smtClean="0"/>
              <a:t>thyestes</a:t>
            </a:r>
            <a:endParaRPr lang="en-US" sz="1100" dirty="0" smtClean="0"/>
          </a:p>
          <a:p>
            <a:pPr marL="170558" indent="-170558">
              <a:buFont typeface="Arial" pitchFamily="34" charset="0"/>
              <a:buChar char="•"/>
            </a:pPr>
            <a:r>
              <a:rPr lang="en-US" sz="1100" dirty="0" smtClean="0"/>
              <a:t>adultery: </a:t>
            </a:r>
            <a:r>
              <a:rPr lang="en-US" sz="1100" dirty="0" err="1" smtClean="0"/>
              <a:t>thyestes</a:t>
            </a:r>
            <a:r>
              <a:rPr lang="en-US" sz="1100" dirty="0" smtClean="0"/>
              <a:t> with </a:t>
            </a:r>
            <a:r>
              <a:rPr lang="en-US" sz="1100" dirty="0" err="1" smtClean="0"/>
              <a:t>aerope</a:t>
            </a:r>
            <a:r>
              <a:rPr lang="en-US" sz="1100" dirty="0" smtClean="0"/>
              <a:t> (</a:t>
            </a:r>
            <a:r>
              <a:rPr lang="en-US" sz="1100" dirty="0" err="1" smtClean="0"/>
              <a:t>atreus</a:t>
            </a:r>
            <a:r>
              <a:rPr lang="en-US" sz="1100" dirty="0" smtClean="0"/>
              <a:t>’ wife), </a:t>
            </a:r>
            <a:r>
              <a:rPr lang="en-US" sz="1100" dirty="0" err="1" smtClean="0"/>
              <a:t>aegisthus</a:t>
            </a:r>
            <a:r>
              <a:rPr lang="en-US" sz="1100" dirty="0" smtClean="0"/>
              <a:t> with </a:t>
            </a:r>
            <a:r>
              <a:rPr lang="en-US" sz="1100" dirty="0" err="1" smtClean="0"/>
              <a:t>clyt</a:t>
            </a:r>
            <a:endParaRPr lang="en-US" sz="1100" dirty="0" smtClean="0"/>
          </a:p>
          <a:p>
            <a:pPr marL="170558" indent="-170558">
              <a:buFont typeface="Arial" pitchFamily="34" charset="0"/>
              <a:buChar char="•"/>
            </a:pPr>
            <a:r>
              <a:rPr lang="en-US" sz="1100" dirty="0" smtClean="0"/>
              <a:t>note how she looks forward to the revenge to come, and prays that it will be a revenge for her too</a:t>
            </a:r>
            <a:endParaRPr lang="en-US" sz="1100" dirty="0"/>
          </a:p>
        </p:txBody>
      </p:sp>
      <p:sp>
        <p:nvSpPr>
          <p:cNvPr id="11" name="Slide Image Placeholder 10"/>
          <p:cNvSpPr>
            <a:spLocks noGrp="1" noRot="1" noChangeAspect="1"/>
          </p:cNvSpPr>
          <p:nvPr>
            <p:ph type="sldImg"/>
          </p:nvPr>
        </p:nvSpPr>
        <p:spPr>
          <a:xfrm>
            <a:off x="2043113" y="477838"/>
            <a:ext cx="2925762" cy="1647825"/>
          </a:xfrm>
        </p:spPr>
      </p:sp>
    </p:spTree>
    <p:extLst>
      <p:ext uri="{BB962C8B-B14F-4D97-AF65-F5344CB8AC3E}">
        <p14:creationId xmlns:p14="http://schemas.microsoft.com/office/powerpoint/2010/main" val="3635025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3113" y="477838"/>
            <a:ext cx="2925762" cy="1647825"/>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900" dirty="0" smtClean="0"/>
              <a:t>PAST PRESENT AND FUTURE collapsed into one, poetry delivered in a prophetic mode…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900" dirty="0" smtClean="0"/>
              <a:t>we see more of the same in the likewise lyric ravings of </a:t>
            </a:r>
            <a:r>
              <a:rPr lang="en-US" sz="900" dirty="0" err="1" smtClean="0"/>
              <a:t>cassandra</a:t>
            </a:r>
            <a:r>
              <a:rPr lang="en-US" sz="900" dirty="0" smtClean="0"/>
              <a:t> later. thus for </a:t>
            </a:r>
            <a:r>
              <a:rPr lang="en-US" sz="900" dirty="0" err="1" smtClean="0"/>
              <a:t>cassandra</a:t>
            </a:r>
            <a:r>
              <a:rPr lang="en-US" sz="900" dirty="0"/>
              <a:t>, </a:t>
            </a:r>
            <a:r>
              <a:rPr lang="en-US" sz="900" dirty="0" smtClean="0"/>
              <a:t>past</a:t>
            </a:r>
            <a:r>
              <a:rPr lang="en-US" sz="900" dirty="0"/>
              <a:t>, present, and future meld together into a single, awful reality. so, too, within the poetic texture of </a:t>
            </a:r>
            <a:r>
              <a:rPr lang="en-US" sz="900" dirty="0" smtClean="0"/>
              <a:t>the play as whole, thematic</a:t>
            </a:r>
            <a:r>
              <a:rPr lang="en-US" sz="900" dirty="0"/>
              <a:t>, imagistic, and plot-action echoes, create a web of relationships more complex than simply action causing action – in a sense, poetic worm-holes allowing instant shifts across time and place in the narrative texture</a:t>
            </a:r>
            <a:r>
              <a:rPr lang="en-US" sz="900" dirty="0" smtClean="0"/>
              <a:t>. the horror drips through the whole like a bloody</a:t>
            </a:r>
            <a:r>
              <a:rPr lang="en-US" sz="900" baseline="0" dirty="0" smtClean="0"/>
              <a:t> stack of pancakes.</a:t>
            </a:r>
            <a:endParaRPr lang="en-US" sz="900"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2/20/2020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7</a:t>
            </a:fld>
            <a:endParaRPr lang="en-US" dirty="0"/>
          </a:p>
        </p:txBody>
      </p:sp>
    </p:spTree>
    <p:extLst>
      <p:ext uri="{BB962C8B-B14F-4D97-AF65-F5344CB8AC3E}">
        <p14:creationId xmlns:p14="http://schemas.microsoft.com/office/powerpoint/2010/main" val="285790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3113" y="477838"/>
            <a:ext cx="2925762" cy="1647825"/>
          </a:xfrm>
        </p:spPr>
      </p:sp>
      <p:sp>
        <p:nvSpPr>
          <p:cNvPr id="3" name="Notes Placeholder 2"/>
          <p:cNvSpPr>
            <a:spLocks noGrp="1"/>
          </p:cNvSpPr>
          <p:nvPr>
            <p:ph type="body" idx="1"/>
          </p:nvPr>
        </p:nvSpPr>
        <p:spPr/>
        <p:txBody>
          <a:bodyPr>
            <a:normAutofit/>
          </a:bodyPr>
          <a:lstStyle/>
          <a:p>
            <a:r>
              <a:rPr lang="en-US" dirty="0" smtClean="0"/>
              <a:t>the plays speak the language of ideological affirmation:</a:t>
            </a:r>
          </a:p>
          <a:p>
            <a:pPr lvl="1"/>
            <a:r>
              <a:rPr lang="en-US" dirty="0" smtClean="0"/>
              <a:t>of gender ideologies, political ideologies, and so on.</a:t>
            </a:r>
          </a:p>
          <a:p>
            <a:pPr lvl="0"/>
            <a:r>
              <a:rPr lang="en-US" dirty="0" smtClean="0"/>
              <a:t>but the conflicts dramatized in plays necessarily put a whole range of cherished truths on trial:</a:t>
            </a:r>
          </a:p>
          <a:p>
            <a:pPr lvl="1"/>
            <a:r>
              <a:rPr lang="en-US" dirty="0" smtClean="0"/>
              <a:t>that the patriarchal suppression of women (par for the course in the world known to our playwright and his audience) is just.</a:t>
            </a:r>
          </a:p>
          <a:p>
            <a:pPr lvl="1"/>
            <a:r>
              <a:rPr lang="en-US" dirty="0" smtClean="0"/>
              <a:t>that</a:t>
            </a:r>
            <a:r>
              <a:rPr lang="en-US" baseline="0" dirty="0" smtClean="0"/>
              <a:t> men’s lust for glory constructive.</a:t>
            </a:r>
          </a:p>
          <a:p>
            <a:pPr lvl="1"/>
            <a:r>
              <a:rPr lang="en-US" baseline="0" dirty="0" smtClean="0"/>
              <a:t>that the conflicts that inevitably arise in the social-political order can be neatly resolved through existing institutions, that justice without compromise jives with social or political order, </a:t>
            </a:r>
            <a:r>
              <a:rPr lang="en-US" i="1" baseline="0" dirty="0" smtClean="0"/>
              <a:t>with human happiness.</a:t>
            </a:r>
            <a:r>
              <a:rPr lang="en-US" dirty="0" smtClean="0"/>
              <a:t> for</a:t>
            </a:r>
            <a:r>
              <a:rPr lang="en-US" baseline="0" dirty="0" smtClean="0"/>
              <a:t> in a world where crime punishes crime, could justice itself be the problem?</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2/20/2020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8</a:t>
            </a:fld>
            <a:endParaRPr lang="en-US" dirty="0"/>
          </a:p>
        </p:txBody>
      </p:sp>
    </p:spTree>
    <p:extLst>
      <p:ext uri="{BB962C8B-B14F-4D97-AF65-F5344CB8AC3E}">
        <p14:creationId xmlns:p14="http://schemas.microsoft.com/office/powerpoint/2010/main" val="713457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1029456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agamemnon 2</a:t>
            </a:r>
            <a:endParaRPr dirty="0"/>
          </a:p>
        </p:txBody>
      </p:sp>
      <p:sp>
        <p:nvSpPr>
          <p:cNvPr id="4" name="Date Placeholder 3"/>
          <p:cNvSpPr>
            <a:spLocks noGrp="1"/>
          </p:cNvSpPr>
          <p:nvPr>
            <p:ph type="dt" sz="half" idx="10"/>
          </p:nvPr>
        </p:nvSpPr>
        <p:spPr/>
        <p:txBody>
          <a:bodyPr/>
          <a:lstStyle/>
          <a:p>
            <a:r>
              <a:rPr lang="en-US" smtClean="0"/>
              <a:t>20-Feb-20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agamemnon 2</a:t>
            </a:r>
            <a:endParaRPr dirty="0"/>
          </a:p>
        </p:txBody>
      </p:sp>
      <p:sp>
        <p:nvSpPr>
          <p:cNvPr id="4" name="Date Placeholder 3"/>
          <p:cNvSpPr>
            <a:spLocks noGrp="1"/>
          </p:cNvSpPr>
          <p:nvPr>
            <p:ph type="dt" sz="half" idx="10"/>
          </p:nvPr>
        </p:nvSpPr>
        <p:spPr/>
        <p:txBody>
          <a:bodyPr/>
          <a:lstStyle/>
          <a:p>
            <a:r>
              <a:rPr lang="en-US" smtClean="0"/>
              <a:t>20-Feb-20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294" y="1191312"/>
            <a:ext cx="11376237"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294" y="2947086"/>
            <a:ext cx="11376237"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buSzPct val="100000"/>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Footer Placeholder 4"/>
          <p:cNvSpPr>
            <a:spLocks noGrp="1"/>
          </p:cNvSpPr>
          <p:nvPr>
            <p:ph type="ftr" sz="quarter" idx="11"/>
          </p:nvPr>
        </p:nvSpPr>
        <p:spPr/>
        <p:txBody>
          <a:bodyPr/>
          <a:lstStyle/>
          <a:p>
            <a:r>
              <a:rPr lang="en-US" smtClean="0"/>
              <a:t>aeschylus agamemnon 2</a:t>
            </a:r>
            <a:endParaRPr dirty="0"/>
          </a:p>
        </p:txBody>
      </p:sp>
      <p:sp>
        <p:nvSpPr>
          <p:cNvPr id="4" name="Date Placeholder 3"/>
          <p:cNvSpPr>
            <a:spLocks noGrp="1"/>
          </p:cNvSpPr>
          <p:nvPr>
            <p:ph type="dt" sz="half" idx="10"/>
          </p:nvPr>
        </p:nvSpPr>
        <p:spPr/>
        <p:txBody>
          <a:bodyPr/>
          <a:lstStyle/>
          <a:p>
            <a:r>
              <a:rPr lang="en-US" smtClean="0"/>
              <a:t>20-Feb-20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6" name="Footer Placeholder 5"/>
          <p:cNvSpPr>
            <a:spLocks noGrp="1"/>
          </p:cNvSpPr>
          <p:nvPr>
            <p:ph type="ftr" sz="quarter" idx="11"/>
          </p:nvPr>
        </p:nvSpPr>
        <p:spPr/>
        <p:txBody>
          <a:bodyPr/>
          <a:lstStyle/>
          <a:p>
            <a:r>
              <a:rPr lang="en-US" smtClean="0"/>
              <a:t>aeschylus agamemnon 2</a:t>
            </a:r>
            <a:endParaRPr dirty="0"/>
          </a:p>
        </p:txBody>
      </p:sp>
      <p:sp>
        <p:nvSpPr>
          <p:cNvPr id="5" name="Date Placeholder 4"/>
          <p:cNvSpPr>
            <a:spLocks noGrp="1"/>
          </p:cNvSpPr>
          <p:nvPr>
            <p:ph type="dt" sz="half" idx="10"/>
          </p:nvPr>
        </p:nvSpPr>
        <p:spPr/>
        <p:txBody>
          <a:bodyPr/>
          <a:lstStyle/>
          <a:p>
            <a:r>
              <a:rPr lang="en-US" smtClean="0"/>
              <a:t>20-Feb-20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cxnSp>
        <p:nvCxnSpPr>
          <p:cNvPr id="8" name="Straight Connector 7"/>
          <p:cNvCxnSpPr/>
          <p:nvPr userDrawn="1"/>
        </p:nvCxnSpPr>
        <p:spPr>
          <a:xfrm>
            <a:off x="6094413"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buSzPct val="100000"/>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buSzPct val="100000"/>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8" name="Footer Placeholder 7"/>
          <p:cNvSpPr>
            <a:spLocks noGrp="1"/>
          </p:cNvSpPr>
          <p:nvPr>
            <p:ph type="ftr" sz="quarter" idx="11"/>
          </p:nvPr>
        </p:nvSpPr>
        <p:spPr/>
        <p:txBody>
          <a:bodyPr/>
          <a:lstStyle/>
          <a:p>
            <a:r>
              <a:rPr lang="en-US" smtClean="0"/>
              <a:t>aeschylus agamemnon 2</a:t>
            </a:r>
            <a:endParaRPr dirty="0"/>
          </a:p>
        </p:txBody>
      </p:sp>
      <p:sp>
        <p:nvSpPr>
          <p:cNvPr id="7" name="Date Placeholder 6"/>
          <p:cNvSpPr>
            <a:spLocks noGrp="1"/>
          </p:cNvSpPr>
          <p:nvPr>
            <p:ph type="dt" sz="half" idx="10"/>
          </p:nvPr>
        </p:nvSpPr>
        <p:spPr/>
        <p:txBody>
          <a:bodyPr/>
          <a:lstStyle/>
          <a:p>
            <a:r>
              <a:rPr lang="en-US" smtClean="0"/>
              <a:t>20-Feb-20</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agamemnon 2</a:t>
            </a:r>
            <a:endParaRPr dirty="0"/>
          </a:p>
        </p:txBody>
      </p:sp>
      <p:sp>
        <p:nvSpPr>
          <p:cNvPr id="5" name="Date Placeholder 4"/>
          <p:cNvSpPr>
            <a:spLocks noGrp="1"/>
          </p:cNvSpPr>
          <p:nvPr>
            <p:ph type="dt" sz="half" idx="10"/>
          </p:nvPr>
        </p:nvSpPr>
        <p:spPr/>
        <p:txBody>
          <a:bodyPr/>
          <a:lstStyle/>
          <a:p>
            <a:r>
              <a:rPr lang="en-US" smtClean="0"/>
              <a:t>20-Feb-20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agamemnon 2</a:t>
            </a:r>
            <a:endParaRPr dirty="0"/>
          </a:p>
        </p:txBody>
      </p:sp>
      <p:sp>
        <p:nvSpPr>
          <p:cNvPr id="5" name="Date Placeholder 4"/>
          <p:cNvSpPr>
            <a:spLocks noGrp="1"/>
          </p:cNvSpPr>
          <p:nvPr>
            <p:ph type="dt" sz="half" idx="10"/>
          </p:nvPr>
        </p:nvSpPr>
        <p:spPr/>
        <p:txBody>
          <a:bodyPr/>
          <a:lstStyle/>
          <a:p>
            <a:r>
              <a:rPr lang="en-US" smtClean="0"/>
              <a:t>20-Feb-20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aeschylus agamemnon 2</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20-Feb-20</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buSzPct val="100000"/>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youtu.be/ldIJVtDG5TM?t=1764"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en-US" dirty="0" smtClean="0"/>
              <a:t>From Suffering, Knowledge?</a:t>
            </a:r>
            <a:endParaRPr lang="en-US" dirty="0"/>
          </a:p>
        </p:txBody>
      </p:sp>
      <p:sp>
        <p:nvSpPr>
          <p:cNvPr id="9" name="Subtitle 8"/>
          <p:cNvSpPr>
            <a:spLocks noGrp="1"/>
          </p:cNvSpPr>
          <p:nvPr>
            <p:ph type="subTitle" idx="1"/>
          </p:nvPr>
        </p:nvSpPr>
        <p:spPr/>
        <p:txBody>
          <a:bodyPr/>
          <a:lstStyle/>
          <a:p>
            <a:r>
              <a:rPr lang="en-US" dirty="0" smtClean="0"/>
              <a:t>Aeschylus’ </a:t>
            </a:r>
            <a:r>
              <a:rPr lang="en-US" i="1" dirty="0" smtClean="0"/>
              <a:t>Agamemnon</a:t>
            </a:r>
            <a:r>
              <a:rPr lang="en-US" dirty="0" smtClean="0"/>
              <a:t> Part 2</a:t>
            </a:r>
            <a:endParaRPr lang="en-US" dirty="0"/>
          </a:p>
        </p:txBody>
      </p:sp>
    </p:spTree>
    <p:extLst>
      <p:ext uri="{BB962C8B-B14F-4D97-AF65-F5344CB8AC3E}">
        <p14:creationId xmlns:p14="http://schemas.microsoft.com/office/powerpoint/2010/main" val="3679796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Tragic </a:t>
            </a:r>
            <a:r>
              <a:rPr lang="en-US" dirty="0" smtClean="0"/>
              <a:t>Patterns (cont’d)</a:t>
            </a:r>
            <a:endParaRPr lang="en-US" dirty="0"/>
          </a:p>
        </p:txBody>
      </p:sp>
      <p:sp>
        <p:nvSpPr>
          <p:cNvPr id="3" name="Content Placeholder 2"/>
          <p:cNvSpPr>
            <a:spLocks noGrp="1"/>
          </p:cNvSpPr>
          <p:nvPr>
            <p:ph sz="half" idx="1"/>
          </p:nvPr>
        </p:nvSpPr>
        <p:spPr/>
        <p:txBody>
          <a:bodyPr/>
          <a:lstStyle/>
          <a:p>
            <a:pPr>
              <a:lnSpc>
                <a:spcPct val="124000"/>
              </a:lnSpc>
            </a:pPr>
            <a:r>
              <a:rPr lang="en-US" sz="3200" dirty="0" smtClean="0"/>
              <a:t>Tragic “Formula</a:t>
            </a:r>
            <a:r>
              <a:rPr lang="en-US" sz="3200" dirty="0"/>
              <a:t>”</a:t>
            </a:r>
          </a:p>
          <a:p>
            <a:pPr lvl="1"/>
            <a:r>
              <a:rPr lang="en-US" sz="2800" i="1" dirty="0"/>
              <a:t>koros</a:t>
            </a:r>
            <a:r>
              <a:rPr lang="en-US" sz="2800" dirty="0"/>
              <a:t> (excess, extravagance)</a:t>
            </a:r>
          </a:p>
          <a:p>
            <a:pPr lvl="1"/>
            <a:r>
              <a:rPr lang="en-US" sz="2800" i="1" dirty="0"/>
              <a:t>hubris</a:t>
            </a:r>
            <a:r>
              <a:rPr lang="en-US" sz="2800" dirty="0"/>
              <a:t> (arrogance</a:t>
            </a:r>
            <a:r>
              <a:rPr lang="en-US" sz="2800" dirty="0" smtClean="0"/>
              <a:t>, outrage, insult)</a:t>
            </a:r>
            <a:endParaRPr lang="en-US" sz="2800" dirty="0"/>
          </a:p>
          <a:p>
            <a:pPr lvl="1"/>
            <a:r>
              <a:rPr lang="en-US" sz="2800" i="1" dirty="0"/>
              <a:t>ate</a:t>
            </a:r>
            <a:r>
              <a:rPr lang="en-US" sz="2800" dirty="0"/>
              <a:t> (delusion, ruin)</a:t>
            </a:r>
          </a:p>
          <a:p>
            <a:pPr lvl="1"/>
            <a:r>
              <a:rPr lang="en-US" sz="2800" i="1" dirty="0"/>
              <a:t>dike</a:t>
            </a:r>
            <a:r>
              <a:rPr lang="en-US" sz="2800" dirty="0"/>
              <a:t> (justice</a:t>
            </a:r>
            <a:r>
              <a:rPr lang="en-US" sz="2800" dirty="0" smtClean="0"/>
              <a:t>)</a:t>
            </a:r>
            <a:endParaRPr lang="en-US" sz="2800" dirty="0"/>
          </a:p>
        </p:txBody>
      </p:sp>
      <p:sp>
        <p:nvSpPr>
          <p:cNvPr id="5" name="Content Placeholder 4"/>
          <p:cNvSpPr>
            <a:spLocks noGrp="1"/>
          </p:cNvSpPr>
          <p:nvPr>
            <p:ph sz="half" idx="2"/>
          </p:nvPr>
        </p:nvSpPr>
        <p:spPr/>
        <p:txBody>
          <a:bodyPr/>
          <a:lstStyle/>
          <a:p>
            <a:pPr>
              <a:lnSpc>
                <a:spcPct val="124000"/>
              </a:lnSpc>
            </a:pPr>
            <a:r>
              <a:rPr lang="en-US" sz="3200" dirty="0"/>
              <a:t>Tragic cycle</a:t>
            </a:r>
          </a:p>
          <a:p>
            <a:pPr lvl="1"/>
            <a:r>
              <a:rPr lang="en-US" sz="2800" dirty="0"/>
              <a:t>Crime begets crime</a:t>
            </a:r>
            <a:endParaRPr lang="en-US" sz="1400" dirty="0"/>
          </a:p>
          <a:p>
            <a:pPr>
              <a:lnSpc>
                <a:spcPct val="124000"/>
              </a:lnSpc>
            </a:pPr>
            <a:r>
              <a:rPr lang="en-US" sz="3200" dirty="0" smtClean="0"/>
              <a:t>Tragic </a:t>
            </a:r>
            <a:r>
              <a:rPr lang="en-US" sz="3200" dirty="0"/>
              <a:t>knowing</a:t>
            </a:r>
          </a:p>
          <a:p>
            <a:pPr lvl="1"/>
            <a:r>
              <a:rPr lang="en-US" sz="2800" i="1" dirty="0"/>
              <a:t>Pathei mathos</a:t>
            </a:r>
            <a:r>
              <a:rPr lang="en-US" sz="2800" dirty="0"/>
              <a:t> (“from suffering, knowledge</a:t>
            </a:r>
            <a:r>
              <a:rPr lang="en-US" sz="2800" dirty="0" smtClean="0"/>
              <a:t>”)</a:t>
            </a:r>
            <a:endParaRPr lang="en-US" dirty="0"/>
          </a:p>
        </p:txBody>
      </p:sp>
      <p:sp>
        <p:nvSpPr>
          <p:cNvPr id="2" name="Date Placeholder 1"/>
          <p:cNvSpPr>
            <a:spLocks noGrp="1"/>
          </p:cNvSpPr>
          <p:nvPr>
            <p:ph type="dt" sz="half" idx="10"/>
          </p:nvPr>
        </p:nvSpPr>
        <p:spPr/>
        <p:txBody>
          <a:bodyPr/>
          <a:lstStyle/>
          <a:p>
            <a:r>
              <a:rPr lang="en-US" smtClean="0"/>
              <a:t>20-Feb-20</a:t>
            </a:r>
            <a:endParaRPr lang="en-US"/>
          </a:p>
        </p:txBody>
      </p:sp>
      <p:sp>
        <p:nvSpPr>
          <p:cNvPr id="6" name="Footer Placeholder 5"/>
          <p:cNvSpPr>
            <a:spLocks noGrp="1"/>
          </p:cNvSpPr>
          <p:nvPr>
            <p:ph type="ftr" sz="quarter" idx="11"/>
          </p:nvPr>
        </p:nvSpPr>
        <p:spPr/>
        <p:txBody>
          <a:bodyPr/>
          <a:lstStyle/>
          <a:p>
            <a:r>
              <a:rPr lang="en-US" smtClean="0"/>
              <a:t>aeschylus agamemnon 2</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10</a:t>
            </a:fld>
            <a:endParaRPr lang="en-US"/>
          </a:p>
        </p:txBody>
      </p:sp>
    </p:spTree>
    <p:extLst>
      <p:ext uri="{BB962C8B-B14F-4D97-AF65-F5344CB8AC3E}">
        <p14:creationId xmlns:p14="http://schemas.microsoft.com/office/powerpoint/2010/main" val="2111868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fade">
                                      <p:cBhvr>
                                        <p:cTn id="32" dur="500"/>
                                        <p:tgtEl>
                                          <p:spTgt spid="5">
                                            <p:txEl>
                                              <p:pRg st="2" end="2"/>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1" y="612846"/>
            <a:ext cx="11111640" cy="5632311"/>
          </a:xfrm>
          <a:prstGeom prst="rect">
            <a:avLst/>
          </a:prstGeom>
        </p:spPr>
        <p:txBody>
          <a:bodyPr wrap="square" anchor="ctr" anchorCtr="0">
            <a:spAutoFit/>
          </a:bodyPr>
          <a:lstStyle/>
          <a:p>
            <a:r>
              <a:rPr lang="en-US" sz="3200" dirty="0" smtClean="0"/>
              <a:t>Justice </a:t>
            </a:r>
            <a:r>
              <a:rPr lang="en-US" sz="3200" dirty="0"/>
              <a:t>turns the balance scales</a:t>
            </a:r>
            <a:r>
              <a:rPr lang="en-US" sz="3200" dirty="0" smtClean="0"/>
              <a:t>,</a:t>
            </a:r>
          </a:p>
          <a:p>
            <a:r>
              <a:rPr lang="en-US" sz="3200" dirty="0" smtClean="0"/>
              <a:t>sees </a:t>
            </a:r>
            <a:r>
              <a:rPr lang="en-US" sz="3200" dirty="0"/>
              <a:t>that we </a:t>
            </a:r>
            <a:r>
              <a:rPr lang="en-US" sz="3200" dirty="0" smtClean="0"/>
              <a:t>suffer</a:t>
            </a:r>
          </a:p>
          <a:p>
            <a:pPr>
              <a:spcAft>
                <a:spcPts val="4800"/>
              </a:spcAft>
            </a:pPr>
            <a:r>
              <a:rPr lang="en-US" sz="3200" dirty="0" smtClean="0"/>
              <a:t>and </a:t>
            </a:r>
            <a:r>
              <a:rPr lang="en-US" sz="3200" dirty="0"/>
              <a:t>we suffer and we </a:t>
            </a:r>
            <a:r>
              <a:rPr lang="en-US" sz="3200" dirty="0" smtClean="0"/>
              <a:t>learn. (Chorus p</a:t>
            </a:r>
            <a:r>
              <a:rPr lang="en-US" sz="3200" dirty="0"/>
              <a:t>. 111</a:t>
            </a:r>
            <a:r>
              <a:rPr lang="en-US" sz="3200" dirty="0" smtClean="0"/>
              <a:t>)</a:t>
            </a:r>
            <a:endParaRPr lang="en-US" sz="3200" dirty="0"/>
          </a:p>
          <a:p>
            <a:r>
              <a:rPr lang="en-US" sz="3200" dirty="0" smtClean="0"/>
              <a:t>... men’s </a:t>
            </a:r>
            <a:r>
              <a:rPr lang="en-US" sz="3200" dirty="0"/>
              <a:t>prosperity never will die childless</a:t>
            </a:r>
            <a:r>
              <a:rPr lang="en-US" sz="3200" dirty="0" smtClean="0"/>
              <a:t>,</a:t>
            </a:r>
          </a:p>
          <a:p>
            <a:r>
              <a:rPr lang="en-US" sz="3200" dirty="0" smtClean="0"/>
              <a:t>once </a:t>
            </a:r>
            <a:r>
              <a:rPr lang="en-US" sz="3200" dirty="0"/>
              <a:t>full-grown it breeds.</a:t>
            </a:r>
            <a:endParaRPr lang="en-US" sz="3200" dirty="0" smtClean="0"/>
          </a:p>
          <a:p>
            <a:r>
              <a:rPr lang="en-US" sz="3200" dirty="0" smtClean="0"/>
              <a:t>Sprung </a:t>
            </a:r>
            <a:r>
              <a:rPr lang="en-US" sz="3200" dirty="0"/>
              <a:t>from the great good fortune in the </a:t>
            </a:r>
            <a:r>
              <a:rPr lang="en-US" sz="3200" dirty="0" smtClean="0"/>
              <a:t>race (</a:t>
            </a:r>
            <a:r>
              <a:rPr lang="en-US" sz="3200" i="1" dirty="0" smtClean="0"/>
              <a:t>genos</a:t>
            </a:r>
            <a:r>
              <a:rPr lang="en-US" sz="3200" dirty="0" smtClean="0"/>
              <a:t>, “family”)</a:t>
            </a:r>
          </a:p>
          <a:p>
            <a:r>
              <a:rPr lang="en-US" sz="3200" dirty="0" smtClean="0"/>
              <a:t>comes </a:t>
            </a:r>
            <a:r>
              <a:rPr lang="en-US" sz="3200" dirty="0"/>
              <a:t>bloom on bloom of </a:t>
            </a:r>
            <a:r>
              <a:rPr lang="en-US" sz="3200" dirty="0" smtClean="0"/>
              <a:t>pain.</a:t>
            </a:r>
          </a:p>
          <a:p>
            <a:r>
              <a:rPr lang="en-US" sz="3200" dirty="0" smtClean="0"/>
              <a:t>· </a:t>
            </a:r>
            <a:r>
              <a:rPr lang="en-US" sz="3200" dirty="0"/>
              <a:t>· </a:t>
            </a:r>
            <a:r>
              <a:rPr lang="en-US" sz="3200" dirty="0" smtClean="0"/>
              <a:t>·</a:t>
            </a:r>
          </a:p>
          <a:p>
            <a:r>
              <a:rPr lang="en-US" sz="3200" dirty="0" smtClean="0"/>
              <a:t>But ancient Violence (</a:t>
            </a:r>
            <a:r>
              <a:rPr lang="en-US" sz="3200" i="1" dirty="0" smtClean="0"/>
              <a:t>hubris</a:t>
            </a:r>
            <a:r>
              <a:rPr lang="en-US" sz="3200" dirty="0" smtClean="0"/>
              <a:t>) longs to breed,</a:t>
            </a:r>
          </a:p>
          <a:p>
            <a:pPr>
              <a:spcAft>
                <a:spcPts val="1200"/>
              </a:spcAft>
            </a:pPr>
            <a:r>
              <a:rPr lang="en-US" sz="3200" dirty="0" smtClean="0"/>
              <a:t>new Violence comes when its fatal hour comes. (Chorus p. 131)</a:t>
            </a:r>
          </a:p>
        </p:txBody>
      </p:sp>
    </p:spTree>
    <p:extLst>
      <p:ext uri="{BB962C8B-B14F-4D97-AF65-F5344CB8AC3E}">
        <p14:creationId xmlns:p14="http://schemas.microsoft.com/office/powerpoint/2010/main" val="286128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1" y="1351509"/>
            <a:ext cx="11111640" cy="4154984"/>
          </a:xfrm>
          <a:prstGeom prst="rect">
            <a:avLst/>
          </a:prstGeom>
        </p:spPr>
        <p:txBody>
          <a:bodyPr wrap="square" anchor="ctr" anchorCtr="0">
            <a:spAutoFit/>
          </a:bodyPr>
          <a:lstStyle/>
          <a:p>
            <a:r>
              <a:rPr lang="en-US" sz="3200" dirty="0"/>
              <a:t>Words, endless words I’ve said to serve the moment </a:t>
            </a:r>
            <a:r>
              <a:rPr lang="en-US" sz="3200" dirty="0" smtClean="0"/>
              <a:t>—</a:t>
            </a:r>
            <a:endParaRPr lang="en-US" sz="3200" dirty="0"/>
          </a:p>
          <a:p>
            <a:pPr>
              <a:spcAft>
                <a:spcPts val="4800"/>
              </a:spcAft>
            </a:pPr>
            <a:r>
              <a:rPr lang="en-US" sz="3200" dirty="0"/>
              <a:t>now it makes me proud to tell the truth</a:t>
            </a:r>
            <a:r>
              <a:rPr lang="en-US" sz="3200" dirty="0" smtClean="0"/>
              <a:t>. (Clytemnestra, p. 160)</a:t>
            </a:r>
          </a:p>
          <a:p>
            <a:r>
              <a:rPr lang="en-US" sz="3200" dirty="0" smtClean="0"/>
              <a:t>The </a:t>
            </a:r>
            <a:r>
              <a:rPr lang="en-US" sz="3200" dirty="0"/>
              <a:t>truth still holds while Zeus still holds the throne: </a:t>
            </a:r>
          </a:p>
          <a:p>
            <a:r>
              <a:rPr lang="en-US" sz="3200" dirty="0"/>
              <a:t>the one who acts must suffer </a:t>
            </a:r>
            <a:r>
              <a:rPr lang="en-US" sz="3200" dirty="0" smtClean="0"/>
              <a:t>— </a:t>
            </a:r>
            <a:endParaRPr lang="en-US" sz="3200" dirty="0"/>
          </a:p>
          <a:p>
            <a:r>
              <a:rPr lang="en-US" sz="3200" dirty="0"/>
              <a:t>that is law. Who can tear from the veins </a:t>
            </a:r>
          </a:p>
          <a:p>
            <a:r>
              <a:rPr lang="en-US" sz="3200" dirty="0"/>
              <a:t>the bad seed, the curse? The </a:t>
            </a:r>
            <a:r>
              <a:rPr lang="en-US" sz="3200" dirty="0" smtClean="0"/>
              <a:t>race (</a:t>
            </a:r>
            <a:r>
              <a:rPr lang="en-US" sz="3200" i="1" dirty="0" err="1" smtClean="0"/>
              <a:t>gona</a:t>
            </a:r>
            <a:r>
              <a:rPr lang="en-US" sz="3200" dirty="0" smtClean="0"/>
              <a:t>, “family”) </a:t>
            </a:r>
            <a:r>
              <a:rPr lang="en-US" sz="3200" dirty="0"/>
              <a:t>is welded to its ruin</a:t>
            </a:r>
            <a:r>
              <a:rPr lang="en-US" sz="3200" dirty="0" smtClean="0"/>
              <a:t>. (Chorus, p. 167)</a:t>
            </a:r>
            <a:endParaRPr lang="en-US" sz="3200" dirty="0"/>
          </a:p>
        </p:txBody>
      </p:sp>
    </p:spTree>
    <p:extLst>
      <p:ext uri="{BB962C8B-B14F-4D97-AF65-F5344CB8AC3E}">
        <p14:creationId xmlns:p14="http://schemas.microsoft.com/office/powerpoint/2010/main" val="204882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2536" y="366623"/>
            <a:ext cx="7920310" cy="6124754"/>
          </a:xfrm>
          <a:prstGeom prst="rect">
            <a:avLst/>
          </a:prstGeom>
        </p:spPr>
        <p:txBody>
          <a:bodyPr wrap="none" anchor="ctr" anchorCtr="0">
            <a:spAutoFit/>
          </a:bodyPr>
          <a:lstStyle/>
          <a:p>
            <a:r>
              <a:rPr lang="en-US" sz="2800" dirty="0"/>
              <a:t>But the lust for power never dies - </a:t>
            </a:r>
          </a:p>
          <a:p>
            <a:r>
              <a:rPr lang="en-US" sz="2800" dirty="0"/>
              <a:t>men cannot have enough. </a:t>
            </a:r>
          </a:p>
          <a:p>
            <a:r>
              <a:rPr lang="en-US" sz="2800" dirty="0"/>
              <a:t>No one will lift a hand to send it </a:t>
            </a:r>
          </a:p>
          <a:p>
            <a:r>
              <a:rPr lang="en-US" sz="2800" dirty="0"/>
              <a:t>from his door, to give it warning, </a:t>
            </a:r>
          </a:p>
          <a:p>
            <a:r>
              <a:rPr lang="en-US" sz="2800" dirty="0"/>
              <a:t>‘Power, never come again!’ </a:t>
            </a:r>
          </a:p>
          <a:p>
            <a:r>
              <a:rPr lang="en-US" sz="2800" dirty="0"/>
              <a:t>Take this man: the gods in glory </a:t>
            </a:r>
          </a:p>
          <a:p>
            <a:r>
              <a:rPr lang="en-US" sz="2800" dirty="0"/>
              <a:t>gave him Priam’s city to plunder, </a:t>
            </a:r>
          </a:p>
          <a:p>
            <a:r>
              <a:rPr lang="en-US" sz="2800" dirty="0"/>
              <a:t>brought him home in </a:t>
            </a:r>
            <a:r>
              <a:rPr lang="en-US" sz="2800" dirty="0" err="1"/>
              <a:t>splendour</a:t>
            </a:r>
            <a:r>
              <a:rPr lang="en-US" sz="2800" dirty="0"/>
              <a:t> like a god. </a:t>
            </a:r>
          </a:p>
          <a:p>
            <a:r>
              <a:rPr lang="en-US" sz="2800" dirty="0"/>
              <a:t>But now if he must pay for the blood </a:t>
            </a:r>
          </a:p>
          <a:p>
            <a:r>
              <a:rPr lang="en-US" sz="2800" dirty="0"/>
              <a:t>his fathers shed, and die for the deaths </a:t>
            </a:r>
          </a:p>
          <a:p>
            <a:r>
              <a:rPr lang="en-US" sz="2800" dirty="0"/>
              <a:t>he brought to pass, and bring more death </a:t>
            </a:r>
          </a:p>
          <a:p>
            <a:r>
              <a:rPr lang="en-US" sz="2800" dirty="0"/>
              <a:t>to avenge his dying, show us one </a:t>
            </a:r>
          </a:p>
          <a:p>
            <a:r>
              <a:rPr lang="en-US" sz="2800" dirty="0"/>
              <a:t>who boasts himself born free </a:t>
            </a:r>
          </a:p>
          <a:p>
            <a:r>
              <a:rPr lang="en-US" sz="2800" dirty="0"/>
              <a:t>of the raging angel, once he hears — (Chorus, p. 158)</a:t>
            </a:r>
          </a:p>
        </p:txBody>
      </p:sp>
    </p:spTree>
    <p:extLst>
      <p:ext uri="{BB962C8B-B14F-4D97-AF65-F5344CB8AC3E}">
        <p14:creationId xmlns:p14="http://schemas.microsoft.com/office/powerpoint/2010/main" val="283321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Is She Tragic?</a:t>
            </a:r>
            <a:endParaRPr lang="en-US" dirty="0"/>
          </a:p>
        </p:txBody>
      </p:sp>
      <p:sp>
        <p:nvSpPr>
          <p:cNvPr id="7" name="Subtitle 6"/>
          <p:cNvSpPr>
            <a:spLocks noGrp="1"/>
          </p:cNvSpPr>
          <p:nvPr>
            <p:ph type="body" idx="1"/>
          </p:nvPr>
        </p:nvSpPr>
        <p:spPr/>
        <p:txBody>
          <a:bodyPr/>
          <a:lstStyle/>
          <a:p>
            <a:r>
              <a:rPr lang="en-US" dirty="0" smtClean="0"/>
              <a:t>And If So, How? (Cassandra Scene, pp. 143 ff.)</a:t>
            </a:r>
            <a:endParaRPr lang="en-US" dirty="0"/>
          </a:p>
        </p:txBody>
      </p:sp>
    </p:spTree>
    <p:extLst>
      <p:ext uri="{BB962C8B-B14F-4D97-AF65-F5344CB8AC3E}">
        <p14:creationId xmlns:p14="http://schemas.microsoft.com/office/powerpoint/2010/main" val="884190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Cassandra</a:t>
            </a:r>
            <a:endParaRPr lang="en-US" dirty="0"/>
          </a:p>
        </p:txBody>
      </p:sp>
      <p:grpSp>
        <p:nvGrpSpPr>
          <p:cNvPr id="4" name="Group 3"/>
          <p:cNvGrpSpPr/>
          <p:nvPr/>
        </p:nvGrpSpPr>
        <p:grpSpPr>
          <a:xfrm>
            <a:off x="1217614" y="2384721"/>
            <a:ext cx="9753600" cy="3450839"/>
            <a:chOff x="560717" y="2384721"/>
            <a:chExt cx="9753600" cy="3450839"/>
          </a:xfrm>
        </p:grpSpPr>
        <p:pic>
          <p:nvPicPr>
            <p:cNvPr id="1026" name="Picture 2" descr="http://stateofthenation.co/wp-content/uploads/2019/11/Screen-Shot-2019-11-29-at-4.46.02-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717" y="2384721"/>
              <a:ext cx="5152246" cy="34508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ajax cassandra red fig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9146" y="2384721"/>
              <a:ext cx="4005171" cy="3448898"/>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Date Placeholder 6"/>
          <p:cNvSpPr>
            <a:spLocks noGrp="1"/>
          </p:cNvSpPr>
          <p:nvPr>
            <p:ph type="dt" sz="half" idx="10"/>
          </p:nvPr>
        </p:nvSpPr>
        <p:spPr/>
        <p:txBody>
          <a:bodyPr/>
          <a:lstStyle/>
          <a:p>
            <a:r>
              <a:rPr lang="en-US" smtClean="0"/>
              <a:t>20-Feb-20</a:t>
            </a:r>
            <a:endParaRPr lang="en-US"/>
          </a:p>
        </p:txBody>
      </p:sp>
      <p:sp>
        <p:nvSpPr>
          <p:cNvPr id="8" name="Footer Placeholder 7"/>
          <p:cNvSpPr>
            <a:spLocks noGrp="1"/>
          </p:cNvSpPr>
          <p:nvPr>
            <p:ph type="ftr" sz="quarter" idx="11"/>
          </p:nvPr>
        </p:nvSpPr>
        <p:spPr/>
        <p:txBody>
          <a:bodyPr/>
          <a:lstStyle/>
          <a:p>
            <a:r>
              <a:rPr lang="en-US" smtClean="0"/>
              <a:t>aeschylus agamemnon 2</a:t>
            </a:r>
            <a:endParaRPr lang="en-US" dirty="0"/>
          </a:p>
        </p:txBody>
      </p:sp>
      <p:sp>
        <p:nvSpPr>
          <p:cNvPr id="9" name="Slide Number Placeholder 8"/>
          <p:cNvSpPr>
            <a:spLocks noGrp="1"/>
          </p:cNvSpPr>
          <p:nvPr>
            <p:ph type="sldNum" sz="quarter" idx="12"/>
          </p:nvPr>
        </p:nvSpPr>
        <p:spPr/>
        <p:txBody>
          <a:bodyPr/>
          <a:lstStyle/>
          <a:p>
            <a:fld id="{F36C87F6-986D-49E6-AF40-1B3A1EE8064D}" type="slidenum">
              <a:rPr lang="en-US" smtClean="0"/>
              <a:t>15</a:t>
            </a:fld>
            <a:endParaRPr lang="en-US"/>
          </a:p>
        </p:txBody>
      </p:sp>
    </p:spTree>
    <p:extLst>
      <p:ext uri="{BB962C8B-B14F-4D97-AF65-F5344CB8AC3E}">
        <p14:creationId xmlns:p14="http://schemas.microsoft.com/office/powerpoint/2010/main" val="155952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Cassandra Scene: Summary</a:t>
            </a:r>
            <a:endParaRPr lang="en-US" dirty="0"/>
          </a:p>
        </p:txBody>
      </p:sp>
      <p:sp>
        <p:nvSpPr>
          <p:cNvPr id="6" name="Text Placeholder 5"/>
          <p:cNvSpPr>
            <a:spLocks noGrp="1"/>
          </p:cNvSpPr>
          <p:nvPr>
            <p:ph type="body" idx="1"/>
          </p:nvPr>
        </p:nvSpPr>
        <p:spPr/>
        <p:txBody>
          <a:bodyPr/>
          <a:lstStyle/>
          <a:p>
            <a:r>
              <a:rPr lang="en-US" dirty="0" smtClean="0"/>
              <a:t>Part 1 (pp. 143–149)</a:t>
            </a:r>
            <a:endParaRPr lang="en-US" dirty="0"/>
          </a:p>
        </p:txBody>
      </p:sp>
      <p:sp>
        <p:nvSpPr>
          <p:cNvPr id="7" name="Content Placeholder 6"/>
          <p:cNvSpPr>
            <a:spLocks noGrp="1"/>
          </p:cNvSpPr>
          <p:nvPr>
            <p:ph sz="half" idx="2"/>
          </p:nvPr>
        </p:nvSpPr>
        <p:spPr/>
        <p:txBody>
          <a:bodyPr>
            <a:normAutofit/>
          </a:bodyPr>
          <a:lstStyle/>
          <a:p>
            <a:r>
              <a:rPr lang="en-US" dirty="0" smtClean="0"/>
              <a:t>Greek incomprehension</a:t>
            </a:r>
          </a:p>
          <a:p>
            <a:pPr lvl="1"/>
            <a:r>
              <a:rPr lang="en-US" dirty="0" smtClean="0"/>
              <a:t>Clytemnestra</a:t>
            </a:r>
            <a:r>
              <a:rPr lang="en-US" dirty="0"/>
              <a:t>, Leader, </a:t>
            </a:r>
            <a:r>
              <a:rPr lang="en-US" dirty="0" smtClean="0"/>
              <a:t>Cassandra</a:t>
            </a:r>
            <a:endParaRPr lang="en-US" dirty="0"/>
          </a:p>
          <a:p>
            <a:r>
              <a:rPr lang="en-US" dirty="0" smtClean="0"/>
              <a:t>Lyric transport</a:t>
            </a:r>
          </a:p>
          <a:p>
            <a:pPr lvl="1"/>
            <a:r>
              <a:rPr lang="en-US" dirty="0" smtClean="0"/>
              <a:t>Visions, prophecy</a:t>
            </a:r>
          </a:p>
          <a:p>
            <a:pPr lvl="1"/>
            <a:r>
              <a:rPr lang="en-US" dirty="0" smtClean="0"/>
              <a:t>Cassandra, Leader</a:t>
            </a:r>
            <a:endParaRPr lang="en-US" dirty="0"/>
          </a:p>
        </p:txBody>
      </p:sp>
      <p:sp>
        <p:nvSpPr>
          <p:cNvPr id="8" name="Text Placeholder 7"/>
          <p:cNvSpPr>
            <a:spLocks noGrp="1"/>
          </p:cNvSpPr>
          <p:nvPr>
            <p:ph type="body" sz="quarter" idx="3"/>
          </p:nvPr>
        </p:nvSpPr>
        <p:spPr/>
        <p:txBody>
          <a:bodyPr/>
          <a:lstStyle/>
          <a:p>
            <a:r>
              <a:rPr lang="en-US" dirty="0" smtClean="0"/>
              <a:t>Part 2 (pp. 149–158)</a:t>
            </a:r>
            <a:endParaRPr lang="en-US" dirty="0"/>
          </a:p>
        </p:txBody>
      </p:sp>
      <p:sp>
        <p:nvSpPr>
          <p:cNvPr id="9" name="Content Placeholder 8"/>
          <p:cNvSpPr>
            <a:spLocks noGrp="1"/>
          </p:cNvSpPr>
          <p:nvPr>
            <p:ph sz="quarter" idx="4"/>
          </p:nvPr>
        </p:nvSpPr>
        <p:spPr/>
        <p:txBody>
          <a:bodyPr>
            <a:normAutofit lnSpcReduction="10000"/>
          </a:bodyPr>
          <a:lstStyle/>
          <a:p>
            <a:r>
              <a:rPr lang="en-US" dirty="0" smtClean="0"/>
              <a:t>Speech 1</a:t>
            </a:r>
          </a:p>
          <a:p>
            <a:pPr lvl="1"/>
            <a:r>
              <a:rPr lang="en-US" dirty="0" smtClean="0"/>
              <a:t>Visionary credentials</a:t>
            </a:r>
          </a:p>
          <a:p>
            <a:r>
              <a:rPr lang="en-US" dirty="0" smtClean="0"/>
              <a:t>Speech 2</a:t>
            </a:r>
          </a:p>
          <a:p>
            <a:pPr lvl="1"/>
            <a:r>
              <a:rPr lang="en-US" dirty="0" smtClean="0"/>
              <a:t>Grief &amp; fury</a:t>
            </a:r>
          </a:p>
          <a:p>
            <a:r>
              <a:rPr lang="en-US" dirty="0" smtClean="0"/>
              <a:t>Speech 3</a:t>
            </a:r>
          </a:p>
          <a:p>
            <a:pPr lvl="1"/>
            <a:r>
              <a:rPr lang="en-US" dirty="0" smtClean="0"/>
              <a:t>Humiliation, later calamity</a:t>
            </a:r>
            <a:endParaRPr lang="en-US" dirty="0"/>
          </a:p>
        </p:txBody>
      </p:sp>
      <p:sp>
        <p:nvSpPr>
          <p:cNvPr id="10" name="Date Placeholder 9"/>
          <p:cNvSpPr>
            <a:spLocks noGrp="1"/>
          </p:cNvSpPr>
          <p:nvPr>
            <p:ph type="dt" sz="half" idx="10"/>
          </p:nvPr>
        </p:nvSpPr>
        <p:spPr/>
        <p:txBody>
          <a:bodyPr/>
          <a:lstStyle/>
          <a:p>
            <a:r>
              <a:rPr lang="en-US" smtClean="0"/>
              <a:t>20-Feb-20</a:t>
            </a:r>
            <a:endParaRPr lang="en-US"/>
          </a:p>
        </p:txBody>
      </p:sp>
      <p:sp>
        <p:nvSpPr>
          <p:cNvPr id="11" name="Footer Placeholder 10"/>
          <p:cNvSpPr>
            <a:spLocks noGrp="1"/>
          </p:cNvSpPr>
          <p:nvPr>
            <p:ph type="ftr" sz="quarter" idx="11"/>
          </p:nvPr>
        </p:nvSpPr>
        <p:spPr/>
        <p:txBody>
          <a:bodyPr/>
          <a:lstStyle/>
          <a:p>
            <a:r>
              <a:rPr lang="en-US" smtClean="0"/>
              <a:t>aeschylus agamemnon 2</a:t>
            </a:r>
            <a:endParaRPr lang="en-US" dirty="0"/>
          </a:p>
        </p:txBody>
      </p:sp>
      <p:sp>
        <p:nvSpPr>
          <p:cNvPr id="12" name="Slide Number Placeholder 11"/>
          <p:cNvSpPr>
            <a:spLocks noGrp="1"/>
          </p:cNvSpPr>
          <p:nvPr>
            <p:ph type="sldNum" sz="quarter" idx="12"/>
          </p:nvPr>
        </p:nvSpPr>
        <p:spPr/>
        <p:txBody>
          <a:bodyPr/>
          <a:lstStyle/>
          <a:p>
            <a:fld id="{F36C87F6-986D-49E6-AF40-1B3A1EE8064D}" type="slidenum">
              <a:rPr lang="en-US" smtClean="0"/>
              <a:t>16</a:t>
            </a:fld>
            <a:endParaRPr lang="en-US"/>
          </a:p>
        </p:txBody>
      </p:sp>
    </p:spTree>
    <p:extLst>
      <p:ext uri="{BB962C8B-B14F-4D97-AF65-F5344CB8AC3E}">
        <p14:creationId xmlns:p14="http://schemas.microsoft.com/office/powerpoint/2010/main" val="258617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fade">
                                      <p:cBhvr>
                                        <p:cTn id="26" dur="500"/>
                                        <p:tgtEl>
                                          <p:spTgt spid="7">
                                            <p:txEl>
                                              <p:pRg st="3" end="3"/>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xEl>
                                              <p:pRg st="4" end="4"/>
                                            </p:txEl>
                                          </p:spTgt>
                                        </p:tgtEl>
                                        <p:attrNameLst>
                                          <p:attrName>style.visibility</p:attrName>
                                        </p:attrNameLst>
                                      </p:cBhvr>
                                      <p:to>
                                        <p:strVal val="visible"/>
                                      </p:to>
                                    </p:set>
                                    <p:animEffect transition="in" filter="fade">
                                      <p:cBhvr>
                                        <p:cTn id="29" dur="500"/>
                                        <p:tgtEl>
                                          <p:spTgt spid="7">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bg/>
                                          </p:spTgt>
                                        </p:tgtEl>
                                        <p:attrNameLst>
                                          <p:attrName>style.visibility</p:attrName>
                                        </p:attrNameLst>
                                      </p:cBhvr>
                                      <p:to>
                                        <p:strVal val="visible"/>
                                      </p:to>
                                    </p:set>
                                    <p:animEffect transition="in" filter="fade">
                                      <p:cBhvr>
                                        <p:cTn id="34" dur="500"/>
                                        <p:tgtEl>
                                          <p:spTgt spid="8">
                                            <p:bg/>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fade">
                                      <p:cBhvr>
                                        <p:cTn id="37" dur="500"/>
                                        <p:tgtEl>
                                          <p:spTgt spid="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fade">
                                      <p:cBhvr>
                                        <p:cTn id="42" dur="500"/>
                                        <p:tgtEl>
                                          <p:spTgt spid="9">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9">
                                            <p:txEl>
                                              <p:pRg st="1" end="1"/>
                                            </p:txEl>
                                          </p:spTgt>
                                        </p:tgtEl>
                                        <p:attrNameLst>
                                          <p:attrName>style.visibility</p:attrName>
                                        </p:attrNameLst>
                                      </p:cBhvr>
                                      <p:to>
                                        <p:strVal val="visible"/>
                                      </p:to>
                                    </p:set>
                                    <p:animEffect transition="in" filter="fade">
                                      <p:cBhvr>
                                        <p:cTn id="45" dur="500"/>
                                        <p:tgtEl>
                                          <p:spTgt spid="9">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2" end="2"/>
                                            </p:txEl>
                                          </p:spTgt>
                                        </p:tgtEl>
                                        <p:attrNameLst>
                                          <p:attrName>style.visibility</p:attrName>
                                        </p:attrNameLst>
                                      </p:cBhvr>
                                      <p:to>
                                        <p:strVal val="visible"/>
                                      </p:to>
                                    </p:set>
                                    <p:animEffect transition="in" filter="fade">
                                      <p:cBhvr>
                                        <p:cTn id="50" dur="500"/>
                                        <p:tgtEl>
                                          <p:spTgt spid="9">
                                            <p:txEl>
                                              <p:pRg st="2" end="2"/>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9">
                                            <p:txEl>
                                              <p:pRg st="3" end="3"/>
                                            </p:txEl>
                                          </p:spTgt>
                                        </p:tgtEl>
                                        <p:attrNameLst>
                                          <p:attrName>style.visibility</p:attrName>
                                        </p:attrNameLst>
                                      </p:cBhvr>
                                      <p:to>
                                        <p:strVal val="visible"/>
                                      </p:to>
                                    </p:set>
                                    <p:animEffect transition="in" filter="fade">
                                      <p:cBhvr>
                                        <p:cTn id="53" dur="500"/>
                                        <p:tgtEl>
                                          <p:spTgt spid="9">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9">
                                            <p:txEl>
                                              <p:pRg st="4" end="4"/>
                                            </p:txEl>
                                          </p:spTgt>
                                        </p:tgtEl>
                                        <p:attrNameLst>
                                          <p:attrName>style.visibility</p:attrName>
                                        </p:attrNameLst>
                                      </p:cBhvr>
                                      <p:to>
                                        <p:strVal val="visible"/>
                                      </p:to>
                                    </p:set>
                                    <p:animEffect transition="in" filter="fade">
                                      <p:cBhvr>
                                        <p:cTn id="58" dur="500"/>
                                        <p:tgtEl>
                                          <p:spTgt spid="9">
                                            <p:txEl>
                                              <p:pRg st="4" end="4"/>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9">
                                            <p:txEl>
                                              <p:pRg st="5" end="5"/>
                                            </p:txEl>
                                          </p:spTgt>
                                        </p:tgtEl>
                                        <p:attrNameLst>
                                          <p:attrName>style.visibility</p:attrName>
                                        </p:attrNameLst>
                                      </p:cBhvr>
                                      <p:to>
                                        <p:strVal val="visible"/>
                                      </p:to>
                                    </p:set>
                                    <p:animEffect transition="in" filter="fade">
                                      <p:cBhvr>
                                        <p:cTn id="61"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build="p"/>
      <p:bldP spid="8" grpId="0" uiExpand="1" build="p" animBg="1"/>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9605" y="522499"/>
            <a:ext cx="11369615" cy="5813002"/>
          </a:xfrm>
          <a:prstGeom prst="rect">
            <a:avLst/>
          </a:prstGeom>
          <a:noFill/>
        </p:spPr>
        <p:txBody>
          <a:bodyPr wrap="square" rtlCol="0" anchor="ctr" anchorCtr="0">
            <a:spAutoFit/>
          </a:bodyPr>
          <a:lstStyle/>
          <a:p>
            <a:pPr marL="457200" indent="-457200">
              <a:lnSpc>
                <a:spcPct val="114000"/>
              </a:lnSpc>
              <a:spcAft>
                <a:spcPts val="1800"/>
              </a:spcAft>
              <a:buFont typeface="+mj-lt"/>
              <a:buAutoNum type="arabicPeriod"/>
            </a:pPr>
            <a:r>
              <a:rPr lang="en-US" sz="2400" dirty="0" smtClean="0">
                <a:solidFill>
                  <a:srgbClr val="737373"/>
                </a:solidFill>
                <a:latin typeface="Calibri" panose="020F0502020204030204" pitchFamily="34" charset="0"/>
                <a:cs typeface="Calibri" panose="020F0502020204030204" pitchFamily="34" charset="0"/>
              </a:rPr>
              <a:t>CLYTEMNESTRA Unless she’s like a swallow, possessed / of her own barbaric song, strange, dark. / I speak directly as I can — she must obey. (p. 143)</a:t>
            </a:r>
            <a:br>
              <a:rPr lang="en-US" sz="2400" dirty="0" smtClean="0">
                <a:solidFill>
                  <a:srgbClr val="737373"/>
                </a:solidFill>
                <a:latin typeface="Calibri" panose="020F0502020204030204" pitchFamily="34" charset="0"/>
                <a:cs typeface="Calibri" panose="020F0502020204030204" pitchFamily="34" charset="0"/>
              </a:rPr>
            </a:br>
            <a:r>
              <a:rPr lang="en-US" sz="2400" dirty="0" smtClean="0">
                <a:solidFill>
                  <a:srgbClr val="737373"/>
                </a:solidFill>
                <a:latin typeface="Calibri" panose="020F0502020204030204" pitchFamily="34" charset="0"/>
                <a:cs typeface="Calibri" panose="020F0502020204030204" pitchFamily="34" charset="0"/>
              </a:rPr>
              <a:t>CASSANDRA </a:t>
            </a:r>
            <a:r>
              <a:rPr lang="en-US" sz="2400" dirty="0" err="1" smtClean="0">
                <a:solidFill>
                  <a:srgbClr val="737373"/>
                </a:solidFill>
                <a:latin typeface="Calibri" panose="020F0502020204030204" pitchFamily="34" charset="0"/>
                <a:cs typeface="Calibri" panose="020F0502020204030204" pitchFamily="34" charset="0"/>
              </a:rPr>
              <a:t>Aieeeeee</a:t>
            </a:r>
            <a:r>
              <a:rPr lang="en-US" sz="2400" dirty="0">
                <a:solidFill>
                  <a:srgbClr val="737373"/>
                </a:solidFill>
                <a:latin typeface="Calibri" panose="020F0502020204030204" pitchFamily="34" charset="0"/>
                <a:cs typeface="Calibri" panose="020F0502020204030204" pitchFamily="34" charset="0"/>
              </a:rPr>
              <a:t>! Earth </a:t>
            </a:r>
            <a:r>
              <a:rPr lang="en-US" sz="2400" dirty="0" smtClean="0">
                <a:solidFill>
                  <a:srgbClr val="737373"/>
                </a:solidFill>
                <a:latin typeface="Calibri" panose="020F0502020204030204" pitchFamily="34" charset="0"/>
                <a:cs typeface="Calibri" panose="020F0502020204030204" pitchFamily="34" charset="0"/>
              </a:rPr>
              <a:t>— Mother — / Curse </a:t>
            </a:r>
            <a:r>
              <a:rPr lang="en-US" sz="2400" dirty="0">
                <a:solidFill>
                  <a:srgbClr val="737373"/>
                </a:solidFill>
                <a:latin typeface="Calibri" panose="020F0502020204030204" pitchFamily="34" charset="0"/>
                <a:cs typeface="Calibri" panose="020F0502020204030204" pitchFamily="34" charset="0"/>
              </a:rPr>
              <a:t>of the Earth </a:t>
            </a:r>
            <a:r>
              <a:rPr lang="en-US" sz="2400" dirty="0" smtClean="0">
                <a:solidFill>
                  <a:srgbClr val="737373"/>
                </a:solidFill>
                <a:latin typeface="Calibri" panose="020F0502020204030204" pitchFamily="34" charset="0"/>
                <a:cs typeface="Calibri" panose="020F0502020204030204" pitchFamily="34" charset="0"/>
              </a:rPr>
              <a:t>— </a:t>
            </a:r>
            <a:r>
              <a:rPr lang="en-US" sz="2400" dirty="0">
                <a:solidFill>
                  <a:srgbClr val="737373"/>
                </a:solidFill>
                <a:latin typeface="Calibri" panose="020F0502020204030204" pitchFamily="34" charset="0"/>
                <a:cs typeface="Calibri" panose="020F0502020204030204" pitchFamily="34" charset="0"/>
              </a:rPr>
              <a:t>Apollo </a:t>
            </a:r>
            <a:r>
              <a:rPr lang="en-US" sz="2400" dirty="0" err="1">
                <a:solidFill>
                  <a:srgbClr val="737373"/>
                </a:solidFill>
                <a:latin typeface="Calibri" panose="020F0502020204030204" pitchFamily="34" charset="0"/>
                <a:cs typeface="Calibri" panose="020F0502020204030204" pitchFamily="34" charset="0"/>
              </a:rPr>
              <a:t>Apollo</a:t>
            </a:r>
            <a:r>
              <a:rPr lang="en-US" sz="2400" dirty="0" smtClean="0">
                <a:solidFill>
                  <a:srgbClr val="737373"/>
                </a:solidFill>
                <a:latin typeface="Calibri" panose="020F0502020204030204" pitchFamily="34" charset="0"/>
                <a:cs typeface="Calibri" panose="020F0502020204030204" pitchFamily="34" charset="0"/>
              </a:rPr>
              <a:t>! (p. 144) (</a:t>
            </a:r>
            <a:r>
              <a:rPr lang="en-US" sz="2400" i="1" dirty="0" err="1">
                <a:solidFill>
                  <a:srgbClr val="737373"/>
                </a:solidFill>
                <a:latin typeface="Calibri" panose="020F0502020204030204" pitchFamily="34" charset="0"/>
                <a:cs typeface="Calibri" panose="020F0502020204030204" pitchFamily="34" charset="0"/>
              </a:rPr>
              <a:t>ototototoi</a:t>
            </a:r>
            <a:r>
              <a:rPr lang="en-US" sz="2400" i="1" dirty="0">
                <a:solidFill>
                  <a:srgbClr val="737373"/>
                </a:solidFill>
                <a:latin typeface="Calibri" panose="020F0502020204030204" pitchFamily="34" charset="0"/>
                <a:cs typeface="Calibri" panose="020F0502020204030204" pitchFamily="34" charset="0"/>
              </a:rPr>
              <a:t> </a:t>
            </a:r>
            <a:r>
              <a:rPr lang="en-US" sz="2400" i="1" dirty="0" err="1">
                <a:solidFill>
                  <a:srgbClr val="737373"/>
                </a:solidFill>
                <a:latin typeface="Calibri" panose="020F0502020204030204" pitchFamily="34" charset="0"/>
                <a:cs typeface="Calibri" panose="020F0502020204030204" pitchFamily="34" charset="0"/>
              </a:rPr>
              <a:t>popoi</a:t>
            </a:r>
            <a:r>
              <a:rPr lang="en-US" sz="2400" i="1" dirty="0">
                <a:solidFill>
                  <a:srgbClr val="737373"/>
                </a:solidFill>
                <a:latin typeface="Calibri" panose="020F0502020204030204" pitchFamily="34" charset="0"/>
                <a:cs typeface="Calibri" panose="020F0502020204030204" pitchFamily="34" charset="0"/>
              </a:rPr>
              <a:t> </a:t>
            </a:r>
            <a:r>
              <a:rPr lang="en-US" sz="2400" i="1" dirty="0" err="1">
                <a:solidFill>
                  <a:srgbClr val="737373"/>
                </a:solidFill>
                <a:latin typeface="Calibri" panose="020F0502020204030204" pitchFamily="34" charset="0"/>
                <a:cs typeface="Calibri" panose="020F0502020204030204" pitchFamily="34" charset="0"/>
              </a:rPr>
              <a:t>dā</a:t>
            </a:r>
            <a:r>
              <a:rPr lang="en-US" sz="2400" i="1" dirty="0">
                <a:solidFill>
                  <a:srgbClr val="737373"/>
                </a:solidFill>
                <a:latin typeface="Calibri" panose="020F0502020204030204" pitchFamily="34" charset="0"/>
                <a:cs typeface="Calibri" panose="020F0502020204030204" pitchFamily="34" charset="0"/>
              </a:rPr>
              <a:t> </a:t>
            </a:r>
            <a:r>
              <a:rPr lang="en-US" sz="2400" dirty="0">
                <a:solidFill>
                  <a:srgbClr val="737373"/>
                </a:solidFill>
                <a:latin typeface="Calibri" panose="020F0502020204030204" pitchFamily="34" charset="0"/>
                <a:cs typeface="Calibri" panose="020F0502020204030204" pitchFamily="34" charset="0"/>
              </a:rPr>
              <a:t>|</a:t>
            </a:r>
            <a:r>
              <a:rPr lang="en-US" sz="2400" i="1" dirty="0">
                <a:solidFill>
                  <a:srgbClr val="737373"/>
                </a:solidFill>
                <a:latin typeface="Calibri" panose="020F0502020204030204" pitchFamily="34" charset="0"/>
                <a:cs typeface="Calibri" panose="020F0502020204030204" pitchFamily="34" charset="0"/>
              </a:rPr>
              <a:t> </a:t>
            </a:r>
            <a:r>
              <a:rPr lang="en-US" sz="2400" i="1" dirty="0" err="1">
                <a:solidFill>
                  <a:srgbClr val="737373"/>
                </a:solidFill>
                <a:latin typeface="Calibri" panose="020F0502020204030204" pitchFamily="34" charset="0"/>
                <a:cs typeface="Calibri" panose="020F0502020204030204" pitchFamily="34" charset="0"/>
              </a:rPr>
              <a:t>ōpollon</a:t>
            </a:r>
            <a:r>
              <a:rPr lang="en-US" sz="2400" i="1" dirty="0">
                <a:solidFill>
                  <a:srgbClr val="737373"/>
                </a:solidFill>
                <a:latin typeface="Calibri" panose="020F0502020204030204" pitchFamily="34" charset="0"/>
                <a:cs typeface="Calibri" panose="020F0502020204030204" pitchFamily="34" charset="0"/>
              </a:rPr>
              <a:t> </a:t>
            </a:r>
            <a:r>
              <a:rPr lang="en-US" sz="2400" i="1" dirty="0" err="1" smtClean="0">
                <a:solidFill>
                  <a:srgbClr val="737373"/>
                </a:solidFill>
                <a:latin typeface="Calibri" panose="020F0502020204030204" pitchFamily="34" charset="0"/>
                <a:cs typeface="Calibri" panose="020F0502020204030204" pitchFamily="34" charset="0"/>
              </a:rPr>
              <a:t>ōpollon</a:t>
            </a:r>
            <a:r>
              <a:rPr lang="en-US" sz="2400" dirty="0" smtClean="0">
                <a:solidFill>
                  <a:srgbClr val="737373"/>
                </a:solidFill>
                <a:latin typeface="Calibri" panose="020F0502020204030204" pitchFamily="34" charset="0"/>
                <a:cs typeface="Calibri" panose="020F0502020204030204" pitchFamily="34" charset="0"/>
              </a:rPr>
              <a:t>, lines </a:t>
            </a:r>
            <a:r>
              <a:rPr lang="en-US" sz="2400" dirty="0">
                <a:solidFill>
                  <a:srgbClr val="737373"/>
                </a:solidFill>
                <a:latin typeface="Calibri" panose="020F0502020204030204" pitchFamily="34" charset="0"/>
                <a:cs typeface="Calibri" panose="020F0502020204030204" pitchFamily="34" charset="0"/>
              </a:rPr>
              <a:t>1072–1073</a:t>
            </a:r>
            <a:r>
              <a:rPr lang="en-US" sz="2400" dirty="0" smtClean="0">
                <a:solidFill>
                  <a:srgbClr val="737373"/>
                </a:solidFill>
                <a:latin typeface="Calibri" panose="020F0502020204030204" pitchFamily="34" charset="0"/>
                <a:cs typeface="Calibri" panose="020F0502020204030204" pitchFamily="34" charset="0"/>
              </a:rPr>
              <a:t>)</a:t>
            </a:r>
          </a:p>
          <a:p>
            <a:pPr marL="457200" indent="-457200">
              <a:lnSpc>
                <a:spcPct val="114000"/>
              </a:lnSpc>
              <a:spcAft>
                <a:spcPts val="1800"/>
              </a:spcAft>
              <a:buFont typeface="+mj-lt"/>
              <a:buAutoNum type="arabicPeriod"/>
            </a:pPr>
            <a:r>
              <a:rPr lang="en-US" sz="2400" dirty="0" smtClean="0">
                <a:solidFill>
                  <a:srgbClr val="737373"/>
                </a:solidFill>
                <a:latin typeface="Calibri" panose="020F0502020204030204" pitchFamily="34" charset="0"/>
                <a:cs typeface="Calibri" panose="020F0502020204030204" pitchFamily="34" charset="0"/>
              </a:rPr>
              <a:t>CASSANDRA You</a:t>
            </a:r>
            <a:r>
              <a:rPr lang="en-US" sz="2400" dirty="0">
                <a:solidFill>
                  <a:srgbClr val="737373"/>
                </a:solidFill>
                <a:latin typeface="Calibri" panose="020F0502020204030204" pitchFamily="34" charset="0"/>
                <a:cs typeface="Calibri" panose="020F0502020204030204" pitchFamily="34" charset="0"/>
              </a:rPr>
              <a:t>, you godforsaken </a:t>
            </a:r>
            <a:r>
              <a:rPr lang="en-US" sz="2400" dirty="0" smtClean="0">
                <a:solidFill>
                  <a:srgbClr val="737373"/>
                </a:solidFill>
                <a:latin typeface="Calibri" panose="020F0502020204030204" pitchFamily="34" charset="0"/>
                <a:cs typeface="Calibri" panose="020F0502020204030204" pitchFamily="34" charset="0"/>
              </a:rPr>
              <a:t>— </a:t>
            </a:r>
            <a:r>
              <a:rPr lang="en-US" sz="2400" dirty="0">
                <a:solidFill>
                  <a:srgbClr val="737373"/>
                </a:solidFill>
                <a:latin typeface="Calibri" panose="020F0502020204030204" pitchFamily="34" charset="0"/>
                <a:cs typeface="Calibri" panose="020F0502020204030204" pitchFamily="34" charset="0"/>
              </a:rPr>
              <a:t>you’d do this? / The lord of your bed, / you bathe him </a:t>
            </a:r>
            <a:r>
              <a:rPr lang="en-US" sz="2400" dirty="0"/>
              <a:t>. . </a:t>
            </a:r>
            <a:r>
              <a:rPr lang="en-US" sz="2400" dirty="0" smtClean="0"/>
              <a:t>. </a:t>
            </a:r>
            <a:r>
              <a:rPr lang="en-US" sz="2400" dirty="0" smtClean="0">
                <a:solidFill>
                  <a:srgbClr val="737373"/>
                </a:solidFill>
                <a:latin typeface="Calibri" panose="020F0502020204030204" pitchFamily="34" charset="0"/>
                <a:cs typeface="Calibri" panose="020F0502020204030204" pitchFamily="34" charset="0"/>
              </a:rPr>
              <a:t>his </a:t>
            </a:r>
            <a:r>
              <a:rPr lang="en-US" sz="2400" dirty="0">
                <a:solidFill>
                  <a:srgbClr val="737373"/>
                </a:solidFill>
                <a:latin typeface="Calibri" panose="020F0502020204030204" pitchFamily="34" charset="0"/>
                <a:cs typeface="Calibri" panose="020F0502020204030204" pitchFamily="34" charset="0"/>
              </a:rPr>
              <a:t>body glistens, then — / how to tell the climax? </a:t>
            </a:r>
            <a:r>
              <a:rPr lang="en-US" sz="2400" dirty="0" smtClean="0">
                <a:solidFill>
                  <a:srgbClr val="737373"/>
                </a:solidFill>
                <a:latin typeface="Calibri" panose="020F0502020204030204" pitchFamily="34" charset="0"/>
                <a:cs typeface="Calibri" panose="020F0502020204030204" pitchFamily="34" charset="0"/>
              </a:rPr>
              <a:t>— </a:t>
            </a:r>
            <a:r>
              <a:rPr lang="en-US" sz="2400" dirty="0"/>
              <a:t>. . . </a:t>
            </a:r>
            <a:r>
              <a:rPr lang="en-US" sz="2400" dirty="0" smtClean="0"/>
              <a:t>.</a:t>
            </a:r>
            <a:br>
              <a:rPr lang="en-US" sz="2400" dirty="0" smtClean="0"/>
            </a:br>
            <a:r>
              <a:rPr lang="en-US" sz="2400" dirty="0" smtClean="0">
                <a:solidFill>
                  <a:srgbClr val="737373"/>
                </a:solidFill>
                <a:latin typeface="Calibri" panose="020F0502020204030204" pitchFamily="34" charset="0"/>
                <a:cs typeface="Calibri" panose="020F0502020204030204" pitchFamily="34" charset="0"/>
              </a:rPr>
              <a:t>LEADER</a:t>
            </a:r>
            <a:r>
              <a:rPr lang="en-US" sz="2400" dirty="0">
                <a:solidFill>
                  <a:srgbClr val="737373"/>
                </a:solidFill>
                <a:latin typeface="Calibri" panose="020F0502020204030204" pitchFamily="34" charset="0"/>
                <a:cs typeface="Calibri" panose="020F0502020204030204" pitchFamily="34" charset="0"/>
              </a:rPr>
              <a:t>. Still lost. Her riddles, her dark words of god / I’m groping, helpless. (pp. 146–147</a:t>
            </a:r>
            <a:r>
              <a:rPr lang="en-US" sz="2400" dirty="0" smtClean="0">
                <a:solidFill>
                  <a:srgbClr val="737373"/>
                </a:solidFill>
                <a:latin typeface="Calibri" panose="020F0502020204030204" pitchFamily="34" charset="0"/>
                <a:cs typeface="Calibri" panose="020F0502020204030204" pitchFamily="34" charset="0"/>
              </a:rPr>
              <a:t>)</a:t>
            </a:r>
          </a:p>
          <a:p>
            <a:pPr marL="457200" indent="-457200">
              <a:lnSpc>
                <a:spcPct val="114000"/>
              </a:lnSpc>
              <a:spcAft>
                <a:spcPts val="1800"/>
              </a:spcAft>
              <a:buFont typeface="+mj-lt"/>
              <a:buAutoNum type="arabicPeriod"/>
            </a:pPr>
            <a:r>
              <a:rPr lang="en-US" sz="2400" dirty="0">
                <a:solidFill>
                  <a:srgbClr val="737373"/>
                </a:solidFill>
                <a:latin typeface="Calibri" panose="020F0502020204030204" pitchFamily="34" charset="0"/>
                <a:cs typeface="Calibri" panose="020F0502020204030204" pitchFamily="34" charset="0"/>
              </a:rPr>
              <a:t>CASSANDRA I </a:t>
            </a:r>
            <a:r>
              <a:rPr lang="en-US" sz="2400" dirty="0" smtClean="0">
                <a:solidFill>
                  <a:srgbClr val="737373"/>
                </a:solidFill>
                <a:latin typeface="Calibri" panose="020F0502020204030204" pitchFamily="34" charset="0"/>
                <a:cs typeface="Calibri" panose="020F0502020204030204" pitchFamily="34" charset="0"/>
              </a:rPr>
              <a:t>yielded / then at the climax I recoiled — I deceived Apollo. (p. 151)</a:t>
            </a:r>
          </a:p>
          <a:p>
            <a:pPr marL="457200" indent="-457200">
              <a:lnSpc>
                <a:spcPct val="114000"/>
              </a:lnSpc>
              <a:spcAft>
                <a:spcPts val="1800"/>
              </a:spcAft>
              <a:buFont typeface="+mj-lt"/>
              <a:buAutoNum type="arabicPeriod"/>
            </a:pPr>
            <a:r>
              <a:rPr lang="en-US" sz="2400" dirty="0">
                <a:solidFill>
                  <a:srgbClr val="737373"/>
                </a:solidFill>
                <a:latin typeface="Calibri" panose="020F0502020204030204" pitchFamily="34" charset="0"/>
                <a:cs typeface="Calibri" panose="020F0502020204030204" pitchFamily="34" charset="0"/>
              </a:rPr>
              <a:t>CASSANDRA We will die, / but not without some honour from the gods. / There will come another to avenge us, / born to kill his mother, born / his father’s champion. (p. 155)</a:t>
            </a:r>
            <a:endParaRPr lang="en-US" sz="24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69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Reveal</a:t>
            </a:r>
          </a:p>
        </p:txBody>
      </p:sp>
      <p:sp>
        <p:nvSpPr>
          <p:cNvPr id="3" name="Content Placeholder 2"/>
          <p:cNvSpPr>
            <a:spLocks noGrp="1"/>
          </p:cNvSpPr>
          <p:nvPr>
            <p:ph idx="1"/>
          </p:nvPr>
        </p:nvSpPr>
        <p:spPr>
          <a:xfrm>
            <a:off x="1217614" y="1828800"/>
            <a:ext cx="6000533" cy="4343400"/>
          </a:xfrm>
        </p:spPr>
        <p:txBody>
          <a:bodyPr/>
          <a:lstStyle/>
          <a:p>
            <a:r>
              <a:rPr lang="en-US" dirty="0"/>
              <a:t>How does the Chorus feel?</a:t>
            </a:r>
          </a:p>
          <a:p>
            <a:r>
              <a:rPr lang="en-US" dirty="0" smtClean="0"/>
              <a:t>How does Clytemnestra feel?</a:t>
            </a:r>
          </a:p>
          <a:p>
            <a:r>
              <a:rPr lang="en-US" dirty="0" smtClean="0"/>
              <a:t>How do </a:t>
            </a:r>
            <a:r>
              <a:rPr lang="en-US" i="1" dirty="0" smtClean="0"/>
              <a:t>you</a:t>
            </a:r>
            <a:r>
              <a:rPr lang="en-US" dirty="0" smtClean="0"/>
              <a:t> feel?</a:t>
            </a:r>
            <a:endParaRPr lang="en-US" dirty="0"/>
          </a:p>
        </p:txBody>
      </p:sp>
      <p:grpSp>
        <p:nvGrpSpPr>
          <p:cNvPr id="6" name="Group 5"/>
          <p:cNvGrpSpPr/>
          <p:nvPr/>
        </p:nvGrpSpPr>
        <p:grpSpPr>
          <a:xfrm>
            <a:off x="7364796" y="1828800"/>
            <a:ext cx="4367293" cy="3921583"/>
            <a:chOff x="7218147" y="1751167"/>
            <a:chExt cx="4367293" cy="3921583"/>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8147" y="1751167"/>
              <a:ext cx="4367293" cy="3336808"/>
            </a:xfrm>
            <a:prstGeom prst="rect">
              <a:avLst/>
            </a:prstGeom>
          </p:spPr>
        </p:pic>
        <p:sp>
          <p:nvSpPr>
            <p:cNvPr id="5" name="TextBox 4"/>
            <p:cNvSpPr txBox="1"/>
            <p:nvPr/>
          </p:nvSpPr>
          <p:spPr>
            <a:xfrm>
              <a:off x="7343399" y="5087975"/>
              <a:ext cx="4116788" cy="584775"/>
            </a:xfrm>
            <a:prstGeom prst="rect">
              <a:avLst/>
            </a:prstGeom>
            <a:noFill/>
          </p:spPr>
          <p:txBody>
            <a:bodyPr wrap="square" rtlCol="0">
              <a:spAutoFit/>
            </a:bodyPr>
            <a:lstStyle/>
            <a:p>
              <a:pPr algn="ctr"/>
              <a:r>
                <a:rPr lang="en-US" sz="1600" dirty="0">
                  <a:solidFill>
                    <a:schemeClr val="tx2"/>
                  </a:solidFill>
                </a:rPr>
                <a:t>Aeschylus </a:t>
              </a:r>
              <a:r>
                <a:rPr lang="en-US" sz="1600" i="1" dirty="0">
                  <a:solidFill>
                    <a:schemeClr val="tx2"/>
                  </a:solidFill>
                </a:rPr>
                <a:t>Agamemnon</a:t>
              </a:r>
              <a:r>
                <a:rPr lang="en-US" sz="1600" dirty="0">
                  <a:solidFill>
                    <a:schemeClr val="tx2"/>
                  </a:solidFill>
                </a:rPr>
                <a:t> part 2. Peter </a:t>
              </a:r>
              <a:r>
                <a:rPr lang="en-US" sz="1600" dirty="0" smtClean="0">
                  <a:solidFill>
                    <a:schemeClr val="tx2"/>
                  </a:solidFill>
                </a:rPr>
                <a:t>Hall, </a:t>
              </a:r>
              <a:r>
                <a:rPr lang="en-US" sz="1600" dirty="0">
                  <a:solidFill>
                    <a:schemeClr val="tx2"/>
                  </a:solidFill>
                </a:rPr>
                <a:t>1981</a:t>
              </a:r>
              <a:br>
                <a:rPr lang="en-US" sz="1600" dirty="0">
                  <a:solidFill>
                    <a:schemeClr val="tx2"/>
                  </a:solidFill>
                </a:rPr>
              </a:br>
              <a:r>
                <a:rPr lang="en-US" sz="1600" dirty="0" smtClean="0">
                  <a:hlinkClick r:id="rId4"/>
                </a:rPr>
                <a:t>https://youtu.be/ldIJVtDG5TM?t=1764</a:t>
              </a:r>
              <a:endParaRPr lang="en-US" sz="1600" dirty="0"/>
            </a:p>
          </p:txBody>
        </p:sp>
      </p:grpSp>
      <p:sp>
        <p:nvSpPr>
          <p:cNvPr id="7" name="Date Placeholder 6"/>
          <p:cNvSpPr>
            <a:spLocks noGrp="1"/>
          </p:cNvSpPr>
          <p:nvPr>
            <p:ph type="dt" sz="half" idx="10"/>
          </p:nvPr>
        </p:nvSpPr>
        <p:spPr/>
        <p:txBody>
          <a:bodyPr/>
          <a:lstStyle/>
          <a:p>
            <a:r>
              <a:rPr lang="en-US" smtClean="0"/>
              <a:t>20-Feb-20</a:t>
            </a:r>
            <a:endParaRPr lang="en-US"/>
          </a:p>
        </p:txBody>
      </p:sp>
      <p:sp>
        <p:nvSpPr>
          <p:cNvPr id="8" name="Footer Placeholder 7"/>
          <p:cNvSpPr>
            <a:spLocks noGrp="1"/>
          </p:cNvSpPr>
          <p:nvPr>
            <p:ph type="ftr" sz="quarter" idx="11"/>
          </p:nvPr>
        </p:nvSpPr>
        <p:spPr/>
        <p:txBody>
          <a:bodyPr/>
          <a:lstStyle/>
          <a:p>
            <a:r>
              <a:rPr lang="en-US" smtClean="0"/>
              <a:t>aeschylus agamemnon 2</a:t>
            </a:r>
            <a:endParaRPr lang="en-US" dirty="0"/>
          </a:p>
        </p:txBody>
      </p:sp>
      <p:sp>
        <p:nvSpPr>
          <p:cNvPr id="9" name="Slide Number Placeholder 8"/>
          <p:cNvSpPr>
            <a:spLocks noGrp="1"/>
          </p:cNvSpPr>
          <p:nvPr>
            <p:ph type="sldNum" sz="quarter" idx="12"/>
          </p:nvPr>
        </p:nvSpPr>
        <p:spPr/>
        <p:txBody>
          <a:bodyPr/>
          <a:lstStyle/>
          <a:p>
            <a:fld id="{F36C87F6-986D-49E6-AF40-1B3A1EE8064D}" type="slidenum">
              <a:rPr lang="en-US" smtClean="0"/>
              <a:t>2</a:t>
            </a:fld>
            <a:endParaRPr lang="en-US"/>
          </a:p>
        </p:txBody>
      </p:sp>
    </p:spTree>
    <p:extLst>
      <p:ext uri="{BB962C8B-B14F-4D97-AF65-F5344CB8AC3E}">
        <p14:creationId xmlns:p14="http://schemas.microsoft.com/office/powerpoint/2010/main" val="4250354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5" name="Content Placeholder 4"/>
          <p:cNvSpPr>
            <a:spLocks noGrp="1"/>
          </p:cNvSpPr>
          <p:nvPr>
            <p:ph idx="1"/>
          </p:nvPr>
        </p:nvSpPr>
        <p:spPr/>
        <p:txBody>
          <a:bodyPr/>
          <a:lstStyle/>
          <a:p>
            <a:pPr lvl="0"/>
            <a:r>
              <a:rPr lang="en-US" dirty="0" smtClean="0"/>
              <a:t>Recap &amp; Update</a:t>
            </a:r>
          </a:p>
          <a:p>
            <a:pPr lvl="1"/>
            <a:r>
              <a:rPr lang="en-US" dirty="0" smtClean="0"/>
              <a:t>Tragic Patterns, Tragic Themes in Aeschylus’ </a:t>
            </a:r>
            <a:r>
              <a:rPr lang="en-US" i="1" dirty="0" smtClean="0"/>
              <a:t>Agamemnon</a:t>
            </a:r>
          </a:p>
          <a:p>
            <a:pPr lvl="0"/>
            <a:r>
              <a:rPr lang="en-US" dirty="0" smtClean="0"/>
              <a:t>Is She Tragic?</a:t>
            </a:r>
          </a:p>
          <a:p>
            <a:pPr lvl="1"/>
            <a:r>
              <a:rPr lang="en-US" dirty="0" smtClean="0"/>
              <a:t>And If So, How? (Cassandra Scene, pp. 143 ff.)</a:t>
            </a:r>
            <a:endParaRPr lang="en-US" dirty="0"/>
          </a:p>
        </p:txBody>
      </p:sp>
      <p:sp>
        <p:nvSpPr>
          <p:cNvPr id="2" name="Date Placeholder 1"/>
          <p:cNvSpPr>
            <a:spLocks noGrp="1"/>
          </p:cNvSpPr>
          <p:nvPr>
            <p:ph type="dt" sz="half" idx="10"/>
          </p:nvPr>
        </p:nvSpPr>
        <p:spPr/>
        <p:txBody>
          <a:bodyPr/>
          <a:lstStyle/>
          <a:p>
            <a:r>
              <a:rPr lang="en-US" smtClean="0"/>
              <a:t>20-Feb-20</a:t>
            </a:r>
            <a:endParaRPr lang="en-US"/>
          </a:p>
        </p:txBody>
      </p:sp>
      <p:sp>
        <p:nvSpPr>
          <p:cNvPr id="3" name="Footer Placeholder 2"/>
          <p:cNvSpPr>
            <a:spLocks noGrp="1"/>
          </p:cNvSpPr>
          <p:nvPr>
            <p:ph type="ftr" sz="quarter" idx="11"/>
          </p:nvPr>
        </p:nvSpPr>
        <p:spPr/>
        <p:txBody>
          <a:bodyPr/>
          <a:lstStyle/>
          <a:p>
            <a:r>
              <a:rPr lang="en-US" smtClean="0"/>
              <a:t>aeschylus agamemnon 2</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3</a:t>
            </a:fld>
            <a:endParaRPr lang="en-US"/>
          </a:p>
        </p:txBody>
      </p:sp>
    </p:spTree>
    <p:extLst>
      <p:ext uri="{BB962C8B-B14F-4D97-AF65-F5344CB8AC3E}">
        <p14:creationId xmlns:p14="http://schemas.microsoft.com/office/powerpoint/2010/main" val="51502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&amp; Update</a:t>
            </a:r>
            <a:endParaRPr lang="en-US" dirty="0"/>
          </a:p>
        </p:txBody>
      </p:sp>
      <p:sp>
        <p:nvSpPr>
          <p:cNvPr id="3" name="Subtitle 2"/>
          <p:cNvSpPr>
            <a:spLocks noGrp="1"/>
          </p:cNvSpPr>
          <p:nvPr>
            <p:ph type="body" idx="1"/>
          </p:nvPr>
        </p:nvSpPr>
        <p:spPr/>
        <p:txBody>
          <a:bodyPr/>
          <a:lstStyle/>
          <a:p>
            <a:r>
              <a:rPr lang="en-US" dirty="0" smtClean="0"/>
              <a:t>Tragic Patterns, Tragic Themes in Aeschylus’ </a:t>
            </a:r>
            <a:r>
              <a:rPr lang="en-US" i="1" dirty="0" smtClean="0"/>
              <a:t>Agamemnon</a:t>
            </a:r>
            <a:endParaRPr lang="en-US" i="1" dirty="0"/>
          </a:p>
        </p:txBody>
      </p:sp>
    </p:spTree>
    <p:extLst>
      <p:ext uri="{BB962C8B-B14F-4D97-AF65-F5344CB8AC3E}">
        <p14:creationId xmlns:p14="http://schemas.microsoft.com/office/powerpoint/2010/main" val="194310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40" name="Rectangle 4"/>
          <p:cNvSpPr>
            <a:spLocks noGrp="1" noChangeArrowheads="1"/>
          </p:cNvSpPr>
          <p:nvPr>
            <p:ph sz="half" idx="2"/>
          </p:nvPr>
        </p:nvSpPr>
        <p:spPr>
          <a:xfrm>
            <a:off x="6262479" y="854115"/>
            <a:ext cx="4708734" cy="5863213"/>
          </a:xfrm>
        </p:spPr>
        <p:txBody>
          <a:bodyPr>
            <a:normAutofit/>
          </a:bodyPr>
          <a:lstStyle/>
          <a:p>
            <a:pPr>
              <a:lnSpc>
                <a:spcPct val="105000"/>
              </a:lnSpc>
            </a:pPr>
            <a:r>
              <a:rPr lang="en-US" sz="1800" dirty="0" smtClean="0"/>
              <a:t>3rd stasimon (141 ff.)</a:t>
            </a:r>
          </a:p>
          <a:p>
            <a:pPr lvl="1">
              <a:lnSpc>
                <a:spcPct val="105000"/>
              </a:lnSpc>
            </a:pPr>
            <a:r>
              <a:rPr lang="en-US" sz="1600" dirty="0" smtClean="0"/>
              <a:t>Foreboding</a:t>
            </a:r>
          </a:p>
          <a:p>
            <a:pPr>
              <a:lnSpc>
                <a:spcPct val="105000"/>
              </a:lnSpc>
            </a:pPr>
            <a:r>
              <a:rPr lang="en-US" sz="1800" dirty="0" smtClean="0"/>
              <a:t>4th episode (143 ff.)</a:t>
            </a:r>
          </a:p>
          <a:p>
            <a:pPr lvl="1">
              <a:lnSpc>
                <a:spcPct val="105000"/>
              </a:lnSpc>
            </a:pPr>
            <a:r>
              <a:rPr lang="en-US" sz="1600" dirty="0" err="1" smtClean="0"/>
              <a:t>Clyt</a:t>
            </a:r>
            <a:r>
              <a:rPr lang="en-US" sz="1600" dirty="0" smtClean="0"/>
              <a:t>., Leader. Cassandra to enter palace</a:t>
            </a:r>
          </a:p>
          <a:p>
            <a:pPr lvl="1">
              <a:lnSpc>
                <a:spcPct val="105000"/>
              </a:lnSpc>
            </a:pPr>
            <a:r>
              <a:rPr lang="en-US" sz="1600" dirty="0" smtClean="0"/>
              <a:t>Cass., Leader, whole Chorus. </a:t>
            </a:r>
            <a:r>
              <a:rPr lang="en-US" sz="1600" dirty="0" err="1" smtClean="0"/>
              <a:t>Cass.’s</a:t>
            </a:r>
            <a:r>
              <a:rPr lang="en-US" sz="1600" dirty="0" smtClean="0"/>
              <a:t> visions (spoken, sung)</a:t>
            </a:r>
          </a:p>
          <a:p>
            <a:pPr>
              <a:lnSpc>
                <a:spcPct val="105000"/>
              </a:lnSpc>
            </a:pPr>
            <a:r>
              <a:rPr lang="en-US" sz="1800" dirty="0" smtClean="0"/>
              <a:t>Choral recitation (158)</a:t>
            </a:r>
          </a:p>
          <a:p>
            <a:pPr lvl="1">
              <a:lnSpc>
                <a:spcPct val="105000"/>
              </a:lnSpc>
            </a:pPr>
            <a:r>
              <a:rPr lang="en-US" sz="1600" dirty="0" smtClean="0"/>
              <a:t>Perils of power</a:t>
            </a:r>
          </a:p>
          <a:p>
            <a:pPr>
              <a:lnSpc>
                <a:spcPct val="105000"/>
              </a:lnSpc>
            </a:pPr>
            <a:r>
              <a:rPr lang="en-US" sz="1800" dirty="0" smtClean="0"/>
              <a:t>Choral scene (159)</a:t>
            </a:r>
          </a:p>
          <a:p>
            <a:pPr lvl="1">
              <a:lnSpc>
                <a:spcPct val="105000"/>
              </a:lnSpc>
            </a:pPr>
            <a:r>
              <a:rPr lang="en-US" sz="1600" dirty="0" smtClean="0"/>
              <a:t>Leader, whole Chorus, Ag. (offstage)</a:t>
            </a:r>
          </a:p>
          <a:p>
            <a:pPr>
              <a:lnSpc>
                <a:spcPct val="105000"/>
              </a:lnSpc>
            </a:pPr>
            <a:r>
              <a:rPr lang="en-US" sz="1800" dirty="0" smtClean="0"/>
              <a:t>Exodos (160 ff.)</a:t>
            </a:r>
          </a:p>
          <a:p>
            <a:pPr lvl="1">
              <a:lnSpc>
                <a:spcPct val="105000"/>
              </a:lnSpc>
            </a:pPr>
            <a:r>
              <a:rPr lang="en-US" sz="1600" dirty="0" err="1" smtClean="0"/>
              <a:t>Clyt</a:t>
            </a:r>
            <a:r>
              <a:rPr lang="en-US" sz="1600" dirty="0" smtClean="0"/>
              <a:t>., Leader. </a:t>
            </a:r>
            <a:r>
              <a:rPr lang="en-US" sz="1600" dirty="0" err="1" smtClean="0"/>
              <a:t>Ekkuklēma</a:t>
            </a:r>
            <a:r>
              <a:rPr lang="en-US" sz="1600" dirty="0" smtClean="0"/>
              <a:t> with corpses</a:t>
            </a:r>
          </a:p>
          <a:p>
            <a:pPr lvl="1">
              <a:lnSpc>
                <a:spcPct val="105000"/>
              </a:lnSpc>
            </a:pPr>
            <a:r>
              <a:rPr lang="en-US" sz="1600" dirty="0" err="1" smtClean="0"/>
              <a:t>Clyt</a:t>
            </a:r>
            <a:r>
              <a:rPr lang="en-US" sz="1600" dirty="0" smtClean="0"/>
              <a:t>., Chorus (lyric dialogue). Recriminations</a:t>
            </a:r>
          </a:p>
          <a:p>
            <a:pPr lvl="1">
              <a:lnSpc>
                <a:spcPct val="105000"/>
              </a:lnSpc>
            </a:pPr>
            <a:r>
              <a:rPr lang="en-US" sz="1600" dirty="0" err="1" smtClean="0"/>
              <a:t>Clyt</a:t>
            </a:r>
            <a:r>
              <a:rPr lang="en-US" sz="1600" dirty="0" smtClean="0"/>
              <a:t>., Aegisthus, Leader (dialogue). Gloating in victory, more recriminations</a:t>
            </a:r>
            <a:endParaRPr lang="en-US" sz="1600" dirty="0"/>
          </a:p>
        </p:txBody>
      </p:sp>
      <p:sp>
        <p:nvSpPr>
          <p:cNvPr id="628738" name="Rectangle 2"/>
          <p:cNvSpPr>
            <a:spLocks noGrp="1" noChangeArrowheads="1"/>
          </p:cNvSpPr>
          <p:nvPr>
            <p:ph type="title"/>
          </p:nvPr>
        </p:nvSpPr>
        <p:spPr>
          <a:xfrm>
            <a:off x="3242139" y="59569"/>
            <a:ext cx="5724644" cy="646331"/>
          </a:xfrm>
          <a:noFill/>
        </p:spPr>
        <p:txBody>
          <a:bodyPr wrap="none">
            <a:spAutoFit/>
          </a:bodyPr>
          <a:lstStyle/>
          <a:p>
            <a:pPr algn="ctr"/>
            <a:r>
              <a:rPr lang="en-US" sz="4000" i="1" dirty="0" smtClean="0"/>
              <a:t>Agamemnon:</a:t>
            </a:r>
            <a:r>
              <a:rPr lang="en-US" sz="4000" dirty="0" smtClean="0"/>
              <a:t> Analysis</a:t>
            </a:r>
            <a:endParaRPr lang="en-US" sz="4000" dirty="0"/>
          </a:p>
        </p:txBody>
      </p:sp>
      <p:sp>
        <p:nvSpPr>
          <p:cNvPr id="628739" name="Rectangle 3"/>
          <p:cNvSpPr>
            <a:spLocks noGrp="1" noChangeArrowheads="1"/>
          </p:cNvSpPr>
          <p:nvPr>
            <p:ph sz="half" idx="1"/>
          </p:nvPr>
        </p:nvSpPr>
        <p:spPr>
          <a:xfrm>
            <a:off x="1233279" y="854115"/>
            <a:ext cx="4708734" cy="5863213"/>
          </a:xfrm>
        </p:spPr>
        <p:txBody>
          <a:bodyPr>
            <a:noAutofit/>
          </a:bodyPr>
          <a:lstStyle/>
          <a:p>
            <a:pPr>
              <a:lnSpc>
                <a:spcPct val="95000"/>
              </a:lnSpc>
            </a:pPr>
            <a:r>
              <a:rPr lang="en-US" sz="1800" dirty="0" smtClean="0">
                <a:solidFill>
                  <a:schemeClr val="tx2"/>
                </a:solidFill>
              </a:rPr>
              <a:t>Prologue (pp. Penguin 103 f.)</a:t>
            </a:r>
          </a:p>
          <a:p>
            <a:pPr lvl="1">
              <a:lnSpc>
                <a:spcPct val="95000"/>
              </a:lnSpc>
            </a:pPr>
            <a:r>
              <a:rPr lang="en-US" sz="1600" dirty="0" smtClean="0">
                <a:solidFill>
                  <a:schemeClr val="tx2"/>
                </a:solidFill>
              </a:rPr>
              <a:t>Watchman</a:t>
            </a:r>
          </a:p>
          <a:p>
            <a:pPr>
              <a:lnSpc>
                <a:spcPct val="95000"/>
              </a:lnSpc>
            </a:pPr>
            <a:r>
              <a:rPr lang="en-US" sz="1800" dirty="0" smtClean="0">
                <a:solidFill>
                  <a:schemeClr val="tx2"/>
                </a:solidFill>
              </a:rPr>
              <a:t>Parodos (105 ff.)</a:t>
            </a:r>
          </a:p>
          <a:p>
            <a:pPr lvl="1">
              <a:lnSpc>
                <a:spcPct val="95000"/>
              </a:lnSpc>
            </a:pPr>
            <a:r>
              <a:rPr lang="en-US" sz="1600" dirty="0" smtClean="0">
                <a:solidFill>
                  <a:schemeClr val="tx2"/>
                </a:solidFill>
              </a:rPr>
              <a:t>Entry march (recited). misgivings: expedition</a:t>
            </a:r>
          </a:p>
          <a:p>
            <a:pPr lvl="1">
              <a:lnSpc>
                <a:spcPct val="95000"/>
              </a:lnSpc>
            </a:pPr>
            <a:r>
              <a:rPr lang="en-US" sz="1600" dirty="0" smtClean="0">
                <a:solidFill>
                  <a:schemeClr val="tx2"/>
                </a:solidFill>
              </a:rPr>
              <a:t>Lyric (sung, danced). portent of eagles and hare</a:t>
            </a:r>
          </a:p>
          <a:p>
            <a:pPr>
              <a:lnSpc>
                <a:spcPct val="95000"/>
              </a:lnSpc>
            </a:pPr>
            <a:r>
              <a:rPr lang="en-US" sz="1800" dirty="0" smtClean="0">
                <a:solidFill>
                  <a:schemeClr val="tx2"/>
                </a:solidFill>
              </a:rPr>
              <a:t>1st episode (112 ff.)</a:t>
            </a:r>
          </a:p>
          <a:p>
            <a:pPr lvl="1">
              <a:lnSpc>
                <a:spcPct val="95000"/>
              </a:lnSpc>
            </a:pPr>
            <a:r>
              <a:rPr lang="en-US" sz="1600" dirty="0" smtClean="0">
                <a:solidFill>
                  <a:schemeClr val="tx2"/>
                </a:solidFill>
              </a:rPr>
              <a:t>Leader, </a:t>
            </a:r>
            <a:r>
              <a:rPr lang="en-US" sz="1600" dirty="0" err="1" smtClean="0">
                <a:solidFill>
                  <a:schemeClr val="tx2"/>
                </a:solidFill>
              </a:rPr>
              <a:t>Clyt</a:t>
            </a:r>
            <a:r>
              <a:rPr lang="en-US" sz="1600" dirty="0" smtClean="0">
                <a:solidFill>
                  <a:schemeClr val="tx2"/>
                </a:solidFill>
              </a:rPr>
              <a:t>. Fire signals</a:t>
            </a:r>
          </a:p>
          <a:p>
            <a:pPr>
              <a:lnSpc>
                <a:spcPct val="95000"/>
              </a:lnSpc>
            </a:pPr>
            <a:r>
              <a:rPr lang="en-US" sz="1800" dirty="0" smtClean="0">
                <a:solidFill>
                  <a:schemeClr val="tx2"/>
                </a:solidFill>
              </a:rPr>
              <a:t>1st stasimon (117 ff.)</a:t>
            </a:r>
          </a:p>
          <a:p>
            <a:pPr lvl="1">
              <a:lnSpc>
                <a:spcPct val="95000"/>
              </a:lnSpc>
            </a:pPr>
            <a:r>
              <a:rPr lang="en-US" sz="1600" dirty="0" smtClean="0">
                <a:solidFill>
                  <a:schemeClr val="tx2"/>
                </a:solidFill>
              </a:rPr>
              <a:t>Paris’ crime</a:t>
            </a:r>
          </a:p>
          <a:p>
            <a:pPr>
              <a:lnSpc>
                <a:spcPct val="95000"/>
              </a:lnSpc>
            </a:pPr>
            <a:r>
              <a:rPr lang="en-US" sz="1800" dirty="0" smtClean="0">
                <a:solidFill>
                  <a:schemeClr val="tx2"/>
                </a:solidFill>
              </a:rPr>
              <a:t>2nd episode (121 ff.)</a:t>
            </a:r>
          </a:p>
          <a:p>
            <a:pPr lvl="1">
              <a:lnSpc>
                <a:spcPct val="95000"/>
              </a:lnSpc>
            </a:pPr>
            <a:r>
              <a:rPr lang="en-US" sz="1600" dirty="0" smtClean="0">
                <a:solidFill>
                  <a:schemeClr val="tx2"/>
                </a:solidFill>
              </a:rPr>
              <a:t>Herald, Leader, </a:t>
            </a:r>
            <a:r>
              <a:rPr lang="en-US" sz="1600" dirty="0" err="1" smtClean="0">
                <a:solidFill>
                  <a:schemeClr val="tx2"/>
                </a:solidFill>
              </a:rPr>
              <a:t>Clyt</a:t>
            </a:r>
            <a:r>
              <a:rPr lang="en-US" sz="1600" dirty="0" smtClean="0">
                <a:solidFill>
                  <a:schemeClr val="tx2"/>
                </a:solidFill>
              </a:rPr>
              <a:t>. Victory. Menelaus lost?</a:t>
            </a:r>
          </a:p>
          <a:p>
            <a:pPr>
              <a:lnSpc>
                <a:spcPct val="95000"/>
              </a:lnSpc>
            </a:pPr>
            <a:r>
              <a:rPr lang="en-US" sz="1800" dirty="0" smtClean="0">
                <a:solidFill>
                  <a:schemeClr val="tx2"/>
                </a:solidFill>
              </a:rPr>
              <a:t>2nd stasimon (129 ff.)</a:t>
            </a:r>
          </a:p>
          <a:p>
            <a:pPr lvl="1">
              <a:lnSpc>
                <a:spcPct val="95000"/>
              </a:lnSpc>
            </a:pPr>
            <a:r>
              <a:rPr lang="en-US" sz="1600" dirty="0" smtClean="0">
                <a:solidFill>
                  <a:schemeClr val="tx2"/>
                </a:solidFill>
              </a:rPr>
              <a:t>Helen’s blood wedding</a:t>
            </a:r>
          </a:p>
          <a:p>
            <a:pPr>
              <a:lnSpc>
                <a:spcPct val="95000"/>
              </a:lnSpc>
            </a:pPr>
            <a:r>
              <a:rPr lang="en-US" sz="1800" dirty="0" smtClean="0">
                <a:solidFill>
                  <a:schemeClr val="tx2"/>
                </a:solidFill>
              </a:rPr>
              <a:t>3rd episode (132 ff.)</a:t>
            </a:r>
          </a:p>
          <a:p>
            <a:pPr lvl="1">
              <a:lnSpc>
                <a:spcPct val="95000"/>
              </a:lnSpc>
            </a:pPr>
            <a:r>
              <a:rPr lang="en-US" sz="1600" dirty="0" smtClean="0">
                <a:solidFill>
                  <a:schemeClr val="tx2"/>
                </a:solidFill>
              </a:rPr>
              <a:t>Chorus (reciting). Ag., </a:t>
            </a:r>
            <a:r>
              <a:rPr lang="en-US" sz="1600" dirty="0" err="1" smtClean="0">
                <a:solidFill>
                  <a:schemeClr val="tx2"/>
                </a:solidFill>
              </a:rPr>
              <a:t>Clyt</a:t>
            </a:r>
            <a:r>
              <a:rPr lang="en-US" sz="1600" dirty="0" smtClean="0">
                <a:solidFill>
                  <a:schemeClr val="tx2"/>
                </a:solidFill>
              </a:rPr>
              <a:t>. Red-carpet welcome</a:t>
            </a:r>
            <a:endParaRPr lang="en-US" sz="1600" dirty="0">
              <a:solidFill>
                <a:schemeClr val="tx2"/>
              </a:solidFill>
            </a:endParaRPr>
          </a:p>
        </p:txBody>
      </p:sp>
      <p:sp>
        <p:nvSpPr>
          <p:cNvPr id="2" name="Rounded Rectangle 1"/>
          <p:cNvSpPr/>
          <p:nvPr/>
        </p:nvSpPr>
        <p:spPr>
          <a:xfrm>
            <a:off x="6094413" y="705900"/>
            <a:ext cx="5290511" cy="6011428"/>
          </a:xfrm>
          <a:prstGeom prst="roundRect">
            <a:avLst/>
          </a:prstGeom>
          <a:noFill/>
          <a:ln w="158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3" name="Date Placeholder 2"/>
          <p:cNvSpPr>
            <a:spLocks noGrp="1"/>
          </p:cNvSpPr>
          <p:nvPr>
            <p:ph type="dt" sz="half" idx="10"/>
          </p:nvPr>
        </p:nvSpPr>
        <p:spPr/>
        <p:txBody>
          <a:bodyPr/>
          <a:lstStyle/>
          <a:p>
            <a:r>
              <a:rPr lang="en-US" smtClean="0"/>
              <a:t>20-Feb-20</a:t>
            </a:r>
            <a:endParaRPr lang="en-US"/>
          </a:p>
        </p:txBody>
      </p:sp>
      <p:sp>
        <p:nvSpPr>
          <p:cNvPr id="4" name="Footer Placeholder 3"/>
          <p:cNvSpPr>
            <a:spLocks noGrp="1"/>
          </p:cNvSpPr>
          <p:nvPr>
            <p:ph type="ftr" sz="quarter" idx="11"/>
          </p:nvPr>
        </p:nvSpPr>
        <p:spPr/>
        <p:txBody>
          <a:bodyPr/>
          <a:lstStyle/>
          <a:p>
            <a:r>
              <a:rPr lang="en-US" smtClean="0"/>
              <a:t>aeschylus agamemnon 2</a:t>
            </a:r>
            <a:endParaRPr lang="en-US" dirty="0"/>
          </a:p>
        </p:txBody>
      </p:sp>
      <p:sp>
        <p:nvSpPr>
          <p:cNvPr id="5" name="Slide Number Placeholder 4"/>
          <p:cNvSpPr>
            <a:spLocks noGrp="1"/>
          </p:cNvSpPr>
          <p:nvPr>
            <p:ph type="sldNum" sz="quarter" idx="12"/>
          </p:nvPr>
        </p:nvSpPr>
        <p:spPr/>
        <p:txBody>
          <a:bodyPr/>
          <a:lstStyle/>
          <a:p>
            <a:fld id="{F36C87F6-986D-49E6-AF40-1B3A1EE8064D}" type="slidenum">
              <a:rPr lang="en-US" smtClean="0"/>
              <a:t>5</a:t>
            </a:fld>
            <a:endParaRPr lang="en-US"/>
          </a:p>
        </p:txBody>
      </p:sp>
    </p:spTree>
    <p:extLst>
      <p:ext uri="{BB962C8B-B14F-4D97-AF65-F5344CB8AC3E}">
        <p14:creationId xmlns:p14="http://schemas.microsoft.com/office/powerpoint/2010/main" val="205986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6492346" y="2153660"/>
            <a:ext cx="3843867" cy="3027941"/>
          </a:xfrm>
          <a:custGeom>
            <a:avLst/>
            <a:gdLst>
              <a:gd name="connsiteX0" fmla="*/ 474134 w 3843867"/>
              <a:gd name="connsiteY0" fmla="*/ 115408 h 3027941"/>
              <a:gd name="connsiteX1" fmla="*/ 533400 w 3843867"/>
              <a:gd name="connsiteY1" fmla="*/ 90008 h 3027941"/>
              <a:gd name="connsiteX2" fmla="*/ 1481667 w 3843867"/>
              <a:gd name="connsiteY2" fmla="*/ 13808 h 3027941"/>
              <a:gd name="connsiteX3" fmla="*/ 1998134 w 3843867"/>
              <a:gd name="connsiteY3" fmla="*/ 13808 h 3027941"/>
              <a:gd name="connsiteX4" fmla="*/ 2023534 w 3843867"/>
              <a:gd name="connsiteY4" fmla="*/ 22274 h 3027941"/>
              <a:gd name="connsiteX5" fmla="*/ 2514600 w 3843867"/>
              <a:gd name="connsiteY5" fmla="*/ 30741 h 3027941"/>
              <a:gd name="connsiteX6" fmla="*/ 2650067 w 3843867"/>
              <a:gd name="connsiteY6" fmla="*/ 56141 h 3027941"/>
              <a:gd name="connsiteX7" fmla="*/ 2700867 w 3843867"/>
              <a:gd name="connsiteY7" fmla="*/ 73074 h 3027941"/>
              <a:gd name="connsiteX8" fmla="*/ 2726267 w 3843867"/>
              <a:gd name="connsiteY8" fmla="*/ 90008 h 3027941"/>
              <a:gd name="connsiteX9" fmla="*/ 2760134 w 3843867"/>
              <a:gd name="connsiteY9" fmla="*/ 115408 h 3027941"/>
              <a:gd name="connsiteX10" fmla="*/ 2785534 w 3843867"/>
              <a:gd name="connsiteY10" fmla="*/ 123874 h 3027941"/>
              <a:gd name="connsiteX11" fmla="*/ 2861734 w 3843867"/>
              <a:gd name="connsiteY11" fmla="*/ 208541 h 3027941"/>
              <a:gd name="connsiteX12" fmla="*/ 2870200 w 3843867"/>
              <a:gd name="connsiteY12" fmla="*/ 233941 h 3027941"/>
              <a:gd name="connsiteX13" fmla="*/ 2861734 w 3843867"/>
              <a:gd name="connsiteY13" fmla="*/ 403274 h 3027941"/>
              <a:gd name="connsiteX14" fmla="*/ 2802467 w 3843867"/>
              <a:gd name="connsiteY14" fmla="*/ 462541 h 3027941"/>
              <a:gd name="connsiteX15" fmla="*/ 2785534 w 3843867"/>
              <a:gd name="connsiteY15" fmla="*/ 487941 h 3027941"/>
              <a:gd name="connsiteX16" fmla="*/ 2726267 w 3843867"/>
              <a:gd name="connsiteY16" fmla="*/ 564141 h 3027941"/>
              <a:gd name="connsiteX17" fmla="*/ 2700867 w 3843867"/>
              <a:gd name="connsiteY17" fmla="*/ 572608 h 3027941"/>
              <a:gd name="connsiteX18" fmla="*/ 2658534 w 3843867"/>
              <a:gd name="connsiteY18" fmla="*/ 598008 h 3027941"/>
              <a:gd name="connsiteX19" fmla="*/ 2548467 w 3843867"/>
              <a:gd name="connsiteY19" fmla="*/ 614941 h 3027941"/>
              <a:gd name="connsiteX20" fmla="*/ 2429934 w 3843867"/>
              <a:gd name="connsiteY20" fmla="*/ 657274 h 3027941"/>
              <a:gd name="connsiteX21" fmla="*/ 2370667 w 3843867"/>
              <a:gd name="connsiteY21" fmla="*/ 674208 h 3027941"/>
              <a:gd name="connsiteX22" fmla="*/ 2345267 w 3843867"/>
              <a:gd name="connsiteY22" fmla="*/ 682674 h 3027941"/>
              <a:gd name="connsiteX23" fmla="*/ 1964267 w 3843867"/>
              <a:gd name="connsiteY23" fmla="*/ 699608 h 3027941"/>
              <a:gd name="connsiteX24" fmla="*/ 838200 w 3843867"/>
              <a:gd name="connsiteY24" fmla="*/ 708074 h 3027941"/>
              <a:gd name="connsiteX25" fmla="*/ 668867 w 3843867"/>
              <a:gd name="connsiteY25" fmla="*/ 682674 h 3027941"/>
              <a:gd name="connsiteX26" fmla="*/ 287867 w 3843867"/>
              <a:gd name="connsiteY26" fmla="*/ 691141 h 3027941"/>
              <a:gd name="connsiteX27" fmla="*/ 203200 w 3843867"/>
              <a:gd name="connsiteY27" fmla="*/ 733474 h 3027941"/>
              <a:gd name="connsiteX28" fmla="*/ 152400 w 3843867"/>
              <a:gd name="connsiteY28" fmla="*/ 758874 h 3027941"/>
              <a:gd name="connsiteX29" fmla="*/ 110067 w 3843867"/>
              <a:gd name="connsiteY29" fmla="*/ 801208 h 3027941"/>
              <a:gd name="connsiteX30" fmla="*/ 84667 w 3843867"/>
              <a:gd name="connsiteY30" fmla="*/ 818141 h 3027941"/>
              <a:gd name="connsiteX31" fmla="*/ 16934 w 3843867"/>
              <a:gd name="connsiteY31" fmla="*/ 902808 h 3027941"/>
              <a:gd name="connsiteX32" fmla="*/ 0 w 3843867"/>
              <a:gd name="connsiteY32" fmla="*/ 945141 h 3027941"/>
              <a:gd name="connsiteX33" fmla="*/ 16934 w 3843867"/>
              <a:gd name="connsiteY33" fmla="*/ 1055208 h 3027941"/>
              <a:gd name="connsiteX34" fmla="*/ 93134 w 3843867"/>
              <a:gd name="connsiteY34" fmla="*/ 1106008 h 3027941"/>
              <a:gd name="connsiteX35" fmla="*/ 152400 w 3843867"/>
              <a:gd name="connsiteY35" fmla="*/ 1122941 h 3027941"/>
              <a:gd name="connsiteX36" fmla="*/ 203200 w 3843867"/>
              <a:gd name="connsiteY36" fmla="*/ 1139874 h 3027941"/>
              <a:gd name="connsiteX37" fmla="*/ 330200 w 3843867"/>
              <a:gd name="connsiteY37" fmla="*/ 1148341 h 3027941"/>
              <a:gd name="connsiteX38" fmla="*/ 381000 w 3843867"/>
              <a:gd name="connsiteY38" fmla="*/ 1173741 h 3027941"/>
              <a:gd name="connsiteX39" fmla="*/ 1168400 w 3843867"/>
              <a:gd name="connsiteY39" fmla="*/ 1156808 h 3027941"/>
              <a:gd name="connsiteX40" fmla="*/ 3056467 w 3843867"/>
              <a:gd name="connsiteY40" fmla="*/ 1190674 h 3027941"/>
              <a:gd name="connsiteX41" fmla="*/ 3115734 w 3843867"/>
              <a:gd name="connsiteY41" fmla="*/ 1207608 h 3027941"/>
              <a:gd name="connsiteX42" fmla="*/ 3175000 w 3843867"/>
              <a:gd name="connsiteY42" fmla="*/ 1224541 h 3027941"/>
              <a:gd name="connsiteX43" fmla="*/ 3234267 w 3843867"/>
              <a:gd name="connsiteY43" fmla="*/ 1233008 h 3027941"/>
              <a:gd name="connsiteX44" fmla="*/ 3259667 w 3843867"/>
              <a:gd name="connsiteY44" fmla="*/ 1241474 h 3027941"/>
              <a:gd name="connsiteX45" fmla="*/ 3293534 w 3843867"/>
              <a:gd name="connsiteY45" fmla="*/ 1258408 h 3027941"/>
              <a:gd name="connsiteX46" fmla="*/ 3335867 w 3843867"/>
              <a:gd name="connsiteY46" fmla="*/ 1266874 h 3027941"/>
              <a:gd name="connsiteX47" fmla="*/ 3352800 w 3843867"/>
              <a:gd name="connsiteY47" fmla="*/ 1283808 h 3027941"/>
              <a:gd name="connsiteX48" fmla="*/ 3386667 w 3843867"/>
              <a:gd name="connsiteY48" fmla="*/ 1300741 h 3027941"/>
              <a:gd name="connsiteX49" fmla="*/ 3437467 w 3843867"/>
              <a:gd name="connsiteY49" fmla="*/ 1334608 h 3027941"/>
              <a:gd name="connsiteX50" fmla="*/ 3462867 w 3843867"/>
              <a:gd name="connsiteY50" fmla="*/ 1360008 h 3027941"/>
              <a:gd name="connsiteX51" fmla="*/ 3488267 w 3843867"/>
              <a:gd name="connsiteY51" fmla="*/ 1376941 h 3027941"/>
              <a:gd name="connsiteX52" fmla="*/ 3505200 w 3843867"/>
              <a:gd name="connsiteY52" fmla="*/ 1402341 h 3027941"/>
              <a:gd name="connsiteX53" fmla="*/ 3522134 w 3843867"/>
              <a:gd name="connsiteY53" fmla="*/ 1419274 h 3027941"/>
              <a:gd name="connsiteX54" fmla="*/ 3556000 w 3843867"/>
              <a:gd name="connsiteY54" fmla="*/ 1588608 h 3027941"/>
              <a:gd name="connsiteX55" fmla="*/ 3547534 w 3843867"/>
              <a:gd name="connsiteY55" fmla="*/ 1673274 h 3027941"/>
              <a:gd name="connsiteX56" fmla="*/ 3437467 w 3843867"/>
              <a:gd name="connsiteY56" fmla="*/ 1681741 h 3027941"/>
              <a:gd name="connsiteX57" fmla="*/ 3310467 w 3843867"/>
              <a:gd name="connsiteY57" fmla="*/ 1690208 h 3027941"/>
              <a:gd name="connsiteX58" fmla="*/ 3225800 w 3843867"/>
              <a:gd name="connsiteY58" fmla="*/ 1698674 h 3027941"/>
              <a:gd name="connsiteX59" fmla="*/ 2810934 w 3843867"/>
              <a:gd name="connsiteY59" fmla="*/ 1707141 h 3027941"/>
              <a:gd name="connsiteX60" fmla="*/ 2523067 w 3843867"/>
              <a:gd name="connsiteY60" fmla="*/ 1724074 h 3027941"/>
              <a:gd name="connsiteX61" fmla="*/ 1507067 w 3843867"/>
              <a:gd name="connsiteY61" fmla="*/ 1732541 h 3027941"/>
              <a:gd name="connsiteX62" fmla="*/ 1464734 w 3843867"/>
              <a:gd name="connsiteY62" fmla="*/ 1741008 h 3027941"/>
              <a:gd name="connsiteX63" fmla="*/ 905934 w 3843867"/>
              <a:gd name="connsiteY63" fmla="*/ 1741008 h 3027941"/>
              <a:gd name="connsiteX64" fmla="*/ 880534 w 3843867"/>
              <a:gd name="connsiteY64" fmla="*/ 1732541 h 3027941"/>
              <a:gd name="connsiteX65" fmla="*/ 245534 w 3843867"/>
              <a:gd name="connsiteY65" fmla="*/ 1741008 h 3027941"/>
              <a:gd name="connsiteX66" fmla="*/ 186267 w 3843867"/>
              <a:gd name="connsiteY66" fmla="*/ 1766408 h 3027941"/>
              <a:gd name="connsiteX67" fmla="*/ 152400 w 3843867"/>
              <a:gd name="connsiteY67" fmla="*/ 1825674 h 3027941"/>
              <a:gd name="connsiteX68" fmla="*/ 118534 w 3843867"/>
              <a:gd name="connsiteY68" fmla="*/ 1876474 h 3027941"/>
              <a:gd name="connsiteX69" fmla="*/ 84667 w 3843867"/>
              <a:gd name="connsiteY69" fmla="*/ 1918808 h 3027941"/>
              <a:gd name="connsiteX70" fmla="*/ 93134 w 3843867"/>
              <a:gd name="connsiteY70" fmla="*/ 2164341 h 3027941"/>
              <a:gd name="connsiteX71" fmla="*/ 110067 w 3843867"/>
              <a:gd name="connsiteY71" fmla="*/ 2189741 h 3027941"/>
              <a:gd name="connsiteX72" fmla="*/ 160867 w 3843867"/>
              <a:gd name="connsiteY72" fmla="*/ 2240541 h 3027941"/>
              <a:gd name="connsiteX73" fmla="*/ 194734 w 3843867"/>
              <a:gd name="connsiteY73" fmla="*/ 2282874 h 3027941"/>
              <a:gd name="connsiteX74" fmla="*/ 211667 w 3843867"/>
              <a:gd name="connsiteY74" fmla="*/ 2308274 h 3027941"/>
              <a:gd name="connsiteX75" fmla="*/ 279400 w 3843867"/>
              <a:gd name="connsiteY75" fmla="*/ 2384474 h 3027941"/>
              <a:gd name="connsiteX76" fmla="*/ 338667 w 3843867"/>
              <a:gd name="connsiteY76" fmla="*/ 2418341 h 3027941"/>
              <a:gd name="connsiteX77" fmla="*/ 397934 w 3843867"/>
              <a:gd name="connsiteY77" fmla="*/ 2452208 h 3027941"/>
              <a:gd name="connsiteX78" fmla="*/ 431800 w 3843867"/>
              <a:gd name="connsiteY78" fmla="*/ 2477608 h 3027941"/>
              <a:gd name="connsiteX79" fmla="*/ 465667 w 3843867"/>
              <a:gd name="connsiteY79" fmla="*/ 2486074 h 3027941"/>
              <a:gd name="connsiteX80" fmla="*/ 558800 w 3843867"/>
              <a:gd name="connsiteY80" fmla="*/ 2511474 h 3027941"/>
              <a:gd name="connsiteX81" fmla="*/ 635000 w 3843867"/>
              <a:gd name="connsiteY81" fmla="*/ 2545341 h 3027941"/>
              <a:gd name="connsiteX82" fmla="*/ 668867 w 3843867"/>
              <a:gd name="connsiteY82" fmla="*/ 2562274 h 3027941"/>
              <a:gd name="connsiteX83" fmla="*/ 838200 w 3843867"/>
              <a:gd name="connsiteY83" fmla="*/ 2596141 h 3027941"/>
              <a:gd name="connsiteX84" fmla="*/ 1058334 w 3843867"/>
              <a:gd name="connsiteY84" fmla="*/ 2638474 h 3027941"/>
              <a:gd name="connsiteX85" fmla="*/ 1134534 w 3843867"/>
              <a:gd name="connsiteY85" fmla="*/ 2655408 h 3027941"/>
              <a:gd name="connsiteX86" fmla="*/ 1371600 w 3843867"/>
              <a:gd name="connsiteY86" fmla="*/ 2680808 h 3027941"/>
              <a:gd name="connsiteX87" fmla="*/ 2954867 w 3843867"/>
              <a:gd name="connsiteY87" fmla="*/ 2689274 h 3027941"/>
              <a:gd name="connsiteX88" fmla="*/ 3073400 w 3843867"/>
              <a:gd name="connsiteY88" fmla="*/ 2782408 h 3027941"/>
              <a:gd name="connsiteX89" fmla="*/ 3200400 w 3843867"/>
              <a:gd name="connsiteY89" fmla="*/ 2833208 h 3027941"/>
              <a:gd name="connsiteX90" fmla="*/ 3251200 w 3843867"/>
              <a:gd name="connsiteY90" fmla="*/ 2858608 h 3027941"/>
              <a:gd name="connsiteX91" fmla="*/ 3327400 w 3843867"/>
              <a:gd name="connsiteY91" fmla="*/ 2875541 h 3027941"/>
              <a:gd name="connsiteX92" fmla="*/ 3361267 w 3843867"/>
              <a:gd name="connsiteY92" fmla="*/ 2884008 h 3027941"/>
              <a:gd name="connsiteX93" fmla="*/ 3395134 w 3843867"/>
              <a:gd name="connsiteY93" fmla="*/ 2900941 h 3027941"/>
              <a:gd name="connsiteX94" fmla="*/ 3454400 w 3843867"/>
              <a:gd name="connsiteY94" fmla="*/ 2960208 h 3027941"/>
              <a:gd name="connsiteX95" fmla="*/ 3479800 w 3843867"/>
              <a:gd name="connsiteY95" fmla="*/ 2985608 h 3027941"/>
              <a:gd name="connsiteX96" fmla="*/ 3530600 w 3843867"/>
              <a:gd name="connsiteY96" fmla="*/ 3002541 h 3027941"/>
              <a:gd name="connsiteX97" fmla="*/ 3572934 w 3843867"/>
              <a:gd name="connsiteY97" fmla="*/ 3019474 h 3027941"/>
              <a:gd name="connsiteX98" fmla="*/ 3615267 w 3843867"/>
              <a:gd name="connsiteY98" fmla="*/ 3027941 h 3027941"/>
              <a:gd name="connsiteX99" fmla="*/ 3606800 w 3843867"/>
              <a:gd name="connsiteY99" fmla="*/ 2985608 h 3027941"/>
              <a:gd name="connsiteX100" fmla="*/ 3556000 w 3843867"/>
              <a:gd name="connsiteY100" fmla="*/ 2968674 h 3027941"/>
              <a:gd name="connsiteX101" fmla="*/ 3420534 w 3843867"/>
              <a:gd name="connsiteY101" fmla="*/ 2917874 h 3027941"/>
              <a:gd name="connsiteX102" fmla="*/ 3352800 w 3843867"/>
              <a:gd name="connsiteY102" fmla="*/ 2884008 h 3027941"/>
              <a:gd name="connsiteX103" fmla="*/ 3293534 w 3843867"/>
              <a:gd name="connsiteY103" fmla="*/ 2858608 h 3027941"/>
              <a:gd name="connsiteX104" fmla="*/ 3268134 w 3843867"/>
              <a:gd name="connsiteY104" fmla="*/ 2833208 h 3027941"/>
              <a:gd name="connsiteX105" fmla="*/ 3191934 w 3843867"/>
              <a:gd name="connsiteY105" fmla="*/ 2807808 h 3027941"/>
              <a:gd name="connsiteX106" fmla="*/ 3166534 w 3843867"/>
              <a:gd name="connsiteY106" fmla="*/ 2799341 h 3027941"/>
              <a:gd name="connsiteX107" fmla="*/ 3132667 w 3843867"/>
              <a:gd name="connsiteY107" fmla="*/ 2790874 h 3027941"/>
              <a:gd name="connsiteX108" fmla="*/ 3090334 w 3843867"/>
              <a:gd name="connsiteY108" fmla="*/ 2773941 h 3027941"/>
              <a:gd name="connsiteX109" fmla="*/ 2988734 w 3843867"/>
              <a:gd name="connsiteY109" fmla="*/ 2765474 h 3027941"/>
              <a:gd name="connsiteX110" fmla="*/ 3132667 w 3843867"/>
              <a:gd name="connsiteY110" fmla="*/ 2723141 h 3027941"/>
              <a:gd name="connsiteX111" fmla="*/ 3302000 w 3843867"/>
              <a:gd name="connsiteY111" fmla="*/ 2706208 h 3027941"/>
              <a:gd name="connsiteX112" fmla="*/ 3361267 w 3843867"/>
              <a:gd name="connsiteY112" fmla="*/ 2697741 h 3027941"/>
              <a:gd name="connsiteX113" fmla="*/ 3640667 w 3843867"/>
              <a:gd name="connsiteY113" fmla="*/ 2680808 h 3027941"/>
              <a:gd name="connsiteX114" fmla="*/ 3589867 w 3843867"/>
              <a:gd name="connsiteY114" fmla="*/ 2663874 h 3027941"/>
              <a:gd name="connsiteX115" fmla="*/ 3522134 w 3843867"/>
              <a:gd name="connsiteY115" fmla="*/ 2638474 h 3027941"/>
              <a:gd name="connsiteX116" fmla="*/ 2810934 w 3843867"/>
              <a:gd name="connsiteY116" fmla="*/ 2613074 h 3027941"/>
              <a:gd name="connsiteX117" fmla="*/ 2878667 w 3843867"/>
              <a:gd name="connsiteY117" fmla="*/ 2579208 h 3027941"/>
              <a:gd name="connsiteX118" fmla="*/ 3056467 w 3843867"/>
              <a:gd name="connsiteY118" fmla="*/ 2519941 h 3027941"/>
              <a:gd name="connsiteX119" fmla="*/ 3158067 w 3843867"/>
              <a:gd name="connsiteY119" fmla="*/ 2486074 h 3027941"/>
              <a:gd name="connsiteX120" fmla="*/ 3259667 w 3843867"/>
              <a:gd name="connsiteY120" fmla="*/ 2477608 h 3027941"/>
              <a:gd name="connsiteX121" fmla="*/ 3378200 w 3843867"/>
              <a:gd name="connsiteY121" fmla="*/ 2426808 h 3027941"/>
              <a:gd name="connsiteX122" fmla="*/ 3488267 w 3843867"/>
              <a:gd name="connsiteY122" fmla="*/ 2401408 h 3027941"/>
              <a:gd name="connsiteX123" fmla="*/ 3572934 w 3843867"/>
              <a:gd name="connsiteY123" fmla="*/ 2367541 h 3027941"/>
              <a:gd name="connsiteX124" fmla="*/ 3767667 w 3843867"/>
              <a:gd name="connsiteY124" fmla="*/ 2308274 h 3027941"/>
              <a:gd name="connsiteX125" fmla="*/ 3843867 w 3843867"/>
              <a:gd name="connsiteY125" fmla="*/ 2274408 h 3027941"/>
              <a:gd name="connsiteX126" fmla="*/ 3810000 w 3843867"/>
              <a:gd name="connsiteY126" fmla="*/ 2265941 h 3027941"/>
              <a:gd name="connsiteX127" fmla="*/ 3479800 w 3843867"/>
              <a:gd name="connsiteY127" fmla="*/ 2282874 h 3027941"/>
              <a:gd name="connsiteX128" fmla="*/ 3327400 w 3843867"/>
              <a:gd name="connsiteY128" fmla="*/ 2342141 h 3027941"/>
              <a:gd name="connsiteX129" fmla="*/ 3175000 w 3843867"/>
              <a:gd name="connsiteY129" fmla="*/ 2384474 h 3027941"/>
              <a:gd name="connsiteX130" fmla="*/ 3098800 w 3843867"/>
              <a:gd name="connsiteY130" fmla="*/ 2409874 h 3027941"/>
              <a:gd name="connsiteX131" fmla="*/ 3056467 w 3843867"/>
              <a:gd name="connsiteY131" fmla="*/ 2435274 h 3027941"/>
              <a:gd name="connsiteX132" fmla="*/ 2988734 w 3843867"/>
              <a:gd name="connsiteY132" fmla="*/ 2443741 h 3027941"/>
              <a:gd name="connsiteX133" fmla="*/ 2937934 w 3843867"/>
              <a:gd name="connsiteY133" fmla="*/ 2460674 h 3027941"/>
              <a:gd name="connsiteX134" fmla="*/ 2904067 w 3843867"/>
              <a:gd name="connsiteY134" fmla="*/ 2477608 h 3027941"/>
              <a:gd name="connsiteX135" fmla="*/ 2844800 w 3843867"/>
              <a:gd name="connsiteY135" fmla="*/ 2494541 h 3027941"/>
              <a:gd name="connsiteX136" fmla="*/ 2777067 w 3843867"/>
              <a:gd name="connsiteY136" fmla="*/ 2519941 h 3027941"/>
              <a:gd name="connsiteX137" fmla="*/ 2726267 w 3843867"/>
              <a:gd name="connsiteY137" fmla="*/ 2562274 h 3027941"/>
              <a:gd name="connsiteX138" fmla="*/ 2700867 w 3843867"/>
              <a:gd name="connsiteY138" fmla="*/ 2570741 h 3027941"/>
              <a:gd name="connsiteX139" fmla="*/ 2616200 w 3843867"/>
              <a:gd name="connsiteY139" fmla="*/ 2621541 h 3027941"/>
              <a:gd name="connsiteX140" fmla="*/ 2472267 w 3843867"/>
              <a:gd name="connsiteY140" fmla="*/ 2646941 h 3027941"/>
              <a:gd name="connsiteX141" fmla="*/ 2404534 w 3843867"/>
              <a:gd name="connsiteY141" fmla="*/ 2672341 h 3027941"/>
              <a:gd name="connsiteX142" fmla="*/ 2362200 w 3843867"/>
              <a:gd name="connsiteY142" fmla="*/ 2680808 h 3027941"/>
              <a:gd name="connsiteX143" fmla="*/ 2286000 w 3843867"/>
              <a:gd name="connsiteY143" fmla="*/ 2706208 h 3027941"/>
              <a:gd name="connsiteX144" fmla="*/ 2252134 w 3843867"/>
              <a:gd name="connsiteY144" fmla="*/ 2714674 h 3027941"/>
              <a:gd name="connsiteX145" fmla="*/ 2184400 w 3843867"/>
              <a:gd name="connsiteY145" fmla="*/ 2714674 h 302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3843867" h="3027941">
                <a:moveTo>
                  <a:pt x="474134" y="115408"/>
                </a:moveTo>
                <a:cubicBezTo>
                  <a:pt x="493889" y="106941"/>
                  <a:pt x="512409" y="94626"/>
                  <a:pt x="533400" y="90008"/>
                </a:cubicBezTo>
                <a:cubicBezTo>
                  <a:pt x="997152" y="-12018"/>
                  <a:pt x="918853" y="21964"/>
                  <a:pt x="1481667" y="13808"/>
                </a:cubicBezTo>
                <a:cubicBezTo>
                  <a:pt x="1698051" y="-7831"/>
                  <a:pt x="1596496" y="-1067"/>
                  <a:pt x="1998134" y="13808"/>
                </a:cubicBezTo>
                <a:cubicBezTo>
                  <a:pt x="2007052" y="14138"/>
                  <a:pt x="2014614" y="21982"/>
                  <a:pt x="2023534" y="22274"/>
                </a:cubicBezTo>
                <a:cubicBezTo>
                  <a:pt x="2187159" y="27639"/>
                  <a:pt x="2350911" y="27919"/>
                  <a:pt x="2514600" y="30741"/>
                </a:cubicBezTo>
                <a:cubicBezTo>
                  <a:pt x="2557460" y="37885"/>
                  <a:pt x="2609475" y="45993"/>
                  <a:pt x="2650067" y="56141"/>
                </a:cubicBezTo>
                <a:cubicBezTo>
                  <a:pt x="2667383" y="60470"/>
                  <a:pt x="2700867" y="73074"/>
                  <a:pt x="2700867" y="73074"/>
                </a:cubicBezTo>
                <a:cubicBezTo>
                  <a:pt x="2709334" y="78719"/>
                  <a:pt x="2717987" y="84093"/>
                  <a:pt x="2726267" y="90008"/>
                </a:cubicBezTo>
                <a:cubicBezTo>
                  <a:pt x="2737750" y="98210"/>
                  <a:pt x="2747882" y="108407"/>
                  <a:pt x="2760134" y="115408"/>
                </a:cubicBezTo>
                <a:cubicBezTo>
                  <a:pt x="2767883" y="119836"/>
                  <a:pt x="2777067" y="121052"/>
                  <a:pt x="2785534" y="123874"/>
                </a:cubicBezTo>
                <a:cubicBezTo>
                  <a:pt x="2851995" y="190336"/>
                  <a:pt x="2829302" y="159895"/>
                  <a:pt x="2861734" y="208541"/>
                </a:cubicBezTo>
                <a:cubicBezTo>
                  <a:pt x="2864556" y="217008"/>
                  <a:pt x="2867748" y="225360"/>
                  <a:pt x="2870200" y="233941"/>
                </a:cubicBezTo>
                <a:cubicBezTo>
                  <a:pt x="2887089" y="293055"/>
                  <a:pt x="2890337" y="330178"/>
                  <a:pt x="2861734" y="403274"/>
                </a:cubicBezTo>
                <a:cubicBezTo>
                  <a:pt x="2851553" y="429292"/>
                  <a:pt x="2817964" y="439294"/>
                  <a:pt x="2802467" y="462541"/>
                </a:cubicBezTo>
                <a:cubicBezTo>
                  <a:pt x="2796823" y="471008"/>
                  <a:pt x="2790085" y="478840"/>
                  <a:pt x="2785534" y="487941"/>
                </a:cubicBezTo>
                <a:cubicBezTo>
                  <a:pt x="2768384" y="522240"/>
                  <a:pt x="2786355" y="544111"/>
                  <a:pt x="2726267" y="564141"/>
                </a:cubicBezTo>
                <a:cubicBezTo>
                  <a:pt x="2717800" y="566963"/>
                  <a:pt x="2708849" y="568617"/>
                  <a:pt x="2700867" y="572608"/>
                </a:cubicBezTo>
                <a:cubicBezTo>
                  <a:pt x="2686148" y="579967"/>
                  <a:pt x="2673813" y="591896"/>
                  <a:pt x="2658534" y="598008"/>
                </a:cubicBezTo>
                <a:cubicBezTo>
                  <a:pt x="2640908" y="605058"/>
                  <a:pt x="2556136" y="613982"/>
                  <a:pt x="2548467" y="614941"/>
                </a:cubicBezTo>
                <a:cubicBezTo>
                  <a:pt x="2471847" y="653251"/>
                  <a:pt x="2522186" y="632673"/>
                  <a:pt x="2429934" y="657274"/>
                </a:cubicBezTo>
                <a:cubicBezTo>
                  <a:pt x="2410082" y="662568"/>
                  <a:pt x="2390347" y="668304"/>
                  <a:pt x="2370667" y="674208"/>
                </a:cubicBezTo>
                <a:cubicBezTo>
                  <a:pt x="2362119" y="676772"/>
                  <a:pt x="2354130" y="681631"/>
                  <a:pt x="2345267" y="682674"/>
                </a:cubicBezTo>
                <a:cubicBezTo>
                  <a:pt x="2250832" y="693784"/>
                  <a:pt x="2020130" y="697806"/>
                  <a:pt x="1964267" y="699608"/>
                </a:cubicBezTo>
                <a:cubicBezTo>
                  <a:pt x="1633894" y="919853"/>
                  <a:pt x="1937953" y="724012"/>
                  <a:pt x="838200" y="708074"/>
                </a:cubicBezTo>
                <a:cubicBezTo>
                  <a:pt x="810316" y="707670"/>
                  <a:pt x="681371" y="684758"/>
                  <a:pt x="668867" y="682674"/>
                </a:cubicBezTo>
                <a:lnTo>
                  <a:pt x="287867" y="691141"/>
                </a:lnTo>
                <a:cubicBezTo>
                  <a:pt x="233190" y="693373"/>
                  <a:pt x="265547" y="712691"/>
                  <a:pt x="203200" y="733474"/>
                </a:cubicBezTo>
                <a:cubicBezTo>
                  <a:pt x="179221" y="741467"/>
                  <a:pt x="172599" y="741200"/>
                  <a:pt x="152400" y="758874"/>
                </a:cubicBezTo>
                <a:cubicBezTo>
                  <a:pt x="137381" y="772015"/>
                  <a:pt x="126672" y="790138"/>
                  <a:pt x="110067" y="801208"/>
                </a:cubicBezTo>
                <a:cubicBezTo>
                  <a:pt x="101600" y="806852"/>
                  <a:pt x="92393" y="811519"/>
                  <a:pt x="84667" y="818141"/>
                </a:cubicBezTo>
                <a:cubicBezTo>
                  <a:pt x="61005" y="838423"/>
                  <a:pt x="28304" y="874386"/>
                  <a:pt x="16934" y="902808"/>
                </a:cubicBezTo>
                <a:lnTo>
                  <a:pt x="0" y="945141"/>
                </a:lnTo>
                <a:cubicBezTo>
                  <a:pt x="5645" y="981830"/>
                  <a:pt x="5862" y="1019777"/>
                  <a:pt x="16934" y="1055208"/>
                </a:cubicBezTo>
                <a:cubicBezTo>
                  <a:pt x="23818" y="1077236"/>
                  <a:pt x="82068" y="1101752"/>
                  <a:pt x="93134" y="1106008"/>
                </a:cubicBezTo>
                <a:cubicBezTo>
                  <a:pt x="112310" y="1113384"/>
                  <a:pt x="132763" y="1116899"/>
                  <a:pt x="152400" y="1122941"/>
                </a:cubicBezTo>
                <a:cubicBezTo>
                  <a:pt x="169460" y="1128190"/>
                  <a:pt x="185530" y="1137350"/>
                  <a:pt x="203200" y="1139874"/>
                </a:cubicBezTo>
                <a:cubicBezTo>
                  <a:pt x="245201" y="1145874"/>
                  <a:pt x="287867" y="1145519"/>
                  <a:pt x="330200" y="1148341"/>
                </a:cubicBezTo>
                <a:cubicBezTo>
                  <a:pt x="347133" y="1156808"/>
                  <a:pt x="362073" y="1173316"/>
                  <a:pt x="381000" y="1173741"/>
                </a:cubicBezTo>
                <a:lnTo>
                  <a:pt x="1168400" y="1156808"/>
                </a:lnTo>
                <a:lnTo>
                  <a:pt x="3056467" y="1190674"/>
                </a:lnTo>
                <a:lnTo>
                  <a:pt x="3115734" y="1207608"/>
                </a:lnTo>
                <a:cubicBezTo>
                  <a:pt x="3143624" y="1215975"/>
                  <a:pt x="3143622" y="1218836"/>
                  <a:pt x="3175000" y="1224541"/>
                </a:cubicBezTo>
                <a:cubicBezTo>
                  <a:pt x="3194634" y="1228111"/>
                  <a:pt x="3214511" y="1230186"/>
                  <a:pt x="3234267" y="1233008"/>
                </a:cubicBezTo>
                <a:cubicBezTo>
                  <a:pt x="3242734" y="1235830"/>
                  <a:pt x="3251464" y="1237958"/>
                  <a:pt x="3259667" y="1241474"/>
                </a:cubicBezTo>
                <a:cubicBezTo>
                  <a:pt x="3271268" y="1246446"/>
                  <a:pt x="3281560" y="1254417"/>
                  <a:pt x="3293534" y="1258408"/>
                </a:cubicBezTo>
                <a:cubicBezTo>
                  <a:pt x="3307186" y="1262959"/>
                  <a:pt x="3321756" y="1264052"/>
                  <a:pt x="3335867" y="1266874"/>
                </a:cubicBezTo>
                <a:cubicBezTo>
                  <a:pt x="3341511" y="1272519"/>
                  <a:pt x="3346158" y="1279380"/>
                  <a:pt x="3352800" y="1283808"/>
                </a:cubicBezTo>
                <a:cubicBezTo>
                  <a:pt x="3363302" y="1290809"/>
                  <a:pt x="3376971" y="1292661"/>
                  <a:pt x="3386667" y="1300741"/>
                </a:cubicBezTo>
                <a:cubicBezTo>
                  <a:pt x="3436785" y="1342506"/>
                  <a:pt x="3363160" y="1316031"/>
                  <a:pt x="3437467" y="1334608"/>
                </a:cubicBezTo>
                <a:cubicBezTo>
                  <a:pt x="3445934" y="1343075"/>
                  <a:pt x="3453669" y="1352343"/>
                  <a:pt x="3462867" y="1360008"/>
                </a:cubicBezTo>
                <a:cubicBezTo>
                  <a:pt x="3470684" y="1366522"/>
                  <a:pt x="3481072" y="1369746"/>
                  <a:pt x="3488267" y="1376941"/>
                </a:cubicBezTo>
                <a:cubicBezTo>
                  <a:pt x="3495462" y="1384136"/>
                  <a:pt x="3498843" y="1394395"/>
                  <a:pt x="3505200" y="1402341"/>
                </a:cubicBezTo>
                <a:cubicBezTo>
                  <a:pt x="3510187" y="1408574"/>
                  <a:pt x="3516489" y="1413630"/>
                  <a:pt x="3522134" y="1419274"/>
                </a:cubicBezTo>
                <a:cubicBezTo>
                  <a:pt x="3542893" y="1543830"/>
                  <a:pt x="3530740" y="1487565"/>
                  <a:pt x="3556000" y="1588608"/>
                </a:cubicBezTo>
                <a:cubicBezTo>
                  <a:pt x="3553178" y="1616830"/>
                  <a:pt x="3569836" y="1655751"/>
                  <a:pt x="3547534" y="1673274"/>
                </a:cubicBezTo>
                <a:cubicBezTo>
                  <a:pt x="3518600" y="1696008"/>
                  <a:pt x="3474171" y="1679119"/>
                  <a:pt x="3437467" y="1681741"/>
                </a:cubicBezTo>
                <a:lnTo>
                  <a:pt x="3310467" y="1690208"/>
                </a:lnTo>
                <a:cubicBezTo>
                  <a:pt x="3282194" y="1692470"/>
                  <a:pt x="3254147" y="1697713"/>
                  <a:pt x="3225800" y="1698674"/>
                </a:cubicBezTo>
                <a:cubicBezTo>
                  <a:pt x="3087562" y="1703360"/>
                  <a:pt x="2949223" y="1704319"/>
                  <a:pt x="2810934" y="1707141"/>
                </a:cubicBezTo>
                <a:cubicBezTo>
                  <a:pt x="2697966" y="1735384"/>
                  <a:pt x="2766253" y="1720832"/>
                  <a:pt x="2523067" y="1724074"/>
                </a:cubicBezTo>
                <a:lnTo>
                  <a:pt x="1507067" y="1732541"/>
                </a:lnTo>
                <a:cubicBezTo>
                  <a:pt x="1492956" y="1735363"/>
                  <a:pt x="1478957" y="1738820"/>
                  <a:pt x="1464734" y="1741008"/>
                </a:cubicBezTo>
                <a:cubicBezTo>
                  <a:pt x="1273372" y="1770448"/>
                  <a:pt x="1140431" y="1745051"/>
                  <a:pt x="905934" y="1741008"/>
                </a:cubicBezTo>
                <a:cubicBezTo>
                  <a:pt x="897467" y="1738186"/>
                  <a:pt x="889447" y="1732998"/>
                  <a:pt x="880534" y="1732541"/>
                </a:cubicBezTo>
                <a:cubicBezTo>
                  <a:pt x="560662" y="1716137"/>
                  <a:pt x="574122" y="1724157"/>
                  <a:pt x="245534" y="1741008"/>
                </a:cubicBezTo>
                <a:cubicBezTo>
                  <a:pt x="227886" y="1746890"/>
                  <a:pt x="200219" y="1754781"/>
                  <a:pt x="186267" y="1766408"/>
                </a:cubicBezTo>
                <a:cubicBezTo>
                  <a:pt x="174555" y="1776169"/>
                  <a:pt x="158726" y="1815131"/>
                  <a:pt x="152400" y="1825674"/>
                </a:cubicBezTo>
                <a:cubicBezTo>
                  <a:pt x="141929" y="1843125"/>
                  <a:pt x="132924" y="1862084"/>
                  <a:pt x="118534" y="1876474"/>
                </a:cubicBezTo>
                <a:cubicBezTo>
                  <a:pt x="94405" y="1900603"/>
                  <a:pt x="106028" y="1886766"/>
                  <a:pt x="84667" y="1918808"/>
                </a:cubicBezTo>
                <a:cubicBezTo>
                  <a:pt x="60500" y="2015469"/>
                  <a:pt x="66341" y="1976795"/>
                  <a:pt x="93134" y="2164341"/>
                </a:cubicBezTo>
                <a:cubicBezTo>
                  <a:pt x="94573" y="2174414"/>
                  <a:pt x="103307" y="2182136"/>
                  <a:pt x="110067" y="2189741"/>
                </a:cubicBezTo>
                <a:cubicBezTo>
                  <a:pt x="125977" y="2207640"/>
                  <a:pt x="147584" y="2220615"/>
                  <a:pt x="160867" y="2240541"/>
                </a:cubicBezTo>
                <a:cubicBezTo>
                  <a:pt x="212985" y="2318719"/>
                  <a:pt x="146477" y="2222553"/>
                  <a:pt x="194734" y="2282874"/>
                </a:cubicBezTo>
                <a:cubicBezTo>
                  <a:pt x="201091" y="2290820"/>
                  <a:pt x="205420" y="2300242"/>
                  <a:pt x="211667" y="2308274"/>
                </a:cubicBezTo>
                <a:cubicBezTo>
                  <a:pt x="224396" y="2324640"/>
                  <a:pt x="258659" y="2367190"/>
                  <a:pt x="279400" y="2384474"/>
                </a:cubicBezTo>
                <a:cubicBezTo>
                  <a:pt x="299990" y="2401633"/>
                  <a:pt x="314690" y="2405263"/>
                  <a:pt x="338667" y="2418341"/>
                </a:cubicBezTo>
                <a:cubicBezTo>
                  <a:pt x="358642" y="2429237"/>
                  <a:pt x="378738" y="2439992"/>
                  <a:pt x="397934" y="2452208"/>
                </a:cubicBezTo>
                <a:cubicBezTo>
                  <a:pt x="409839" y="2459784"/>
                  <a:pt x="419179" y="2471297"/>
                  <a:pt x="431800" y="2477608"/>
                </a:cubicBezTo>
                <a:cubicBezTo>
                  <a:pt x="442208" y="2482812"/>
                  <a:pt x="454521" y="2482730"/>
                  <a:pt x="465667" y="2486074"/>
                </a:cubicBezTo>
                <a:cubicBezTo>
                  <a:pt x="551609" y="2511857"/>
                  <a:pt x="481638" y="2496043"/>
                  <a:pt x="558800" y="2511474"/>
                </a:cubicBezTo>
                <a:cubicBezTo>
                  <a:pt x="593447" y="2546121"/>
                  <a:pt x="559862" y="2518018"/>
                  <a:pt x="635000" y="2545341"/>
                </a:cubicBezTo>
                <a:cubicBezTo>
                  <a:pt x="646862" y="2549654"/>
                  <a:pt x="656893" y="2558283"/>
                  <a:pt x="668867" y="2562274"/>
                </a:cubicBezTo>
                <a:cubicBezTo>
                  <a:pt x="754532" y="2590829"/>
                  <a:pt x="755531" y="2586955"/>
                  <a:pt x="838200" y="2596141"/>
                </a:cubicBezTo>
                <a:cubicBezTo>
                  <a:pt x="975387" y="2657113"/>
                  <a:pt x="857140" y="2615259"/>
                  <a:pt x="1058334" y="2638474"/>
                </a:cubicBezTo>
                <a:cubicBezTo>
                  <a:pt x="1084182" y="2641456"/>
                  <a:pt x="1108899" y="2650950"/>
                  <a:pt x="1134534" y="2655408"/>
                </a:cubicBezTo>
                <a:cubicBezTo>
                  <a:pt x="1202574" y="2667241"/>
                  <a:pt x="1302287" y="2680118"/>
                  <a:pt x="1371600" y="2680808"/>
                </a:cubicBezTo>
                <a:lnTo>
                  <a:pt x="2954867" y="2689274"/>
                </a:lnTo>
                <a:cubicBezTo>
                  <a:pt x="3000797" y="2735204"/>
                  <a:pt x="3002187" y="2740518"/>
                  <a:pt x="3073400" y="2782408"/>
                </a:cubicBezTo>
                <a:cubicBezTo>
                  <a:pt x="3099674" y="2797863"/>
                  <a:pt x="3174421" y="2822074"/>
                  <a:pt x="3200400" y="2833208"/>
                </a:cubicBezTo>
                <a:cubicBezTo>
                  <a:pt x="3217801" y="2840666"/>
                  <a:pt x="3233239" y="2852621"/>
                  <a:pt x="3251200" y="2858608"/>
                </a:cubicBezTo>
                <a:cubicBezTo>
                  <a:pt x="3275884" y="2866836"/>
                  <a:pt x="3302047" y="2869690"/>
                  <a:pt x="3327400" y="2875541"/>
                </a:cubicBezTo>
                <a:cubicBezTo>
                  <a:pt x="3338738" y="2878158"/>
                  <a:pt x="3350371" y="2879922"/>
                  <a:pt x="3361267" y="2884008"/>
                </a:cubicBezTo>
                <a:cubicBezTo>
                  <a:pt x="3373085" y="2888440"/>
                  <a:pt x="3383845" y="2895297"/>
                  <a:pt x="3395134" y="2900941"/>
                </a:cubicBezTo>
                <a:lnTo>
                  <a:pt x="3454400" y="2960208"/>
                </a:lnTo>
                <a:cubicBezTo>
                  <a:pt x="3462867" y="2968675"/>
                  <a:pt x="3468441" y="2981822"/>
                  <a:pt x="3479800" y="2985608"/>
                </a:cubicBezTo>
                <a:cubicBezTo>
                  <a:pt x="3496733" y="2991252"/>
                  <a:pt x="3513825" y="2996441"/>
                  <a:pt x="3530600" y="3002541"/>
                </a:cubicBezTo>
                <a:cubicBezTo>
                  <a:pt x="3544883" y="3007735"/>
                  <a:pt x="3558377" y="3015107"/>
                  <a:pt x="3572934" y="3019474"/>
                </a:cubicBezTo>
                <a:cubicBezTo>
                  <a:pt x="3586718" y="3023609"/>
                  <a:pt x="3601156" y="3025119"/>
                  <a:pt x="3615267" y="3027941"/>
                </a:cubicBezTo>
                <a:cubicBezTo>
                  <a:pt x="3612445" y="3013830"/>
                  <a:pt x="3616976" y="2995784"/>
                  <a:pt x="3606800" y="2985608"/>
                </a:cubicBezTo>
                <a:cubicBezTo>
                  <a:pt x="3594179" y="2972987"/>
                  <a:pt x="3572505" y="2975470"/>
                  <a:pt x="3556000" y="2968674"/>
                </a:cubicBezTo>
                <a:cubicBezTo>
                  <a:pt x="3428307" y="2916094"/>
                  <a:pt x="3505361" y="2934840"/>
                  <a:pt x="3420534" y="2917874"/>
                </a:cubicBezTo>
                <a:cubicBezTo>
                  <a:pt x="3397956" y="2906585"/>
                  <a:pt x="3375780" y="2894453"/>
                  <a:pt x="3352800" y="2884008"/>
                </a:cubicBezTo>
                <a:cubicBezTo>
                  <a:pt x="3322402" y="2870191"/>
                  <a:pt x="3325518" y="2881454"/>
                  <a:pt x="3293534" y="2858608"/>
                </a:cubicBezTo>
                <a:cubicBezTo>
                  <a:pt x="3283791" y="2851648"/>
                  <a:pt x="3278844" y="2838563"/>
                  <a:pt x="3268134" y="2833208"/>
                </a:cubicBezTo>
                <a:cubicBezTo>
                  <a:pt x="3244187" y="2821234"/>
                  <a:pt x="3217334" y="2816275"/>
                  <a:pt x="3191934" y="2807808"/>
                </a:cubicBezTo>
                <a:cubicBezTo>
                  <a:pt x="3183467" y="2804986"/>
                  <a:pt x="3175192" y="2801506"/>
                  <a:pt x="3166534" y="2799341"/>
                </a:cubicBezTo>
                <a:cubicBezTo>
                  <a:pt x="3155245" y="2796519"/>
                  <a:pt x="3143706" y="2794554"/>
                  <a:pt x="3132667" y="2790874"/>
                </a:cubicBezTo>
                <a:cubicBezTo>
                  <a:pt x="3118249" y="2786068"/>
                  <a:pt x="3105301" y="2776582"/>
                  <a:pt x="3090334" y="2773941"/>
                </a:cubicBezTo>
                <a:cubicBezTo>
                  <a:pt x="3056867" y="2768035"/>
                  <a:pt x="3022601" y="2768296"/>
                  <a:pt x="2988734" y="2765474"/>
                </a:cubicBezTo>
                <a:cubicBezTo>
                  <a:pt x="2900400" y="2743393"/>
                  <a:pt x="2922362" y="2753917"/>
                  <a:pt x="3132667" y="2723141"/>
                </a:cubicBezTo>
                <a:cubicBezTo>
                  <a:pt x="3188795" y="2714927"/>
                  <a:pt x="3245621" y="2712472"/>
                  <a:pt x="3302000" y="2706208"/>
                </a:cubicBezTo>
                <a:cubicBezTo>
                  <a:pt x="3321834" y="2704004"/>
                  <a:pt x="3341367" y="2699234"/>
                  <a:pt x="3361267" y="2697741"/>
                </a:cubicBezTo>
                <a:cubicBezTo>
                  <a:pt x="3454310" y="2690763"/>
                  <a:pt x="3547534" y="2686452"/>
                  <a:pt x="3640667" y="2680808"/>
                </a:cubicBezTo>
                <a:cubicBezTo>
                  <a:pt x="3623734" y="2675163"/>
                  <a:pt x="3606676" y="2669877"/>
                  <a:pt x="3589867" y="2663874"/>
                </a:cubicBezTo>
                <a:cubicBezTo>
                  <a:pt x="3567159" y="2655764"/>
                  <a:pt x="3545871" y="2642713"/>
                  <a:pt x="3522134" y="2638474"/>
                </a:cubicBezTo>
                <a:cubicBezTo>
                  <a:pt x="3341381" y="2606197"/>
                  <a:pt x="2873480" y="2614051"/>
                  <a:pt x="2810934" y="2613074"/>
                </a:cubicBezTo>
                <a:cubicBezTo>
                  <a:pt x="2888712" y="2554740"/>
                  <a:pt x="2802576" y="2612497"/>
                  <a:pt x="2878667" y="2579208"/>
                </a:cubicBezTo>
                <a:cubicBezTo>
                  <a:pt x="3026961" y="2514330"/>
                  <a:pt x="2926547" y="2534377"/>
                  <a:pt x="3056467" y="2519941"/>
                </a:cubicBezTo>
                <a:cubicBezTo>
                  <a:pt x="3090334" y="2508652"/>
                  <a:pt x="3123119" y="2493355"/>
                  <a:pt x="3158067" y="2486074"/>
                </a:cubicBezTo>
                <a:cubicBezTo>
                  <a:pt x="3191337" y="2479143"/>
                  <a:pt x="3226851" y="2486443"/>
                  <a:pt x="3259667" y="2477608"/>
                </a:cubicBezTo>
                <a:cubicBezTo>
                  <a:pt x="3301176" y="2466433"/>
                  <a:pt x="3337419" y="2440402"/>
                  <a:pt x="3378200" y="2426808"/>
                </a:cubicBezTo>
                <a:cubicBezTo>
                  <a:pt x="3413921" y="2414901"/>
                  <a:pt x="3452245" y="2412371"/>
                  <a:pt x="3488267" y="2401408"/>
                </a:cubicBezTo>
                <a:cubicBezTo>
                  <a:pt x="3517346" y="2392558"/>
                  <a:pt x="3543855" y="2376391"/>
                  <a:pt x="3572934" y="2367541"/>
                </a:cubicBezTo>
                <a:cubicBezTo>
                  <a:pt x="3910540" y="2264791"/>
                  <a:pt x="3488262" y="2413051"/>
                  <a:pt x="3767667" y="2308274"/>
                </a:cubicBezTo>
                <a:cubicBezTo>
                  <a:pt x="3836758" y="2282365"/>
                  <a:pt x="3798691" y="2304525"/>
                  <a:pt x="3843867" y="2274408"/>
                </a:cubicBezTo>
                <a:cubicBezTo>
                  <a:pt x="3832578" y="2271586"/>
                  <a:pt x="3821636" y="2265941"/>
                  <a:pt x="3810000" y="2265941"/>
                </a:cubicBezTo>
                <a:cubicBezTo>
                  <a:pt x="3598404" y="2265941"/>
                  <a:pt x="3615258" y="2265943"/>
                  <a:pt x="3479800" y="2282874"/>
                </a:cubicBezTo>
                <a:cubicBezTo>
                  <a:pt x="3423410" y="2307041"/>
                  <a:pt x="3389648" y="2322823"/>
                  <a:pt x="3327400" y="2342141"/>
                </a:cubicBezTo>
                <a:cubicBezTo>
                  <a:pt x="3277046" y="2357768"/>
                  <a:pt x="3225018" y="2367801"/>
                  <a:pt x="3175000" y="2384474"/>
                </a:cubicBezTo>
                <a:cubicBezTo>
                  <a:pt x="3149600" y="2392941"/>
                  <a:pt x="3121758" y="2396099"/>
                  <a:pt x="3098800" y="2409874"/>
                </a:cubicBezTo>
                <a:cubicBezTo>
                  <a:pt x="3084689" y="2418341"/>
                  <a:pt x="3072195" y="2430434"/>
                  <a:pt x="3056467" y="2435274"/>
                </a:cubicBezTo>
                <a:cubicBezTo>
                  <a:pt x="3034720" y="2441966"/>
                  <a:pt x="3011312" y="2440919"/>
                  <a:pt x="2988734" y="2443741"/>
                </a:cubicBezTo>
                <a:cubicBezTo>
                  <a:pt x="2971801" y="2449385"/>
                  <a:pt x="2953899" y="2452691"/>
                  <a:pt x="2937934" y="2460674"/>
                </a:cubicBezTo>
                <a:cubicBezTo>
                  <a:pt x="2926645" y="2466319"/>
                  <a:pt x="2915929" y="2473295"/>
                  <a:pt x="2904067" y="2477608"/>
                </a:cubicBezTo>
                <a:cubicBezTo>
                  <a:pt x="2884758" y="2484630"/>
                  <a:pt x="2864109" y="2487520"/>
                  <a:pt x="2844800" y="2494541"/>
                </a:cubicBezTo>
                <a:cubicBezTo>
                  <a:pt x="2747389" y="2529963"/>
                  <a:pt x="2872170" y="2496165"/>
                  <a:pt x="2777067" y="2519941"/>
                </a:cubicBezTo>
                <a:cubicBezTo>
                  <a:pt x="2758341" y="2538667"/>
                  <a:pt x="2749843" y="2550486"/>
                  <a:pt x="2726267" y="2562274"/>
                </a:cubicBezTo>
                <a:cubicBezTo>
                  <a:pt x="2718285" y="2566265"/>
                  <a:pt x="2709334" y="2567919"/>
                  <a:pt x="2700867" y="2570741"/>
                </a:cubicBezTo>
                <a:cubicBezTo>
                  <a:pt x="2669045" y="2594608"/>
                  <a:pt x="2656558" y="2607127"/>
                  <a:pt x="2616200" y="2621541"/>
                </a:cubicBezTo>
                <a:cubicBezTo>
                  <a:pt x="2563969" y="2640195"/>
                  <a:pt x="2527347" y="2640821"/>
                  <a:pt x="2472267" y="2646941"/>
                </a:cubicBezTo>
                <a:cubicBezTo>
                  <a:pt x="2344509" y="2678881"/>
                  <a:pt x="2537364" y="2628064"/>
                  <a:pt x="2404534" y="2672341"/>
                </a:cubicBezTo>
                <a:cubicBezTo>
                  <a:pt x="2390882" y="2676892"/>
                  <a:pt x="2376037" y="2676855"/>
                  <a:pt x="2362200" y="2680808"/>
                </a:cubicBezTo>
                <a:cubicBezTo>
                  <a:pt x="2336456" y="2688163"/>
                  <a:pt x="2311975" y="2699715"/>
                  <a:pt x="2286000" y="2706208"/>
                </a:cubicBezTo>
                <a:cubicBezTo>
                  <a:pt x="2274711" y="2709030"/>
                  <a:pt x="2263730" y="2713708"/>
                  <a:pt x="2252134" y="2714674"/>
                </a:cubicBezTo>
                <a:cubicBezTo>
                  <a:pt x="2229634" y="2716549"/>
                  <a:pt x="2206978" y="2714674"/>
                  <a:pt x="2184400" y="2714674"/>
                </a:cubicBezTo>
              </a:path>
            </a:pathLst>
          </a:custGeom>
          <a:noFill/>
          <a:ln w="1206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258" name="Rectangle 2"/>
          <p:cNvSpPr>
            <a:spLocks noGrp="1" noChangeArrowheads="1"/>
          </p:cNvSpPr>
          <p:nvPr>
            <p:ph type="title"/>
          </p:nvPr>
        </p:nvSpPr>
        <p:spPr/>
        <p:txBody>
          <a:bodyPr>
            <a:normAutofit/>
          </a:bodyPr>
          <a:lstStyle/>
          <a:p>
            <a:r>
              <a:rPr lang="en-US" dirty="0" smtClean="0"/>
              <a:t>Associative Poetics</a:t>
            </a:r>
            <a:endParaRPr lang="en-US" dirty="0"/>
          </a:p>
        </p:txBody>
      </p:sp>
      <p:sp>
        <p:nvSpPr>
          <p:cNvPr id="608259" name="Rectangle 3"/>
          <p:cNvSpPr>
            <a:spLocks noGrp="1" noChangeArrowheads="1"/>
          </p:cNvSpPr>
          <p:nvPr>
            <p:ph type="body" idx="1"/>
          </p:nvPr>
        </p:nvSpPr>
        <p:spPr/>
        <p:txBody>
          <a:bodyPr/>
          <a:lstStyle/>
          <a:p>
            <a:pPr marL="609600" indent="-609600"/>
            <a:r>
              <a:rPr lang="en-US" sz="2400" dirty="0"/>
              <a:t>Lyric exposition: </a:t>
            </a:r>
            <a:r>
              <a:rPr lang="en-US" sz="2400" i="1" dirty="0"/>
              <a:t>parodos</a:t>
            </a:r>
            <a:endParaRPr lang="en-US" sz="2400" dirty="0"/>
          </a:p>
        </p:txBody>
      </p:sp>
      <p:sp>
        <p:nvSpPr>
          <p:cNvPr id="7" name="Content Placeholder 6"/>
          <p:cNvSpPr>
            <a:spLocks noGrp="1"/>
          </p:cNvSpPr>
          <p:nvPr>
            <p:ph sz="half" idx="2"/>
          </p:nvPr>
        </p:nvSpPr>
        <p:spPr/>
        <p:txBody>
          <a:bodyPr>
            <a:normAutofit/>
          </a:bodyPr>
          <a:lstStyle/>
          <a:p>
            <a:pPr marL="609600" indent="-609600">
              <a:buSzPct val="100000"/>
              <a:buFontTx/>
              <a:buAutoNum type="arabicPeriod"/>
            </a:pPr>
            <a:r>
              <a:rPr lang="en-US" dirty="0" smtClean="0"/>
              <a:t>Portent: eagles, hare.</a:t>
            </a:r>
          </a:p>
          <a:p>
            <a:pPr marL="609600" indent="-609600">
              <a:buSzPct val="100000"/>
              <a:buFontTx/>
              <a:buAutoNum type="arabicPeriod"/>
            </a:pPr>
            <a:r>
              <a:rPr lang="en-US" dirty="0" smtClean="0"/>
              <a:t>Artemis’ anger.</a:t>
            </a:r>
          </a:p>
          <a:p>
            <a:pPr marL="609600" indent="-609600">
              <a:buSzPct val="100000"/>
              <a:buFontTx/>
              <a:buAutoNum type="arabicPeriod"/>
            </a:pPr>
            <a:r>
              <a:rPr lang="en-US" dirty="0" smtClean="0"/>
              <a:t>Hymn to Zeus.</a:t>
            </a:r>
          </a:p>
          <a:p>
            <a:pPr marL="609600" indent="-609600">
              <a:buSzPct val="100000"/>
              <a:buFontTx/>
              <a:buAutoNum type="arabicPeriod"/>
            </a:pPr>
            <a:r>
              <a:rPr lang="en-US" dirty="0" smtClean="0"/>
              <a:t>Sacrifice of Iphigenia.</a:t>
            </a:r>
          </a:p>
        </p:txBody>
      </p:sp>
      <p:sp>
        <p:nvSpPr>
          <p:cNvPr id="8" name="Text Placeholder 7"/>
          <p:cNvSpPr>
            <a:spLocks noGrp="1"/>
          </p:cNvSpPr>
          <p:nvPr>
            <p:ph type="body" sz="quarter" idx="3"/>
          </p:nvPr>
        </p:nvSpPr>
        <p:spPr/>
        <p:txBody>
          <a:bodyPr/>
          <a:lstStyle/>
          <a:p>
            <a:r>
              <a:rPr lang="en-US" dirty="0" smtClean="0"/>
              <a:t>Linked imagery: fire, blood</a:t>
            </a:r>
            <a:endParaRPr lang="en-US" dirty="0"/>
          </a:p>
        </p:txBody>
      </p:sp>
      <p:sp>
        <p:nvSpPr>
          <p:cNvPr id="5" name="Content Placeholder 4"/>
          <p:cNvSpPr>
            <a:spLocks noGrp="1"/>
          </p:cNvSpPr>
          <p:nvPr>
            <p:ph sz="quarter" idx="4"/>
          </p:nvPr>
        </p:nvSpPr>
        <p:spPr/>
        <p:txBody>
          <a:bodyPr>
            <a:normAutofit/>
          </a:bodyPr>
          <a:lstStyle/>
          <a:p>
            <a:pPr marL="609600" indent="-609600">
              <a:buSzPct val="100000"/>
              <a:buFontTx/>
              <a:buAutoNum type="arabicPeriod"/>
            </a:pPr>
            <a:r>
              <a:rPr lang="en-US" dirty="0"/>
              <a:t>Burning of </a:t>
            </a:r>
            <a:r>
              <a:rPr lang="en-US" dirty="0" smtClean="0"/>
              <a:t>Troy.</a:t>
            </a:r>
            <a:endParaRPr lang="en-US" dirty="0"/>
          </a:p>
          <a:p>
            <a:pPr marL="609600" indent="-609600">
              <a:buSzPct val="100000"/>
              <a:buFontTx/>
              <a:buAutoNum type="arabicPeriod"/>
            </a:pPr>
            <a:r>
              <a:rPr lang="en-US" dirty="0"/>
              <a:t>Fire </a:t>
            </a:r>
            <a:r>
              <a:rPr lang="en-US" dirty="0" smtClean="0"/>
              <a:t>signals.</a:t>
            </a:r>
          </a:p>
          <a:p>
            <a:pPr marL="609600" indent="-609600">
              <a:buSzPct val="100000"/>
              <a:buFontTx/>
              <a:buAutoNum type="arabicPeriod"/>
            </a:pPr>
            <a:r>
              <a:rPr lang="en-US" dirty="0" smtClean="0"/>
              <a:t>Red carpet.</a:t>
            </a:r>
          </a:p>
          <a:p>
            <a:pPr marL="609600" indent="-609600">
              <a:buSzPct val="100000"/>
              <a:buFontTx/>
              <a:buAutoNum type="arabicPeriod"/>
            </a:pPr>
            <a:r>
              <a:rPr lang="en-US" dirty="0" smtClean="0"/>
              <a:t>Murder in the palace.</a:t>
            </a:r>
            <a:endParaRPr lang="en-US" dirty="0"/>
          </a:p>
        </p:txBody>
      </p:sp>
      <p:sp>
        <p:nvSpPr>
          <p:cNvPr id="2" name="Date Placeholder 1"/>
          <p:cNvSpPr>
            <a:spLocks noGrp="1"/>
          </p:cNvSpPr>
          <p:nvPr>
            <p:ph type="dt" sz="half" idx="10"/>
          </p:nvPr>
        </p:nvSpPr>
        <p:spPr/>
        <p:txBody>
          <a:bodyPr/>
          <a:lstStyle/>
          <a:p>
            <a:r>
              <a:rPr lang="en-US" smtClean="0"/>
              <a:t>20-Feb-20</a:t>
            </a:r>
            <a:endParaRPr lang="en-US"/>
          </a:p>
        </p:txBody>
      </p:sp>
      <p:sp>
        <p:nvSpPr>
          <p:cNvPr id="3" name="Footer Placeholder 2"/>
          <p:cNvSpPr>
            <a:spLocks noGrp="1"/>
          </p:cNvSpPr>
          <p:nvPr>
            <p:ph type="ftr" sz="quarter" idx="11"/>
          </p:nvPr>
        </p:nvSpPr>
        <p:spPr/>
        <p:txBody>
          <a:bodyPr/>
          <a:lstStyle/>
          <a:p>
            <a:r>
              <a:rPr lang="en-US" smtClean="0"/>
              <a:t>aeschylus agamemnon 2</a:t>
            </a:r>
            <a:endParaRPr lang="en-US" dirty="0"/>
          </a:p>
        </p:txBody>
      </p:sp>
      <p:sp>
        <p:nvSpPr>
          <p:cNvPr id="4" name="Slide Number Placeholder 3"/>
          <p:cNvSpPr>
            <a:spLocks noGrp="1"/>
          </p:cNvSpPr>
          <p:nvPr>
            <p:ph type="sldNum" sz="quarter" idx="12"/>
          </p:nvPr>
        </p:nvSpPr>
        <p:spPr/>
        <p:txBody>
          <a:bodyPr/>
          <a:lstStyle/>
          <a:p>
            <a:fld id="{F36C87F6-986D-49E6-AF40-1B3A1EE8064D}" type="slidenum">
              <a:rPr lang="en-US" smtClean="0"/>
              <a:t>6</a:t>
            </a:fld>
            <a:endParaRPr lang="en-US"/>
          </a:p>
        </p:txBody>
      </p:sp>
    </p:spTree>
    <p:extLst>
      <p:ext uri="{BB962C8B-B14F-4D97-AF65-F5344CB8AC3E}">
        <p14:creationId xmlns:p14="http://schemas.microsoft.com/office/powerpoint/2010/main" val="323337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8259">
                                            <p:bg/>
                                          </p:spTgt>
                                        </p:tgtEl>
                                        <p:attrNameLst>
                                          <p:attrName>style.visibility</p:attrName>
                                        </p:attrNameLst>
                                      </p:cBhvr>
                                      <p:to>
                                        <p:strVal val="visible"/>
                                      </p:to>
                                    </p:set>
                                    <p:animEffect transition="in" filter="fade">
                                      <p:cBhvr>
                                        <p:cTn id="7" dur="500"/>
                                        <p:tgtEl>
                                          <p:spTgt spid="608259">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8259">
                                            <p:txEl>
                                              <p:pRg st="0" end="0"/>
                                            </p:txEl>
                                          </p:spTgt>
                                        </p:tgtEl>
                                        <p:attrNameLst>
                                          <p:attrName>style.visibility</p:attrName>
                                        </p:attrNameLst>
                                      </p:cBhvr>
                                      <p:to>
                                        <p:strVal val="visible"/>
                                      </p:to>
                                    </p:set>
                                    <p:animEffect transition="in" filter="fade">
                                      <p:cBhvr>
                                        <p:cTn id="10" dur="500"/>
                                        <p:tgtEl>
                                          <p:spTgt spid="60825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fade">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500"/>
                                        <p:tgtEl>
                                          <p:spTgt spid="7">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Effect transition="in" filter="fade">
                                      <p:cBhvr>
                                        <p:cTn id="30" dur="5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bg/>
                                          </p:spTgt>
                                        </p:tgtEl>
                                        <p:attrNameLst>
                                          <p:attrName>style.visibility</p:attrName>
                                        </p:attrNameLst>
                                      </p:cBhvr>
                                      <p:to>
                                        <p:strVal val="visible"/>
                                      </p:to>
                                    </p:set>
                                    <p:animEffect transition="in" filter="fade">
                                      <p:cBhvr>
                                        <p:cTn id="35" dur="500"/>
                                        <p:tgtEl>
                                          <p:spTgt spid="8">
                                            <p:bg/>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Effect transition="in" filter="fade">
                                      <p:cBhvr>
                                        <p:cTn id="38" dur="500"/>
                                        <p:tgtEl>
                                          <p:spTgt spid="8">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500"/>
                                        <p:tgtEl>
                                          <p:spTgt spid="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
                                            <p:txEl>
                                              <p:pRg st="1" end="1"/>
                                            </p:txEl>
                                          </p:spTgt>
                                        </p:tgtEl>
                                        <p:attrNameLst>
                                          <p:attrName>style.visibility</p:attrName>
                                        </p:attrNameLst>
                                      </p:cBhvr>
                                      <p:to>
                                        <p:strVal val="visible"/>
                                      </p:to>
                                    </p:set>
                                    <p:animEffect transition="in" filter="fade">
                                      <p:cBhvr>
                                        <p:cTn id="48" dur="500"/>
                                        <p:tgtEl>
                                          <p:spTgt spid="5">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txEl>
                                              <p:pRg st="2" end="2"/>
                                            </p:txEl>
                                          </p:spTgt>
                                        </p:tgtEl>
                                        <p:attrNameLst>
                                          <p:attrName>style.visibility</p:attrName>
                                        </p:attrNameLst>
                                      </p:cBhvr>
                                      <p:to>
                                        <p:strVal val="visible"/>
                                      </p:to>
                                    </p:set>
                                    <p:animEffect transition="in" filter="fade">
                                      <p:cBhvr>
                                        <p:cTn id="53" dur="500"/>
                                        <p:tgtEl>
                                          <p:spTgt spid="5">
                                            <p:txEl>
                                              <p:pRg st="2" end="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5">
                                            <p:txEl>
                                              <p:pRg st="3" end="3"/>
                                            </p:txEl>
                                          </p:spTgt>
                                        </p:tgtEl>
                                        <p:attrNameLst>
                                          <p:attrName>style.visibility</p:attrName>
                                        </p:attrNameLst>
                                      </p:cBhvr>
                                      <p:to>
                                        <p:strVal val="visible"/>
                                      </p:to>
                                    </p:set>
                                    <p:animEffect transition="in" filter="fade">
                                      <p:cBhvr>
                                        <p:cTn id="58" dur="500"/>
                                        <p:tgtEl>
                                          <p:spTgt spid="5">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08259" grpId="0" uiExpand="1" build="p" animBg="1"/>
      <p:bldP spid="7" grpId="0" uiExpand="1" build="p"/>
      <p:bldP spid="8" grpId="0" uiExpand="1" build="p" animBg="1"/>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795676" y="688113"/>
            <a:ext cx="8597482" cy="701731"/>
          </a:xfrm>
        </p:spPr>
        <p:txBody>
          <a:bodyPr wrap="none">
            <a:spAutoFit/>
          </a:bodyPr>
          <a:lstStyle/>
          <a:p>
            <a:r>
              <a:rPr lang="en-US" dirty="0"/>
              <a:t>Associative </a:t>
            </a:r>
            <a:r>
              <a:rPr lang="en-US" dirty="0" smtClean="0"/>
              <a:t>Poetics: Cassandra Scene</a:t>
            </a:r>
            <a:endParaRPr lang="en-US" i="1" dirty="0"/>
          </a:p>
        </p:txBody>
      </p:sp>
      <p:grpSp>
        <p:nvGrpSpPr>
          <p:cNvPr id="2" name="Group 1"/>
          <p:cNvGrpSpPr/>
          <p:nvPr/>
        </p:nvGrpSpPr>
        <p:grpSpPr>
          <a:xfrm>
            <a:off x="2424287" y="1991326"/>
            <a:ext cx="7315198" cy="4324096"/>
            <a:chOff x="2424287" y="1295382"/>
            <a:chExt cx="7315198" cy="4324096"/>
          </a:xfrm>
        </p:grpSpPr>
        <p:pic>
          <p:nvPicPr>
            <p:cNvPr id="12" name="Picture 11" descr="Untitled-2.gif"/>
            <p:cNvPicPr>
              <a:picLocks noChangeAspect="1"/>
            </p:cNvPicPr>
            <p:nvPr/>
          </p:nvPicPr>
          <p:blipFill>
            <a:blip r:embed="rId3" cstate="print"/>
            <a:stretch>
              <a:fillRect/>
            </a:stretch>
          </p:blipFill>
          <p:spPr>
            <a:xfrm>
              <a:off x="2424287" y="1295382"/>
              <a:ext cx="7315198" cy="4324096"/>
            </a:xfrm>
            <a:prstGeom prst="rect">
              <a:avLst/>
            </a:prstGeom>
          </p:spPr>
        </p:pic>
        <p:sp>
          <p:nvSpPr>
            <p:cNvPr id="13" name="TextBox 12"/>
            <p:cNvSpPr txBox="1"/>
            <p:nvPr/>
          </p:nvSpPr>
          <p:spPr>
            <a:xfrm>
              <a:off x="4734233" y="2045650"/>
              <a:ext cx="2720360" cy="523220"/>
            </a:xfrm>
            <a:prstGeom prst="rect">
              <a:avLst/>
            </a:prstGeom>
            <a:noFill/>
            <a:effectLst>
              <a:outerShdw blurRad="50800" dist="76200" dir="2700000" algn="tl" rotWithShape="0">
                <a:prstClr val="black">
                  <a:alpha val="40000"/>
                </a:prstClr>
              </a:outerShdw>
            </a:effectLst>
          </p:spPr>
          <p:txBody>
            <a:bodyPr wrap="none" rtlCol="0">
              <a:spAutoFit/>
            </a:bodyPr>
            <a:lstStyle/>
            <a:p>
              <a:pPr algn="ctr"/>
              <a:r>
                <a:rPr lang="en-US" sz="2800" b="1" i="1" dirty="0">
                  <a:solidFill>
                    <a:schemeClr val="bg1"/>
                  </a:solidFill>
                </a:rPr>
                <a:t>Feast of Thyestes</a:t>
              </a:r>
            </a:p>
          </p:txBody>
        </p:sp>
        <p:sp>
          <p:nvSpPr>
            <p:cNvPr id="15" name="TextBox 14"/>
            <p:cNvSpPr txBox="1"/>
            <p:nvPr/>
          </p:nvSpPr>
          <p:spPr>
            <a:xfrm>
              <a:off x="4040806" y="3463226"/>
              <a:ext cx="4107215" cy="815480"/>
            </a:xfrm>
            <a:prstGeom prst="rect">
              <a:avLst/>
            </a:prstGeom>
            <a:noFill/>
            <a:effectLst>
              <a:outerShdw blurRad="50800" dist="76200" dir="2700000" algn="tl" rotWithShape="0">
                <a:prstClr val="black">
                  <a:alpha val="40000"/>
                </a:prstClr>
              </a:outerShdw>
            </a:effectLst>
          </p:spPr>
          <p:txBody>
            <a:bodyPr wrap="none" rtlCol="0">
              <a:spAutoFit/>
            </a:bodyPr>
            <a:lstStyle/>
            <a:p>
              <a:pPr algn="ctr">
                <a:lnSpc>
                  <a:spcPts val="2800"/>
                </a:lnSpc>
              </a:pPr>
              <a:r>
                <a:rPr lang="en-US" sz="2800" b="1" i="1" dirty="0">
                  <a:solidFill>
                    <a:schemeClr val="bg1"/>
                  </a:solidFill>
                </a:rPr>
                <a:t>Murder of Agamemnon &amp; </a:t>
              </a:r>
              <a:br>
                <a:rPr lang="en-US" sz="2800" b="1" i="1" dirty="0">
                  <a:solidFill>
                    <a:schemeClr val="bg1"/>
                  </a:solidFill>
                </a:rPr>
              </a:br>
              <a:r>
                <a:rPr lang="en-US" sz="2800" b="1" i="1" dirty="0">
                  <a:solidFill>
                    <a:schemeClr val="bg1"/>
                  </a:solidFill>
                </a:rPr>
                <a:t>Cassandra</a:t>
              </a:r>
            </a:p>
          </p:txBody>
        </p:sp>
        <p:sp>
          <p:nvSpPr>
            <p:cNvPr id="19" name="TextBox 18"/>
            <p:cNvSpPr txBox="1"/>
            <p:nvPr/>
          </p:nvSpPr>
          <p:spPr>
            <a:xfrm>
              <a:off x="5171532" y="2754438"/>
              <a:ext cx="1845762" cy="523220"/>
            </a:xfrm>
            <a:prstGeom prst="rect">
              <a:avLst/>
            </a:prstGeom>
            <a:noFill/>
            <a:effectLst>
              <a:outerShdw blurRad="50800" dist="76200" dir="2700000" algn="tl" rotWithShape="0">
                <a:prstClr val="black">
                  <a:alpha val="40000"/>
                </a:prstClr>
              </a:outerShdw>
            </a:effectLst>
          </p:spPr>
          <p:txBody>
            <a:bodyPr wrap="none" rtlCol="0">
              <a:spAutoFit/>
            </a:bodyPr>
            <a:lstStyle/>
            <a:p>
              <a:pPr algn="ctr"/>
              <a:r>
                <a:rPr lang="en-US" sz="2800" b="1" i="1" dirty="0">
                  <a:solidFill>
                    <a:schemeClr val="bg1"/>
                  </a:solidFill>
                </a:rPr>
                <a:t>Trojan War</a:t>
              </a:r>
            </a:p>
          </p:txBody>
        </p:sp>
        <p:sp>
          <p:nvSpPr>
            <p:cNvPr id="20" name="TextBox 19"/>
            <p:cNvSpPr txBox="1"/>
            <p:nvPr/>
          </p:nvSpPr>
          <p:spPr>
            <a:xfrm>
              <a:off x="4220759" y="4464275"/>
              <a:ext cx="3747308" cy="514115"/>
            </a:xfrm>
            <a:prstGeom prst="rect">
              <a:avLst/>
            </a:prstGeom>
            <a:noFill/>
            <a:effectLst>
              <a:outerShdw blurRad="50800" dist="76200" dir="2700000" algn="tl" rotWithShape="0">
                <a:prstClr val="black">
                  <a:alpha val="40000"/>
                </a:prstClr>
              </a:outerShdw>
            </a:effectLst>
          </p:spPr>
          <p:txBody>
            <a:bodyPr wrap="none" rtlCol="0">
              <a:spAutoFit/>
            </a:bodyPr>
            <a:lstStyle/>
            <a:p>
              <a:pPr algn="ctr">
                <a:lnSpc>
                  <a:spcPts val="3400"/>
                </a:lnSpc>
              </a:pPr>
              <a:r>
                <a:rPr lang="en-US" sz="2800" b="1" i="1" dirty="0">
                  <a:solidFill>
                    <a:schemeClr val="bg1"/>
                  </a:solidFill>
                </a:rPr>
                <a:t>Murder of Clytemnestra</a:t>
              </a:r>
            </a:p>
          </p:txBody>
        </p:sp>
      </p:grpSp>
    </p:spTree>
    <p:extLst>
      <p:ext uri="{BB962C8B-B14F-4D97-AF65-F5344CB8AC3E}">
        <p14:creationId xmlns:p14="http://schemas.microsoft.com/office/powerpoint/2010/main" val="2712365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522770" y="473231"/>
            <a:ext cx="7143302" cy="646331"/>
          </a:xfrm>
        </p:spPr>
        <p:txBody>
          <a:bodyPr wrap="none">
            <a:spAutoFit/>
          </a:bodyPr>
          <a:lstStyle/>
          <a:p>
            <a:r>
              <a:rPr lang="en-US" sz="4000" i="1" dirty="0"/>
              <a:t>Oresteia</a:t>
            </a:r>
            <a:r>
              <a:rPr lang="en-US" sz="4000" i="1" dirty="0" smtClean="0"/>
              <a:t>: </a:t>
            </a:r>
            <a:r>
              <a:rPr lang="en-US" sz="4000" dirty="0" smtClean="0"/>
              <a:t>Thematic </a:t>
            </a:r>
            <a:r>
              <a:rPr lang="en-US" sz="4000" dirty="0"/>
              <a:t>Conflicts</a:t>
            </a:r>
          </a:p>
        </p:txBody>
      </p:sp>
      <p:graphicFrame>
        <p:nvGraphicFramePr>
          <p:cNvPr id="10" name="Content Placeholder 9"/>
          <p:cNvGraphicFramePr>
            <a:graphicFrameLocks noGrp="1"/>
          </p:cNvGraphicFramePr>
          <p:nvPr>
            <p:ph idx="4294967295"/>
            <p:extLst>
              <p:ext uri="{D42A27DB-BD31-4B8C-83A1-F6EECF244321}">
                <p14:modId xmlns:p14="http://schemas.microsoft.com/office/powerpoint/2010/main" val="3092688340"/>
              </p:ext>
            </p:extLst>
          </p:nvPr>
        </p:nvGraphicFramePr>
        <p:xfrm>
          <a:off x="3107234" y="1930700"/>
          <a:ext cx="5502823" cy="26212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565063">
                  <a:extLst>
                    <a:ext uri="{9D8B030D-6E8A-4147-A177-3AD203B41FA5}">
                      <a16:colId xmlns:a16="http://schemas.microsoft.com/office/drawing/2014/main" val="20001"/>
                    </a:ext>
                  </a:extLst>
                </a:gridCol>
                <a:gridCol w="2194560">
                  <a:extLst>
                    <a:ext uri="{9D8B030D-6E8A-4147-A177-3AD203B41FA5}">
                      <a16:colId xmlns:a16="http://schemas.microsoft.com/office/drawing/2014/main" val="20002"/>
                    </a:ext>
                  </a:extLst>
                </a:gridCol>
              </a:tblGrid>
              <a:tr h="370840">
                <a:tc>
                  <a:txBody>
                    <a:bodyPr/>
                    <a:lstStyle/>
                    <a:p>
                      <a:pPr marL="0" marR="0" algn="r">
                        <a:spcBef>
                          <a:spcPts val="0"/>
                        </a:spcBef>
                        <a:spcAft>
                          <a:spcPts val="0"/>
                        </a:spcAft>
                      </a:pPr>
                      <a:r>
                        <a:rPr lang="en-US" sz="3600" b="0" i="1" kern="800" dirty="0" smtClean="0">
                          <a:solidFill>
                            <a:schemeClr val="tx1"/>
                          </a:solidFill>
                          <a:latin typeface="Calibri" panose="020F0502020204030204" pitchFamily="34" charset="0"/>
                          <a:ea typeface="Calibri"/>
                          <a:cs typeface="Calibri" panose="020F0502020204030204" pitchFamily="34" charset="0"/>
                        </a:rPr>
                        <a:t>man</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600" b="0" kern="800" dirty="0" smtClean="0">
                          <a:solidFill>
                            <a:schemeClr val="tx1"/>
                          </a:solidFill>
                          <a:latin typeface="Calibri" panose="020F0502020204030204" pitchFamily="34" charset="0"/>
                          <a:ea typeface="Calibri"/>
                          <a:cs typeface="Calibri" panose="020F0502020204030204" pitchFamily="34" charset="0"/>
                        </a:rPr>
                        <a:t>v.</a:t>
                      </a:r>
                      <a:endParaRPr lang="en-US" sz="4000" b="0"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3600" b="0" i="1" kern="800" dirty="0" smtClean="0">
                          <a:solidFill>
                            <a:schemeClr val="tx1"/>
                          </a:solidFill>
                          <a:latin typeface="Calibri" panose="020F0502020204030204" pitchFamily="34" charset="0"/>
                          <a:ea typeface="Calibri"/>
                          <a:cs typeface="Calibri" panose="020F0502020204030204" pitchFamily="34" charset="0"/>
                        </a:rPr>
                        <a:t>woman</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marL="0" marR="0" algn="r">
                        <a:spcBef>
                          <a:spcPts val="0"/>
                        </a:spcBef>
                        <a:spcAft>
                          <a:spcPts val="0"/>
                        </a:spcAft>
                      </a:pPr>
                      <a:r>
                        <a:rPr lang="en-US" sz="3600" b="0" i="1" kern="800" dirty="0">
                          <a:solidFill>
                            <a:schemeClr val="tx1"/>
                          </a:solidFill>
                          <a:latin typeface="Calibri" panose="020F0502020204030204" pitchFamily="34" charset="0"/>
                          <a:ea typeface="Calibri"/>
                          <a:cs typeface="Calibri" panose="020F0502020204030204" pitchFamily="34" charset="0"/>
                        </a:rPr>
                        <a:t>civic harmony</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600" b="0" kern="800" dirty="0" smtClean="0">
                          <a:solidFill>
                            <a:schemeClr val="tx1"/>
                          </a:solidFill>
                          <a:latin typeface="Calibri" panose="020F0502020204030204" pitchFamily="34" charset="0"/>
                          <a:ea typeface="Calibri"/>
                          <a:cs typeface="Calibri" panose="020F0502020204030204" pitchFamily="34" charset="0"/>
                        </a:rPr>
                        <a:t>v.</a:t>
                      </a:r>
                      <a:endParaRPr lang="en-US" sz="4000" b="0"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3600" b="0" i="1" kern="800" dirty="0">
                          <a:solidFill>
                            <a:schemeClr val="tx1"/>
                          </a:solidFill>
                          <a:latin typeface="Calibri" panose="020F0502020204030204" pitchFamily="34" charset="0"/>
                          <a:ea typeface="Calibri"/>
                          <a:cs typeface="Calibri" panose="020F0502020204030204" pitchFamily="34" charset="0"/>
                        </a:rPr>
                        <a:t>civic chaos</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marL="0" marR="0" algn="r">
                        <a:spcBef>
                          <a:spcPts val="0"/>
                        </a:spcBef>
                        <a:spcAft>
                          <a:spcPts val="0"/>
                        </a:spcAft>
                      </a:pPr>
                      <a:r>
                        <a:rPr lang="en-US" sz="2800" b="0" i="0" kern="800" dirty="0" smtClean="0">
                          <a:solidFill>
                            <a:schemeClr val="tx1"/>
                          </a:solidFill>
                          <a:latin typeface="Calibri" panose="020F0502020204030204" pitchFamily="34" charset="0"/>
                          <a:ea typeface="Calibri"/>
                          <a:cs typeface="Calibri" panose="020F0502020204030204" pitchFamily="34" charset="0"/>
                        </a:rPr>
                        <a:t>(democracy</a:t>
                      </a:r>
                      <a:endParaRPr lang="en-US" sz="2800" b="0" i="0"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2800" b="0" i="0" kern="800" dirty="0" smtClean="0">
                          <a:solidFill>
                            <a:schemeClr val="tx1"/>
                          </a:solidFill>
                          <a:latin typeface="Calibri" panose="020F0502020204030204" pitchFamily="34" charset="0"/>
                          <a:ea typeface="Calibri"/>
                          <a:cs typeface="Calibri" panose="020F0502020204030204" pitchFamily="34" charset="0"/>
                        </a:rPr>
                        <a:t>v.</a:t>
                      </a:r>
                      <a:endParaRPr lang="en-US" sz="2800" b="0" i="0"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800" b="0" i="0" kern="800" dirty="0" smtClean="0">
                          <a:solidFill>
                            <a:schemeClr val="tx1"/>
                          </a:solidFill>
                          <a:latin typeface="Calibri" panose="020F0502020204030204" pitchFamily="34" charset="0"/>
                          <a:ea typeface="Calibri"/>
                          <a:cs typeface="Calibri" panose="020F0502020204030204" pitchFamily="34" charset="0"/>
                        </a:rPr>
                        <a:t>tyranny)</a:t>
                      </a:r>
                      <a:endParaRPr lang="en-US" sz="2800" b="0" i="0"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marL="0" marR="0" algn="r">
                        <a:spcBef>
                          <a:spcPts val="0"/>
                        </a:spcBef>
                        <a:spcAft>
                          <a:spcPts val="0"/>
                        </a:spcAft>
                      </a:pPr>
                      <a:r>
                        <a:rPr lang="en-US" sz="3600" b="0" i="1" kern="800" dirty="0">
                          <a:solidFill>
                            <a:schemeClr val="tx1"/>
                          </a:solidFill>
                          <a:latin typeface="Calibri" panose="020F0502020204030204" pitchFamily="34" charset="0"/>
                          <a:ea typeface="Calibri"/>
                          <a:cs typeface="Calibri" panose="020F0502020204030204" pitchFamily="34" charset="0"/>
                        </a:rPr>
                        <a:t>persuasion</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600" b="0" kern="800" dirty="0" smtClean="0">
                          <a:solidFill>
                            <a:schemeClr val="tx1"/>
                          </a:solidFill>
                          <a:latin typeface="Calibri" panose="020F0502020204030204" pitchFamily="34" charset="0"/>
                          <a:ea typeface="Calibri"/>
                          <a:cs typeface="Calibri" panose="020F0502020204030204" pitchFamily="34" charset="0"/>
                        </a:rPr>
                        <a:t>v.</a:t>
                      </a:r>
                      <a:endParaRPr lang="en-US" sz="4000" b="0"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3600" b="0" i="1" kern="800" dirty="0">
                          <a:solidFill>
                            <a:schemeClr val="tx1"/>
                          </a:solidFill>
                          <a:latin typeface="Calibri" panose="020F0502020204030204" pitchFamily="34" charset="0"/>
                          <a:ea typeface="Calibri"/>
                          <a:cs typeface="Calibri" panose="020F0502020204030204" pitchFamily="34" charset="0"/>
                        </a:rPr>
                        <a:t>violence</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pPr marL="0" marR="0" algn="r">
                        <a:spcBef>
                          <a:spcPts val="0"/>
                        </a:spcBef>
                        <a:spcAft>
                          <a:spcPts val="0"/>
                        </a:spcAft>
                      </a:pPr>
                      <a:r>
                        <a:rPr lang="en-US" sz="3600" b="0" i="1" kern="800" dirty="0">
                          <a:solidFill>
                            <a:schemeClr val="tx1"/>
                          </a:solidFill>
                          <a:latin typeface="Calibri" panose="020F0502020204030204" pitchFamily="34" charset="0"/>
                          <a:ea typeface="Calibri"/>
                          <a:cs typeface="Calibri" panose="020F0502020204030204" pitchFamily="34" charset="0"/>
                        </a:rPr>
                        <a:t>JUSTICE</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600" b="0" kern="800" dirty="0" smtClean="0">
                          <a:solidFill>
                            <a:schemeClr val="tx1"/>
                          </a:solidFill>
                          <a:latin typeface="Calibri" panose="020F0502020204030204" pitchFamily="34" charset="0"/>
                          <a:ea typeface="Calibri"/>
                          <a:cs typeface="Calibri" panose="020F0502020204030204" pitchFamily="34" charset="0"/>
                        </a:rPr>
                        <a:t>v.</a:t>
                      </a:r>
                      <a:endParaRPr lang="en-US" sz="4000" b="0"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3600" b="0" i="1" kern="800" dirty="0">
                          <a:solidFill>
                            <a:schemeClr val="tx1"/>
                          </a:solidFill>
                          <a:latin typeface="Calibri" panose="020F0502020204030204" pitchFamily="34" charset="0"/>
                          <a:ea typeface="Calibri"/>
                          <a:cs typeface="Calibri" panose="020F0502020204030204" pitchFamily="34" charset="0"/>
                        </a:rPr>
                        <a:t>JUSTICE</a:t>
                      </a:r>
                      <a:endParaRPr lang="en-US" sz="4000" b="0" i="1" kern="800" dirty="0">
                        <a:solidFill>
                          <a:schemeClr val="tx1"/>
                        </a:solidFill>
                        <a:latin typeface="Calibri" panose="020F0502020204030204" pitchFamily="34" charset="0"/>
                        <a:ea typeface="Calibri"/>
                        <a:cs typeface="Calibri" panose="020F050202020403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4" name="Rounded Rectangle 3"/>
          <p:cNvSpPr/>
          <p:nvPr/>
        </p:nvSpPr>
        <p:spPr>
          <a:xfrm>
            <a:off x="3131621" y="5294347"/>
            <a:ext cx="5919201" cy="715089"/>
          </a:xfrm>
          <a:prstGeom prst="roundRect">
            <a:avLst/>
          </a:prstGeom>
          <a:solidFill>
            <a:schemeClr val="bg1"/>
          </a:solidFill>
          <a:ln cap="rnd">
            <a:solidFill>
              <a:schemeClr val="tx1"/>
            </a:solidFill>
          </a:ln>
          <a:effectLst>
            <a:outerShdw blurRad="50800" dist="63500" dir="2700000" algn="tl" rotWithShape="0">
              <a:prstClr val="black">
                <a:alpha val="40000"/>
              </a:prstClr>
            </a:outerShdw>
          </a:effectLst>
        </p:spPr>
        <p:txBody>
          <a:bodyPr wrap="none" rtlCol="0" anchor="ctr" anchorCtr="0">
            <a:spAutoFit/>
          </a:bodyPr>
          <a:lstStyle/>
          <a:p>
            <a:pPr algn="ctr"/>
            <a:r>
              <a:rPr lang="en-US" sz="3600" i="1" dirty="0" smtClean="0"/>
              <a:t>Do the binaries really hold up?</a:t>
            </a:r>
            <a:endParaRPr lang="en-US" sz="3600" i="1" dirty="0"/>
          </a:p>
        </p:txBody>
      </p:sp>
    </p:spTree>
    <p:extLst>
      <p:ext uri="{BB962C8B-B14F-4D97-AF65-F5344CB8AC3E}">
        <p14:creationId xmlns:p14="http://schemas.microsoft.com/office/powerpoint/2010/main" val="340671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Tragic Patterns</a:t>
            </a:r>
            <a:endParaRPr lang="en-US" dirty="0"/>
          </a:p>
        </p:txBody>
      </p:sp>
      <p:sp>
        <p:nvSpPr>
          <p:cNvPr id="4" name="Content Placeholder 3"/>
          <p:cNvSpPr>
            <a:spLocks noGrp="1"/>
          </p:cNvSpPr>
          <p:nvPr>
            <p:ph sz="half" idx="1"/>
          </p:nvPr>
        </p:nvSpPr>
        <p:spPr/>
        <p:txBody>
          <a:bodyPr/>
          <a:lstStyle/>
          <a:p>
            <a:r>
              <a:rPr lang="en-US" dirty="0" smtClean="0"/>
              <a:t>Aristotelian poetics</a:t>
            </a:r>
          </a:p>
          <a:p>
            <a:pPr lvl="1"/>
            <a:r>
              <a:rPr lang="en-US" dirty="0" smtClean="0"/>
              <a:t>Reversal — </a:t>
            </a:r>
            <a:r>
              <a:rPr lang="en-US" i="1" dirty="0" smtClean="0"/>
              <a:t>peripeteia</a:t>
            </a:r>
          </a:p>
          <a:p>
            <a:pPr lvl="1"/>
            <a:r>
              <a:rPr lang="en-US" dirty="0" smtClean="0"/>
              <a:t>Recognition — </a:t>
            </a:r>
            <a:r>
              <a:rPr lang="en-US" i="1" dirty="0" smtClean="0"/>
              <a:t>anagnorisis</a:t>
            </a:r>
          </a:p>
          <a:p>
            <a:pPr lvl="1"/>
            <a:r>
              <a:rPr lang="en-US" dirty="0" smtClean="0"/>
              <a:t>Sin, error — </a:t>
            </a:r>
            <a:r>
              <a:rPr lang="en-US" i="1" dirty="0" smtClean="0"/>
              <a:t>hamartia</a:t>
            </a:r>
          </a:p>
          <a:p>
            <a:pPr lvl="1"/>
            <a:r>
              <a:rPr lang="en-US" dirty="0" smtClean="0"/>
              <a:t>Pity, fear, catharsis</a:t>
            </a:r>
          </a:p>
        </p:txBody>
      </p:sp>
      <p:sp>
        <p:nvSpPr>
          <p:cNvPr id="9" name="Content Placeholder 8"/>
          <p:cNvSpPr>
            <a:spLocks noGrp="1"/>
          </p:cNvSpPr>
          <p:nvPr>
            <p:ph sz="half" idx="2"/>
          </p:nvPr>
        </p:nvSpPr>
        <p:spPr/>
        <p:txBody>
          <a:bodyPr/>
          <a:lstStyle/>
          <a:p>
            <a:r>
              <a:rPr lang="en-US" dirty="0" smtClean="0"/>
              <a:t>Aeschylean Epiphany</a:t>
            </a:r>
            <a:endParaRPr lang="en-US" dirty="0"/>
          </a:p>
          <a:p>
            <a:pPr lvl="1"/>
            <a:r>
              <a:rPr lang="en-US" dirty="0"/>
              <a:t>Verbal, ambiguous, human</a:t>
            </a:r>
          </a:p>
          <a:p>
            <a:pPr lvl="1"/>
            <a:r>
              <a:rPr lang="en-US" dirty="0"/>
              <a:t>Visual, clear, </a:t>
            </a:r>
            <a:r>
              <a:rPr lang="en-US" dirty="0" smtClean="0"/>
              <a:t>divine</a:t>
            </a:r>
            <a:endParaRPr lang="en-US" dirty="0"/>
          </a:p>
        </p:txBody>
      </p:sp>
      <p:sp>
        <p:nvSpPr>
          <p:cNvPr id="3" name="Date Placeholder 2"/>
          <p:cNvSpPr>
            <a:spLocks noGrp="1"/>
          </p:cNvSpPr>
          <p:nvPr>
            <p:ph type="dt" sz="half" idx="10"/>
          </p:nvPr>
        </p:nvSpPr>
        <p:spPr/>
        <p:txBody>
          <a:bodyPr/>
          <a:lstStyle/>
          <a:p>
            <a:r>
              <a:rPr lang="en-US" smtClean="0"/>
              <a:t>20-Feb-20</a:t>
            </a:r>
            <a:endParaRPr lang="en-US"/>
          </a:p>
        </p:txBody>
      </p:sp>
      <p:sp>
        <p:nvSpPr>
          <p:cNvPr id="5" name="Footer Placeholder 4"/>
          <p:cNvSpPr>
            <a:spLocks noGrp="1"/>
          </p:cNvSpPr>
          <p:nvPr>
            <p:ph type="ftr" sz="quarter" idx="11"/>
          </p:nvPr>
        </p:nvSpPr>
        <p:spPr/>
        <p:txBody>
          <a:bodyPr/>
          <a:lstStyle/>
          <a:p>
            <a:r>
              <a:rPr lang="en-US" smtClean="0"/>
              <a:t>aeschylus agamemnon 2</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9</a:t>
            </a:fld>
            <a:endParaRPr lang="en-US"/>
          </a:p>
        </p:txBody>
      </p:sp>
    </p:spTree>
    <p:extLst>
      <p:ext uri="{BB962C8B-B14F-4D97-AF65-F5344CB8AC3E}">
        <p14:creationId xmlns:p14="http://schemas.microsoft.com/office/powerpoint/2010/main" val="656372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500"/>
                                        <p:tgtEl>
                                          <p:spTgt spid="9">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fade">
                                      <p:cBhvr>
                                        <p:cTn id="27" dur="500"/>
                                        <p:tgtEl>
                                          <p:spTgt spid="9">
                                            <p:txEl>
                                              <p:pRg st="1" end="1"/>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fade">
                                      <p:cBhvr>
                                        <p:cTn id="30"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9" grpId="0" build="p"/>
    </p:bldLst>
  </p:timing>
</p:sld>
</file>

<file path=ppt/theme/theme1.xml><?xml version="1.0" encoding="utf-8"?>
<a:theme xmlns:a="http://schemas.openxmlformats.org/drawingml/2006/main" name="World Presentation 16x9">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04_csapo.pptx" id="{09A6238E-22D6-4C84-8889-12D19E826EDA}" vid="{B6620738-EBF3-42C5-89E4-D18A864F9516}"/>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556</TotalTime>
  <Words>1869</Words>
  <Application>Microsoft Office PowerPoint</Application>
  <PresentationFormat>Custom</PresentationFormat>
  <Paragraphs>263</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Candara</vt:lpstr>
      <vt:lpstr>Century Gothic</vt:lpstr>
      <vt:lpstr>Levenim MT</vt:lpstr>
      <vt:lpstr>Wingdings</vt:lpstr>
      <vt:lpstr>World Presentation 16x9</vt:lpstr>
      <vt:lpstr>From Suffering, Knowledge?</vt:lpstr>
      <vt:lpstr>The Big Reveal</vt:lpstr>
      <vt:lpstr>Agenda</vt:lpstr>
      <vt:lpstr>Recap &amp; Update</vt:lpstr>
      <vt:lpstr>Agamemnon: Analysis</vt:lpstr>
      <vt:lpstr>Associative Poetics</vt:lpstr>
      <vt:lpstr>Associative Poetics: Cassandra Scene</vt:lpstr>
      <vt:lpstr>Oresteia: Thematic Conflicts</vt:lpstr>
      <vt:lpstr>Tragic Patterns</vt:lpstr>
      <vt:lpstr>Tragic Patterns (cont’d)</vt:lpstr>
      <vt:lpstr>PowerPoint Presentation</vt:lpstr>
      <vt:lpstr>PowerPoint Presentation</vt:lpstr>
      <vt:lpstr>PowerPoint Presentation</vt:lpstr>
      <vt:lpstr>Is She Tragic?</vt:lpstr>
      <vt:lpstr>Who Is Cassandra</vt:lpstr>
      <vt:lpstr>Cassandra Scene: 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Suffering, Knowledge?</dc:title>
  <dc:creator>Scholtz, Andrew</dc:creator>
  <cp:lastModifiedBy>Scholtz, Andrew</cp:lastModifiedBy>
  <cp:revision>52</cp:revision>
  <cp:lastPrinted>2020-02-20T21:10:26Z</cp:lastPrinted>
  <dcterms:created xsi:type="dcterms:W3CDTF">2020-02-19T19:58:32Z</dcterms:created>
  <dcterms:modified xsi:type="dcterms:W3CDTF">2020-02-20T22:56:23Z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