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57" r:id="rId4"/>
    <p:sldId id="259" r:id="rId5"/>
    <p:sldId id="262" r:id="rId6"/>
    <p:sldId id="263" r:id="rId7"/>
    <p:sldId id="264" r:id="rId8"/>
    <p:sldId id="265" r:id="rId9"/>
    <p:sldId id="267" r:id="rId10"/>
    <p:sldId id="274" r:id="rId11"/>
    <p:sldId id="277" r:id="rId12"/>
    <p:sldId id="276" r:id="rId13"/>
    <p:sldId id="278" r:id="rId14"/>
    <p:sldId id="279" r:id="rId15"/>
    <p:sldId id="280" r:id="rId16"/>
  </p:sldIdLst>
  <p:sldSz cx="12188825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5FF"/>
    <a:srgbClr val="737373"/>
    <a:srgbClr val="FFFFFF"/>
    <a:srgbClr val="BE7F42"/>
    <a:srgbClr val="993300"/>
    <a:srgbClr val="00173A"/>
    <a:srgbClr val="000066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11" autoAdjust="0"/>
    <p:restoredTop sz="95000" autoAdjust="0"/>
  </p:normalViewPr>
  <p:slideViewPr>
    <p:cSldViewPr snapToGrid="0">
      <p:cViewPr varScale="1">
        <p:scale>
          <a:sx n="111" d="100"/>
          <a:sy n="111" d="100"/>
        </p:scale>
        <p:origin x="1098" y="114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00" y="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0.xml"/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en-US"/>
              <a:t>2/25/2020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en-US"/>
              <a:t>2/25/2020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5344" y="647806"/>
            <a:ext cx="2779712" cy="1564389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2395181"/>
            <a:ext cx="5608320" cy="620398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alibri" panose="020F0502020204030204" pitchFamily="34" charset="0"/>
        <a:ea typeface="+mn-ea"/>
        <a:cs typeface="Calibri" panose="020F0502020204030204" pitchFamily="34" charset="0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alibri" panose="020F0502020204030204" pitchFamily="34" charset="0"/>
        <a:ea typeface="+mn-ea"/>
        <a:cs typeface="Calibri" panose="020F0502020204030204" pitchFamily="34" charset="0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alibri" panose="020F0502020204030204" pitchFamily="34" charset="0"/>
        <a:ea typeface="+mn-ea"/>
        <a:cs typeface="Calibri" panose="020F0502020204030204" pitchFamily="34" charset="0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alibri" panose="020F0502020204030204" pitchFamily="34" charset="0"/>
        <a:ea typeface="+mn-ea"/>
        <a:cs typeface="Calibri" panose="020F0502020204030204" pitchFamily="34" charset="0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Calibri" panose="020F0502020204030204" pitchFamily="34" charset="0"/>
        <a:ea typeface="+mn-ea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dirty="0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dirty="0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8A0D30-B3D3-4ACB-AF75-A3DFF1C60A35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686084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41525" y="477838"/>
            <a:ext cx="2928938" cy="1647825"/>
          </a:xfrm>
          <a:ln/>
        </p:spPr>
      </p:sp>
      <p:sp>
        <p:nvSpPr>
          <p:cNvPr id="68608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 smtClean="0"/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1807776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5CE440-4328-4045-8619-5EFC0546BBB8}" type="slidenum">
              <a:rPr lang="en-US"/>
              <a:pPr/>
              <a:t>10</a:t>
            </a:fld>
            <a:endParaRPr lang="en-US"/>
          </a:p>
        </p:txBody>
      </p:sp>
      <p:sp>
        <p:nvSpPr>
          <p:cNvPr id="589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43113" y="477838"/>
            <a:ext cx="2925762" cy="1647825"/>
          </a:xfrm>
          <a:ln/>
        </p:spPr>
      </p:sp>
      <p:sp>
        <p:nvSpPr>
          <p:cNvPr id="589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realized in LB?</a:t>
            </a:r>
          </a:p>
          <a:p>
            <a:r>
              <a:rPr lang="en-US" dirty="0" smtClean="0"/>
              <a:t>as in the </a:t>
            </a:r>
            <a:r>
              <a:rPr lang="en-US" i="1" dirty="0" smtClean="0"/>
              <a:t>ag</a:t>
            </a:r>
            <a:r>
              <a:rPr lang="en-US" dirty="0" smtClean="0"/>
              <a:t>, so too in the </a:t>
            </a:r>
            <a:r>
              <a:rPr lang="en-US" i="1" dirty="0" err="1" smtClean="0"/>
              <a:t>lb</a:t>
            </a:r>
            <a:r>
              <a:rPr lang="en-US" dirty="0" smtClean="0"/>
              <a:t>,</a:t>
            </a:r>
            <a:r>
              <a:rPr lang="en-US" baseline="0" dirty="0" smtClean="0"/>
              <a:t> the finale exhibits the visible outcome of vengeance: bloody bodies wheeled out on the </a:t>
            </a:r>
            <a:r>
              <a:rPr lang="en-US" i="1" baseline="0" dirty="0" smtClean="0"/>
              <a:t>ekkuklema</a:t>
            </a:r>
            <a:r>
              <a:rPr lang="en-US" baseline="0" dirty="0" smtClean="0"/>
              <a:t>. the riddle of </a:t>
            </a:r>
            <a:r>
              <a:rPr lang="en-US" baseline="0" dirty="0" err="1" smtClean="0"/>
              <a:t>clyt’s</a:t>
            </a:r>
            <a:r>
              <a:rPr lang="en-US" baseline="0" dirty="0" smtClean="0"/>
              <a:t> dream is resolved, its prophecy fulfilled. but we have yet to bring gods clearly into the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645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647700"/>
            <a:ext cx="2781300" cy="1565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52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647700"/>
            <a:ext cx="2781300" cy="1565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872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647700"/>
            <a:ext cx="2781300" cy="1565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743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647700"/>
            <a:ext cx="2781300" cy="1565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971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647700"/>
            <a:ext cx="2781300" cy="1565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54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446344-0D0A-48BC-9CB9-83EFF7B7A5EE}" type="slidenum">
              <a:rPr lang="en-US"/>
              <a:pPr/>
              <a:t>2</a:t>
            </a:fld>
            <a:endParaRPr lang="en-US"/>
          </a:p>
        </p:txBody>
      </p:sp>
      <p:sp>
        <p:nvSpPr>
          <p:cNvPr id="731140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41525" y="477838"/>
            <a:ext cx="2928938" cy="1647825"/>
          </a:xfrm>
          <a:ln/>
        </p:spPr>
      </p:sp>
      <p:sp>
        <p:nvSpPr>
          <p:cNvPr id="73114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 A NON-HUBRISTIC DIKE POSSIBLE? CAN JUSTICE CONSENT TO A BRIGHTER FUTURE FOR THE HOUSE OF ATREUS?</a:t>
            </a:r>
          </a:p>
          <a:p>
            <a:r>
              <a:rPr lang="en-US" dirty="0" smtClean="0"/>
              <a:t>if so, what </a:t>
            </a:r>
            <a:r>
              <a:rPr lang="en-US" dirty="0"/>
              <a:t>are the criteria of a “just” justice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where </a:t>
            </a:r>
            <a:r>
              <a:rPr lang="en-US" dirty="0"/>
              <a:t>is a privileged justice? if the </a:t>
            </a:r>
            <a:r>
              <a:rPr lang="en-US" dirty="0" err="1"/>
              <a:t>lex</a:t>
            </a:r>
            <a:r>
              <a:rPr lang="en-US" dirty="0"/>
              <a:t> </a:t>
            </a:r>
            <a:r>
              <a:rPr lang="en-US" dirty="0" err="1"/>
              <a:t>talionis</a:t>
            </a:r>
            <a:r>
              <a:rPr lang="en-US" dirty="0"/>
              <a:t> cannot bring closure, what can?</a:t>
            </a:r>
          </a:p>
          <a:p>
            <a:pPr lvl="1"/>
            <a:r>
              <a:rPr lang="en-US" dirty="0"/>
              <a:t>ORESTES Now force clash with force - right with right (dike with dike, 448)</a:t>
            </a:r>
          </a:p>
          <a:p>
            <a:pPr lvl="2"/>
            <a:r>
              <a:rPr lang="en-US" dirty="0"/>
              <a:t>does might make right here?</a:t>
            </a:r>
          </a:p>
          <a:p>
            <a:r>
              <a:rPr lang="en-US" dirty="0" smtClean="0"/>
              <a:t>association</a:t>
            </a:r>
            <a:r>
              <a:rPr lang="en-US" baseline="0" dirty="0" smtClean="0"/>
              <a:t> of justice principle of “help friends, harm enemies” in 1st episode </a:t>
            </a:r>
            <a:r>
              <a:rPr lang="en-US" baseline="0" dirty="0" err="1" smtClean="0"/>
              <a:t>electra</a:t>
            </a:r>
            <a:r>
              <a:rPr lang="en-US" baseline="0" dirty="0" smtClean="0"/>
              <a:t> + chorus</a:t>
            </a:r>
          </a:p>
          <a:p>
            <a:pPr lvl="1"/>
            <a:r>
              <a:rPr lang="en-US" dirty="0" smtClean="0"/>
              <a:t>pp. 181-2. </a:t>
            </a:r>
            <a:r>
              <a:rPr lang="en-US" dirty="0" err="1" smtClean="0"/>
              <a:t>chor</a:t>
            </a:r>
            <a:r>
              <a:rPr lang="en-US" dirty="0" smtClean="0"/>
              <a:t>: “say a blessing as you pour, for those who love you … [friends =] all who hate Aegisthus.” </a:t>
            </a:r>
            <a:r>
              <a:rPr lang="en-US" dirty="0" err="1" smtClean="0"/>
              <a:t>cly</a:t>
            </a:r>
            <a:r>
              <a:rPr lang="en-US" dirty="0" smtClean="0"/>
              <a:t> and </a:t>
            </a:r>
            <a:r>
              <a:rPr lang="en-US" dirty="0" err="1" smtClean="0"/>
              <a:t>aeg</a:t>
            </a:r>
            <a:r>
              <a:rPr lang="en-US" dirty="0" smtClean="0"/>
              <a:t> = those upon whom </a:t>
            </a:r>
            <a:r>
              <a:rPr lang="en-US" dirty="0" err="1" smtClean="0"/>
              <a:t>chor</a:t>
            </a:r>
            <a:r>
              <a:rPr lang="en-US" dirty="0" smtClean="0"/>
              <a:t> wishes “let some god or man come down upon them.”</a:t>
            </a:r>
          </a:p>
          <a:p>
            <a:r>
              <a:rPr lang="en-US" dirty="0" smtClean="0"/>
              <a:t>other </a:t>
            </a:r>
            <a:r>
              <a:rPr lang="en-US" dirty="0"/>
              <a:t>quotes</a:t>
            </a:r>
          </a:p>
          <a:p>
            <a:pPr lvl="1"/>
            <a:r>
              <a:rPr lang="en-US" dirty="0"/>
              <a:t>CHORUS (p. 180): “to cleanse a man’s red hands swells the bloody tide”</a:t>
            </a:r>
          </a:p>
          <a:p>
            <a:pPr lvl="1"/>
            <a:r>
              <a:rPr lang="en-US" dirty="0"/>
              <a:t>182-3: leader: just say (i.e., pray for) the one who murders in return! el: how can </a:t>
            </a:r>
            <a:r>
              <a:rPr lang="en-US" dirty="0" err="1"/>
              <a:t>i</a:t>
            </a:r>
            <a:r>
              <a:rPr lang="en-US" dirty="0"/>
              <a:t> ask the gods for that and keep my conscience clear? leader: how not, and pay the enemy back in kind?</a:t>
            </a:r>
          </a:p>
          <a:p>
            <a:pPr lvl="1"/>
            <a:r>
              <a:rPr lang="en-US" dirty="0" err="1"/>
              <a:t>ap</a:t>
            </a:r>
            <a:r>
              <a:rPr lang="en-US" dirty="0"/>
              <a:t> to or: “gore them like a bull … or pay their debt with your own life…. – such oracles are </a:t>
            </a:r>
            <a:r>
              <a:rPr lang="en-US" dirty="0" err="1"/>
              <a:t>presuasicve</a:t>
            </a:r>
            <a:r>
              <a:rPr lang="en-US" dirty="0"/>
              <a:t>, don’t you think?  … and even if </a:t>
            </a:r>
            <a:r>
              <a:rPr lang="en-US" dirty="0" err="1"/>
              <a:t>i’m</a:t>
            </a:r>
            <a:r>
              <a:rPr lang="en-US" dirty="0"/>
              <a:t> not convinced, so many of yearnings meet and urge me on” 191-2</a:t>
            </a:r>
          </a:p>
          <a:p>
            <a:pPr lvl="1"/>
            <a:r>
              <a:rPr lang="en-US" dirty="0" err="1"/>
              <a:t>ch</a:t>
            </a:r>
            <a:r>
              <a:rPr lang="en-US" dirty="0"/>
              <a:t>: “let the grey retainer, murder, breed no more”</a:t>
            </a:r>
          </a:p>
          <a:p>
            <a:pPr lvl="1"/>
            <a:r>
              <a:rPr lang="en-US" dirty="0"/>
              <a:t>Orestes to Clytaemnestra: “You killed and it was outrage—suffer outrage now” (p. 219 l. 917)</a:t>
            </a:r>
          </a:p>
          <a:p>
            <a:pPr lvl="1"/>
            <a:r>
              <a:rPr lang="en-US" dirty="0"/>
              <a:t>Chorus: “He (Orestes) came back with a lust for secret combat, stealthy, cunning vengeance” …</a:t>
            </a:r>
          </a:p>
          <a:p>
            <a:pPr lvl="1"/>
            <a:r>
              <a:rPr lang="en-US" dirty="0"/>
              <a:t>cont.: “but his hand was steered in open fight by god’s (Zeus’) true daughter (i.e., by Athena)” (p. 220 ll. 933–6</a:t>
            </a:r>
          </a:p>
        </p:txBody>
      </p:sp>
    </p:spTree>
    <p:extLst>
      <p:ext uri="{BB962C8B-B14F-4D97-AF65-F5344CB8AC3E}">
        <p14:creationId xmlns:p14="http://schemas.microsoft.com/office/powerpoint/2010/main" val="2794605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41525" y="477838"/>
            <a:ext cx="2928938" cy="1647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 smtClean="0"/>
              <a:t>where will it end? will it end with, ...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 smtClean="0"/>
              <a:t>the murder of </a:t>
            </a:r>
            <a:r>
              <a:rPr lang="en-US" sz="900" dirty="0" err="1" smtClean="0"/>
              <a:t>cly</a:t>
            </a:r>
            <a:r>
              <a:rPr lang="en-US" sz="900" dirty="0" smtClean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 smtClean="0"/>
              <a:t>or must the cycle go on and on, each new, libation of blood, each new drink offering poured onto the earth, demanding yet another and another?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i="1" dirty="0" smtClean="0"/>
              <a:t>how to break the cycle of violence?</a:t>
            </a:r>
            <a:endParaRPr lang="en-US" sz="900" i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clas215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FB5FEA-8BCF-4D35-B9EB-1CDC7618E77B}" type="datetime1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bacchae 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235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41525" y="477838"/>
            <a:ext cx="2928938" cy="1647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clas215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FB5FEA-8BCF-4D35-B9EB-1CDC7618E77B}" type="datetime1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bacchae 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59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E2AE59-F069-4047-99AD-55E1D6C6E210}" type="slidenum">
              <a:rPr lang="en-US"/>
              <a:pPr/>
              <a:t>5</a:t>
            </a:fld>
            <a:endParaRPr lang="en-US"/>
          </a:p>
        </p:txBody>
      </p:sp>
      <p:sp>
        <p:nvSpPr>
          <p:cNvPr id="77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41525" y="477838"/>
            <a:ext cx="2928938" cy="1647825"/>
          </a:xfrm>
          <a:ln/>
        </p:spPr>
      </p:sp>
      <p:sp>
        <p:nvSpPr>
          <p:cNvPr id="77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2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41525" y="477838"/>
            <a:ext cx="2928938" cy="1647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plays speak the language of ideological affirmation:</a:t>
            </a:r>
          </a:p>
          <a:p>
            <a:pPr lvl="1"/>
            <a:r>
              <a:rPr lang="en-US" dirty="0" smtClean="0"/>
              <a:t>of gender ideologies, political ideologies, and so on.</a:t>
            </a:r>
          </a:p>
          <a:p>
            <a:pPr lvl="0"/>
            <a:r>
              <a:rPr lang="en-US" dirty="0" smtClean="0"/>
              <a:t>but the conflicts dramatized in plays necessarily put a whole range of cherished truths on trial:</a:t>
            </a:r>
          </a:p>
          <a:p>
            <a:pPr lvl="1"/>
            <a:r>
              <a:rPr lang="en-US" dirty="0" smtClean="0"/>
              <a:t>that the patriarchal suppression of women (par for the course in the world known to our playwright and his audience) is just.</a:t>
            </a:r>
          </a:p>
          <a:p>
            <a:pPr lvl="1"/>
            <a:r>
              <a:rPr lang="en-US" dirty="0" smtClean="0"/>
              <a:t>that</a:t>
            </a:r>
            <a:r>
              <a:rPr lang="en-US" baseline="0" dirty="0" smtClean="0"/>
              <a:t> men’s lust for glory constructive.</a:t>
            </a:r>
          </a:p>
          <a:p>
            <a:pPr lvl="1"/>
            <a:r>
              <a:rPr lang="en-US" baseline="0" dirty="0" smtClean="0"/>
              <a:t>that the conflicts that inevitably arise in the social-political order can be neatly resolved through existing institutions, that justice without compromise jives with social or political order, </a:t>
            </a:r>
            <a:r>
              <a:rPr lang="en-US" i="1" baseline="0" dirty="0" smtClean="0"/>
              <a:t>with human happiness.</a:t>
            </a:r>
            <a:r>
              <a:rPr lang="en-US" dirty="0" smtClean="0"/>
              <a:t> for</a:t>
            </a:r>
            <a:r>
              <a:rPr lang="en-US" baseline="0" dirty="0" smtClean="0"/>
              <a:t> in a world where crime punishes crime, could justice itself be the problem?</a:t>
            </a:r>
          </a:p>
          <a:p>
            <a:pPr defTabSz="909645">
              <a:defRPr/>
            </a:pPr>
            <a:r>
              <a:rPr lang="en-US" dirty="0" smtClean="0"/>
              <a:t>Tragedy a vehicle for putting the city and society on trial, whether for the purpose of validation, critique, or </a:t>
            </a:r>
            <a:r>
              <a:rPr lang="en-US" i="1" dirty="0" smtClean="0"/>
              <a:t>both</a:t>
            </a:r>
            <a:r>
              <a:rPr lang="en-US" dirty="0" smtClean="0"/>
              <a:t>. So, for instance, Edith Hall’s notion of tragic dialogue as a polyphony of voices rising up to challenge assumptions cherished by tragedy’s target audience, yet constituting a discourse — that of tragedy — celebrating the very values tragedy put on trial. (</a:t>
            </a:r>
            <a:r>
              <a:rPr lang="en-US" i="1" dirty="0" smtClean="0"/>
              <a:t>Concordia Discors</a:t>
            </a:r>
            <a:r>
              <a:rPr lang="en-US" dirty="0" smtClean="0"/>
              <a:t>) Agamemnon as such a tragedy, one that validates the city and its institutions, yet challenges cherished</a:t>
            </a:r>
            <a:r>
              <a:rPr lang="en-US" baseline="0" dirty="0" smtClean="0"/>
              <a:t> assumptions</a:t>
            </a:r>
            <a:endParaRPr lang="en-US" dirty="0" smtClean="0"/>
          </a:p>
          <a:p>
            <a:pPr defTabSz="909645">
              <a:defRPr/>
            </a:pPr>
            <a:r>
              <a:rPr lang="en-US" dirty="0" smtClean="0"/>
              <a:t>but the ending looks forward as well </a:t>
            </a:r>
            <a:r>
              <a:rPr lang="en-US" baseline="0" dirty="0" smtClean="0"/>
              <a:t>to the epiphany that will come in the next play in the series of three: the </a:t>
            </a:r>
            <a:r>
              <a:rPr lang="en-US" i="1" baseline="0" dirty="0" err="1" smtClean="0"/>
              <a:t>eumenides</a:t>
            </a:r>
            <a:r>
              <a:rPr lang="en-US" baseline="0" dirty="0" smtClean="0"/>
              <a:t>. for we see now that the ideological conflicts of this play and its precursor in the </a:t>
            </a:r>
            <a:r>
              <a:rPr lang="en-US" baseline="0" dirty="0" err="1" smtClean="0"/>
              <a:t>tetralology</a:t>
            </a:r>
            <a:r>
              <a:rPr lang="en-US" baseline="0" dirty="0" smtClean="0"/>
              <a:t>, the </a:t>
            </a:r>
            <a:r>
              <a:rPr lang="en-US" baseline="0" dirty="0" err="1" smtClean="0"/>
              <a:t>ag</a:t>
            </a:r>
            <a:r>
              <a:rPr lang="en-US" baseline="0" dirty="0" smtClean="0"/>
              <a:t>, play out against the cosmic backdrop of god versus god.</a:t>
            </a:r>
            <a:endParaRPr lang="en-US" dirty="0" smtClean="0"/>
          </a:p>
          <a:p>
            <a:pPr lvl="0"/>
            <a:r>
              <a:rPr lang="en-US" dirty="0" smtClean="0"/>
              <a:t>for how better to</a:t>
            </a:r>
            <a:r>
              <a:rPr lang="en-US" baseline="0" dirty="0" smtClean="0"/>
              <a:t> see the cosmic resonances of the drama than to attend to dilemma that creates this dual </a:t>
            </a:r>
            <a:r>
              <a:rPr lang="en-US" baseline="0" dirty="0" err="1" smtClean="0"/>
              <a:t>vengenace</a:t>
            </a:r>
            <a:r>
              <a:rPr lang="en-US" baseline="0" dirty="0" smtClean="0"/>
              <a:t>, that wreaked on the one hand by or, on the other hand by or, creates:</a:t>
            </a:r>
          </a:p>
          <a:p>
            <a:pPr lvl="1"/>
            <a:r>
              <a:rPr lang="en-US" baseline="0" dirty="0" smtClean="0"/>
              <a:t>the presumptively just dictates of </a:t>
            </a:r>
            <a:r>
              <a:rPr lang="en-US" baseline="0" dirty="0" err="1" smtClean="0"/>
              <a:t>apollo’s</a:t>
            </a:r>
            <a:r>
              <a:rPr lang="en-US" baseline="0" dirty="0" smtClean="0"/>
              <a:t> oracle, which demands the killing of </a:t>
            </a:r>
            <a:r>
              <a:rPr lang="en-US" baseline="0" dirty="0" err="1" smtClean="0"/>
              <a:t>agamemnon</a:t>
            </a:r>
            <a:r>
              <a:rPr lang="en-US" baseline="0" dirty="0" smtClean="0"/>
              <a:t> be avenged.</a:t>
            </a:r>
          </a:p>
          <a:p>
            <a:pPr lvl="1"/>
            <a:r>
              <a:rPr lang="en-US" baseline="0" dirty="0" smtClean="0"/>
              <a:t>the presumptively just dictates of the furies, earth-born goddesses of retribution, who seek to hound </a:t>
            </a:r>
            <a:r>
              <a:rPr lang="en-US" baseline="0" dirty="0" err="1" smtClean="0"/>
              <a:t>orestes</a:t>
            </a:r>
            <a:r>
              <a:rPr lang="en-US" baseline="0" dirty="0" smtClean="0"/>
              <a:t>, the mother-killer, into madness?</a:t>
            </a:r>
            <a:endParaRPr lang="en-US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clas215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FB5FEA-8BCF-4D35-B9EB-1CDC7618E77B}" type="datetime1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bacchae 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359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/>
        <p:txBody>
          <a:bodyPr/>
          <a:lstStyle/>
          <a:p>
            <a:r>
              <a:rPr lang="en-US" smtClean="0"/>
              <a:t>1-13-99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smtClean="0"/>
              <a:t>CLA77, Andrew Scholtz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A8CD6772-9312-4618-86C4-7860E0856AF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5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this play is in several ways a doublet for the </a:t>
            </a:r>
            <a:r>
              <a:rPr lang="en-US" dirty="0" err="1" smtClean="0"/>
              <a:t>the</a:t>
            </a:r>
            <a:r>
              <a:rPr lang="en-US" dirty="0" smtClean="0"/>
              <a:t> </a:t>
            </a:r>
            <a:r>
              <a:rPr lang="en-US" dirty="0" err="1" smtClean="0"/>
              <a:t>ag</a:t>
            </a:r>
            <a:r>
              <a:rPr lang="en-US" dirty="0" smtClean="0"/>
              <a:t>: is central event is the act of revenge around which the rest of the action revolves. (hence my subtitle for today’s lecture, “here we go again.”</a:t>
            </a:r>
          </a:p>
          <a:p>
            <a:r>
              <a:rPr lang="en-US" dirty="0" smtClean="0"/>
              <a:t>it differs, though, in that it is far less focused on the vast thematic and mythic backdrop and more on the action itself.</a:t>
            </a:r>
          </a:p>
          <a:p>
            <a:r>
              <a:rPr lang="en-US" dirty="0" smtClean="0"/>
              <a:t>explain situation: several years have passed. or grown, returned to seek revenge. </a:t>
            </a:r>
            <a:r>
              <a:rPr lang="en-US" dirty="0" err="1" smtClean="0"/>
              <a:t>cly’s</a:t>
            </a:r>
            <a:r>
              <a:rPr lang="en-US" dirty="0" smtClean="0"/>
              <a:t> dream of the infant snake biting her breast. the advice given her to seek to appease the spirit of the dead </a:t>
            </a:r>
            <a:r>
              <a:rPr lang="en-US" dirty="0" err="1" smtClean="0"/>
              <a:t>ag</a:t>
            </a:r>
            <a:r>
              <a:rPr lang="en-US" dirty="0" smtClean="0"/>
              <a:t> with drink offerings poured by </a:t>
            </a:r>
            <a:r>
              <a:rPr lang="en-US" dirty="0" err="1" smtClean="0"/>
              <a:t>electra</a:t>
            </a:r>
            <a:r>
              <a:rPr lang="en-US" dirty="0" smtClean="0"/>
              <a:t> assisted by captive </a:t>
            </a:r>
            <a:r>
              <a:rPr lang="en-US" dirty="0" err="1" smtClean="0"/>
              <a:t>trojan</a:t>
            </a:r>
            <a:r>
              <a:rPr lang="en-US" dirty="0" smtClean="0"/>
              <a:t> slave women.</a:t>
            </a:r>
          </a:p>
          <a:p>
            <a:r>
              <a:rPr lang="en-US" dirty="0" smtClean="0"/>
              <a:t>think though as well about the situation of same: the slave women’s ironic loyalty to the partisans of </a:t>
            </a:r>
            <a:r>
              <a:rPr lang="en-US" dirty="0" err="1" smtClean="0"/>
              <a:t>agamemnon</a:t>
            </a:r>
            <a:r>
              <a:rPr lang="en-US" dirty="0" smtClean="0"/>
              <a:t>, their rapist, the ironic choice of </a:t>
            </a:r>
            <a:r>
              <a:rPr lang="en-US" dirty="0" err="1" smtClean="0"/>
              <a:t>electra</a:t>
            </a:r>
            <a:r>
              <a:rPr lang="en-US" dirty="0" smtClean="0"/>
              <a:t> to represent </a:t>
            </a:r>
            <a:r>
              <a:rPr lang="en-US" dirty="0" err="1" smtClean="0"/>
              <a:t>clyt</a:t>
            </a:r>
            <a:r>
              <a:rPr lang="en-US" dirty="0" smtClean="0"/>
              <a:t> at the grave of her father.</a:t>
            </a:r>
          </a:p>
          <a:p>
            <a:endParaRPr lang="en-US" dirty="0" smtClean="0"/>
          </a:p>
          <a:p>
            <a:r>
              <a:rPr lang="en-US" dirty="0"/>
              <a:t>Chorus, </a:t>
            </a:r>
            <a:r>
              <a:rPr lang="en-US" i="1" dirty="0"/>
              <a:t>parodos</a:t>
            </a:r>
            <a:r>
              <a:rPr lang="en-US" dirty="0"/>
              <a:t>, p. 179. </a:t>
            </a:r>
            <a:r>
              <a:rPr lang="en-US" b="1" dirty="0"/>
              <a:t>tragic formula.</a:t>
            </a:r>
            <a:r>
              <a:rPr lang="en-US" dirty="0"/>
              <a:t> “And the ancient pride (</a:t>
            </a:r>
            <a:r>
              <a:rPr lang="en-US" i="1" dirty="0" err="1"/>
              <a:t>sebas</a:t>
            </a:r>
            <a:r>
              <a:rPr lang="en-US" dirty="0"/>
              <a:t>) no war, / . . . could tame. . . . Success (</a:t>
            </a:r>
            <a:r>
              <a:rPr lang="en-US" i="1" dirty="0"/>
              <a:t>to </a:t>
            </a:r>
            <a:r>
              <a:rPr lang="en-US" i="1" dirty="0" err="1"/>
              <a:t>eutukhein</a:t>
            </a:r>
            <a:r>
              <a:rPr lang="en-US" dirty="0"/>
              <a:t>), / they bow to Success, more god than god himself. / But Justice (</a:t>
            </a:r>
            <a:r>
              <a:rPr lang="en-US" i="1" dirty="0"/>
              <a:t>Dike</a:t>
            </a:r>
            <a:r>
              <a:rPr lang="en-US" dirty="0"/>
              <a:t>) waits and turns the scales. . . . And the blood that mother earth consumes . . . breeds revenge / and frenzy (</a:t>
            </a:r>
            <a:r>
              <a:rPr lang="en-US" i="1" dirty="0"/>
              <a:t>Ate</a:t>
            </a:r>
            <a:r>
              <a:rPr lang="en-US" dirty="0"/>
              <a:t>) goes through the guilty, / seething like infection, swarming through the brain.”</a:t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1st episode. contains quasi-reprise of the Persians conjuration scene. only here, the spirit of </a:t>
            </a:r>
            <a:r>
              <a:rPr lang="en-US" dirty="0" err="1" smtClean="0"/>
              <a:t>ag</a:t>
            </a:r>
            <a:r>
              <a:rPr lang="en-US" dirty="0" smtClean="0"/>
              <a:t> is invoked not to make a special appearance all on his own, but to empower and guide the avengers.</a:t>
            </a:r>
          </a:p>
          <a:p>
            <a:r>
              <a:rPr lang="en-US" dirty="0" smtClean="0"/>
              <a:t>1st stasimon 204 f.</a:t>
            </a:r>
          </a:p>
          <a:p>
            <a:pPr lvl="1"/>
            <a:r>
              <a:rPr lang="en-US" dirty="0" smtClean="0"/>
              <a:t>p. 204 – anticipation of the 1</a:t>
            </a:r>
            <a:r>
              <a:rPr lang="en-US" baseline="30000" dirty="0" smtClean="0"/>
              <a:t>st</a:t>
            </a:r>
            <a:r>
              <a:rPr lang="en-US" dirty="0" smtClean="0"/>
              <a:t> stasimon of Antigone. “marvels, the </a:t>
            </a:r>
            <a:r>
              <a:rPr lang="en-US" dirty="0" err="1" smtClean="0"/>
              <a:t>eareth</a:t>
            </a:r>
            <a:r>
              <a:rPr lang="en-US" dirty="0" smtClean="0"/>
              <a:t> breeds many marvels, … oh but a man’s high daring spirit, who can account for that?” in </a:t>
            </a:r>
            <a:r>
              <a:rPr lang="en-US" dirty="0" err="1" smtClean="0"/>
              <a:t>soph</a:t>
            </a:r>
            <a:r>
              <a:rPr lang="en-US" dirty="0" smtClean="0"/>
              <a:t>, it’s human-kind and human ingenuity that is the “marvel” from the start.</a:t>
            </a:r>
          </a:p>
          <a:p>
            <a:pPr lvl="1"/>
            <a:r>
              <a:rPr lang="en-US" dirty="0" err="1" smtClean="0"/>
              <a:t>Clyt’s</a:t>
            </a:r>
            <a:r>
              <a:rPr lang="en-US" dirty="0" smtClean="0"/>
              <a:t> crime, natura/myth parallels. catalogue of women’s hubris, precursor-parallel to the “many are the wonders” chorus from </a:t>
            </a:r>
            <a:r>
              <a:rPr lang="en-US" dirty="0" err="1" smtClean="0"/>
              <a:t>antigone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the earth’s wonders</a:t>
            </a:r>
          </a:p>
          <a:p>
            <a:pPr lvl="2"/>
            <a:r>
              <a:rPr lang="en-US" dirty="0" err="1" smtClean="0"/>
              <a:t>althaia</a:t>
            </a:r>
            <a:r>
              <a:rPr lang="en-US" dirty="0" smtClean="0"/>
              <a:t>, mother of </a:t>
            </a:r>
            <a:r>
              <a:rPr lang="en-US" dirty="0" err="1" smtClean="0"/>
              <a:t>meleager</a:t>
            </a:r>
            <a:endParaRPr lang="en-US" dirty="0" smtClean="0"/>
          </a:p>
          <a:p>
            <a:pPr lvl="2"/>
            <a:r>
              <a:rPr lang="en-US" dirty="0" err="1" smtClean="0"/>
              <a:t>scylla</a:t>
            </a:r>
            <a:r>
              <a:rPr lang="en-US" dirty="0" smtClean="0"/>
              <a:t>, </a:t>
            </a:r>
            <a:r>
              <a:rPr lang="en-US" dirty="0" err="1" smtClean="0"/>
              <a:t>megarian</a:t>
            </a:r>
            <a:r>
              <a:rPr lang="en-US" dirty="0" smtClean="0"/>
              <a:t> princess and in love with </a:t>
            </a:r>
            <a:r>
              <a:rPr lang="en-US" dirty="0" err="1" smtClean="0"/>
              <a:t>minos</a:t>
            </a:r>
            <a:r>
              <a:rPr lang="en-US" dirty="0" smtClean="0"/>
              <a:t>, kills father nisus (</a:t>
            </a:r>
            <a:r>
              <a:rPr lang="en-US" dirty="0" err="1" smtClean="0"/>
              <a:t>beseiging</a:t>
            </a:r>
            <a:r>
              <a:rPr lang="en-US" dirty="0" smtClean="0"/>
              <a:t> enemy of </a:t>
            </a:r>
            <a:r>
              <a:rPr lang="en-US" dirty="0" err="1" smtClean="0"/>
              <a:t>minos</a:t>
            </a:r>
            <a:r>
              <a:rPr lang="en-US" dirty="0" smtClean="0"/>
              <a:t>) by cutting his lock of immortal hair</a:t>
            </a:r>
          </a:p>
          <a:p>
            <a:pPr lvl="2"/>
            <a:r>
              <a:rPr lang="en-US" dirty="0" smtClean="0"/>
              <a:t>“woman’s brazen cunning” – misogynistic?</a:t>
            </a:r>
          </a:p>
          <a:p>
            <a:pPr lvl="2"/>
            <a:r>
              <a:rPr lang="en-US" dirty="0" err="1" smtClean="0"/>
              <a:t>lemnian</a:t>
            </a:r>
            <a:r>
              <a:rPr lang="en-US" dirty="0" smtClean="0"/>
              <a:t> women (husbands take </a:t>
            </a:r>
            <a:r>
              <a:rPr lang="en-US" dirty="0" err="1" smtClean="0"/>
              <a:t>thracian</a:t>
            </a:r>
            <a:r>
              <a:rPr lang="en-US" dirty="0" smtClean="0"/>
              <a:t> mistresses, kill all men, marry </a:t>
            </a:r>
            <a:r>
              <a:rPr lang="en-US" dirty="0" err="1" smtClean="0"/>
              <a:t>argonauts</a:t>
            </a:r>
            <a:r>
              <a:rPr lang="en-US" dirty="0" smtClean="0"/>
              <a:t>, surviving men on </a:t>
            </a:r>
            <a:r>
              <a:rPr lang="en-US" dirty="0" err="1" smtClean="0"/>
              <a:t>lemnos</a:t>
            </a:r>
            <a:r>
              <a:rPr lang="en-US" dirty="0" smtClean="0"/>
              <a:t> carry off </a:t>
            </a:r>
            <a:r>
              <a:rPr lang="en-US" dirty="0" err="1" smtClean="0"/>
              <a:t>athenian</a:t>
            </a:r>
            <a:r>
              <a:rPr lang="en-US" dirty="0" smtClean="0"/>
              <a:t> women, men kill wives and children fearing the </a:t>
            </a:r>
            <a:r>
              <a:rPr lang="en-US" dirty="0" err="1" smtClean="0"/>
              <a:t>athenian</a:t>
            </a:r>
            <a:r>
              <a:rPr lang="en-US" dirty="0" smtClean="0"/>
              <a:t> loyalties of the </a:t>
            </a:r>
            <a:r>
              <a:rPr lang="en-US" dirty="0" err="1" smtClean="0"/>
              <a:t>athenian</a:t>
            </a:r>
            <a:r>
              <a:rPr lang="en-US" dirty="0" smtClean="0"/>
              <a:t> brides)</a:t>
            </a:r>
          </a:p>
          <a:p>
            <a:r>
              <a:rPr lang="en-US" dirty="0" smtClean="0"/>
              <a:t>2nd episode 206 ff.</a:t>
            </a:r>
          </a:p>
          <a:p>
            <a:pPr lvl="1"/>
            <a:r>
              <a:rPr lang="en-US" dirty="0" smtClean="0"/>
              <a:t>Orestes, Porter (doorman), </a:t>
            </a:r>
            <a:r>
              <a:rPr lang="en-US" dirty="0" err="1" smtClean="0"/>
              <a:t>Clyt</a:t>
            </a:r>
            <a:r>
              <a:rPr lang="en-US" dirty="0" smtClean="0"/>
              <a:t>, Leader, nurse</a:t>
            </a:r>
          </a:p>
          <a:p>
            <a:pPr lvl="2"/>
            <a:r>
              <a:rPr lang="en-US" dirty="0" smtClean="0"/>
              <a:t>deceptive messenger speech in brief:</a:t>
            </a:r>
          </a:p>
          <a:p>
            <a:pPr lvl="3"/>
            <a:r>
              <a:rPr lang="en-US" dirty="0" smtClean="0"/>
              <a:t>leader: “oh dear friends who serve the house, when can we speak out, when can the vigor of our voices serve </a:t>
            </a:r>
            <a:r>
              <a:rPr lang="en-US" dirty="0" err="1" smtClean="0"/>
              <a:t>orestes</a:t>
            </a:r>
            <a:r>
              <a:rPr lang="en-US" dirty="0" smtClean="0"/>
              <a:t>?” – the power of the chorus is in their words</a:t>
            </a:r>
          </a:p>
          <a:p>
            <a:pPr lvl="3"/>
            <a:r>
              <a:rPr lang="en-US" dirty="0" smtClean="0"/>
              <a:t>p.</a:t>
            </a:r>
            <a:r>
              <a:rPr lang="en-US" baseline="0" dirty="0" smtClean="0"/>
              <a:t> 210. nurse, bewailing the supposed death of or, recalls, among other things, taking him out to relieve himself as an infant. “oh I tried and I missed”</a:t>
            </a:r>
            <a:endParaRPr lang="en-US" dirty="0" smtClean="0"/>
          </a:p>
          <a:p>
            <a:pPr lvl="3"/>
            <a:r>
              <a:rPr lang="en-US" dirty="0" smtClean="0"/>
              <a:t>p. 211, chorus let’s nurse in on secret of </a:t>
            </a:r>
            <a:r>
              <a:rPr lang="en-US" dirty="0" err="1" smtClean="0"/>
              <a:t>or’s</a:t>
            </a:r>
            <a:r>
              <a:rPr lang="en-US" dirty="0" smtClean="0"/>
              <a:t> return (cf. od), instructs not to convey </a:t>
            </a:r>
            <a:r>
              <a:rPr lang="en-US" dirty="0" err="1" smtClean="0"/>
              <a:t>cl’s</a:t>
            </a:r>
            <a:r>
              <a:rPr lang="en-US" dirty="0" smtClean="0"/>
              <a:t> bodyguard instruction to </a:t>
            </a:r>
            <a:r>
              <a:rPr lang="en-US" dirty="0" err="1" smtClean="0"/>
              <a:t>aeg</a:t>
            </a:r>
            <a:endParaRPr lang="en-US" dirty="0" smtClean="0"/>
          </a:p>
          <a:p>
            <a:pPr lvl="0"/>
            <a:r>
              <a:rPr lang="en-US" dirty="0" smtClean="0"/>
              <a:t>exodos with ekkuklema scene explicitly reprising parallel scene from </a:t>
            </a:r>
            <a:r>
              <a:rPr lang="en-US" dirty="0" err="1" smtClean="0"/>
              <a:t>agamemnon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 twin bodies wheeled out on trolley, </a:t>
            </a:r>
            <a:r>
              <a:rPr lang="en-US" dirty="0" err="1" smtClean="0"/>
              <a:t>clyt</a:t>
            </a:r>
            <a:r>
              <a:rPr lang="en-US" dirty="0" smtClean="0"/>
              <a:t> wrapped in the weavings, metonymically linked to the red carpet, with which she ensnared </a:t>
            </a:r>
            <a:r>
              <a:rPr lang="en-US" dirty="0" err="1" smtClean="0"/>
              <a:t>aga</a:t>
            </a:r>
            <a:r>
              <a:rPr lang="en-US" dirty="0" smtClean="0"/>
              <a:t> in his bath before stabbing him.</a:t>
            </a:r>
          </a:p>
          <a:p>
            <a:pPr lvl="1"/>
            <a:r>
              <a:rPr lang="en-US" dirty="0" smtClean="0"/>
              <a:t>but new development, too: the Furies, or Erinues, goddesses of retribution, seeking the blood of </a:t>
            </a:r>
            <a:r>
              <a:rPr lang="en-US" dirty="0" err="1" smtClean="0"/>
              <a:t>orestes</a:t>
            </a:r>
            <a:r>
              <a:rPr lang="en-US" dirty="0" smtClean="0"/>
              <a:t>, a mother-killer implicated in blood-guilt.</a:t>
            </a:r>
          </a:p>
        </p:txBody>
      </p:sp>
      <p:sp>
        <p:nvSpPr>
          <p:cNvPr id="11" name="Slide Image Placeholder 10"/>
          <p:cNvSpPr>
            <a:spLocks noGrp="1" noRot="1" noChangeAspect="1"/>
          </p:cNvSpPr>
          <p:nvPr>
            <p:ph type="sldImg"/>
          </p:nvPr>
        </p:nvSpPr>
        <p:spPr>
          <a:xfrm>
            <a:off x="2041525" y="477838"/>
            <a:ext cx="2928938" cy="1647825"/>
          </a:xfrm>
        </p:spPr>
      </p:sp>
    </p:spTree>
    <p:extLst>
      <p:ext uri="{BB962C8B-B14F-4D97-AF65-F5344CB8AC3E}">
        <p14:creationId xmlns:p14="http://schemas.microsoft.com/office/powerpoint/2010/main" val="2276383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1-13-99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CLA77, Andrew Scholtz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BB268A-2B81-4816-B363-F4C27345C64F}" type="slidenum">
              <a:rPr lang="en-US"/>
              <a:pPr/>
              <a:t>8</a:t>
            </a:fld>
            <a:endParaRPr lang="en-US"/>
          </a:p>
        </p:txBody>
      </p:sp>
      <p:sp>
        <p:nvSpPr>
          <p:cNvPr id="692228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41525" y="477838"/>
            <a:ext cx="2928938" cy="1647825"/>
          </a:xfrm>
          <a:ln/>
        </p:spPr>
      </p:sp>
      <p:sp>
        <p:nvSpPr>
          <p:cNvPr id="69222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imagery in </a:t>
            </a:r>
            <a:r>
              <a:rPr lang="en-US" dirty="0" err="1"/>
              <a:t>oresteia</a:t>
            </a:r>
            <a:endParaRPr lang="en-US" dirty="0"/>
          </a:p>
          <a:p>
            <a:pPr lvl="1"/>
            <a:r>
              <a:rPr lang="en-US" dirty="0" smtClean="0"/>
              <a:t>metonymically unifies</a:t>
            </a:r>
            <a:r>
              <a:rPr lang="en-US" dirty="0"/>
              <a:t>, provides a kind of carrier wave upon which dramatic transformations - reversals etc. - play out</a:t>
            </a:r>
          </a:p>
          <a:p>
            <a:pPr lvl="1"/>
            <a:r>
              <a:rPr lang="en-US" dirty="0"/>
              <a:t>pay especially close attention to red robes in </a:t>
            </a:r>
            <a:r>
              <a:rPr lang="en-US" dirty="0" err="1"/>
              <a:t>eum</a:t>
            </a:r>
            <a:endParaRPr lang="en-US" dirty="0"/>
          </a:p>
          <a:p>
            <a:pPr lvl="1"/>
            <a:r>
              <a:rPr lang="en-US" dirty="0"/>
              <a:t>but  imagery </a:t>
            </a:r>
            <a:r>
              <a:rPr lang="en-US" dirty="0" smtClean="0"/>
              <a:t>obviously does </a:t>
            </a:r>
            <a:r>
              <a:rPr lang="en-US" dirty="0"/>
              <a:t>not stop there …</a:t>
            </a:r>
          </a:p>
          <a:p>
            <a:r>
              <a:rPr lang="en-US" dirty="0"/>
              <a:t>Libation</a:t>
            </a:r>
          </a:p>
          <a:p>
            <a:pPr lvl="1"/>
            <a:r>
              <a:rPr lang="en-US" dirty="0"/>
              <a:t>drink offering for gods or deceased</a:t>
            </a:r>
          </a:p>
          <a:p>
            <a:pPr lvl="1"/>
            <a:r>
              <a:rPr lang="en-US" dirty="0"/>
              <a:t>vengeance as “blood offering”</a:t>
            </a:r>
          </a:p>
          <a:p>
            <a:pPr lvl="1"/>
            <a:r>
              <a:rPr lang="en-US" dirty="0"/>
              <a:t>vengeance as a “toast”</a:t>
            </a:r>
          </a:p>
          <a:p>
            <a:pPr lvl="1"/>
            <a:r>
              <a:rPr lang="en-US" dirty="0"/>
              <a:t>conflation of mourning / celebration / revenge</a:t>
            </a:r>
          </a:p>
          <a:p>
            <a:pPr lvl="1"/>
            <a:r>
              <a:rPr lang="en-US" dirty="0"/>
              <a:t>Zeus the Savior: the third toast-libation (el </a:t>
            </a:r>
            <a:r>
              <a:rPr lang="en-US" dirty="0" err="1"/>
              <a:t>puring</a:t>
            </a:r>
            <a:r>
              <a:rPr lang="en-US" dirty="0"/>
              <a:t> libation: “power and justice, saving </a:t>
            </a:r>
            <a:r>
              <a:rPr lang="en-US" dirty="0" err="1"/>
              <a:t>zeus</a:t>
            </a:r>
            <a:r>
              <a:rPr lang="en-US" dirty="0"/>
              <a:t>, third </a:t>
            </a:r>
            <a:r>
              <a:rPr lang="en-US" dirty="0" err="1"/>
              <a:t>zeus</a:t>
            </a:r>
            <a:r>
              <a:rPr lang="en-US" dirty="0"/>
              <a:t>, almighty all in all, be with us now”)</a:t>
            </a:r>
          </a:p>
          <a:p>
            <a:pPr lvl="1"/>
            <a:r>
              <a:rPr lang="en-US" dirty="0"/>
              <a:t>Orestes, of Aegisthus: “Our Fury never wants for blood. His (Aegisthus’ blood) she drinks unmixed (i.e., like wine straight up), our third libation to saving Zeus” (lines 564–5)</a:t>
            </a:r>
          </a:p>
          <a:p>
            <a:r>
              <a:rPr lang="en-US" dirty="0" smtClean="0"/>
              <a:t>Nets</a:t>
            </a:r>
          </a:p>
          <a:p>
            <a:pPr lvl="1"/>
            <a:r>
              <a:rPr lang="en-US" dirty="0" smtClean="0"/>
              <a:t>vengeance as hunting and capture</a:t>
            </a:r>
          </a:p>
          <a:p>
            <a:pPr lvl="2"/>
            <a:r>
              <a:rPr lang="en-US" dirty="0" smtClean="0"/>
              <a:t>Paris, Agamemnon, </a:t>
            </a:r>
            <a:r>
              <a:rPr lang="en-US" dirty="0" err="1" smtClean="0"/>
              <a:t>Clyt</a:t>
            </a:r>
            <a:r>
              <a:rPr lang="en-US" dirty="0" smtClean="0"/>
              <a:t>, </a:t>
            </a:r>
            <a:r>
              <a:rPr lang="en-US" dirty="0" err="1" smtClean="0"/>
              <a:t>Aeg</a:t>
            </a:r>
            <a:endParaRPr lang="en-US" dirty="0" smtClean="0"/>
          </a:p>
          <a:p>
            <a:pPr lvl="1"/>
            <a:r>
              <a:rPr lang="en-US" dirty="0" smtClean="0"/>
              <a:t>p. 221, or displays the bodies of </a:t>
            </a:r>
            <a:r>
              <a:rPr lang="en-US" dirty="0" err="1" smtClean="0"/>
              <a:t>cly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aeg</a:t>
            </a:r>
            <a:r>
              <a:rPr lang="en-US" baseline="0" dirty="0" smtClean="0"/>
              <a:t> wrapped in the garments that ensnared ag – a double death matching that of ag and </a:t>
            </a:r>
            <a:r>
              <a:rPr lang="en-US" baseline="0" dirty="0" err="1" smtClean="0"/>
              <a:t>cass</a:t>
            </a:r>
            <a:endParaRPr lang="en-US" dirty="0" smtClean="0"/>
          </a:p>
          <a:p>
            <a:pPr lvl="0"/>
            <a:r>
              <a:rPr lang="en-US" dirty="0" smtClean="0"/>
              <a:t>Snakes</a:t>
            </a:r>
            <a:endParaRPr lang="en-US" dirty="0"/>
          </a:p>
          <a:p>
            <a:pPr lvl="1"/>
            <a:r>
              <a:rPr lang="en-US" dirty="0"/>
              <a:t>death, underworld</a:t>
            </a:r>
          </a:p>
          <a:p>
            <a:pPr lvl="1"/>
            <a:r>
              <a:rPr lang="en-US" dirty="0"/>
              <a:t>health (Asclepius)</a:t>
            </a:r>
          </a:p>
          <a:p>
            <a:pPr lvl="1"/>
            <a:r>
              <a:rPr lang="en-US" dirty="0" err="1"/>
              <a:t>clyt</a:t>
            </a:r>
            <a:r>
              <a:rPr lang="en-US" dirty="0"/>
              <a:t> herself (</a:t>
            </a:r>
            <a:r>
              <a:rPr lang="en-US" dirty="0" err="1"/>
              <a:t>ag</a:t>
            </a:r>
            <a:r>
              <a:rPr lang="en-US" dirty="0"/>
              <a:t> died “in … the viper’s dark embrace,” or 190)</a:t>
            </a:r>
          </a:p>
          <a:p>
            <a:pPr lvl="1"/>
            <a:r>
              <a:rPr lang="en-US" dirty="0"/>
              <a:t>Clytaemnestra’s </a:t>
            </a:r>
            <a:r>
              <a:rPr lang="en-US" dirty="0" smtClean="0"/>
              <a:t>dream</a:t>
            </a:r>
          </a:p>
          <a:p>
            <a:pPr lvl="2"/>
            <a:r>
              <a:rPr lang="en-US" dirty="0" smtClean="0"/>
              <a:t>pp. 200-1. that she had borne</a:t>
            </a:r>
            <a:r>
              <a:rPr lang="en-US" baseline="0" dirty="0" smtClean="0"/>
              <a:t> a snake. swaddled it like a baby. bit her breast to draw milk curdled by blood. “No idle dream. The vision of a man.” (</a:t>
            </a:r>
            <a:r>
              <a:rPr lang="en-US" baseline="0" dirty="0" err="1" smtClean="0"/>
              <a:t>ch</a:t>
            </a:r>
            <a:r>
              <a:rPr lang="en-US" baseline="0" dirty="0" smtClean="0"/>
              <a:t>, p. 201) or: I am the serpent. the blood imagery also recalls libations. the shedding of blood in vengeance is a drink offering to the dead in the earth.</a:t>
            </a:r>
            <a:endParaRPr lang="en-US" dirty="0"/>
          </a:p>
          <a:p>
            <a:pPr lvl="1"/>
            <a:r>
              <a:rPr lang="en-US" dirty="0"/>
              <a:t>Furies:</a:t>
            </a:r>
          </a:p>
          <a:p>
            <a:pPr lvl="2"/>
            <a:r>
              <a:rPr lang="en-US" dirty="0"/>
              <a:t>Orestes: “No, no! Women–look–like Gorgons, shrouded in black, their heads wreathed, swarming serpents!” (1048–50)</a:t>
            </a:r>
          </a:p>
          <a:p>
            <a:pPr lvl="1"/>
            <a:r>
              <a:rPr lang="en-US" dirty="0"/>
              <a:t>phallic symbols??</a:t>
            </a:r>
          </a:p>
          <a:p>
            <a:endParaRPr lang="en-US" dirty="0"/>
          </a:p>
          <a:p>
            <a:pPr lvl="1"/>
            <a:r>
              <a:rPr lang="en-US" dirty="0"/>
              <a:t>el to </a:t>
            </a:r>
            <a:r>
              <a:rPr lang="en-US" dirty="0" err="1"/>
              <a:t>ag</a:t>
            </a:r>
            <a:r>
              <a:rPr lang="en-US" dirty="0"/>
              <a:t>: “remember the all-embracing net – they made it first for you” (199)</a:t>
            </a:r>
          </a:p>
        </p:txBody>
      </p:sp>
    </p:spTree>
    <p:extLst>
      <p:ext uri="{BB962C8B-B14F-4D97-AF65-F5344CB8AC3E}">
        <p14:creationId xmlns:p14="http://schemas.microsoft.com/office/powerpoint/2010/main" val="1923639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41525" y="477838"/>
            <a:ext cx="2928938" cy="1647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Aristotelian Analysis</a:t>
            </a:r>
          </a:p>
          <a:p>
            <a:pPr lvl="1"/>
            <a:r>
              <a:rPr lang="en-US" sz="2800" dirty="0" smtClean="0"/>
              <a:t>Complex plot</a:t>
            </a:r>
          </a:p>
          <a:p>
            <a:pPr lvl="2"/>
            <a:r>
              <a:rPr lang="en-US" sz="2400" i="1" dirty="0" smtClean="0"/>
              <a:t>Anagnorisis</a:t>
            </a:r>
            <a:r>
              <a:rPr lang="en-US" sz="2400" dirty="0" smtClean="0"/>
              <a:t> (recognition)?</a:t>
            </a:r>
          </a:p>
          <a:p>
            <a:pPr lvl="2"/>
            <a:r>
              <a:rPr lang="en-US" sz="2400" i="1" dirty="0" smtClean="0"/>
              <a:t>Peripeteia</a:t>
            </a:r>
            <a:r>
              <a:rPr lang="en-US" sz="2400" dirty="0" smtClean="0"/>
              <a:t> (reversal)?</a:t>
            </a:r>
          </a:p>
          <a:p>
            <a:pPr lvl="1"/>
            <a:r>
              <a:rPr lang="en-US" sz="2800" i="1" dirty="0" smtClean="0"/>
              <a:t>Desis</a:t>
            </a:r>
            <a:r>
              <a:rPr lang="en-US" sz="2800" dirty="0" smtClean="0"/>
              <a:t> (complication)?</a:t>
            </a:r>
          </a:p>
          <a:p>
            <a:pPr lvl="1"/>
            <a:r>
              <a:rPr lang="en-US" sz="2800" i="1" dirty="0" smtClean="0"/>
              <a:t>Lusis</a:t>
            </a:r>
            <a:r>
              <a:rPr lang="en-US" sz="2800" dirty="0" smtClean="0"/>
              <a:t> (resolution)?</a:t>
            </a:r>
          </a:p>
          <a:p>
            <a:pPr lvl="1"/>
            <a:r>
              <a:rPr lang="en-US" sz="2800" dirty="0" smtClean="0"/>
              <a:t>Pity, fear, catharsis?</a:t>
            </a:r>
          </a:p>
          <a:p>
            <a:pPr lvl="0"/>
            <a:r>
              <a:rPr lang="en-US" sz="1200" dirty="0" smtClean="0"/>
              <a:t>“Ancient Law of hubris and </a:t>
            </a:r>
            <a:r>
              <a:rPr lang="en-US" sz="1200" i="1" dirty="0" smtClean="0"/>
              <a:t>atē</a:t>
            </a:r>
            <a:r>
              <a:rPr lang="en-US" sz="1200" dirty="0" smtClean="0"/>
              <a:t>”</a:t>
            </a:r>
          </a:p>
          <a:p>
            <a:pPr lvl="1"/>
            <a:r>
              <a:rPr lang="en-US" sz="1200" i="1" dirty="0" smtClean="0"/>
              <a:t>koros</a:t>
            </a:r>
            <a:r>
              <a:rPr lang="en-US" sz="1200" dirty="0" smtClean="0"/>
              <a:t> (excess, extravagance)</a:t>
            </a:r>
          </a:p>
          <a:p>
            <a:pPr lvl="1"/>
            <a:r>
              <a:rPr lang="en-US" sz="1200" i="1" dirty="0" smtClean="0"/>
              <a:t>hubris</a:t>
            </a:r>
            <a:r>
              <a:rPr lang="en-US" sz="1200" dirty="0" smtClean="0"/>
              <a:t> (arrogance, violation)</a:t>
            </a:r>
          </a:p>
          <a:p>
            <a:pPr lvl="1"/>
            <a:r>
              <a:rPr lang="en-US" sz="1200" i="1" dirty="0" smtClean="0"/>
              <a:t>atē</a:t>
            </a:r>
            <a:r>
              <a:rPr lang="en-US" sz="1200" dirty="0" smtClean="0"/>
              <a:t> (delusion, ruin)</a:t>
            </a:r>
          </a:p>
          <a:p>
            <a:pPr lvl="1"/>
            <a:r>
              <a:rPr lang="en-US" sz="1200" i="1" dirty="0" smtClean="0"/>
              <a:t>dikē</a:t>
            </a:r>
            <a:r>
              <a:rPr lang="en-US" sz="1200" dirty="0" smtClean="0"/>
              <a:t> (justice)</a:t>
            </a:r>
          </a:p>
          <a:p>
            <a:pPr lvl="1"/>
            <a:r>
              <a:rPr lang="en-US" dirty="0" smtClean="0"/>
              <a:t>“ ‘The proud dead stir under the earth, / they rage against the ones who took their lives.’ </a:t>
            </a:r>
            <a:r>
              <a:rPr lang="en-US" sz="1000" dirty="0" smtClean="0"/>
              <a:t>[Chorus quoting elderly women in palace]</a:t>
            </a:r>
            <a:r>
              <a:rPr lang="en-US" dirty="0" smtClean="0"/>
              <a:t> … / ... Justice waits and turns the scales. … / … frenzy (</a:t>
            </a:r>
            <a:r>
              <a:rPr lang="en-US" i="1" dirty="0" smtClean="0"/>
              <a:t>atē</a:t>
            </a:r>
            <a:r>
              <a:rPr lang="en-US" dirty="0" smtClean="0"/>
              <a:t>) goes through the guilty, / seething like infection, swarming through the brain” </a:t>
            </a:r>
            <a:r>
              <a:rPr lang="en-US" sz="1000" dirty="0" smtClean="0"/>
              <a:t>(Chorus, </a:t>
            </a:r>
            <a:r>
              <a:rPr lang="en-US" sz="1000" i="1" dirty="0" smtClean="0"/>
              <a:t>parodos</a:t>
            </a:r>
            <a:r>
              <a:rPr lang="en-US" sz="1000" dirty="0" smtClean="0"/>
              <a:t>, p. 179)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clas215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44FB5FEA-8BCF-4D35-B9EB-1CDC7618E77B}" type="datetime1">
              <a:rPr lang="en-US" smtClean="0"/>
              <a:pPr/>
              <a:t>2/25/2020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err="1" smtClean="0"/>
              <a:t>bacchae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721D7F7-CBDC-4618-B4D1-D6BF1CF121F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304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35836" y="908717"/>
            <a:ext cx="11320328" cy="2387600"/>
          </a:xfrm>
          <a:noFill/>
        </p:spPr>
        <p:txBody>
          <a:bodyPr anchor="b"/>
          <a:lstStyle>
            <a:lvl1pPr algn="ctr">
              <a:defRPr sz="6000" spc="100" baseline="0">
                <a:solidFill>
                  <a:srgbClr val="993300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435836" y="3602038"/>
            <a:ext cx="11320328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993300"/>
                </a:solidFill>
                <a:latin typeface="Candara" panose="020E05020303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Csapo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13-Sep-11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Csapo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13-Sep-11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8" y="117475"/>
            <a:ext cx="10868369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12588" y="1676400"/>
            <a:ext cx="10868369" cy="2095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588" y="3924300"/>
            <a:ext cx="10868369" cy="2095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265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294" y="1191312"/>
            <a:ext cx="11376237" cy="1470025"/>
          </a:xfrm>
          <a:noFill/>
        </p:spPr>
        <p:txBody>
          <a:bodyPr>
            <a:noAutofit/>
          </a:bodyPr>
          <a:lstStyle>
            <a:lvl1pPr algn="ctr">
              <a:defRPr sz="4800" b="0">
                <a:solidFill>
                  <a:schemeClr val="bg1"/>
                </a:solidFill>
                <a:effectLst>
                  <a:outerShdw blurRad="38100" dist="635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Levenim MT" pitchFamily="2" charset="-79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294" y="2947086"/>
            <a:ext cx="11376237" cy="1752600"/>
          </a:xfrm>
        </p:spPr>
        <p:txBody>
          <a:bodyPr>
            <a:normAutofit/>
          </a:bodyPr>
          <a:lstStyle>
            <a:lvl1pPr marL="0" indent="0" algn="ctr">
              <a:buNone/>
              <a:defRPr sz="3600" b="1">
                <a:solidFill>
                  <a:schemeClr val="accent1">
                    <a:lumMod val="75000"/>
                  </a:schemeClr>
                </a:solidFill>
                <a:effectLst/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BE7F42">
                  <a:alpha val="34000"/>
                  <a:lumMod val="75000"/>
                  <a:lumOff val="25000"/>
                </a:srgbClr>
              </a:gs>
              <a:gs pos="100000">
                <a:srgbClr val="FFFFFF">
                  <a:alpha val="0"/>
                </a:srgbClr>
              </a:gs>
            </a:gsLst>
            <a:lin ang="2700000" scaled="0"/>
          </a:gradFill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spcBef>
                <a:spcPts val="900"/>
              </a:spcBef>
              <a:defRPr sz="3600">
                <a:solidFill>
                  <a:schemeClr val="tx1">
                    <a:lumMod val="75000"/>
                  </a:schemeClr>
                </a:solidFill>
              </a:defRPr>
            </a:lvl1pPr>
            <a:lvl2pPr marL="573088" indent="-228600">
              <a:lnSpc>
                <a:spcPct val="114000"/>
              </a:lnSpc>
              <a:spcBef>
                <a:spcPts val="300"/>
              </a:spcBef>
              <a:buFont typeface="Wingdings" panose="05000000000000000000" pitchFamily="2" charset="2"/>
              <a:buChar char="§"/>
              <a:defRPr sz="3000">
                <a:solidFill>
                  <a:schemeClr val="tx1">
                    <a:lumMod val="75000"/>
                  </a:schemeClr>
                </a:solidFill>
              </a:defRPr>
            </a:lvl2pPr>
            <a:lvl3pPr marL="854075" indent="-228600">
              <a:lnSpc>
                <a:spcPct val="114000"/>
              </a:lnSpc>
              <a:spcBef>
                <a:spcPts val="0"/>
              </a:spcBef>
              <a:defRPr sz="240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14000"/>
              </a:lnSpc>
              <a:defRPr sz="200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14000"/>
              </a:lnSpc>
              <a:defRPr sz="20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Csapo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13-Sep-11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7614" y="2091267"/>
            <a:ext cx="9753600" cy="1354665"/>
          </a:xfrm>
        </p:spPr>
        <p:txBody>
          <a:bodyPr bIns="137160" anchor="b">
            <a:normAutofit/>
          </a:bodyPr>
          <a:lstStyle>
            <a:lvl1pPr algn="l">
              <a:defRPr sz="4400" b="0" cap="none" baseline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1213150" y="3742277"/>
            <a:ext cx="9758063" cy="11429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6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4000"/>
              </a:lnSpc>
              <a:spcBef>
                <a:spcPts val="900"/>
              </a:spcBef>
              <a:defRPr sz="3600">
                <a:solidFill>
                  <a:schemeClr val="tx1">
                    <a:lumMod val="75000"/>
                  </a:schemeClr>
                </a:solidFill>
              </a:defRPr>
            </a:lvl1pPr>
            <a:lvl2pPr marL="502920" indent="-228600">
              <a:buFont typeface="Wingdings" panose="05000000000000000000" pitchFamily="2" charset="2"/>
              <a:buChar char="§"/>
              <a:defRPr sz="3200"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 sz="28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3000"/>
              </a:lnSpc>
              <a:spcBef>
                <a:spcPts val="900"/>
              </a:spcBef>
              <a:defRPr sz="3600">
                <a:solidFill>
                  <a:schemeClr val="tx1">
                    <a:lumMod val="75000"/>
                  </a:schemeClr>
                </a:solidFill>
              </a:defRPr>
            </a:lvl1pPr>
            <a:lvl2pPr marL="502920" indent="-228600">
              <a:buFont typeface="Wingdings" panose="05000000000000000000" pitchFamily="2" charset="2"/>
              <a:buChar char="§"/>
              <a:defRPr sz="3200"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 sz="28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Csapo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13-Sep-11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4413" y="1954566"/>
            <a:ext cx="0" cy="335237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761744"/>
            <a:ext cx="4709160" cy="838201"/>
          </a:xfrm>
          <a:prstGeom prst="rect">
            <a:avLst/>
          </a:prstGeom>
          <a:solidFill>
            <a:schemeClr val="bg2">
              <a:alpha val="15000"/>
            </a:schemeClr>
          </a:solidFill>
        </p:spPr>
        <p:txBody>
          <a:bodyPr anchor="ctr"/>
          <a:lstStyle>
            <a:lvl1pPr marL="0" indent="0">
              <a:spcBef>
                <a:spcPts val="0"/>
              </a:spcBef>
              <a:buNone/>
              <a:defRPr lang="en-US" sz="2800" b="0" kern="1200" cap="none" baseline="0" dirty="0" smtClean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75000"/>
                  </a:schemeClr>
                </a:solidFill>
              </a:defRPr>
            </a:lvl1pPr>
            <a:lvl2pPr marL="502920" indent="-228600"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2054" y="1761744"/>
            <a:ext cx="4709160" cy="838201"/>
          </a:xfrm>
          <a:prstGeom prst="rect">
            <a:avLst/>
          </a:prstGeom>
          <a:solidFill>
            <a:schemeClr val="bg2">
              <a:alpha val="15000"/>
            </a:schemeClr>
          </a:solidFill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800" b="0" cap="none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75000"/>
                  </a:schemeClr>
                </a:solidFill>
              </a:defRPr>
            </a:lvl1pPr>
            <a:lvl2pPr marL="502920" indent="-228600">
              <a:buFont typeface="Wingdings" panose="05000000000000000000" pitchFamily="2" charset="2"/>
              <a:buChar char="§"/>
              <a:defRPr sz="2800"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Csapo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13-Sep-11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Csapo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13-Sep-11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Csapo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13-Sep-11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  <a:gradFill>
            <a:gsLst>
              <a:gs pos="0">
                <a:srgbClr val="BE7F42">
                  <a:alpha val="34000"/>
                  <a:lumMod val="75000"/>
                  <a:lumOff val="25000"/>
                </a:srgbClr>
              </a:gs>
              <a:gs pos="100000">
                <a:srgbClr val="FFFFFF">
                  <a:alpha val="0"/>
                </a:srgbClr>
              </a:gs>
            </a:gsLst>
            <a:lin ang="2700000" scaled="0"/>
          </a:gra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8836" y="6408109"/>
            <a:ext cx="1849324" cy="2616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10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Csapo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06939" y="6408109"/>
            <a:ext cx="974946" cy="26161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13-Sep-11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15026" y="6408109"/>
            <a:ext cx="356187" cy="26161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 userDrawn="1"/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114000"/>
              </a:lnSpc>
              <a:spcBef>
                <a:spcPts val="1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2920" indent="-228600" algn="l" defTabSz="914400" rtl="0" eaLnBrk="1" latinLnBrk="0" hangingPunct="1">
              <a:lnSpc>
                <a:spcPct val="114000"/>
              </a:lnSpc>
              <a:spcBef>
                <a:spcPts val="12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31520" indent="-228600" algn="l" defTabSz="914400" rtl="0" eaLnBrk="1" latinLnBrk="0" hangingPunct="1">
              <a:lnSpc>
                <a:spcPct val="114000"/>
              </a:lnSpc>
              <a:spcBef>
                <a:spcPts val="8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96012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188720" indent="-2286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4173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459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745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03120" indent="-228600" algn="l" defTabSz="914400" rtl="0" eaLnBrk="1" latinLnBrk="0" hangingPunct="1">
              <a:spcBef>
                <a:spcPts val="600"/>
              </a:spcBef>
              <a:buSzPct val="80000"/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900"/>
              </a:spcBef>
            </a:pPr>
            <a:r>
              <a:rPr lang="en-US" sz="3600" dirty="0" smtClean="0">
                <a:solidFill>
                  <a:schemeClr val="tx1">
                    <a:lumMod val="75000"/>
                  </a:schemeClr>
                </a:solidFill>
              </a:rPr>
              <a:t>Edit Master text styles</a:t>
            </a:r>
          </a:p>
          <a:p>
            <a:pPr lvl="1">
              <a:spcBef>
                <a:spcPts val="900"/>
              </a:spcBef>
            </a:pPr>
            <a:r>
              <a:rPr lang="en-US" sz="3200" dirty="0" smtClean="0">
                <a:solidFill>
                  <a:schemeClr val="tx1">
                    <a:lumMod val="75000"/>
                  </a:schemeClr>
                </a:solidFill>
              </a:rPr>
              <a:t>Second level</a:t>
            </a:r>
          </a:p>
          <a:p>
            <a:pPr lvl="2"/>
            <a:r>
              <a:rPr lang="en-US" sz="2800" dirty="0" smtClean="0">
                <a:solidFill>
                  <a:schemeClr val="tx1">
                    <a:lumMod val="75000"/>
                  </a:schemeClr>
                </a:solidFill>
              </a:rPr>
              <a:t>Third level</a:t>
            </a:r>
          </a:p>
          <a:p>
            <a:pPr lvl="3"/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Fourth level</a:t>
            </a:r>
          </a:p>
          <a:p>
            <a:pPr lvl="4"/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</a:rPr>
              <a:t>Fifth level</a:t>
            </a:r>
            <a:endParaRPr lang="en-US" sz="24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none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060" name="Picture 4" descr="Untit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1584" y="1910876"/>
            <a:ext cx="6373740" cy="4932665"/>
          </a:xfrm>
          <a:prstGeom prst="rect">
            <a:avLst/>
          </a:prstGeom>
          <a:noFill/>
        </p:spPr>
      </p:pic>
      <p:sp>
        <p:nvSpPr>
          <p:cNvPr id="68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1536" y="409552"/>
            <a:ext cx="8325753" cy="590649"/>
          </a:xfrm>
          <a:ln>
            <a:noFill/>
          </a:ln>
          <a:effectLst/>
        </p:spPr>
        <p:txBody>
          <a:bodyPr wrap="none" anchor="ctr">
            <a:spAutoFit/>
          </a:bodyPr>
          <a:lstStyle/>
          <a:p>
            <a:r>
              <a:rPr lang="en-US" sz="3599" b="1" spc="600" dirty="0">
                <a:latin typeface="+mn-lt"/>
              </a:rPr>
              <a:t>Aeschylus’ </a:t>
            </a:r>
            <a:r>
              <a:rPr lang="en-US" sz="3599" b="1" i="1" spc="600" dirty="0">
                <a:latin typeface="+mn-lt"/>
              </a:rPr>
              <a:t>Libation Bearers</a:t>
            </a:r>
          </a:p>
        </p:txBody>
      </p:sp>
      <p:sp>
        <p:nvSpPr>
          <p:cNvPr id="68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79348" y="1219775"/>
            <a:ext cx="4830128" cy="523084"/>
          </a:xfrm>
          <a:ln>
            <a:noFill/>
          </a:ln>
          <a:effectLst/>
        </p:spPr>
        <p:txBody>
          <a:bodyPr wrap="none" anchor="ctr">
            <a:spAutoFit/>
          </a:bodyPr>
          <a:lstStyle/>
          <a:p>
            <a:r>
              <a:rPr lang="en-US" sz="2799" spc="600" dirty="0">
                <a:solidFill>
                  <a:schemeClr val="bg1"/>
                </a:solidFill>
              </a:rPr>
              <a:t>The Downward Spiral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7313" y="3046198"/>
            <a:ext cx="1013155" cy="369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799" dirty="0">
                <a:solidFill>
                  <a:schemeClr val="bg1"/>
                </a:solidFill>
              </a:rPr>
              <a:t>Orestes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3157" y="3048099"/>
            <a:ext cx="1245530" cy="369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799" dirty="0">
                <a:solidFill>
                  <a:schemeClr val="bg1"/>
                </a:solidFill>
              </a:rPr>
              <a:t>Aegisthus</a:t>
            </a:r>
          </a:p>
        </p:txBody>
      </p:sp>
    </p:spTree>
    <p:extLst>
      <p:ext uri="{BB962C8B-B14F-4D97-AF65-F5344CB8AC3E}">
        <p14:creationId xmlns:p14="http://schemas.microsoft.com/office/powerpoint/2010/main" val="335173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8" name="Rectangle 6"/>
          <p:cNvSpPr>
            <a:spLocks noGrp="1" noChangeArrowheads="1"/>
          </p:cNvSpPr>
          <p:nvPr>
            <p:ph type="title"/>
          </p:nvPr>
        </p:nvSpPr>
        <p:spPr>
          <a:xfrm>
            <a:off x="870870" y="493160"/>
            <a:ext cx="10447092" cy="701731"/>
          </a:xfrm>
        </p:spPr>
        <p:txBody>
          <a:bodyPr wrap="none">
            <a:spAutoFit/>
          </a:bodyPr>
          <a:lstStyle/>
          <a:p>
            <a:r>
              <a:rPr lang="en-US" dirty="0"/>
              <a:t>Tragic </a:t>
            </a:r>
            <a:r>
              <a:rPr lang="en-US" dirty="0" smtClean="0"/>
              <a:t>Patterns: Aeschylean Epiphany</a:t>
            </a:r>
            <a:endParaRPr lang="en-US" sz="2400" dirty="0"/>
          </a:p>
        </p:txBody>
      </p:sp>
      <p:sp>
        <p:nvSpPr>
          <p:cNvPr id="550919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360613" y="2423086"/>
            <a:ext cx="2746375" cy="2022475"/>
          </a:xfrm>
        </p:spPr>
        <p:txBody>
          <a:bodyPr anchor="ctr"/>
          <a:lstStyle/>
          <a:p>
            <a:pPr algn="r">
              <a:buFontTx/>
              <a:buNone/>
            </a:pP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verbal</a:t>
            </a:r>
          </a:p>
          <a:p>
            <a:pPr algn="r">
              <a:buFontTx/>
              <a:buNone/>
            </a:pP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</a:rPr>
              <a:t>ambiguous</a:t>
            </a:r>
            <a:endParaRPr lang="en-US" sz="3600" dirty="0">
              <a:solidFill>
                <a:schemeClr val="tx1">
                  <a:lumMod val="50000"/>
                </a:schemeClr>
              </a:solidFill>
            </a:endParaRPr>
          </a:p>
          <a:p>
            <a:pPr algn="r">
              <a:buFontTx/>
              <a:buNone/>
            </a:pP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human</a:t>
            </a:r>
          </a:p>
        </p:txBody>
      </p:sp>
      <p:sp>
        <p:nvSpPr>
          <p:cNvPr id="550920" name="Rectangle 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078663" y="2423086"/>
            <a:ext cx="2746375" cy="2022475"/>
          </a:xfrm>
        </p:spPr>
        <p:txBody>
          <a:bodyPr anchor="ctr"/>
          <a:lstStyle/>
          <a:p>
            <a:pPr>
              <a:buFontTx/>
              <a:buNone/>
            </a:pP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visual</a:t>
            </a:r>
          </a:p>
          <a:p>
            <a:pPr>
              <a:buFontTx/>
              <a:buNone/>
            </a:pP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</a:rPr>
              <a:t>clear</a:t>
            </a:r>
            <a:endParaRPr lang="en-US" sz="36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buFontTx/>
              <a:buNone/>
            </a:pPr>
            <a:r>
              <a:rPr lang="en-US" sz="3600" dirty="0">
                <a:solidFill>
                  <a:schemeClr val="tx1">
                    <a:lumMod val="50000"/>
                  </a:schemeClr>
                </a:solidFill>
              </a:rPr>
              <a:t>divine</a:t>
            </a:r>
          </a:p>
        </p:txBody>
      </p:sp>
      <p:sp>
        <p:nvSpPr>
          <p:cNvPr id="550921" name="Text Box 9"/>
          <p:cNvSpPr txBox="1">
            <a:spLocks noChangeArrowheads="1"/>
          </p:cNvSpPr>
          <p:nvPr/>
        </p:nvSpPr>
        <p:spPr bwMode="auto">
          <a:xfrm>
            <a:off x="5788870" y="3080380"/>
            <a:ext cx="6127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 anchorCtr="0">
            <a:spAutoFit/>
          </a:bodyPr>
          <a:lstStyle/>
          <a:p>
            <a:pPr algn="ctr"/>
            <a:r>
              <a:rPr lang="en-US" sz="4000" i="1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</a:p>
        </p:txBody>
      </p:sp>
      <p:sp>
        <p:nvSpPr>
          <p:cNvPr id="550923" name="AutoShape 11"/>
          <p:cNvSpPr>
            <a:spLocks/>
          </p:cNvSpPr>
          <p:nvPr/>
        </p:nvSpPr>
        <p:spPr bwMode="auto">
          <a:xfrm flipH="1">
            <a:off x="5259385" y="2580213"/>
            <a:ext cx="301625" cy="1708220"/>
          </a:xfrm>
          <a:prstGeom prst="leftBrace">
            <a:avLst>
              <a:gd name="adj1" fmla="val 35789"/>
              <a:gd name="adj2" fmla="val 50000"/>
            </a:avLst>
          </a:prstGeom>
          <a:noFill/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AutoShape 11"/>
          <p:cNvSpPr>
            <a:spLocks/>
          </p:cNvSpPr>
          <p:nvPr/>
        </p:nvSpPr>
        <p:spPr bwMode="auto">
          <a:xfrm>
            <a:off x="6624641" y="2580213"/>
            <a:ext cx="301625" cy="1708220"/>
          </a:xfrm>
          <a:prstGeom prst="leftBrace">
            <a:avLst>
              <a:gd name="adj1" fmla="val 35789"/>
              <a:gd name="adj2" fmla="val 50000"/>
            </a:avLst>
          </a:prstGeom>
          <a:noFill/>
          <a:ln w="9525">
            <a:solidFill>
              <a:schemeClr val="tx1">
                <a:lumMod val="50000"/>
              </a:schemeClr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1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6934" y="843676"/>
            <a:ext cx="10004085" cy="517064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ELECTRA: Orestes -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I call you?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— 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you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really-</a:t>
            </a:r>
          </a:p>
          <a:p>
            <a:pPr>
              <a:lnSpc>
                <a:spcPct val="125000"/>
              </a:lnSpc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ORESTES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I am!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Open your eyes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p. 188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ORESTES: He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(Agamemnon) died 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coils, the viper’s dark embrace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(p. 190)</a:t>
            </a:r>
          </a:p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CHORUS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It 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 law: when the blood of slaughter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wets the ground it wants more blood.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Slaughter cries for the Fury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those long dead to bring destruction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destruction churning in its wake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(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195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20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3838" y="1767007"/>
            <a:ext cx="7028655" cy="332398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CHORUS: Oh 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a man’s high daring spirit,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can account for that? Or woman’s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desperate passion daring past all bounds?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 couples with every form of ruin known to mortals.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Woman, frenzied, driven wild with lust,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twists the dark, warm harness 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wedded love - tortures man and beast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(p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204)</a:t>
            </a:r>
          </a:p>
        </p:txBody>
      </p:sp>
    </p:spTree>
    <p:extLst>
      <p:ext uri="{BB962C8B-B14F-4D97-AF65-F5344CB8AC3E}">
        <p14:creationId xmlns:p14="http://schemas.microsoft.com/office/powerpoint/2010/main" val="222633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7866" y="3169089"/>
            <a:ext cx="8953092" cy="519822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CLYTEMNESTRA: Ai- you are the snake I bore — I gave you life! (p. 219)</a:t>
            </a:r>
            <a:endParaRPr lang="en-US" sz="2400" dirty="0" smtClean="0">
              <a:solidFill>
                <a:srgbClr val="7373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97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Project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Clytemnestra-Orestes Showdown (</a:t>
            </a:r>
            <a:r>
              <a:rPr lang="en-US" i="1" dirty="0" smtClean="0"/>
              <a:t>agōn</a:t>
            </a:r>
            <a:r>
              <a:rPr lang="en-US" dirty="0" smtClean="0"/>
              <a:t>, pp. 215 ff.)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05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88670" indent="-742950">
              <a:buFont typeface="+mj-lt"/>
              <a:buAutoNum type="arabicPeriod"/>
            </a:pPr>
            <a:r>
              <a:rPr lang="en-US" dirty="0" smtClean="0"/>
              <a:t>Read-through of scene.</a:t>
            </a:r>
          </a:p>
          <a:p>
            <a:pPr marL="788670" indent="-742950">
              <a:buFont typeface="+mj-lt"/>
              <a:buAutoNum type="arabicPeriod"/>
            </a:pPr>
            <a:r>
              <a:rPr lang="en-US" dirty="0" smtClean="0"/>
              <a:t>Discussion: issues/themes in the scene, challenges </a:t>
            </a:r>
            <a:r>
              <a:rPr lang="en-US" smtClean="0"/>
              <a:t>in performance.</a:t>
            </a:r>
            <a:endParaRPr lang="en-US" dirty="0" smtClean="0"/>
          </a:p>
          <a:p>
            <a:pPr marL="788670" indent="-742950">
              <a:buFont typeface="+mj-lt"/>
              <a:buAutoNum type="arabicPeriod"/>
            </a:pPr>
            <a:r>
              <a:rPr lang="en-US" dirty="0" smtClean="0"/>
              <a:t>Discussion: performance solutions, suggestions.</a:t>
            </a:r>
          </a:p>
          <a:p>
            <a:pPr marL="788670" indent="-742950">
              <a:buFont typeface="+mj-lt"/>
              <a:buAutoNum type="arabicPeriod"/>
            </a:pPr>
            <a:r>
              <a:rPr lang="en-US" dirty="0"/>
              <a:t>Read-through of scene.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4316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1672" y="342119"/>
            <a:ext cx="6405481" cy="6180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30118" name="Text Box 6"/>
          <p:cNvSpPr txBox="1">
            <a:spLocks noChangeArrowheads="1"/>
          </p:cNvSpPr>
          <p:nvPr/>
        </p:nvSpPr>
        <p:spPr bwMode="auto">
          <a:xfrm>
            <a:off x="1874614" y="1475953"/>
            <a:ext cx="843959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ELECTRA: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… teach me what to say</a:t>
            </a:r>
          </a:p>
          <a:p>
            <a:r>
              <a:rPr lang="en-US" sz="2400" dirty="0">
                <a:solidFill>
                  <a:schemeClr val="bg1"/>
                </a:solidFill>
              </a:rPr>
              <a:t>CHORUS LEADER: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Let some god or man come down upon them.</a:t>
            </a:r>
          </a:p>
          <a:p>
            <a:r>
              <a:rPr lang="en-US" sz="2400" dirty="0">
                <a:solidFill>
                  <a:schemeClr val="bg1"/>
                </a:solidFill>
              </a:rPr>
              <a:t>ELECTRA: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Judge or avenger, which?</a:t>
            </a:r>
          </a:p>
          <a:p>
            <a:r>
              <a:rPr lang="en-US" sz="2400" dirty="0">
                <a:solidFill>
                  <a:schemeClr val="bg1"/>
                </a:solidFill>
              </a:rPr>
              <a:t>LEADER: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Just say “the one who murders in return.”</a:t>
            </a:r>
          </a:p>
          <a:p>
            <a:r>
              <a:rPr lang="en-US" sz="2400" dirty="0">
                <a:solidFill>
                  <a:schemeClr val="bg1"/>
                </a:solidFill>
              </a:rPr>
              <a:t>ELECTRA: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How can I ask the gods for that and keep my conscience clear?</a:t>
            </a:r>
          </a:p>
          <a:p>
            <a:r>
              <a:rPr lang="en-US" sz="2400" dirty="0">
                <a:solidFill>
                  <a:schemeClr val="bg1"/>
                </a:solidFill>
              </a:rPr>
              <a:t>LEADER: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How not, and pay the enemy back in kind?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Is </a:t>
            </a:r>
            <a:r>
              <a:rPr lang="en-US" i="1" dirty="0" smtClean="0">
                <a:solidFill>
                  <a:schemeClr val="bg1"/>
                </a:solidFill>
              </a:rPr>
              <a:t>dikē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i="1" dirty="0" smtClean="0">
                <a:solidFill>
                  <a:schemeClr val="bg1"/>
                </a:solidFill>
              </a:rPr>
              <a:t>hubris?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67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12538" y="330768"/>
            <a:ext cx="5538696" cy="1089401"/>
          </a:xfrm>
        </p:spPr>
        <p:txBody>
          <a:bodyPr wrap="none">
            <a:spAutoFit/>
          </a:bodyPr>
          <a:lstStyle/>
          <a:p>
            <a:r>
              <a:rPr lang="en-US" dirty="0" smtClean="0"/>
              <a:t>“Where will it end?”</a:t>
            </a:r>
            <a:br>
              <a:rPr lang="en-US" dirty="0" smtClean="0"/>
            </a:br>
            <a:r>
              <a:rPr lang="en-US" sz="2799" dirty="0"/>
              <a:t>(Chorus, p. 226)</a:t>
            </a:r>
            <a:endParaRPr lang="en-US" dirty="0"/>
          </a:p>
        </p:txBody>
      </p:sp>
      <p:pic>
        <p:nvPicPr>
          <p:cNvPr id="15" name="Picture 14" descr="Untitled-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4287" y="1760215"/>
            <a:ext cx="7315198" cy="432409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730120" y="2480339"/>
            <a:ext cx="4703532" cy="2785378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800" b="1" i="1" dirty="0">
                <a:solidFill>
                  <a:schemeClr val="bg1"/>
                </a:solidFill>
              </a:rPr>
              <a:t>Feast of </a:t>
            </a:r>
            <a:r>
              <a:rPr lang="en-US" sz="2800" b="1" i="1" dirty="0" smtClean="0">
                <a:solidFill>
                  <a:schemeClr val="bg1"/>
                </a:solidFill>
              </a:rPr>
              <a:t>Thyestes</a:t>
            </a:r>
          </a:p>
          <a:p>
            <a:pPr algn="ctr">
              <a:lnSpc>
                <a:spcPct val="125000"/>
              </a:lnSpc>
            </a:pPr>
            <a:r>
              <a:rPr lang="en-US" sz="2800" b="1" i="1" dirty="0">
                <a:solidFill>
                  <a:schemeClr val="bg1"/>
                </a:solidFill>
              </a:rPr>
              <a:t>Trojan </a:t>
            </a:r>
            <a:r>
              <a:rPr lang="en-US" sz="2800" b="1" i="1" dirty="0" smtClean="0">
                <a:solidFill>
                  <a:schemeClr val="bg1"/>
                </a:solidFill>
              </a:rPr>
              <a:t>War</a:t>
            </a:r>
          </a:p>
          <a:p>
            <a:pPr algn="ctr">
              <a:lnSpc>
                <a:spcPct val="125000"/>
              </a:lnSpc>
            </a:pPr>
            <a:r>
              <a:rPr lang="en-US" sz="2800" b="1" i="1" dirty="0">
                <a:solidFill>
                  <a:schemeClr val="bg1"/>
                </a:solidFill>
              </a:rPr>
              <a:t>Murder of Agamemnon &amp; </a:t>
            </a:r>
            <a:br>
              <a:rPr lang="en-US" sz="2800" b="1" i="1" dirty="0">
                <a:solidFill>
                  <a:schemeClr val="bg1"/>
                </a:solidFill>
              </a:rPr>
            </a:br>
            <a:r>
              <a:rPr lang="en-US" sz="2800" b="1" i="1" dirty="0" smtClean="0">
                <a:solidFill>
                  <a:schemeClr val="bg1"/>
                </a:solidFill>
              </a:rPr>
              <a:t>Cassandra</a:t>
            </a:r>
          </a:p>
          <a:p>
            <a:pPr algn="ctr">
              <a:lnSpc>
                <a:spcPct val="125000"/>
              </a:lnSpc>
            </a:pPr>
            <a:r>
              <a:rPr lang="en-US" sz="2800" b="1" i="1" dirty="0">
                <a:solidFill>
                  <a:schemeClr val="bg1"/>
                </a:solidFill>
              </a:rPr>
              <a:t>Murder of Clytemnestra</a:t>
            </a:r>
            <a:endParaRPr lang="en-US" sz="2800" b="1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89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Recap and Update</a:t>
            </a:r>
          </a:p>
          <a:p>
            <a:pPr lvl="1"/>
            <a:r>
              <a:rPr lang="en-US" dirty="0" smtClean="0"/>
              <a:t>Here We Go Again. . .</a:t>
            </a:r>
          </a:p>
          <a:p>
            <a:pPr lvl="0"/>
            <a:r>
              <a:rPr lang="en-US" dirty="0" smtClean="0"/>
              <a:t>Performance Project</a:t>
            </a:r>
          </a:p>
          <a:p>
            <a:pPr lvl="1"/>
            <a:r>
              <a:rPr lang="en-US" dirty="0" smtClean="0"/>
              <a:t>Clytemnestra-Orestes Showdown (</a:t>
            </a:r>
            <a:r>
              <a:rPr lang="en-US" i="1" dirty="0" smtClean="0"/>
              <a:t>agōn</a:t>
            </a:r>
            <a:r>
              <a:rPr lang="en-US" dirty="0" smtClean="0"/>
              <a:t>, pp. 215 ff.)</a:t>
            </a:r>
          </a:p>
        </p:txBody>
      </p:sp>
    </p:spTree>
    <p:extLst>
      <p:ext uri="{BB962C8B-B14F-4D97-AF65-F5344CB8AC3E}">
        <p14:creationId xmlns:p14="http://schemas.microsoft.com/office/powerpoint/2010/main" val="114554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2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Recap and Update</a:t>
            </a:r>
            <a:endParaRPr lang="en-US" dirty="0"/>
          </a:p>
        </p:txBody>
      </p:sp>
      <p:sp>
        <p:nvSpPr>
          <p:cNvPr id="747525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We Go Again. . 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06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899999" y="636651"/>
            <a:ext cx="8388835" cy="701731"/>
          </a:xfrm>
        </p:spPr>
        <p:txBody>
          <a:bodyPr wrap="none">
            <a:spAutoFit/>
          </a:bodyPr>
          <a:lstStyle/>
          <a:p>
            <a:r>
              <a:rPr lang="en-US" i="1" dirty="0" smtClean="0"/>
              <a:t>Oresteia</a:t>
            </a:r>
            <a:r>
              <a:rPr lang="en-US" dirty="0" smtClean="0"/>
              <a:t>: Ideological Conflicts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57751705"/>
              </p:ext>
            </p:extLst>
          </p:nvPr>
        </p:nvGraphicFramePr>
        <p:xfrm>
          <a:off x="3128108" y="2110567"/>
          <a:ext cx="5501391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2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4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3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8497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man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v.</a:t>
                      </a:r>
                      <a:endParaRPr lang="en-US" sz="4000" b="0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woman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civic harmony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v.</a:t>
                      </a:r>
                      <a:endParaRPr lang="en-US" sz="4000" b="0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civic chaos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0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3600" b="0" i="1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democracy</a:t>
                      </a:r>
                      <a:endParaRPr lang="en-US" sz="36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0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v.</a:t>
                      </a:r>
                      <a:endParaRPr lang="en-US" sz="3600" b="0" i="0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tyranny</a:t>
                      </a:r>
                      <a:r>
                        <a:rPr lang="en-US" sz="3600" b="0" i="0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)</a:t>
                      </a:r>
                      <a:endParaRPr lang="en-US" sz="36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497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persuasion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v.</a:t>
                      </a:r>
                      <a:endParaRPr lang="en-US" sz="4000" b="0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violence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497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new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v.</a:t>
                      </a:r>
                      <a:endParaRPr lang="en-US" sz="4000" b="0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old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497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JUSTICE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kern="8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v.</a:t>
                      </a:r>
                      <a:endParaRPr lang="en-US" sz="4000" b="0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0" i="1" kern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JUSTICE</a:t>
                      </a:r>
                      <a:endParaRPr lang="en-US" sz="4000" b="0" i="1" kern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62" marR="6856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30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2934734" y="401071"/>
            <a:ext cx="6319359" cy="646331"/>
          </a:xfrm>
          <a:noFill/>
        </p:spPr>
        <p:txBody>
          <a:bodyPr wrap="none">
            <a:spAutoFit/>
          </a:bodyPr>
          <a:lstStyle/>
          <a:p>
            <a:pPr algn="ctr"/>
            <a:r>
              <a:rPr lang="en-US" sz="4000" dirty="0" smtClean="0"/>
              <a:t>Libation Bearers: Analysis</a:t>
            </a:r>
            <a:endParaRPr lang="en-US" sz="4000" dirty="0"/>
          </a:p>
        </p:txBody>
      </p:sp>
      <p:sp>
        <p:nvSpPr>
          <p:cNvPr id="7536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2175" y="1376629"/>
            <a:ext cx="5489835" cy="548137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Prologue 177 f. Orestes</a:t>
            </a:r>
          </a:p>
          <a:p>
            <a:pPr lvl="1"/>
            <a:r>
              <a:rPr lang="en-US" dirty="0" smtClean="0"/>
              <a:t>Offering of hair</a:t>
            </a:r>
          </a:p>
          <a:p>
            <a:r>
              <a:rPr lang="en-US" dirty="0" smtClean="0"/>
              <a:t>Parodos 178 ff.</a:t>
            </a:r>
          </a:p>
          <a:p>
            <a:pPr lvl="1"/>
            <a:r>
              <a:rPr lang="en-US" dirty="0" smtClean="0"/>
              <a:t>Mourning, libations, Clytemnestra’s dream, general foreboding</a:t>
            </a:r>
          </a:p>
          <a:p>
            <a:r>
              <a:rPr lang="en-US" dirty="0" smtClean="0"/>
              <a:t>1st episode (beginning) 180 ff.</a:t>
            </a:r>
          </a:p>
          <a:p>
            <a:pPr lvl="1"/>
            <a:r>
              <a:rPr lang="en-US" dirty="0" smtClean="0"/>
              <a:t>Electra, Leader, Orestes, whole Chorus</a:t>
            </a:r>
          </a:p>
          <a:p>
            <a:pPr lvl="1"/>
            <a:r>
              <a:rPr lang="en-US" dirty="0" smtClean="0"/>
              <a:t>recognition, reunion</a:t>
            </a:r>
          </a:p>
          <a:p>
            <a:r>
              <a:rPr lang="en-US" i="1" dirty="0" smtClean="0"/>
              <a:t>Kommos</a:t>
            </a:r>
            <a:r>
              <a:rPr lang="en-US" dirty="0" smtClean="0"/>
              <a:t> (lyric interlude) 192 ff.</a:t>
            </a:r>
          </a:p>
          <a:p>
            <a:pPr lvl="1"/>
            <a:r>
              <a:rPr lang="en-US" dirty="0" smtClean="0"/>
              <a:t>Electra, Orestes, Chorus</a:t>
            </a:r>
          </a:p>
          <a:p>
            <a:pPr lvl="1"/>
            <a:r>
              <a:rPr lang="en-US" dirty="0" smtClean="0"/>
              <a:t>Mourning, invocation</a:t>
            </a:r>
          </a:p>
          <a:p>
            <a:r>
              <a:rPr lang="en-US" dirty="0" smtClean="0"/>
              <a:t>1st episode (end) 198 ff. Electra, Leader, Orestes</a:t>
            </a:r>
          </a:p>
          <a:p>
            <a:pPr lvl="1"/>
            <a:r>
              <a:rPr lang="en-US" dirty="0" smtClean="0"/>
              <a:t>More invocation, Clytemnestra’s dream, plan</a:t>
            </a:r>
            <a:endParaRPr lang="en-US" dirty="0"/>
          </a:p>
        </p:txBody>
      </p:sp>
      <p:sp>
        <p:nvSpPr>
          <p:cNvPr id="75366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262479" y="1376629"/>
            <a:ext cx="5486400" cy="548137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2nd episode 206 ff. Orestes, Porter, </a:t>
            </a:r>
            <a:r>
              <a:rPr lang="en-US" dirty="0" err="1" smtClean="0"/>
              <a:t>Clyt</a:t>
            </a:r>
            <a:r>
              <a:rPr lang="en-US" dirty="0" smtClean="0"/>
              <a:t>, Leader, Nurse</a:t>
            </a:r>
          </a:p>
          <a:p>
            <a:pPr lvl="1"/>
            <a:r>
              <a:rPr lang="en-US" dirty="0" smtClean="0"/>
              <a:t>Deception</a:t>
            </a:r>
          </a:p>
          <a:p>
            <a:r>
              <a:rPr lang="en-US" dirty="0" smtClean="0"/>
              <a:t>2nd stasimon 212 f.</a:t>
            </a:r>
          </a:p>
          <a:p>
            <a:pPr lvl="1"/>
            <a:r>
              <a:rPr lang="en-US" dirty="0" smtClean="0"/>
              <a:t>Prayers for justice</a:t>
            </a:r>
          </a:p>
          <a:p>
            <a:r>
              <a:rPr lang="en-US" dirty="0" smtClean="0"/>
              <a:t>3rd episode 213 ff. Aegisthus, Leader, Chorus, Servant, Clytemnestra, Orestes, Pylades</a:t>
            </a:r>
          </a:p>
          <a:p>
            <a:pPr lvl="1"/>
            <a:r>
              <a:rPr lang="en-US" dirty="0" smtClean="0"/>
              <a:t>Killing, </a:t>
            </a:r>
            <a:r>
              <a:rPr lang="en-US" i="1" dirty="0" smtClean="0"/>
              <a:t>agōn</a:t>
            </a:r>
            <a:r>
              <a:rPr lang="en-US" dirty="0" smtClean="0"/>
              <a:t>, </a:t>
            </a:r>
            <a:r>
              <a:rPr lang="en-US" dirty="0"/>
              <a:t>k</a:t>
            </a:r>
            <a:r>
              <a:rPr lang="en-US" dirty="0" smtClean="0"/>
              <a:t>illing</a:t>
            </a:r>
          </a:p>
          <a:p>
            <a:r>
              <a:rPr lang="en-US" dirty="0" smtClean="0"/>
              <a:t>3rd stasimon 219 f.</a:t>
            </a:r>
          </a:p>
          <a:p>
            <a:pPr lvl="1"/>
            <a:r>
              <a:rPr lang="en-US" dirty="0" smtClean="0"/>
              <a:t>Victory song</a:t>
            </a:r>
          </a:p>
          <a:p>
            <a:r>
              <a:rPr lang="en-US" dirty="0" smtClean="0"/>
              <a:t>Exodos 221 ff.</a:t>
            </a:r>
          </a:p>
          <a:p>
            <a:pPr lvl="1"/>
            <a:r>
              <a:rPr lang="en-US" dirty="0" smtClean="0"/>
              <a:t>Orestes, Chorus, Leader</a:t>
            </a:r>
          </a:p>
          <a:p>
            <a:pPr lvl="1"/>
            <a:r>
              <a:rPr lang="en-US" dirty="0" smtClean="0"/>
              <a:t>Victory, madness, Furies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7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11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Associative Poetics</a:t>
            </a:r>
            <a:endParaRPr lang="en-US" dirty="0"/>
          </a:p>
        </p:txBody>
      </p:sp>
      <p:sp>
        <p:nvSpPr>
          <p:cNvPr id="691212" name="Rectangle 1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Libations</a:t>
            </a:r>
          </a:p>
          <a:p>
            <a:r>
              <a:rPr lang="en-US" dirty="0" smtClean="0"/>
              <a:t>Nets</a:t>
            </a:r>
          </a:p>
          <a:p>
            <a:r>
              <a:rPr lang="en-US" dirty="0" smtClean="0"/>
              <a:t>Snakes</a:t>
            </a:r>
            <a:endParaRPr lang="en-US" dirty="0"/>
          </a:p>
        </p:txBody>
      </p:sp>
      <p:pic>
        <p:nvPicPr>
          <p:cNvPr id="691213" name="Picture 13" descr="MCj0370098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9242" y="4741428"/>
            <a:ext cx="2029802" cy="950268"/>
          </a:xfrm>
          <a:prstGeom prst="rect">
            <a:avLst/>
          </a:prstGeom>
          <a:noFill/>
        </p:spPr>
      </p:pic>
      <p:pic>
        <p:nvPicPr>
          <p:cNvPr id="691214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0126" y="1457355"/>
            <a:ext cx="2008467" cy="197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1215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6857" y="3091621"/>
            <a:ext cx="2710649" cy="1408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0250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1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9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91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9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91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9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2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Tragic Patterns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 dirty="0" smtClean="0"/>
              <a:t>Aristotelian Analysis</a:t>
            </a:r>
            <a:endParaRPr lang="en-US" sz="26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sz="2400" dirty="0" smtClean="0"/>
              <a:t>Complex plot</a:t>
            </a:r>
          </a:p>
          <a:p>
            <a:pPr lvl="2"/>
            <a:r>
              <a:rPr lang="en-US" sz="2000" i="1" dirty="0" smtClean="0"/>
              <a:t>Anagnorisis</a:t>
            </a:r>
            <a:r>
              <a:rPr lang="en-US" sz="2000" dirty="0" smtClean="0"/>
              <a:t> (recognition)?</a:t>
            </a:r>
          </a:p>
          <a:p>
            <a:pPr lvl="2"/>
            <a:r>
              <a:rPr lang="en-US" sz="2000" i="1" dirty="0" smtClean="0"/>
              <a:t>Peripeteia</a:t>
            </a:r>
            <a:r>
              <a:rPr lang="en-US" sz="2000" dirty="0" smtClean="0"/>
              <a:t> (reversal)?</a:t>
            </a:r>
          </a:p>
          <a:p>
            <a:pPr lvl="1"/>
            <a:r>
              <a:rPr lang="en-US" sz="2400" i="1" dirty="0" smtClean="0"/>
              <a:t>Desis</a:t>
            </a:r>
            <a:r>
              <a:rPr lang="en-US" sz="2400" dirty="0" smtClean="0"/>
              <a:t> (complication)?</a:t>
            </a:r>
          </a:p>
          <a:p>
            <a:pPr lvl="1"/>
            <a:r>
              <a:rPr lang="en-US" sz="2400" i="1" dirty="0" smtClean="0"/>
              <a:t>Lusis</a:t>
            </a:r>
            <a:r>
              <a:rPr lang="en-US" sz="2400" dirty="0" smtClean="0"/>
              <a:t> (resolution)?</a:t>
            </a:r>
          </a:p>
          <a:p>
            <a:pPr lvl="1"/>
            <a:r>
              <a:rPr lang="en-US" sz="2400" dirty="0" smtClean="0"/>
              <a:t>Pity, fear, catharsis?</a:t>
            </a:r>
            <a:endParaRPr lang="en-US" sz="2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600" dirty="0" smtClean="0"/>
              <a:t>“Ancient Law of </a:t>
            </a:r>
            <a:r>
              <a:rPr lang="en-US" sz="2600" i="1" dirty="0" smtClean="0"/>
              <a:t>hubris</a:t>
            </a:r>
            <a:r>
              <a:rPr lang="en-US" sz="2600" dirty="0" smtClean="0"/>
              <a:t> and </a:t>
            </a:r>
            <a:r>
              <a:rPr lang="en-US" sz="2600" i="1" dirty="0" err="1" smtClean="0"/>
              <a:t>atē</a:t>
            </a:r>
            <a:r>
              <a:rPr lang="en-US" sz="2600" dirty="0" smtClean="0"/>
              <a:t>”</a:t>
            </a:r>
            <a:endParaRPr lang="en-US" sz="26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1"/>
            <a:r>
              <a:rPr lang="en-US" sz="2400" i="1" dirty="0" smtClean="0"/>
              <a:t>koros</a:t>
            </a:r>
            <a:r>
              <a:rPr lang="en-US" sz="2400" dirty="0" smtClean="0"/>
              <a:t> (excess, extravagance)</a:t>
            </a:r>
          </a:p>
          <a:p>
            <a:pPr lvl="1"/>
            <a:r>
              <a:rPr lang="en-US" sz="2400" i="1" dirty="0" smtClean="0"/>
              <a:t>hubris</a:t>
            </a:r>
            <a:r>
              <a:rPr lang="en-US" sz="2400" dirty="0" smtClean="0"/>
              <a:t> (arrogance, violation)</a:t>
            </a:r>
          </a:p>
          <a:p>
            <a:pPr lvl="1"/>
            <a:r>
              <a:rPr lang="en-US" sz="2400" i="1" dirty="0" smtClean="0"/>
              <a:t>atē</a:t>
            </a:r>
            <a:r>
              <a:rPr lang="en-US" sz="2400" dirty="0" smtClean="0"/>
              <a:t> (delusion, ruin)</a:t>
            </a:r>
          </a:p>
          <a:p>
            <a:pPr lvl="1"/>
            <a:r>
              <a:rPr lang="en-US" sz="2400" i="1" dirty="0" smtClean="0"/>
              <a:t>dikē</a:t>
            </a:r>
            <a:r>
              <a:rPr lang="en-US" sz="2400" dirty="0" smtClean="0"/>
              <a:t> (justice)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514224" y="5518261"/>
            <a:ext cx="5160380" cy="653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 anchorCtr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800" i="1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Also:</a:t>
            </a:r>
            <a:r>
              <a:rPr lang="en-US" sz="2800" dirty="0" smtClean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Blood guilt, cycle of violence</a:t>
            </a:r>
          </a:p>
        </p:txBody>
      </p:sp>
    </p:spTree>
    <p:extLst>
      <p:ext uri="{BB962C8B-B14F-4D97-AF65-F5344CB8AC3E}">
        <p14:creationId xmlns:p14="http://schemas.microsoft.com/office/powerpoint/2010/main" val="425659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orld Presentation 16x9">
  <a:themeElements>
    <a:clrScheme name="Custom 1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00B0F0"/>
      </a:hlink>
      <a:folHlink>
        <a:srgbClr val="00B0F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lnSpc>
            <a:spcPct val="125000"/>
          </a:lnSpc>
          <a:defRPr sz="3200" dirty="0" smtClean="0">
            <a:solidFill>
              <a:srgbClr val="737373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04_csapo.pptx" id="{09A6238E-22D6-4C84-8889-12D19E826EDA}" vid="{B6620738-EBF3-42C5-89E4-D18A864F9516}"/>
    </a:ext>
  </a:extLst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ancient_tragedy</Template>
  <TotalTime>377</TotalTime>
  <Words>2106</Words>
  <Application>Microsoft Office PowerPoint</Application>
  <PresentationFormat>Custom</PresentationFormat>
  <Paragraphs>258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Candara</vt:lpstr>
      <vt:lpstr>Century Gothic</vt:lpstr>
      <vt:lpstr>Levenim MT</vt:lpstr>
      <vt:lpstr>Wingdings</vt:lpstr>
      <vt:lpstr>World Presentation 16x9</vt:lpstr>
      <vt:lpstr>Aeschylus’ Libation Bearers</vt:lpstr>
      <vt:lpstr>Is dikē hubris?</vt:lpstr>
      <vt:lpstr>“Where will it end?” (Chorus, p. 226)</vt:lpstr>
      <vt:lpstr>Agenda</vt:lpstr>
      <vt:lpstr>Recap and Update</vt:lpstr>
      <vt:lpstr>Oresteia: Ideological Conflicts</vt:lpstr>
      <vt:lpstr>Libation Bearers: Analysis</vt:lpstr>
      <vt:lpstr>Associative Poetics</vt:lpstr>
      <vt:lpstr>Tragic Patterns</vt:lpstr>
      <vt:lpstr>Tragic Patterns: Aeschylean Epiphany</vt:lpstr>
      <vt:lpstr>PowerPoint Presentation</vt:lpstr>
      <vt:lpstr>PowerPoint Presentation</vt:lpstr>
      <vt:lpstr>PowerPoint Presentation</vt:lpstr>
      <vt:lpstr>Performance Project</vt:lpstr>
      <vt:lpstr>Procedure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Aeschylus’ Libation Bearers</dc:title>
  <dc:creator>Scholtz, Andrew</dc:creator>
  <cp:lastModifiedBy>Scholtz, Andrew</cp:lastModifiedBy>
  <cp:revision>25</cp:revision>
  <cp:lastPrinted>2020-02-25T22:35:01Z</cp:lastPrinted>
  <dcterms:created xsi:type="dcterms:W3CDTF">2020-02-25T02:35:56Z</dcterms:created>
  <dcterms:modified xsi:type="dcterms:W3CDTF">2020-02-26T02:38:47Z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