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1" r:id="rId1"/>
  </p:sldMasterIdLst>
  <p:notesMasterIdLst>
    <p:notesMasterId r:id="rId21"/>
  </p:notesMasterIdLst>
  <p:handoutMasterIdLst>
    <p:handoutMasterId r:id="rId22"/>
  </p:handoutMasterIdLst>
  <p:sldIdLst>
    <p:sldId id="256" r:id="rId2"/>
    <p:sldId id="301" r:id="rId3"/>
    <p:sldId id="305" r:id="rId4"/>
    <p:sldId id="276" r:id="rId5"/>
    <p:sldId id="292" r:id="rId6"/>
    <p:sldId id="299" r:id="rId7"/>
    <p:sldId id="306" r:id="rId8"/>
    <p:sldId id="293" r:id="rId9"/>
    <p:sldId id="302" r:id="rId10"/>
    <p:sldId id="262" r:id="rId11"/>
    <p:sldId id="288" r:id="rId12"/>
    <p:sldId id="289" r:id="rId13"/>
    <p:sldId id="266" r:id="rId14"/>
    <p:sldId id="294" r:id="rId15"/>
    <p:sldId id="303" r:id="rId16"/>
    <p:sldId id="268" r:id="rId17"/>
    <p:sldId id="267" r:id="rId18"/>
    <p:sldId id="304" r:id="rId19"/>
    <p:sldId id="307"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264" userDrawn="1">
          <p15:clr>
            <a:srgbClr val="A4A3A4"/>
          </p15:clr>
        </p15:guide>
        <p15:guide id="2" pos="4416" userDrawn="1">
          <p15:clr>
            <a:srgbClr val="A4A3A4"/>
          </p15:clr>
        </p15:guide>
        <p15:guide id="3" orient="horz" pos="1584" userDrawn="1">
          <p15:clr>
            <a:srgbClr val="A4A3A4"/>
          </p15:clr>
        </p15:guide>
        <p15:guide id="4" orient="horz" pos="2688"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A1A1A"/>
    <a:srgbClr val="A00018"/>
    <a:srgbClr val="080808"/>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329" autoAdjust="0"/>
    <p:restoredTop sz="94884" autoAdjust="0"/>
  </p:normalViewPr>
  <p:slideViewPr>
    <p:cSldViewPr showGuides="1">
      <p:cViewPr varScale="1">
        <p:scale>
          <a:sx n="111" d="100"/>
          <a:sy n="111" d="100"/>
        </p:scale>
        <p:origin x="1068" y="114"/>
      </p:cViewPr>
      <p:guideLst>
        <p:guide pos="3264"/>
        <p:guide pos="4416"/>
        <p:guide orient="horz" pos="1584"/>
        <p:guide orient="horz" pos="2688"/>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varScale="1">
      <p:scale>
        <a:sx n="1" d="1"/>
        <a:sy n="1" d="1"/>
      </p:scale>
      <p:origin x="0" y="0"/>
    </p:cViewPr>
  </p:sorterViewPr>
  <p:notesViewPr>
    <p:cSldViewPr showGuides="1">
      <p:cViewPr varScale="1">
        <p:scale>
          <a:sx n="53" d="100"/>
          <a:sy n="53" d="100"/>
        </p:scale>
        <p:origin x="-2532"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a:lvl1pPr>
          </a:lstStyle>
          <a:p>
            <a:r>
              <a:rPr lang="en-US" smtClean="0"/>
              <a:t>clas215</a:t>
            </a:r>
            <a:endParaRPr lang="en-US"/>
          </a:p>
        </p:txBody>
      </p:sp>
      <p:sp>
        <p:nvSpPr>
          <p:cNvPr id="79875" name="Rectangle 3"/>
          <p:cNvSpPr>
            <a:spLocks noGrp="1" noChangeArrowheads="1"/>
          </p:cNvSpPr>
          <p:nvPr>
            <p:ph type="dt" sz="quarter"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a:lvl1pPr>
          </a:lstStyle>
          <a:p>
            <a:fld id="{F946A0EF-52B1-49C7-B53E-697FC441F576}" type="datetime1">
              <a:rPr lang="en-US" smtClean="0"/>
              <a:t>2/26/2020</a:t>
            </a:fld>
            <a:endParaRPr lang="en-US"/>
          </a:p>
        </p:txBody>
      </p:sp>
      <p:sp>
        <p:nvSpPr>
          <p:cNvPr id="79876" name="Rectangle 4"/>
          <p:cNvSpPr>
            <a:spLocks noGrp="1" noChangeArrowheads="1"/>
          </p:cNvSpPr>
          <p:nvPr>
            <p:ph type="ftr" sz="quarter" idx="2"/>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a:lvl1pPr>
          </a:lstStyle>
          <a:p>
            <a:r>
              <a:rPr lang="en-US" smtClean="0"/>
              <a:t>bacchae 2</a:t>
            </a:r>
            <a:endParaRPr lang="en-US"/>
          </a:p>
        </p:txBody>
      </p:sp>
      <p:sp>
        <p:nvSpPr>
          <p:cNvPr id="79877" name="Rectangle 5"/>
          <p:cNvSpPr>
            <a:spLocks noGrp="1" noChangeArrowheads="1"/>
          </p:cNvSpPr>
          <p:nvPr>
            <p:ph type="sldNum" sz="quarter" idx="3"/>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3945370298"/>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000" b="1">
                <a:solidFill>
                  <a:srgbClr val="000099"/>
                </a:solidFill>
                <a:latin typeface="+mn-lt"/>
              </a:defRPr>
            </a:lvl1pPr>
          </a:lstStyle>
          <a:p>
            <a:r>
              <a:rPr lang="en-US" smtClean="0"/>
              <a:t>clas215</a:t>
            </a:r>
            <a:endParaRPr lang="en-US"/>
          </a:p>
        </p:txBody>
      </p:sp>
      <p:sp>
        <p:nvSpPr>
          <p:cNvPr id="19459" name="Rectangle 3"/>
          <p:cNvSpPr>
            <a:spLocks noGrp="1" noChangeArrowheads="1"/>
          </p:cNvSpPr>
          <p:nvPr>
            <p:ph type="dt"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000" b="1">
                <a:solidFill>
                  <a:schemeClr val="tx1"/>
                </a:solidFill>
                <a:latin typeface="+mn-lt"/>
              </a:defRPr>
            </a:lvl1pPr>
          </a:lstStyle>
          <a:p>
            <a:fld id="{EFEB9F3D-F389-4DF6-9CA4-1FE19687C509}" type="datetime1">
              <a:rPr lang="en-US" smtClean="0"/>
              <a:t>2/26/2020</a:t>
            </a:fld>
            <a:endParaRPr lang="en-US" dirty="0"/>
          </a:p>
        </p:txBody>
      </p:sp>
      <p:sp>
        <p:nvSpPr>
          <p:cNvPr id="19460" name="Rectangle 4"/>
          <p:cNvSpPr>
            <a:spLocks noGrp="1" noRot="1" noChangeAspect="1" noChangeArrowheads="1" noTextEdit="1"/>
          </p:cNvSpPr>
          <p:nvPr>
            <p:ph type="sldImg" idx="2"/>
          </p:nvPr>
        </p:nvSpPr>
        <p:spPr bwMode="auto">
          <a:xfrm>
            <a:off x="2043113" y="479425"/>
            <a:ext cx="2925762" cy="1646238"/>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45253" y="2146841"/>
            <a:ext cx="5919894" cy="6670289"/>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000" b="1">
                <a:solidFill>
                  <a:schemeClr val="tx1"/>
                </a:solidFill>
                <a:latin typeface="+mn-lt"/>
              </a:defRPr>
            </a:lvl1pPr>
          </a:lstStyle>
          <a:p>
            <a:r>
              <a:rPr lang="en-US" smtClean="0"/>
              <a:t>bacchae 2</a:t>
            </a:r>
            <a:endParaRPr lang="en-US"/>
          </a:p>
        </p:txBody>
      </p:sp>
      <p:sp>
        <p:nvSpPr>
          <p:cNvPr id="19463" name="Rectangle 7"/>
          <p:cNvSpPr>
            <a:spLocks noGrp="1" noChangeArrowheads="1"/>
          </p:cNvSpPr>
          <p:nvPr>
            <p:ph type="sldNum" sz="quarter" idx="5"/>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000" b="1">
                <a:solidFill>
                  <a:schemeClr val="tx1"/>
                </a:solidFill>
                <a:latin typeface="+mn-lt"/>
              </a:defRPr>
            </a:lvl1pPr>
          </a:lstStyle>
          <a:p>
            <a:fld id="{5721D7F7-CBDC-4618-B4D1-D6BF1CF121FB}" type="slidenum">
              <a:rPr lang="en-US" smtClean="0"/>
              <a:pPr/>
              <a:t>‹#›</a:t>
            </a:fld>
            <a:endParaRPr lang="en-US" dirty="0"/>
          </a:p>
        </p:txBody>
      </p:sp>
    </p:spTree>
    <p:extLst>
      <p:ext uri="{BB962C8B-B14F-4D97-AF65-F5344CB8AC3E}">
        <p14:creationId xmlns:p14="http://schemas.microsoft.com/office/powerpoint/2010/main" val="4189849623"/>
      </p:ext>
    </p:extLst>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fld id="{D11C2630-0850-4621-9F9A-A674A2443A40}" type="datetime1">
              <a:rPr lang="en-US" smtClean="0"/>
              <a:t>2/26/2020</a:t>
            </a:fld>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CF4F1B3F-E840-4E2A-AA5A-9361ED5F5AE3}" type="slidenum">
              <a:rPr lang="en-US" smtClean="0"/>
              <a:pPr/>
              <a:t>1</a:t>
            </a:fld>
            <a:endParaRPr lang="en-US"/>
          </a:p>
        </p:txBody>
      </p:sp>
      <p:sp>
        <p:nvSpPr>
          <p:cNvPr id="10" name="Slide Image Placeholder 9"/>
          <p:cNvSpPr>
            <a:spLocks noGrp="1" noRot="1" noChangeAspect="1"/>
          </p:cNvSpPr>
          <p:nvPr>
            <p:ph type="sldImg"/>
          </p:nvPr>
        </p:nvSpPr>
        <p:spPr>
          <a:xfrm>
            <a:off x="2043113" y="479425"/>
            <a:ext cx="2925762" cy="1646238"/>
          </a:xfrm>
        </p:spPr>
      </p:sp>
      <p:sp>
        <p:nvSpPr>
          <p:cNvPr id="2" name="Notes Placeholder 1"/>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Tragedy a vehicle for putting the city and society on trial, whether for the purpose of validation, critique, or </a:t>
            </a:r>
            <a:r>
              <a:rPr lang="en-US" i="1" dirty="0" smtClean="0"/>
              <a:t>both</a:t>
            </a:r>
            <a:r>
              <a:rPr lang="en-US" dirty="0" smtClean="0"/>
              <a:t>. So, for instance, Edith Hall’s notion of tragic dialogue as a polyphony of voices rising up to challenge assumptions cherished by tragedy’s target audience, yet constituting a discourse — that of tragedy — celebrating the very values tragedy put on trial. (</a:t>
            </a:r>
            <a:r>
              <a:rPr lang="en-US" i="1" dirty="0" smtClean="0"/>
              <a:t>Concordia Discors</a:t>
            </a:r>
            <a:r>
              <a:rPr lang="en-US" dirty="0" smtClean="0"/>
              <a:t>) Agamemnon as such a tragedy, one that validates the city and its institutions, yet challenges cherished</a:t>
            </a:r>
            <a:r>
              <a:rPr lang="en-US" baseline="0" dirty="0" smtClean="0"/>
              <a:t> assumptions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aseline="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FURIES: And the brutal strife,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the civil war devouring men, I pray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that it never rages through our city, no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that the good Greek soil never drinks the blood of Greeks,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shed in an orgy of reprisal life for life -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that Fury like a beast will never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rampage through the land.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Give joy in return for joy,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one common will for love,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and hate with one strong heart: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such union heals a thousand ills of man. chorus p. 274.</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Aeschylus. The Oresteia: Agamemnon; The Libation Bearers; The Eumenides: Agamemnon, The Libation Bearers, The Eumenides (Kindle Locations 3742-3746). Penguin Publishing Group. Kindle Edition. </a:t>
            </a:r>
          </a:p>
        </p:txBody>
      </p:sp>
    </p:spTree>
    <p:extLst>
      <p:ext uri="{BB962C8B-B14F-4D97-AF65-F5344CB8AC3E}">
        <p14:creationId xmlns:p14="http://schemas.microsoft.com/office/powerpoint/2010/main" val="4212165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1525" y="477838"/>
            <a:ext cx="2928938" cy="16478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2CF40B0-77A1-402E-901E-2ABD2298FDA7}" type="datetime1">
              <a:rPr lang="en-US" smtClean="0"/>
              <a:t>2/26/2020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14</a:t>
            </a:fld>
            <a:endParaRPr lang="en-US" dirty="0"/>
          </a:p>
        </p:txBody>
      </p:sp>
    </p:spTree>
    <p:extLst>
      <p:ext uri="{BB962C8B-B14F-4D97-AF65-F5344CB8AC3E}">
        <p14:creationId xmlns:p14="http://schemas.microsoft.com/office/powerpoint/2010/main" val="3909069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B55CE440-4328-4045-8619-5EFC0546BBB8}" type="slidenum">
              <a:rPr lang="en-US"/>
              <a:pPr/>
              <a:t>15</a:t>
            </a:fld>
            <a:endParaRPr lang="en-US"/>
          </a:p>
        </p:txBody>
      </p:sp>
      <p:sp>
        <p:nvSpPr>
          <p:cNvPr id="589826" name="Rectangle 2"/>
          <p:cNvSpPr>
            <a:spLocks noGrp="1" noRot="1" noChangeAspect="1" noChangeArrowheads="1" noTextEdit="1"/>
          </p:cNvSpPr>
          <p:nvPr>
            <p:ph type="sldImg"/>
          </p:nvPr>
        </p:nvSpPr>
        <p:spPr>
          <a:xfrm>
            <a:off x="2041525" y="477838"/>
            <a:ext cx="2928938" cy="1647825"/>
          </a:xfrm>
          <a:ln/>
        </p:spPr>
      </p:sp>
      <p:sp>
        <p:nvSpPr>
          <p:cNvPr id="589827" name="Rectangle 3"/>
          <p:cNvSpPr>
            <a:spLocks noGrp="1" noChangeArrowheads="1"/>
          </p:cNvSpPr>
          <p:nvPr>
            <p:ph type="body" idx="1"/>
          </p:nvPr>
        </p:nvSpPr>
        <p:spPr/>
        <p:txBody>
          <a:bodyPr/>
          <a:lstStyle/>
          <a:p>
            <a:r>
              <a:rPr lang="en-US" dirty="0" smtClean="0"/>
              <a:t>how realized in LB?</a:t>
            </a:r>
          </a:p>
          <a:p>
            <a:r>
              <a:rPr lang="en-US" dirty="0" smtClean="0"/>
              <a:t>as in the </a:t>
            </a:r>
            <a:r>
              <a:rPr lang="en-US" i="1" dirty="0" smtClean="0"/>
              <a:t>ag</a:t>
            </a:r>
            <a:r>
              <a:rPr lang="en-US" dirty="0" smtClean="0"/>
              <a:t>, so too in the </a:t>
            </a:r>
            <a:r>
              <a:rPr lang="en-US" i="1" dirty="0" err="1" smtClean="0"/>
              <a:t>lb</a:t>
            </a:r>
            <a:r>
              <a:rPr lang="en-US" dirty="0" smtClean="0"/>
              <a:t>,</a:t>
            </a:r>
            <a:r>
              <a:rPr lang="en-US" baseline="0" dirty="0" smtClean="0"/>
              <a:t> the finale exhibits the visible outcome of vengeance: bloody bodies wheeled out on the </a:t>
            </a:r>
            <a:r>
              <a:rPr lang="en-US" i="1" baseline="0" dirty="0" smtClean="0"/>
              <a:t>ekkuklema</a:t>
            </a:r>
            <a:r>
              <a:rPr lang="en-US" baseline="0" dirty="0" smtClean="0"/>
              <a:t>. the riddle of </a:t>
            </a:r>
            <a:r>
              <a:rPr lang="en-US" baseline="0" dirty="0" err="1" smtClean="0"/>
              <a:t>clyt’s</a:t>
            </a:r>
            <a:r>
              <a:rPr lang="en-US" baseline="0" dirty="0" smtClean="0"/>
              <a:t> dream is resolved, its prophecy fulfilled. but we have yet to bring gods clearly into the picture</a:t>
            </a:r>
            <a:endParaRPr lang="en-US" dirty="0"/>
          </a:p>
        </p:txBody>
      </p:sp>
    </p:spTree>
    <p:extLst>
      <p:ext uri="{BB962C8B-B14F-4D97-AF65-F5344CB8AC3E}">
        <p14:creationId xmlns:p14="http://schemas.microsoft.com/office/powerpoint/2010/main" val="3747113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fld id="{B0F5359D-11B0-4A8C-AA15-08BE382D51D8}" type="datetime1">
              <a:rPr lang="en-US" smtClean="0"/>
              <a:t>2/26/2020</a:t>
            </a:fld>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7AED7718-6F18-4330-B876-ABAB3F593EB6}" type="slidenum">
              <a:rPr lang="en-US" smtClean="0"/>
              <a:pPr/>
              <a:t>16</a:t>
            </a:fld>
            <a:endParaRPr lang="en-US"/>
          </a:p>
        </p:txBody>
      </p:sp>
      <p:sp>
        <p:nvSpPr>
          <p:cNvPr id="706565" name="Rectangle 5"/>
          <p:cNvSpPr>
            <a:spLocks noGrp="1" noChangeArrowheads="1"/>
          </p:cNvSpPr>
          <p:nvPr>
            <p:ph type="body" idx="1"/>
          </p:nvPr>
        </p:nvSpPr>
        <p:spPr/>
        <p:txBody>
          <a:bodyPr>
            <a:normAutofit lnSpcReduction="10000"/>
          </a:bodyPr>
          <a:lstStyle/>
          <a:p>
            <a:pPr lvl="0"/>
            <a:r>
              <a:rPr lang="en-US" smtClean="0"/>
              <a:t>this chart can be read in 2 ways</a:t>
            </a:r>
          </a:p>
          <a:p>
            <a:pPr lvl="1"/>
            <a:r>
              <a:rPr lang="en-US" smtClean="0"/>
              <a:t>on the one hand, it shows dramatic and thematic conflicts in the play - the clashes that complicate the plot of the trilogy and give it impetus</a:t>
            </a:r>
          </a:p>
          <a:p>
            <a:pPr lvl="1"/>
            <a:r>
              <a:rPr lang="en-US" smtClean="0"/>
              <a:t>on that level, we are dealing with a series of polarities and oppositions - almost producing the impression of symmetry in their match-ups</a:t>
            </a:r>
          </a:p>
          <a:p>
            <a:pPr lvl="2"/>
            <a:r>
              <a:rPr lang="en-US" smtClean="0"/>
              <a:t>that results dramatically in suspense: who will win? that goes even for match-ups like vengeance and judgment. in the libation bearers, you’ll recall, electra asks the chorus how she should seek justice: whether through revenge (the dikephoros or “avenger”) or through judicial process (she says by a dikastes, a juror or judge). in agamemnon and lib b., justice is sought through revenge; in eum, judicial process is given a chance. but even in eum, we are in suspense nearly to the very end as to which will win out - revenge or due process</a:t>
            </a:r>
          </a:p>
          <a:p>
            <a:pPr lvl="1"/>
            <a:r>
              <a:rPr lang="en-US" smtClean="0"/>
              <a:t>so these oppositions create complications which then cry out for resolution. hence opposition produces a progression privileging one member of each pair - i have that laid as movement from left to right</a:t>
            </a:r>
          </a:p>
          <a:p>
            <a:pPr lvl="2"/>
            <a:r>
              <a:rPr lang="en-US" smtClean="0"/>
              <a:t>these movements create a sense of victory for the elements on the right - for clairty, harmony, the male element, zeus</a:t>
            </a:r>
          </a:p>
          <a:p>
            <a:pPr lvl="2"/>
            <a:r>
              <a:rPr lang="en-US" smtClean="0"/>
              <a:t>the big question here then becomes: does this represent an “everyone is a winner” scenario? or does it leave us with a sense of losers in the end?</a:t>
            </a:r>
          </a:p>
          <a:p>
            <a:pPr lvl="3"/>
            <a:r>
              <a:rPr lang="en-US" smtClean="0"/>
              <a:t>clearly, the rhetoric of the play promotes the impression of win-win: the furies, the seeming “bad-guys” insofar as they threaten the wellbeing of the city in which they have lost a judgment, in finally yielding to athena receive an official role in the city of athens, and that development is celebrated with a parade emblematic of all the dramatic-thematic movements played out in the trilogy</a:t>
            </a:r>
          </a:p>
          <a:p>
            <a:pPr lvl="3"/>
            <a:r>
              <a:rPr lang="en-US" smtClean="0"/>
              <a:t>inevitably, though, we need to note that along with the victory of judicial process and the defeat of revenge - the final end to the destructive cycle as judicial violence is removed from the hands of the private individual and placed in the hands of the state - goes the victory of the male over the female, of the sky element over the earth</a:t>
            </a:r>
          </a:p>
          <a:p>
            <a:pPr lvl="0"/>
            <a:r>
              <a:rPr lang="en-US" smtClean="0"/>
              <a:t>we can, then, view this not simply as the birth of justice, of political-judicial order, but of patriarchy, too - of the tyranny of the male</a:t>
            </a:r>
          </a:p>
          <a:p>
            <a:pPr lvl="0"/>
            <a:r>
              <a:rPr lang="en-US" smtClean="0"/>
              <a:t>thus we face an interpretive dilemma</a:t>
            </a:r>
          </a:p>
          <a:p>
            <a:pPr lvl="1"/>
            <a:r>
              <a:rPr lang="en-US" smtClean="0"/>
              <a:t>does the oresteia finally present us with what we have sought all along: dike without hubris, knowledge ushering in prosperity, not destruction?</a:t>
            </a:r>
          </a:p>
          <a:p>
            <a:pPr lvl="1"/>
            <a:r>
              <a:rPr lang="en-US" smtClean="0"/>
              <a:t>does the trilogy in its struggle to establish a legitimate order expose the inequalities on which a patriarchal society like this is built?</a:t>
            </a:r>
          </a:p>
          <a:p>
            <a:pPr lvl="1"/>
            <a:r>
              <a:rPr lang="en-US" smtClean="0"/>
              <a:t>or does the trilogy in the end subtly critique patriarchy?</a:t>
            </a:r>
            <a:endParaRPr lang="en-US" dirty="0"/>
          </a:p>
        </p:txBody>
      </p:sp>
      <p:sp>
        <p:nvSpPr>
          <p:cNvPr id="16" name="Slide Image Placeholder 15"/>
          <p:cNvSpPr>
            <a:spLocks noGrp="1" noRot="1" noChangeAspect="1"/>
          </p:cNvSpPr>
          <p:nvPr>
            <p:ph type="sldImg"/>
          </p:nvPr>
        </p:nvSpPr>
        <p:spPr>
          <a:xfrm>
            <a:off x="2041525" y="477838"/>
            <a:ext cx="2928938" cy="1647825"/>
          </a:xfrm>
        </p:spPr>
      </p:sp>
    </p:spTree>
    <p:extLst>
      <p:ext uri="{BB962C8B-B14F-4D97-AF65-F5344CB8AC3E}">
        <p14:creationId xmlns:p14="http://schemas.microsoft.com/office/powerpoint/2010/main" val="775511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fld id="{E11BFBA0-E370-4938-A817-5013A22ACAF4}" type="datetime1">
              <a:rPr lang="en-US" smtClean="0"/>
              <a:t>2/26/2020</a:t>
            </a:fld>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D8E6FF76-691E-4600-BCE2-E1E8F1C7C61B}" type="slidenum">
              <a:rPr lang="en-US" smtClean="0"/>
              <a:pPr/>
              <a:t>17</a:t>
            </a:fld>
            <a:endParaRPr lang="en-US"/>
          </a:p>
        </p:txBody>
      </p:sp>
      <p:sp>
        <p:nvSpPr>
          <p:cNvPr id="726019" name="Rectangle 3"/>
          <p:cNvSpPr>
            <a:spLocks noGrp="1" noChangeArrowheads="1"/>
          </p:cNvSpPr>
          <p:nvPr>
            <p:ph type="body" idx="1"/>
          </p:nvPr>
        </p:nvSpPr>
        <p:spPr/>
        <p:txBody>
          <a:bodyPr>
            <a:normAutofit/>
          </a:bodyPr>
          <a:lstStyle/>
          <a:p>
            <a:r>
              <a:rPr lang="en-US" dirty="0" smtClean="0"/>
              <a:t>Succession Myths / “Myths”</a:t>
            </a:r>
          </a:p>
          <a:p>
            <a:pPr lvl="1"/>
            <a:r>
              <a:rPr lang="en-US" dirty="0" smtClean="0"/>
              <a:t>Cosmic</a:t>
            </a:r>
          </a:p>
          <a:p>
            <a:pPr lvl="2"/>
            <a:r>
              <a:rPr lang="en-US" dirty="0" smtClean="0"/>
              <a:t>Ouranos &gt; Kronos &gt; Zeus</a:t>
            </a:r>
          </a:p>
          <a:p>
            <a:pPr lvl="1"/>
            <a:r>
              <a:rPr lang="en-US" dirty="0" smtClean="0"/>
              <a:t>Delphic</a:t>
            </a:r>
          </a:p>
          <a:p>
            <a:pPr lvl="2"/>
            <a:r>
              <a:rPr lang="en-US" dirty="0" smtClean="0"/>
              <a:t>Gaia &gt; Themis &gt; Phoebe &gt; Apollo</a:t>
            </a:r>
          </a:p>
          <a:p>
            <a:pPr lvl="1"/>
            <a:r>
              <a:rPr lang="en-US" dirty="0" smtClean="0"/>
              <a:t>Political-Judicial</a:t>
            </a:r>
          </a:p>
          <a:p>
            <a:pPr lvl="2"/>
            <a:r>
              <a:rPr lang="en-US" dirty="0" smtClean="0"/>
              <a:t>heroic past</a:t>
            </a:r>
          </a:p>
          <a:p>
            <a:pPr lvl="3"/>
            <a:r>
              <a:rPr lang="en-US" dirty="0" smtClean="0"/>
              <a:t>vendetta &gt; first law court (Areopagus)</a:t>
            </a:r>
          </a:p>
          <a:p>
            <a:pPr lvl="2"/>
            <a:r>
              <a:rPr lang="en-US" dirty="0" smtClean="0"/>
              <a:t>“here-and-now”</a:t>
            </a:r>
          </a:p>
          <a:p>
            <a:pPr lvl="3"/>
            <a:r>
              <a:rPr lang="en-US" dirty="0" smtClean="0"/>
              <a:t>political-judicial  &gt; judicial Areopagus</a:t>
            </a:r>
          </a:p>
          <a:p>
            <a:pPr lvl="4"/>
            <a:r>
              <a:rPr lang="en-US" dirty="0" smtClean="0"/>
              <a:t>461, Ephialtes murdered</a:t>
            </a:r>
            <a:endParaRPr lang="en-US" dirty="0"/>
          </a:p>
        </p:txBody>
      </p:sp>
      <p:sp>
        <p:nvSpPr>
          <p:cNvPr id="11" name="Slide Image Placeholder 10"/>
          <p:cNvSpPr>
            <a:spLocks noGrp="1" noRot="1" noChangeAspect="1"/>
          </p:cNvSpPr>
          <p:nvPr>
            <p:ph type="sldImg"/>
          </p:nvPr>
        </p:nvSpPr>
        <p:spPr>
          <a:xfrm>
            <a:off x="2041525" y="477838"/>
            <a:ext cx="2928938" cy="1647825"/>
          </a:xfrm>
        </p:spPr>
      </p:sp>
    </p:spTree>
    <p:extLst>
      <p:ext uri="{BB962C8B-B14F-4D97-AF65-F5344CB8AC3E}">
        <p14:creationId xmlns:p14="http://schemas.microsoft.com/office/powerpoint/2010/main" val="1638587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EFEB9F3D-F389-4DF6-9CA4-1FE19687C509}" type="datetime1">
              <a:rPr lang="en-US" smtClean="0"/>
              <a:t>2/26/2020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2</a:t>
            </a:fld>
            <a:endParaRPr lang="en-US" dirty="0"/>
          </a:p>
        </p:txBody>
      </p:sp>
    </p:spTree>
    <p:extLst>
      <p:ext uri="{BB962C8B-B14F-4D97-AF65-F5344CB8AC3E}">
        <p14:creationId xmlns:p14="http://schemas.microsoft.com/office/powerpoint/2010/main" val="648846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dirty="0" smtClean="0"/>
              <a:t>That in essence is our project for today, namely, to ponder the lusis, the “resolution” this play, Aeschylus’ Eumenides, proposes to the great complication posed in the Oresteia by justice-as-hubris – and to consideration that resolution from multiple standpoints:</a:t>
            </a:r>
          </a:p>
          <a:p>
            <a:pPr lvl="1"/>
            <a:r>
              <a:rPr lang="en-US" dirty="0" smtClean="0"/>
              <a:t>the political.</a:t>
            </a:r>
          </a:p>
          <a:p>
            <a:pPr lvl="1"/>
            <a:r>
              <a:rPr lang="en-US" dirty="0" smtClean="0"/>
              <a:t>the social.</a:t>
            </a:r>
          </a:p>
          <a:p>
            <a:pPr lvl="1"/>
            <a:r>
              <a:rPr lang="en-US" dirty="0" smtClean="0"/>
              <a:t>the gender-related.</a:t>
            </a:r>
          </a:p>
          <a:p>
            <a:r>
              <a:rPr lang="en-US" dirty="0" smtClean="0"/>
              <a:t>so, is justice in the </a:t>
            </a:r>
            <a:r>
              <a:rPr lang="en-US" dirty="0" err="1" smtClean="0"/>
              <a:t>eumenides</a:t>
            </a:r>
            <a:r>
              <a:rPr lang="en-US" dirty="0" smtClean="0"/>
              <a:t> “just”? does the play, as </a:t>
            </a:r>
            <a:r>
              <a:rPr lang="en-US" dirty="0" err="1" smtClean="0"/>
              <a:t>aristotle</a:t>
            </a:r>
            <a:r>
              <a:rPr lang="en-US" dirty="0" smtClean="0"/>
              <a:t> stipulates it should, resolve the complications, indeed, paradoxes, posed earlier? and if, in so doing, it achieves its goal without the aid of some horrific catastrophe, if the play, the cycle of three plays, actually ends happily, is this really tragedy.</a:t>
            </a:r>
          </a:p>
          <a:p>
            <a:r>
              <a:rPr lang="en-US" dirty="0" smtClean="0"/>
              <a:t>which reminds me, what is tragedy?</a:t>
            </a:r>
          </a:p>
          <a:p>
            <a:r>
              <a:rPr lang="en-US" dirty="0" smtClean="0"/>
              <a:t>well, </a:t>
            </a:r>
            <a:r>
              <a:rPr lang="en-US" dirty="0" err="1" smtClean="0"/>
              <a:t>i</a:t>
            </a:r>
            <a:r>
              <a:rPr lang="en-US" dirty="0" smtClean="0"/>
              <a:t> hope that by the end of today’s class we’re just a little closer to knowing. in the process, we can expect to address the following. . .</a:t>
            </a:r>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9FD3676D-8306-4D70-9128-0A167E60C406}" type="datetime1">
              <a:rPr lang="en-US" smtClean="0"/>
              <a:t>2/26/2020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4</a:t>
            </a:fld>
            <a:endParaRPr lang="en-US" dirty="0"/>
          </a:p>
        </p:txBody>
      </p:sp>
      <p:sp>
        <p:nvSpPr>
          <p:cNvPr id="13" name="Slide Image Placeholder 12"/>
          <p:cNvSpPr>
            <a:spLocks noGrp="1" noRot="1" noChangeAspect="1"/>
          </p:cNvSpPr>
          <p:nvPr>
            <p:ph type="sldImg"/>
          </p:nvPr>
        </p:nvSpPr>
        <p:spPr>
          <a:xfrm>
            <a:off x="2041525" y="477838"/>
            <a:ext cx="2928938" cy="1647825"/>
          </a:xfrm>
        </p:spPr>
      </p:sp>
    </p:spTree>
    <p:extLst>
      <p:ext uri="{BB962C8B-B14F-4D97-AF65-F5344CB8AC3E}">
        <p14:creationId xmlns:p14="http://schemas.microsoft.com/office/powerpoint/2010/main" val="975880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fld id="{2751A258-D655-4C37-AD9E-83A4A2D4A157}" type="datetime1">
              <a:rPr lang="en-US" smtClean="0"/>
              <a:t>2/26/2020</a:t>
            </a:fld>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E56ADD85-24A3-4B40-81FF-E32B6D17A186}" type="slidenum">
              <a:rPr lang="en-US" smtClean="0"/>
              <a:pPr/>
              <a:t>5</a:t>
            </a:fld>
            <a:endParaRPr lang="en-US"/>
          </a:p>
        </p:txBody>
      </p:sp>
      <p:sp>
        <p:nvSpPr>
          <p:cNvPr id="10" name="Slide Image Placeholder 9"/>
          <p:cNvSpPr>
            <a:spLocks noGrp="1" noRot="1" noChangeAspect="1"/>
          </p:cNvSpPr>
          <p:nvPr>
            <p:ph type="sldImg"/>
          </p:nvPr>
        </p:nvSpPr>
        <p:spPr>
          <a:xfrm>
            <a:off x="2041525" y="477838"/>
            <a:ext cx="2928938" cy="1647825"/>
          </a:xfrm>
        </p:spPr>
      </p:sp>
    </p:spTree>
    <p:extLst>
      <p:ext uri="{BB962C8B-B14F-4D97-AF65-F5344CB8AC3E}">
        <p14:creationId xmlns:p14="http://schemas.microsoft.com/office/powerpoint/2010/main" val="3562641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1525" y="477838"/>
            <a:ext cx="2928938" cy="1647825"/>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AA57C57F-7EF3-4A94-9599-8DC0B7858059}" type="datetime1">
              <a:rPr lang="en-US" smtClean="0"/>
              <a:t>2/26/2020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8</a:t>
            </a:fld>
            <a:endParaRPr lang="en-US" dirty="0"/>
          </a:p>
        </p:txBody>
      </p:sp>
    </p:spTree>
    <p:extLst>
      <p:ext uri="{BB962C8B-B14F-4D97-AF65-F5344CB8AC3E}">
        <p14:creationId xmlns:p14="http://schemas.microsoft.com/office/powerpoint/2010/main" val="913699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fld id="{90ED9596-AA0B-4CFA-939E-6558CFC8D005}" type="datetime1">
              <a:rPr lang="en-US" smtClean="0"/>
              <a:t>2/26/2020</a:t>
            </a:fld>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35DB668E-DF38-4CFA-B577-C0C447D2DB12}" type="slidenum">
              <a:rPr lang="en-US" smtClean="0"/>
              <a:pPr/>
              <a:t>10</a:t>
            </a:fld>
            <a:endParaRPr lang="en-US"/>
          </a:p>
        </p:txBody>
      </p:sp>
      <p:sp>
        <p:nvSpPr>
          <p:cNvPr id="10" name="Slide Image Placeholder 9"/>
          <p:cNvSpPr>
            <a:spLocks noGrp="1" noRot="1" noChangeAspect="1"/>
          </p:cNvSpPr>
          <p:nvPr>
            <p:ph type="sldImg"/>
          </p:nvPr>
        </p:nvSpPr>
        <p:spPr>
          <a:xfrm>
            <a:off x="2041525" y="477838"/>
            <a:ext cx="2928938" cy="1647825"/>
          </a:xfrm>
        </p:spPr>
      </p:sp>
    </p:spTree>
    <p:extLst>
      <p:ext uri="{BB962C8B-B14F-4D97-AF65-F5344CB8AC3E}">
        <p14:creationId xmlns:p14="http://schemas.microsoft.com/office/powerpoint/2010/main" val="2368508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1525" y="477838"/>
            <a:ext cx="2928938" cy="1647825"/>
          </a:xfrm>
        </p:spPr>
      </p:sp>
      <p:sp>
        <p:nvSpPr>
          <p:cNvPr id="3" name="Notes Placeholder 2"/>
          <p:cNvSpPr>
            <a:spLocks noGrp="1"/>
          </p:cNvSpPr>
          <p:nvPr>
            <p:ph type="body" idx="1"/>
          </p:nvPr>
        </p:nvSpPr>
        <p:spPr/>
        <p:txBody>
          <a:bodyPr/>
          <a:lstStyle/>
          <a:p>
            <a:r>
              <a:rPr lang="el-GR" dirty="0"/>
              <a:t>Πρῶτον μὲν εὐχῇ τῇδε πρεσβεύω θεῶν </a:t>
            </a:r>
          </a:p>
          <a:p>
            <a:r>
              <a:rPr lang="el-GR" dirty="0"/>
              <a:t>τὴν πρωτόμαντιν Γαῖαν</a:t>
            </a:r>
            <a:endParaRPr lang="en-US" dirty="0"/>
          </a:p>
          <a:p>
            <a:r>
              <a:rPr lang="en-US" dirty="0"/>
              <a:t>“First of the gods I </a:t>
            </a:r>
            <a:r>
              <a:rPr lang="en-US" dirty="0" err="1"/>
              <a:t>honour</a:t>
            </a:r>
            <a:r>
              <a:rPr lang="en-US" dirty="0"/>
              <a:t> in my prayer is Mother Earth, | the first of the gods to prophecy, and next I praise | Tradition, second to hold her Mother’s mantic seat…”</a:t>
            </a:r>
          </a:p>
          <a:p>
            <a:r>
              <a:rPr lang="en-US" dirty="0"/>
              <a:t>Speaking the prologue is the Pythia, the priestess of Apollo and mouthpiece for the god's prophecies. She is in Delphi, at the temple of Apollo at Delphi, and is telling about the succession of gods who have ruled over this place of prophecy: Mother Earth, "Tradition" (</a:t>
            </a:r>
            <a:r>
              <a:rPr lang="en-US" i="1" dirty="0"/>
              <a:t>Themis</a:t>
            </a:r>
            <a:r>
              <a:rPr lang="en-US" dirty="0"/>
              <a:t>), an unnamed female Titan (early race of Greek gods), yet another Titan named Phoebe, Phoebe's grandson Apollo (aka, Phoebus — Phoebe and Phoebus mean "bright").</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2CF40B0-77A1-402E-901E-2ABD2298FDA7}" type="datetime1">
              <a:rPr lang="en-US" smtClean="0"/>
              <a:t>2/26/2020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11</a:t>
            </a:fld>
            <a:endParaRPr lang="en-US" dirty="0"/>
          </a:p>
        </p:txBody>
      </p:sp>
    </p:spTree>
    <p:extLst>
      <p:ext uri="{BB962C8B-B14F-4D97-AF65-F5344CB8AC3E}">
        <p14:creationId xmlns:p14="http://schemas.microsoft.com/office/powerpoint/2010/main" val="276282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3113" y="479425"/>
            <a:ext cx="2925762" cy="1646238"/>
          </a:xfrm>
        </p:spPr>
      </p:sp>
      <p:sp>
        <p:nvSpPr>
          <p:cNvPr id="3" name="Notes Placeholder 2"/>
          <p:cNvSpPr>
            <a:spLocks noGrp="1"/>
          </p:cNvSpPr>
          <p:nvPr>
            <p:ph type="body" idx="1"/>
          </p:nvPr>
        </p:nvSpPr>
        <p:spPr/>
        <p:txBody>
          <a:bodyPr/>
          <a:lstStyle/>
          <a:p>
            <a:r>
              <a:rPr lang="en-US" dirty="0"/>
              <a:t>What is interesting is that this account changes the usual one, which has Apollo </a:t>
            </a:r>
            <a:r>
              <a:rPr lang="en-US" i="1" dirty="0"/>
              <a:t>violently</a:t>
            </a:r>
            <a:r>
              <a:rPr lang="en-US" dirty="0"/>
              <a:t> evict Earth or Themis from Delphi. is that a deliberate act of suppression, of divine propaganda, by the Pythia and her boss, the god Apollo? Hard to say. what we </a:t>
            </a:r>
            <a:r>
              <a:rPr lang="en-US" i="1" dirty="0"/>
              <a:t>can</a:t>
            </a:r>
            <a:r>
              <a:rPr lang="en-US" dirty="0"/>
              <a:t> say is that the story unspoken by the Pythia, that of a sky god wresting control of this holy place, the center of the world, from an earth god, maps elements of another myth, one relevant to this play: the succession myth, according to which … "Such is your triumph, you young gods. . .,“ to quote a fury on p. 238.</a:t>
            </a:r>
          </a:p>
          <a:p>
            <a:pPr defTabSz="909645"/>
            <a:r>
              <a:rPr lang="en-US" dirty="0"/>
              <a:t>The Pythia, in other words, seeks to put in place a narrative legitimizing her master’s place in the larger scheme of things – a narrative suddenly thrown into confusion by the arrival of the Orestes hounded by a horde of </a:t>
            </a:r>
            <a:r>
              <a:rPr lang="en-US" dirty="0" err="1"/>
              <a:t>snakey</a:t>
            </a:r>
            <a:r>
              <a:rPr lang="en-US" dirty="0"/>
              <a:t> haired Erinyes, earth goddesses charged with punishing blood guilt, and deities, as we later learn in today’s play, closely allied to the forces of the earth (just as the titans were) and deeply at odds with the current regime of Olympians ruling the world.</a:t>
            </a:r>
          </a:p>
          <a:p>
            <a:pPr defTabSz="909645"/>
            <a:r>
              <a:rPr lang="en-US" dirty="0"/>
              <a:t>put differently, the play dramatizes a primeval </a:t>
            </a:r>
            <a:r>
              <a:rPr lang="en-US" i="1" dirty="0"/>
              <a:t>mythological</a:t>
            </a:r>
            <a:r>
              <a:rPr lang="en-US" dirty="0"/>
              <a:t> struggle as a </a:t>
            </a:r>
            <a:r>
              <a:rPr lang="en-US" i="1" dirty="0"/>
              <a:t>political</a:t>
            </a:r>
            <a:r>
              <a:rPr lang="en-US" dirty="0"/>
              <a:t> struggle of the here and now, a struggle that cannot but affect the race of humans dwelling upon the earth—a struggle pitting wife against husband, mother against son, god against god, and justice (the system of vendetta justice) against justice, a new system of judging to emerge from the play’s action.</a:t>
            </a:r>
          </a:p>
          <a:p>
            <a:pPr defTabSz="909645"/>
            <a:r>
              <a:rPr lang="en-US" dirty="0"/>
              <a:t>so this is the play that seeks to bring closure to this ongoing nightmare of violent vendetta – will it work? will satisfying justice and a lasting peace be achieved? and will that be </a:t>
            </a:r>
            <a:r>
              <a:rPr lang="en-US" i="1" dirty="0"/>
              <a:t>tragedy</a:t>
            </a:r>
            <a:r>
              <a:rPr lang="en-US" dirty="0"/>
              <a:t> if and when it comes about? put differently, what is tragedy, anyway?</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EFEB9F3D-F389-4DF6-9CA4-1FE19687C509}" type="datetime1">
              <a:rPr lang="en-US" smtClean="0"/>
              <a:t>2/26/2020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12</a:t>
            </a:fld>
            <a:endParaRPr lang="en-US" dirty="0"/>
          </a:p>
        </p:txBody>
      </p:sp>
    </p:spTree>
    <p:extLst>
      <p:ext uri="{BB962C8B-B14F-4D97-AF65-F5344CB8AC3E}">
        <p14:creationId xmlns:p14="http://schemas.microsoft.com/office/powerpoint/2010/main" val="243906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fld id="{74C86EFA-0344-44ED-B03E-BE7B5C201CEB}" type="datetime1">
              <a:rPr lang="en-US" smtClean="0"/>
              <a:t>2/26/2020</a:t>
            </a:fld>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2D63F836-FCCD-4404-B623-C5BBE5425E5B}" type="slidenum">
              <a:rPr lang="en-US" smtClean="0"/>
              <a:pPr/>
              <a:t>13</a:t>
            </a:fld>
            <a:endParaRPr lang="en-US"/>
          </a:p>
        </p:txBody>
      </p:sp>
      <p:sp>
        <p:nvSpPr>
          <p:cNvPr id="10" name="Slide Image Placeholder 9"/>
          <p:cNvSpPr>
            <a:spLocks noGrp="1" noRot="1" noChangeAspect="1"/>
          </p:cNvSpPr>
          <p:nvPr>
            <p:ph type="sldImg"/>
          </p:nvPr>
        </p:nvSpPr>
        <p:spPr>
          <a:xfrm>
            <a:off x="2041525" y="477838"/>
            <a:ext cx="2928938" cy="1647825"/>
          </a:xfrm>
        </p:spPr>
      </p:sp>
    </p:spTree>
    <p:extLst>
      <p:ext uri="{BB962C8B-B14F-4D97-AF65-F5344CB8AC3E}">
        <p14:creationId xmlns:p14="http://schemas.microsoft.com/office/powerpoint/2010/main" val="2616862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 y="0"/>
            <a:ext cx="12192000"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87928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eumenides</a:t>
            </a:r>
            <a:endParaRPr lang="en-US" dirty="0"/>
          </a:p>
        </p:txBody>
      </p:sp>
      <p:sp>
        <p:nvSpPr>
          <p:cNvPr id="4" name="Date Placeholder 3"/>
          <p:cNvSpPr>
            <a:spLocks noGrp="1"/>
          </p:cNvSpPr>
          <p:nvPr>
            <p:ph type="dt" sz="half" idx="10"/>
          </p:nvPr>
        </p:nvSpPr>
        <p:spPr/>
        <p:txBody>
          <a:bodyPr/>
          <a:lstStyle/>
          <a:p>
            <a:r>
              <a:rPr lang="en-US" smtClean="0"/>
              <a:t>13-oct 2011</a:t>
            </a:r>
            <a:endParaRPr lang="en-US" dirty="0"/>
          </a:p>
        </p:txBody>
      </p:sp>
      <p:sp>
        <p:nvSpPr>
          <p:cNvPr id="6" name="Slide Number Placeholder 5"/>
          <p:cNvSpPr>
            <a:spLocks noGrp="1"/>
          </p:cNvSpPr>
          <p:nvPr>
            <p:ph type="sldNum" sz="quarter" idx="12"/>
          </p:nvPr>
        </p:nvSpPr>
        <p:spPr/>
        <p:txBody>
          <a:bodyPr/>
          <a:lstStyle/>
          <a:p>
            <a:fld id="{DA0BFFFE-D408-4EAA-89BC-2B0D71C658CE}" type="slidenum">
              <a:rPr lang="en-US" smtClean="0"/>
              <a:pPr/>
              <a:t>‹#›</a:t>
            </a:fld>
            <a:endParaRPr lang="en-US" dirty="0"/>
          </a:p>
        </p:txBody>
      </p:sp>
    </p:spTree>
    <p:extLst>
      <p:ext uri="{BB962C8B-B14F-4D97-AF65-F5344CB8AC3E}">
        <p14:creationId xmlns:p14="http://schemas.microsoft.com/office/powerpoint/2010/main" val="238226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eumenides</a:t>
            </a:r>
            <a:endParaRPr lang="en-US" dirty="0"/>
          </a:p>
        </p:txBody>
      </p:sp>
      <p:sp>
        <p:nvSpPr>
          <p:cNvPr id="4" name="Date Placeholder 3"/>
          <p:cNvSpPr>
            <a:spLocks noGrp="1"/>
          </p:cNvSpPr>
          <p:nvPr>
            <p:ph type="dt" sz="half" idx="10"/>
          </p:nvPr>
        </p:nvSpPr>
        <p:spPr/>
        <p:txBody>
          <a:bodyPr/>
          <a:lstStyle/>
          <a:p>
            <a:r>
              <a:rPr lang="en-US" smtClean="0"/>
              <a:t>13-oct 2011</a:t>
            </a:r>
            <a:endParaRPr lang="en-US" dirty="0"/>
          </a:p>
        </p:txBody>
      </p:sp>
      <p:sp>
        <p:nvSpPr>
          <p:cNvPr id="6" name="Slide Number Placeholder 5"/>
          <p:cNvSpPr>
            <a:spLocks noGrp="1"/>
          </p:cNvSpPr>
          <p:nvPr>
            <p:ph type="sldNum" sz="quarter" idx="12"/>
          </p:nvPr>
        </p:nvSpPr>
        <p:spPr/>
        <p:txBody>
          <a:bodyPr/>
          <a:lstStyle/>
          <a:p>
            <a:fld id="{46248EC9-2D15-4921-B6F6-B87B62E916DA}" type="slidenum">
              <a:rPr lang="en-US" smtClean="0"/>
              <a:pPr/>
              <a:t>‹#›</a:t>
            </a:fld>
            <a:endParaRPr lang="en-US" dirty="0"/>
          </a:p>
        </p:txBody>
      </p:sp>
    </p:spTree>
    <p:extLst>
      <p:ext uri="{BB962C8B-B14F-4D97-AF65-F5344CB8AC3E}">
        <p14:creationId xmlns:p14="http://schemas.microsoft.com/office/powerpoint/2010/main" val="428375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30813571"/>
      </p:ext>
    </p:extLst>
  </p:cSld>
  <p:clrMapOvr>
    <a:masterClrMapping/>
  </p:clrMapOvr>
  <p:transition/>
  <p:timing>
    <p:tnLst>
      <p:par>
        <p:cTn id="1" dur="indefinite" restart="never" nodeType="tmRoot"/>
      </p:par>
    </p:tn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First 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6400" y="1191312"/>
            <a:ext cx="113792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400" y="2947086"/>
            <a:ext cx="113792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102911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N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spc="0" baseline="0">
                <a:solidFill>
                  <a:srgbClr val="000099"/>
                </a:solidFill>
                <a:effectLst>
                  <a:outerShdw blurRad="50800" dist="25400" dir="2700000" algn="tl" rotWithShape="0">
                    <a:prstClr val="black">
                      <a:alpha val="25000"/>
                    </a:prstClr>
                  </a:outerShdw>
                </a:effectLst>
                <a:latin typeface="+mn-lt"/>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r>
              <a:rPr lang="en-US" smtClean="0"/>
              <a:t>13-oct 2011</a:t>
            </a:r>
            <a:endParaRPr lang="en-US" dirty="0"/>
          </a:p>
        </p:txBody>
      </p:sp>
      <p:sp>
        <p:nvSpPr>
          <p:cNvPr id="6" name="Slide Number Placeholder 5"/>
          <p:cNvSpPr>
            <a:spLocks noGrp="1"/>
          </p:cNvSpPr>
          <p:nvPr>
            <p:ph type="sldNum" sz="quarter" idx="12"/>
          </p:nvPr>
        </p:nvSpPr>
        <p:spPr/>
        <p:txBody>
          <a:bodyPr/>
          <a:lstStyle/>
          <a:p>
            <a:fld id="{398DB8A4-D2D5-4C1C-A5B3-E0E1D0E6EFEC}" type="slidenum">
              <a:rPr lang="en-US" smtClean="0"/>
              <a:pPr/>
              <a:t>‹#›</a:t>
            </a:fld>
            <a:endParaRPr lang="en-US" dirty="0"/>
          </a:p>
        </p:txBody>
      </p:sp>
      <p:sp>
        <p:nvSpPr>
          <p:cNvPr id="7" name="Footer Placeholder 5"/>
          <p:cNvSpPr>
            <a:spLocks noGrp="1"/>
          </p:cNvSpPr>
          <p:nvPr>
            <p:ph type="ftr" sz="quarter" idx="3"/>
          </p:nvPr>
        </p:nvSpPr>
        <p:spPr>
          <a:xfrm>
            <a:off x="4165600" y="6355080"/>
            <a:ext cx="3860800" cy="365760"/>
          </a:xfrm>
          <a:prstGeom prst="rect">
            <a:avLst/>
          </a:prstGeom>
        </p:spPr>
        <p:txBody>
          <a:bodyPr/>
          <a:lstStyle>
            <a:lvl1pPr algn="ctr" rtl="0" fontAlgn="base">
              <a:spcBef>
                <a:spcPct val="0"/>
              </a:spcBef>
              <a:spcAft>
                <a:spcPct val="0"/>
              </a:spcAft>
              <a:defRPr lang="en-US" sz="1200" i="0" kern="1200" smtClean="0">
                <a:solidFill>
                  <a:schemeClr val="tx1">
                    <a:tint val="75000"/>
                  </a:schemeClr>
                </a:solidFill>
                <a:latin typeface="Arial" charset="0"/>
                <a:ea typeface="+mn-ea"/>
                <a:cs typeface="+mn-cs"/>
              </a:defRPr>
            </a:lvl1pPr>
          </a:lstStyle>
          <a:p>
            <a:r>
              <a:rPr lang="en-US" smtClean="0"/>
              <a:t>aeschylus eumenides</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732451"/>
            <a:ext cx="10363200" cy="1362075"/>
          </a:xfrm>
        </p:spPr>
        <p:txBody>
          <a:bodyPr anchor="ctr" anchorCtr="0"/>
          <a:lstStyle>
            <a:lvl1pPr algn="l">
              <a:defRPr sz="4000" b="1" cap="none" baseline="0"/>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r>
              <a:rPr lang="en-US" smtClean="0"/>
              <a:t>13-oct 2011</a:t>
            </a:r>
            <a:endParaRPr lang="en-US" dirty="0"/>
          </a:p>
        </p:txBody>
      </p:sp>
      <p:sp>
        <p:nvSpPr>
          <p:cNvPr id="6" name="Slide Number Placeholder 5"/>
          <p:cNvSpPr>
            <a:spLocks noGrp="1"/>
          </p:cNvSpPr>
          <p:nvPr>
            <p:ph type="sldNum" sz="quarter" idx="12"/>
          </p:nvPr>
        </p:nvSpPr>
        <p:spPr/>
        <p:txBody>
          <a:bodyPr/>
          <a:lstStyle/>
          <a:p>
            <a:fld id="{FD094169-F217-4978-AAE0-8704E7D609CC}" type="slidenum">
              <a:rPr lang="en-US" smtClean="0"/>
              <a:pPr/>
              <a:t>‹#›</a:t>
            </a:fld>
            <a:endParaRPr lang="en-US" dirty="0"/>
          </a:p>
        </p:txBody>
      </p:sp>
      <p:sp>
        <p:nvSpPr>
          <p:cNvPr id="5" name="Footer Placeholder 5"/>
          <p:cNvSpPr>
            <a:spLocks noGrp="1"/>
          </p:cNvSpPr>
          <p:nvPr>
            <p:ph type="ftr" sz="quarter" idx="3"/>
          </p:nvPr>
        </p:nvSpPr>
        <p:spPr>
          <a:xfrm>
            <a:off x="4165600" y="6355080"/>
            <a:ext cx="38608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i="0" smtClean="0"/>
            </a:lvl1pPr>
          </a:lstStyle>
          <a:p>
            <a:r>
              <a:rPr lang="en-US" smtClean="0"/>
              <a:t>aeschylus eumenides</a:t>
            </a:r>
            <a:endParaRPr lang="en-US" dirty="0"/>
          </a:p>
        </p:txBody>
      </p:sp>
      <p:sp>
        <p:nvSpPr>
          <p:cNvPr id="7" name="Text Placeholder 2"/>
          <p:cNvSpPr>
            <a:spLocks noGrp="1"/>
          </p:cNvSpPr>
          <p:nvPr>
            <p:ph type="body" idx="1"/>
          </p:nvPr>
        </p:nvSpPr>
        <p:spPr>
          <a:xfrm>
            <a:off x="963084" y="4279101"/>
            <a:ext cx="10363200" cy="1500187"/>
          </a:xfrm>
          <a:prstGeom prst="rect">
            <a:avLst/>
          </a:prstGeo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eumenides</a:t>
            </a:r>
            <a:endParaRPr lang="en-US" dirty="0"/>
          </a:p>
        </p:txBody>
      </p:sp>
      <p:sp>
        <p:nvSpPr>
          <p:cNvPr id="4" name="Date Placeholder 3"/>
          <p:cNvSpPr>
            <a:spLocks noGrp="1"/>
          </p:cNvSpPr>
          <p:nvPr>
            <p:ph type="dt" sz="half" idx="10"/>
          </p:nvPr>
        </p:nvSpPr>
        <p:spPr>
          <a:xfrm>
            <a:off x="6003633" y="6408109"/>
            <a:ext cx="184731" cy="261610"/>
          </a:xfrm>
        </p:spPr>
        <p:txBody>
          <a:bodyPr/>
          <a:lstStyle/>
          <a:p>
            <a:r>
              <a:rPr lang="en-US" smtClean="0"/>
              <a:t>13-oct 2011</a:t>
            </a:r>
            <a:endParaRPr lang="en-US" dirty="0"/>
          </a:p>
        </p:txBody>
      </p:sp>
      <p:sp>
        <p:nvSpPr>
          <p:cNvPr id="6" name="Slide Number Placeholder 5"/>
          <p:cNvSpPr>
            <a:spLocks noGrp="1"/>
          </p:cNvSpPr>
          <p:nvPr>
            <p:ph type="sldNum" sz="quarter" idx="12"/>
          </p:nvPr>
        </p:nvSpPr>
        <p:spPr>
          <a:xfrm>
            <a:off x="10789341" y="6408109"/>
            <a:ext cx="184730" cy="261610"/>
          </a:xfrm>
        </p:spPr>
        <p:txBody>
          <a:bodyPr/>
          <a:lstStyle/>
          <a:p>
            <a:fld id="{398DB8A4-D2D5-4C1C-A5B3-E0E1D0E6EFEC}" type="slidenum">
              <a:rPr lang="en-US" smtClean="0"/>
              <a:pPr/>
              <a:t>‹#›</a:t>
            </a:fld>
            <a:endParaRPr lang="en-US" dirty="0"/>
          </a:p>
        </p:txBody>
      </p:sp>
    </p:spTree>
    <p:extLst>
      <p:ext uri="{BB962C8B-B14F-4D97-AF65-F5344CB8AC3E}">
        <p14:creationId xmlns:p14="http://schemas.microsoft.com/office/powerpoint/2010/main" val="4041405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1745252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smtClean="0"/>
              <a:t>aeschylus eumenides</a:t>
            </a:r>
            <a:endParaRPr lang="en-US" dirty="0"/>
          </a:p>
        </p:txBody>
      </p:sp>
      <p:sp>
        <p:nvSpPr>
          <p:cNvPr id="5" name="Date Placeholder 4"/>
          <p:cNvSpPr>
            <a:spLocks noGrp="1"/>
          </p:cNvSpPr>
          <p:nvPr>
            <p:ph type="dt" sz="half" idx="10"/>
          </p:nvPr>
        </p:nvSpPr>
        <p:spPr/>
        <p:txBody>
          <a:bodyPr/>
          <a:lstStyle/>
          <a:p>
            <a:r>
              <a:rPr lang="en-US" smtClean="0"/>
              <a:t>13-oct 2011</a:t>
            </a:r>
            <a:endParaRPr lang="en-US" dirty="0"/>
          </a:p>
        </p:txBody>
      </p:sp>
      <p:sp>
        <p:nvSpPr>
          <p:cNvPr id="7" name="Slide Number Placeholder 6"/>
          <p:cNvSpPr>
            <a:spLocks noGrp="1"/>
          </p:cNvSpPr>
          <p:nvPr>
            <p:ph type="sldNum" sz="quarter" idx="12"/>
          </p:nvPr>
        </p:nvSpPr>
        <p:spPr/>
        <p:txBody>
          <a:bodyPr/>
          <a:lstStyle/>
          <a:p>
            <a:fld id="{A7A3CC6A-2020-4359-80E4-E607B223E436}" type="slidenum">
              <a:rPr lang="en-US" smtClean="0"/>
              <a:pPr/>
              <a:t>‹#›</a:t>
            </a:fld>
            <a:endParaRPr lang="en-US" dirty="0"/>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638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smtClean="0"/>
              <a:t>aeschylus eumenides</a:t>
            </a:r>
            <a:endParaRPr lang="en-US" dirty="0"/>
          </a:p>
        </p:txBody>
      </p:sp>
      <p:sp>
        <p:nvSpPr>
          <p:cNvPr id="7" name="Date Placeholder 6"/>
          <p:cNvSpPr>
            <a:spLocks noGrp="1"/>
          </p:cNvSpPr>
          <p:nvPr>
            <p:ph type="dt" sz="half" idx="10"/>
          </p:nvPr>
        </p:nvSpPr>
        <p:spPr/>
        <p:txBody>
          <a:bodyPr/>
          <a:lstStyle/>
          <a:p>
            <a:r>
              <a:rPr lang="en-US" smtClean="0"/>
              <a:t>13-oct 2011</a:t>
            </a:r>
            <a:endParaRPr lang="en-US" dirty="0"/>
          </a:p>
        </p:txBody>
      </p:sp>
      <p:sp>
        <p:nvSpPr>
          <p:cNvPr id="9" name="Slide Number Placeholder 8"/>
          <p:cNvSpPr>
            <a:spLocks noGrp="1"/>
          </p:cNvSpPr>
          <p:nvPr>
            <p:ph type="sldNum" sz="quarter" idx="12"/>
          </p:nvPr>
        </p:nvSpPr>
        <p:spPr/>
        <p:txBody>
          <a:bodyPr/>
          <a:lstStyle/>
          <a:p>
            <a:fld id="{EA33CF02-74D0-4D18-9F48-B963E4DB10D7}" type="slidenum">
              <a:rPr lang="en-US" smtClean="0"/>
              <a:pPr/>
              <a:t>‹#›</a:t>
            </a:fld>
            <a:endParaRPr lang="en-US" dirty="0"/>
          </a:p>
        </p:txBody>
      </p:sp>
      <p:cxnSp>
        <p:nvCxnSpPr>
          <p:cNvPr id="10" name="Straight Connector 9"/>
          <p:cNvCxnSpPr/>
          <p:nvPr/>
        </p:nvCxnSpPr>
        <p:spPr>
          <a:xfrm>
            <a:off x="762000" y="1981200"/>
            <a:ext cx="10668000" cy="0"/>
          </a:xfrm>
          <a:prstGeom prst="line">
            <a:avLst/>
          </a:prstGeom>
          <a:ln w="254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43942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762000" y="1981200"/>
            <a:ext cx="10668000" cy="0"/>
          </a:xfrm>
          <a:prstGeom prst="line">
            <a:avLst/>
          </a:prstGeom>
          <a:ln w="254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rot="5400000">
            <a:off x="43942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6824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161094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042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aeschylus eumenides</a:t>
            </a:r>
            <a:endParaRPr lang="en-US" dirty="0"/>
          </a:p>
        </p:txBody>
      </p:sp>
      <p:sp>
        <p:nvSpPr>
          <p:cNvPr id="5" name="Date Placeholder 4"/>
          <p:cNvSpPr>
            <a:spLocks noGrp="1"/>
          </p:cNvSpPr>
          <p:nvPr>
            <p:ph type="dt" sz="half" idx="10"/>
          </p:nvPr>
        </p:nvSpPr>
        <p:spPr/>
        <p:txBody>
          <a:bodyPr/>
          <a:lstStyle/>
          <a:p>
            <a:r>
              <a:rPr lang="en-US" smtClean="0"/>
              <a:t>13-oct 2011</a:t>
            </a:r>
            <a:endParaRPr lang="en-US" dirty="0"/>
          </a:p>
        </p:txBody>
      </p:sp>
      <p:sp>
        <p:nvSpPr>
          <p:cNvPr id="7" name="Slide Number Placeholder 6"/>
          <p:cNvSpPr>
            <a:spLocks noGrp="1"/>
          </p:cNvSpPr>
          <p:nvPr>
            <p:ph type="sldNum" sz="quarter" idx="12"/>
          </p:nvPr>
        </p:nvSpPr>
        <p:spPr/>
        <p:txBody>
          <a:bodyPr/>
          <a:lstStyle/>
          <a:p>
            <a:fld id="{4541A456-F66A-4087-9F30-0D2D83DF2854}" type="slidenum">
              <a:rPr lang="en-US" smtClean="0"/>
              <a:pPr/>
              <a:t>‹#›</a:t>
            </a:fld>
            <a:endParaRPr lang="en-US" dirty="0"/>
          </a:p>
        </p:txBody>
      </p:sp>
    </p:spTree>
    <p:extLst>
      <p:ext uri="{BB962C8B-B14F-4D97-AF65-F5344CB8AC3E}">
        <p14:creationId xmlns:p14="http://schemas.microsoft.com/office/powerpoint/2010/main" val="247427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aeschylus eumenides</a:t>
            </a:r>
            <a:endParaRPr lang="en-US" dirty="0"/>
          </a:p>
        </p:txBody>
      </p:sp>
      <p:sp>
        <p:nvSpPr>
          <p:cNvPr id="5" name="Date Placeholder 4"/>
          <p:cNvSpPr>
            <a:spLocks noGrp="1"/>
          </p:cNvSpPr>
          <p:nvPr>
            <p:ph type="dt" sz="half" idx="10"/>
          </p:nvPr>
        </p:nvSpPr>
        <p:spPr/>
        <p:txBody>
          <a:bodyPr/>
          <a:lstStyle/>
          <a:p>
            <a:r>
              <a:rPr lang="en-US" smtClean="0"/>
              <a:t>13-oct 2011</a:t>
            </a:r>
            <a:endParaRPr lang="en-US" dirty="0"/>
          </a:p>
        </p:txBody>
      </p:sp>
      <p:sp>
        <p:nvSpPr>
          <p:cNvPr id="7" name="Slide Number Placeholder 6"/>
          <p:cNvSpPr>
            <a:spLocks noGrp="1"/>
          </p:cNvSpPr>
          <p:nvPr>
            <p:ph type="sldNum" sz="quarter" idx="12"/>
          </p:nvPr>
        </p:nvSpPr>
        <p:spPr/>
        <p:txBody>
          <a:bodyPr/>
          <a:lstStyle/>
          <a:p>
            <a:fld id="{E7941C82-10CC-44AD-BA24-FD16C4A86388}" type="slidenum">
              <a:rPr lang="en-US" smtClean="0"/>
              <a:pPr/>
              <a:t>‹#›</a:t>
            </a:fld>
            <a:endParaRPr lang="en-US" dirty="0"/>
          </a:p>
        </p:txBody>
      </p:sp>
    </p:spTree>
    <p:extLst>
      <p:ext uri="{BB962C8B-B14F-4D97-AF65-F5344CB8AC3E}">
        <p14:creationId xmlns:p14="http://schemas.microsoft.com/office/powerpoint/2010/main" val="3245621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aeschylus eumenides</a:t>
            </a:r>
            <a:endParaRPr lang="en-US" dirty="0"/>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13-oct 2011</a:t>
            </a:r>
            <a:endParaRPr lang="en-US" dirty="0"/>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77C35EC0-8D1E-4532-934B-E881FA2D7C19}" type="slidenum">
              <a:rPr lang="en-US" smtClean="0"/>
              <a:pPr/>
              <a:t>‹#›</a:t>
            </a:fld>
            <a:endParaRPr lang="en-US" dirty="0"/>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6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30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25200091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80" r:id="rId14"/>
    <p:sldLayoutId id="2147483665"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685058" name="Picture 2" descr="or_acr"/>
          <p:cNvPicPr>
            <a:picLocks noChangeAspect="1" noChangeArrowheads="1"/>
          </p:cNvPicPr>
          <p:nvPr/>
        </p:nvPicPr>
        <p:blipFill>
          <a:blip r:embed="rId3" cstate="print"/>
          <a:srcRect/>
          <a:stretch>
            <a:fillRect/>
          </a:stretch>
        </p:blipFill>
        <p:spPr bwMode="auto">
          <a:xfrm>
            <a:off x="3276600" y="1865313"/>
            <a:ext cx="5003800" cy="4832350"/>
          </a:xfrm>
          <a:prstGeom prst="rect">
            <a:avLst/>
          </a:prstGeom>
          <a:noFill/>
        </p:spPr>
      </p:pic>
      <p:sp>
        <p:nvSpPr>
          <p:cNvPr id="8" name="Title 7"/>
          <p:cNvSpPr>
            <a:spLocks noGrp="1"/>
          </p:cNvSpPr>
          <p:nvPr>
            <p:ph type="ctrTitle"/>
          </p:nvPr>
        </p:nvSpPr>
        <p:spPr>
          <a:xfrm>
            <a:off x="1828800" y="304800"/>
            <a:ext cx="8534400" cy="646331"/>
          </a:xfrm>
        </p:spPr>
        <p:txBody>
          <a:bodyPr anchor="ctr" anchorCtr="0">
            <a:spAutoFit/>
          </a:bodyPr>
          <a:lstStyle/>
          <a:p>
            <a:r>
              <a:rPr lang="en-US" sz="4000" dirty="0" smtClean="0">
                <a:solidFill>
                  <a:schemeClr val="tx1">
                    <a:lumMod val="20000"/>
                    <a:lumOff val="80000"/>
                  </a:schemeClr>
                </a:solidFill>
              </a:rPr>
              <a:t>Aeschylus’ </a:t>
            </a:r>
            <a:r>
              <a:rPr lang="en-US" sz="4000" i="1" dirty="0" smtClean="0">
                <a:solidFill>
                  <a:schemeClr val="tx1">
                    <a:lumMod val="20000"/>
                    <a:lumOff val="80000"/>
                  </a:schemeClr>
                </a:solidFill>
              </a:rPr>
              <a:t>Eumenides</a:t>
            </a:r>
            <a:endParaRPr lang="en-US" sz="4000" dirty="0">
              <a:solidFill>
                <a:schemeClr val="tx1">
                  <a:lumMod val="20000"/>
                  <a:lumOff val="80000"/>
                </a:schemeClr>
              </a:solidFill>
            </a:endParaRPr>
          </a:p>
        </p:txBody>
      </p:sp>
      <p:sp>
        <p:nvSpPr>
          <p:cNvPr id="10" name="Subtitle 9"/>
          <p:cNvSpPr>
            <a:spLocks noGrp="1"/>
          </p:cNvSpPr>
          <p:nvPr>
            <p:ph type="subTitle" idx="1"/>
          </p:nvPr>
        </p:nvSpPr>
        <p:spPr>
          <a:xfrm>
            <a:off x="1828800" y="1050667"/>
            <a:ext cx="8534400" cy="646331"/>
          </a:xfrm>
        </p:spPr>
        <p:txBody>
          <a:bodyPr anchor="ctr" anchorCtr="0">
            <a:spAutoFit/>
          </a:bodyPr>
          <a:lstStyle/>
          <a:p>
            <a:r>
              <a:rPr lang="en-US" sz="2800" b="0" dirty="0" smtClean="0">
                <a:solidFill>
                  <a:schemeClr val="tx1">
                    <a:lumMod val="20000"/>
                    <a:lumOff val="80000"/>
                  </a:schemeClr>
                </a:solidFill>
              </a:rPr>
              <a:t>Closure at Last?</a:t>
            </a:r>
            <a:endParaRPr lang="en-US" sz="2800" b="0" dirty="0">
              <a:solidFill>
                <a:schemeClr val="tx1">
                  <a:lumMod val="20000"/>
                  <a:lumOff val="80000"/>
                </a:schemeClr>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0118" name="Rectangle 6"/>
          <p:cNvSpPr>
            <a:spLocks noGrp="1" noChangeArrowheads="1"/>
          </p:cNvSpPr>
          <p:nvPr>
            <p:ph sz="half" idx="1"/>
          </p:nvPr>
        </p:nvSpPr>
        <p:spPr>
          <a:xfrm>
            <a:off x="1233600" y="1066800"/>
            <a:ext cx="4709961" cy="5791200"/>
          </a:xfrm>
        </p:spPr>
        <p:txBody>
          <a:bodyPr>
            <a:normAutofit fontScale="47500" lnSpcReduction="20000"/>
          </a:bodyPr>
          <a:lstStyle/>
          <a:p>
            <a:r>
              <a:rPr lang="en-US" dirty="0" smtClean="0"/>
              <a:t>Prologue 232 ff.</a:t>
            </a:r>
          </a:p>
          <a:p>
            <a:pPr lvl="1"/>
            <a:r>
              <a:rPr lang="en-US" dirty="0" smtClean="0"/>
              <a:t>Pythia, Apollo, Orestes, Clytaemnestra, Furies</a:t>
            </a:r>
          </a:p>
          <a:p>
            <a:r>
              <a:rPr lang="en-US" dirty="0" smtClean="0"/>
              <a:t>1st parodos 237 f.</a:t>
            </a:r>
          </a:p>
          <a:p>
            <a:pPr lvl="1"/>
            <a:r>
              <a:rPr lang="en-US" dirty="0" smtClean="0"/>
              <a:t>Furies mad for the hunt</a:t>
            </a:r>
          </a:p>
          <a:p>
            <a:r>
              <a:rPr lang="en-US" dirty="0" smtClean="0"/>
              <a:t>1st episode 238 ff.</a:t>
            </a:r>
          </a:p>
          <a:p>
            <a:pPr lvl="1"/>
            <a:r>
              <a:rPr lang="en-US" dirty="0" smtClean="0"/>
              <a:t>Apollo, Leader – angry exchange</a:t>
            </a:r>
          </a:p>
          <a:p>
            <a:r>
              <a:rPr lang="en-US" dirty="0" smtClean="0"/>
              <a:t>2nd parodos 242 f.</a:t>
            </a:r>
          </a:p>
          <a:p>
            <a:pPr lvl="1"/>
            <a:r>
              <a:rPr lang="en-US" dirty="0" smtClean="0"/>
              <a:t>Track Orestes to Athens!</a:t>
            </a:r>
          </a:p>
          <a:p>
            <a:r>
              <a:rPr lang="en-US" dirty="0" smtClean="0"/>
              <a:t>2nd episode 243 ff.</a:t>
            </a:r>
          </a:p>
          <a:p>
            <a:pPr lvl="1"/>
            <a:r>
              <a:rPr lang="en-US" dirty="0" smtClean="0"/>
              <a:t>Orestes, Leader</a:t>
            </a:r>
          </a:p>
          <a:p>
            <a:r>
              <a:rPr lang="en-US" dirty="0" smtClean="0"/>
              <a:t>1st stasimon 245 ff.</a:t>
            </a:r>
          </a:p>
          <a:p>
            <a:pPr lvl="1"/>
            <a:r>
              <a:rPr lang="en-US" dirty="0" smtClean="0"/>
              <a:t>Binding song</a:t>
            </a:r>
          </a:p>
          <a:p>
            <a:r>
              <a:rPr lang="en-US" dirty="0" smtClean="0"/>
              <a:t>3rd episode 248 ff.</a:t>
            </a:r>
          </a:p>
          <a:p>
            <a:pPr lvl="1"/>
            <a:r>
              <a:rPr lang="en-US" dirty="0" smtClean="0"/>
              <a:t>Athena, Leader, Orestes</a:t>
            </a:r>
          </a:p>
          <a:p>
            <a:r>
              <a:rPr lang="en-US" dirty="0" smtClean="0"/>
              <a:t>2nd stasimon 253 ff.</a:t>
            </a:r>
          </a:p>
          <a:p>
            <a:pPr lvl="1"/>
            <a:r>
              <a:rPr lang="en-US" dirty="0" smtClean="0"/>
              <a:t>“Furious” justice</a:t>
            </a:r>
            <a:endParaRPr lang="en-US" dirty="0"/>
          </a:p>
        </p:txBody>
      </p:sp>
      <p:sp>
        <p:nvSpPr>
          <p:cNvPr id="730119" name="Rectangle 7"/>
          <p:cNvSpPr>
            <a:spLocks noGrp="1" noChangeArrowheads="1"/>
          </p:cNvSpPr>
          <p:nvPr>
            <p:ph sz="half" idx="2"/>
          </p:nvPr>
        </p:nvSpPr>
        <p:spPr>
          <a:xfrm>
            <a:off x="6264110" y="1066800"/>
            <a:ext cx="4709961" cy="5791200"/>
          </a:xfrm>
        </p:spPr>
        <p:txBody>
          <a:bodyPr>
            <a:normAutofit fontScale="47500" lnSpcReduction="20000"/>
          </a:bodyPr>
          <a:lstStyle/>
          <a:p>
            <a:r>
              <a:rPr lang="en-US" dirty="0" smtClean="0"/>
              <a:t>4th episode 255 ff.</a:t>
            </a:r>
          </a:p>
          <a:p>
            <a:pPr lvl="1"/>
            <a:r>
              <a:rPr lang="en-US" dirty="0" smtClean="0"/>
              <a:t>Agon (trial). Athena, Apollo, Leader, Orestes</a:t>
            </a:r>
          </a:p>
          <a:p>
            <a:r>
              <a:rPr lang="en-US" dirty="0" smtClean="0"/>
              <a:t>Lyric agon 266 ff.</a:t>
            </a:r>
          </a:p>
          <a:p>
            <a:pPr lvl="1"/>
            <a:r>
              <a:rPr lang="en-US" dirty="0" smtClean="0"/>
              <a:t>Athena speaking</a:t>
            </a:r>
          </a:p>
          <a:p>
            <a:pPr lvl="1"/>
            <a:r>
              <a:rPr lang="en-US" dirty="0" smtClean="0"/>
              <a:t>Chorus singing</a:t>
            </a:r>
          </a:p>
          <a:p>
            <a:r>
              <a:rPr lang="en-US" dirty="0" smtClean="0"/>
              <a:t>5th episode 270 ff.</a:t>
            </a:r>
          </a:p>
          <a:p>
            <a:pPr lvl="1"/>
            <a:r>
              <a:rPr lang="en-US" dirty="0" smtClean="0"/>
              <a:t>Athena, Leader</a:t>
            </a:r>
          </a:p>
          <a:p>
            <a:r>
              <a:rPr lang="en-US" dirty="0" smtClean="0"/>
              <a:t>Blessing song 272 ff.</a:t>
            </a:r>
          </a:p>
          <a:p>
            <a:pPr lvl="1"/>
            <a:r>
              <a:rPr lang="en-US" dirty="0" smtClean="0"/>
              <a:t>Athena chanting</a:t>
            </a:r>
          </a:p>
          <a:p>
            <a:pPr lvl="1"/>
            <a:r>
              <a:rPr lang="en-US" dirty="0" smtClean="0"/>
              <a:t>Chorus singing</a:t>
            </a:r>
          </a:p>
          <a:p>
            <a:r>
              <a:rPr lang="en-US" dirty="0" smtClean="0"/>
              <a:t>Spoken transition 276</a:t>
            </a:r>
          </a:p>
          <a:p>
            <a:pPr lvl="1"/>
            <a:r>
              <a:rPr lang="en-US" dirty="0" smtClean="0"/>
              <a:t>Athena</a:t>
            </a:r>
          </a:p>
          <a:p>
            <a:r>
              <a:rPr lang="en-US" dirty="0" smtClean="0"/>
              <a:t>Lyric exodos 276 f.</a:t>
            </a:r>
          </a:p>
          <a:p>
            <a:pPr lvl="1"/>
            <a:r>
              <a:rPr lang="en-US" dirty="0" smtClean="0"/>
              <a:t>Chorus of Athena’s cult personnel</a:t>
            </a:r>
          </a:p>
          <a:p>
            <a:pPr lvl="1"/>
            <a:r>
              <a:rPr lang="en-US" dirty="0" smtClean="0"/>
              <a:t>Closing triumphal parade</a:t>
            </a:r>
            <a:endParaRPr lang="en-US" dirty="0"/>
          </a:p>
        </p:txBody>
      </p:sp>
      <p:sp>
        <p:nvSpPr>
          <p:cNvPr id="15" name="Rectangle 5"/>
          <p:cNvSpPr>
            <a:spLocks noGrp="1" noChangeArrowheads="1"/>
          </p:cNvSpPr>
          <p:nvPr>
            <p:ph type="title"/>
          </p:nvPr>
        </p:nvSpPr>
        <p:spPr>
          <a:xfrm>
            <a:off x="3794728" y="152400"/>
            <a:ext cx="4602542" cy="590931"/>
          </a:xfrm>
          <a:noFill/>
        </p:spPr>
        <p:txBody>
          <a:bodyPr wrap="none" anchor="ctr" anchorCtr="0">
            <a:spAutoFit/>
          </a:bodyPr>
          <a:lstStyle/>
          <a:p>
            <a:pPr algn="ctr"/>
            <a:r>
              <a:rPr lang="en-US" sz="3600" i="1" smtClean="0"/>
              <a:t>Eumenides:</a:t>
            </a:r>
            <a:r>
              <a:rPr lang="en-US" sz="3600" smtClean="0"/>
              <a:t> Analysis</a:t>
            </a:r>
            <a:endParaRPr lang="en-US" sz="3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pSp>
        <p:nvGrpSpPr>
          <p:cNvPr id="7" name="Group 6"/>
          <p:cNvGrpSpPr/>
          <p:nvPr/>
        </p:nvGrpSpPr>
        <p:grpSpPr>
          <a:xfrm>
            <a:off x="3262648" y="546439"/>
            <a:ext cx="5666704" cy="5703568"/>
            <a:chOff x="1738648" y="868742"/>
            <a:chExt cx="5666704" cy="5703568"/>
          </a:xfrm>
        </p:grpSpPr>
        <p:sp>
          <p:nvSpPr>
            <p:cNvPr id="5" name="TextBox 4"/>
            <p:cNvSpPr txBox="1"/>
            <p:nvPr/>
          </p:nvSpPr>
          <p:spPr>
            <a:xfrm>
              <a:off x="2962425" y="6172200"/>
              <a:ext cx="3219151" cy="400110"/>
            </a:xfrm>
            <a:prstGeom prst="rect">
              <a:avLst/>
            </a:prstGeom>
            <a:noFill/>
          </p:spPr>
          <p:txBody>
            <a:bodyPr wrap="none" rtlCol="0">
              <a:spAutoFit/>
            </a:bodyPr>
            <a:lstStyle/>
            <a:p>
              <a:pPr algn="ctr"/>
              <a:r>
                <a:rPr lang="en-US" sz="2000" dirty="0">
                  <a:solidFill>
                    <a:srgbClr val="FFFFFF"/>
                  </a:solidFill>
                  <a:latin typeface="+mn-lt"/>
                </a:rPr>
                <a:t>Temple of Apollo, </a:t>
              </a:r>
              <a:r>
                <a:rPr lang="en-US" sz="2000" dirty="0" smtClean="0">
                  <a:solidFill>
                    <a:srgbClr val="FFFFFF"/>
                  </a:solidFill>
                  <a:latin typeface="+mn-lt"/>
                </a:rPr>
                <a:t>Delphi</a:t>
              </a:r>
              <a:endParaRPr lang="en-US" sz="2000" dirty="0">
                <a:solidFill>
                  <a:srgbClr val="FFFFFF"/>
                </a:solidFill>
                <a:latin typeface="+mn-lt"/>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648" y="868742"/>
              <a:ext cx="5666704" cy="5120516"/>
            </a:xfrm>
            <a:prstGeom prst="rect">
              <a:avLst/>
            </a:prstGeom>
          </p:spPr>
        </p:pic>
      </p:grpSp>
    </p:spTree>
    <p:extLst>
      <p:ext uri="{BB962C8B-B14F-4D97-AF65-F5344CB8AC3E}">
        <p14:creationId xmlns:p14="http://schemas.microsoft.com/office/powerpoint/2010/main" val="1534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26" name="Picture 2" descr="Saturn Painting Goy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791797"/>
            <a:ext cx="3038252" cy="52744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95800" y="780571"/>
            <a:ext cx="6019800" cy="2446824"/>
          </a:xfrm>
          <a:prstGeom prst="rect">
            <a:avLst/>
          </a:prstGeom>
          <a:noFill/>
        </p:spPr>
        <p:txBody>
          <a:bodyPr wrap="square" rtlCol="0">
            <a:spAutoFit/>
          </a:bodyPr>
          <a:lstStyle/>
          <a:p>
            <a:pPr>
              <a:spcAft>
                <a:spcPts val="1800"/>
              </a:spcAft>
            </a:pPr>
            <a:r>
              <a:rPr lang="en-US" dirty="0">
                <a:solidFill>
                  <a:schemeClr val="bg1"/>
                </a:solidFill>
              </a:rPr>
              <a:t>SUCCESSION MYTH</a:t>
            </a:r>
          </a:p>
          <a:p>
            <a:pPr>
              <a:spcAft>
                <a:spcPts val="1800"/>
              </a:spcAft>
            </a:pPr>
            <a:r>
              <a:rPr lang="en-US" dirty="0">
                <a:solidFill>
                  <a:schemeClr val="bg1"/>
                </a:solidFill>
              </a:rPr>
              <a:t>Ouranos (sky) sexually smothers Gaia (Earth)</a:t>
            </a:r>
          </a:p>
          <a:p>
            <a:pPr>
              <a:spcAft>
                <a:spcPts val="1800"/>
              </a:spcAft>
            </a:pPr>
            <a:r>
              <a:rPr lang="en-US" dirty="0">
                <a:solidFill>
                  <a:schemeClr val="bg1"/>
                </a:solidFill>
              </a:rPr>
              <a:t>Kronos (Titan) castrates father Ouranos, eats his own children (Olympian gods).</a:t>
            </a:r>
          </a:p>
          <a:p>
            <a:pPr>
              <a:spcAft>
                <a:spcPts val="1800"/>
              </a:spcAft>
            </a:pPr>
            <a:r>
              <a:rPr lang="en-US" dirty="0">
                <a:solidFill>
                  <a:schemeClr val="bg1"/>
                </a:solidFill>
              </a:rPr>
              <a:t>Zeus (Olympian) overthrows Kronos, forces regurgitation of other Olympians, rules universe.</a:t>
            </a:r>
          </a:p>
        </p:txBody>
      </p:sp>
    </p:spTree>
    <p:extLst>
      <p:ext uri="{BB962C8B-B14F-4D97-AF65-F5344CB8AC3E}">
        <p14:creationId xmlns:p14="http://schemas.microsoft.com/office/powerpoint/2010/main" val="199142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5298" name="Picture 2" descr="map"/>
          <p:cNvPicPr>
            <a:picLocks noChangeAspect="1" noChangeArrowheads="1"/>
          </p:cNvPicPr>
          <p:nvPr/>
        </p:nvPicPr>
        <p:blipFill>
          <a:blip r:embed="rId3" cstate="print"/>
          <a:srcRect r="2174"/>
          <a:stretch>
            <a:fillRect/>
          </a:stretch>
        </p:blipFill>
        <p:spPr bwMode="auto">
          <a:xfrm>
            <a:off x="2657060" y="358776"/>
            <a:ext cx="6858000" cy="6137275"/>
          </a:xfrm>
          <a:prstGeom prst="rect">
            <a:avLst/>
          </a:prstGeom>
          <a:noFill/>
        </p:spPr>
      </p:pic>
      <p:sp>
        <p:nvSpPr>
          <p:cNvPr id="695299" name="Oval 3"/>
          <p:cNvSpPr>
            <a:spLocks noChangeArrowheads="1"/>
          </p:cNvSpPr>
          <p:nvPr/>
        </p:nvSpPr>
        <p:spPr bwMode="auto">
          <a:xfrm>
            <a:off x="5216817" y="3333006"/>
            <a:ext cx="259766" cy="649188"/>
          </a:xfrm>
          <a:prstGeom prst="ellipse">
            <a:avLst/>
          </a:prstGeom>
          <a:noFill/>
          <a:ln w="28575">
            <a:solidFill>
              <a:srgbClr val="FF0000"/>
            </a:solidFill>
            <a:round/>
            <a:headEnd/>
            <a:tailEnd/>
          </a:ln>
          <a:effectLst/>
        </p:spPr>
        <p:txBody>
          <a:bodyPr wrap="none" anchor="ctr">
            <a:spAutoFit/>
          </a:bodyPr>
          <a:lstStyle/>
          <a:p>
            <a:endParaRPr lang="en-US"/>
          </a:p>
        </p:txBody>
      </p:sp>
      <p:sp>
        <p:nvSpPr>
          <p:cNvPr id="695300" name="Oval 4"/>
          <p:cNvSpPr>
            <a:spLocks noChangeArrowheads="1"/>
          </p:cNvSpPr>
          <p:nvPr/>
        </p:nvSpPr>
        <p:spPr bwMode="auto">
          <a:xfrm>
            <a:off x="5715000" y="3866406"/>
            <a:ext cx="2057400" cy="649188"/>
          </a:xfrm>
          <a:prstGeom prst="ellipse">
            <a:avLst/>
          </a:prstGeom>
          <a:noFill/>
          <a:ln w="28575">
            <a:solidFill>
              <a:srgbClr val="FF0000"/>
            </a:solidFill>
            <a:round/>
            <a:headEnd/>
            <a:tailEnd/>
          </a:ln>
          <a:effectLst/>
        </p:spPr>
        <p:txBody>
          <a:bodyPr anchor="ctr">
            <a:spAutoFit/>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extBox 4"/>
          <p:cNvSpPr txBox="1"/>
          <p:nvPr/>
        </p:nvSpPr>
        <p:spPr>
          <a:xfrm>
            <a:off x="3386765" y="6000690"/>
            <a:ext cx="5418471" cy="400110"/>
          </a:xfrm>
          <a:prstGeom prst="rect">
            <a:avLst/>
          </a:prstGeom>
          <a:noFill/>
        </p:spPr>
        <p:txBody>
          <a:bodyPr wrap="none" rtlCol="0">
            <a:spAutoFit/>
          </a:bodyPr>
          <a:lstStyle/>
          <a:p>
            <a:r>
              <a:rPr lang="en-US" sz="2000" dirty="0">
                <a:solidFill>
                  <a:srgbClr val="FFFFFF"/>
                </a:solidFill>
                <a:latin typeface="+mn-lt"/>
              </a:rPr>
              <a:t>Acropolis as seen from Areopagus, </a:t>
            </a:r>
            <a:r>
              <a:rPr lang="en-US" sz="2000" dirty="0" smtClean="0">
                <a:solidFill>
                  <a:srgbClr val="FFFFFF"/>
                </a:solidFill>
                <a:latin typeface="+mn-lt"/>
              </a:rPr>
              <a:t>Athens</a:t>
            </a:r>
            <a:endParaRPr lang="en-US" sz="2000" dirty="0">
              <a:solidFill>
                <a:srgbClr val="FFFFFF"/>
              </a:solidFill>
              <a:latin typeface="+mn-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953" y="992343"/>
            <a:ext cx="7342094" cy="4873314"/>
          </a:xfrm>
          <a:prstGeom prst="rect">
            <a:avLst/>
          </a:prstGeom>
        </p:spPr>
      </p:pic>
    </p:spTree>
    <p:extLst>
      <p:ext uri="{BB962C8B-B14F-4D97-AF65-F5344CB8AC3E}">
        <p14:creationId xmlns:p14="http://schemas.microsoft.com/office/powerpoint/2010/main" val="819162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8" name="Rectangle 6"/>
          <p:cNvSpPr>
            <a:spLocks noGrp="1" noChangeArrowheads="1"/>
          </p:cNvSpPr>
          <p:nvPr>
            <p:ph type="title"/>
          </p:nvPr>
        </p:nvSpPr>
        <p:spPr>
          <a:xfrm>
            <a:off x="872458" y="493161"/>
            <a:ext cx="10447092" cy="701731"/>
          </a:xfrm>
        </p:spPr>
        <p:txBody>
          <a:bodyPr wrap="none">
            <a:spAutoFit/>
          </a:bodyPr>
          <a:lstStyle/>
          <a:p>
            <a:r>
              <a:rPr lang="en-US" dirty="0"/>
              <a:t>Tragic </a:t>
            </a:r>
            <a:r>
              <a:rPr lang="en-US" dirty="0" smtClean="0"/>
              <a:t>Patterns: Aeschylean Epiphany</a:t>
            </a:r>
            <a:endParaRPr lang="en-US" sz="2400" dirty="0"/>
          </a:p>
        </p:txBody>
      </p:sp>
      <p:sp>
        <p:nvSpPr>
          <p:cNvPr id="550919" name="Rectangle 7"/>
          <p:cNvSpPr>
            <a:spLocks noGrp="1" noChangeArrowheads="1"/>
          </p:cNvSpPr>
          <p:nvPr>
            <p:ph type="body" sz="half" idx="4294967295"/>
          </p:nvPr>
        </p:nvSpPr>
        <p:spPr>
          <a:xfrm>
            <a:off x="2362202" y="2423087"/>
            <a:ext cx="2746375" cy="2022475"/>
          </a:xfrm>
        </p:spPr>
        <p:txBody>
          <a:bodyPr anchor="ctr"/>
          <a:lstStyle/>
          <a:p>
            <a:pPr algn="r">
              <a:buFontTx/>
              <a:buNone/>
            </a:pPr>
            <a:r>
              <a:rPr lang="en-US" sz="3600" dirty="0">
                <a:solidFill>
                  <a:schemeClr val="tx1">
                    <a:lumMod val="50000"/>
                  </a:schemeClr>
                </a:solidFill>
              </a:rPr>
              <a:t>verbal</a:t>
            </a:r>
          </a:p>
          <a:p>
            <a:pPr algn="r">
              <a:buFontTx/>
              <a:buNone/>
            </a:pPr>
            <a:r>
              <a:rPr lang="en-US" sz="3600" dirty="0">
                <a:solidFill>
                  <a:schemeClr val="tx1">
                    <a:lumMod val="50000"/>
                  </a:schemeClr>
                </a:solidFill>
              </a:rPr>
              <a:t>ambiguous</a:t>
            </a:r>
            <a:endParaRPr lang="en-US" sz="3600" dirty="0">
              <a:solidFill>
                <a:schemeClr val="tx1">
                  <a:lumMod val="50000"/>
                </a:schemeClr>
              </a:solidFill>
            </a:endParaRPr>
          </a:p>
          <a:p>
            <a:pPr algn="r">
              <a:buFontTx/>
              <a:buNone/>
            </a:pPr>
            <a:r>
              <a:rPr lang="en-US" sz="3600" dirty="0">
                <a:solidFill>
                  <a:schemeClr val="tx1">
                    <a:lumMod val="50000"/>
                  </a:schemeClr>
                </a:solidFill>
              </a:rPr>
              <a:t>human</a:t>
            </a:r>
          </a:p>
        </p:txBody>
      </p:sp>
      <p:sp>
        <p:nvSpPr>
          <p:cNvPr id="550920" name="Rectangle 8"/>
          <p:cNvSpPr>
            <a:spLocks noGrp="1" noChangeArrowheads="1"/>
          </p:cNvSpPr>
          <p:nvPr>
            <p:ph type="body" sz="half" idx="4294967295"/>
          </p:nvPr>
        </p:nvSpPr>
        <p:spPr>
          <a:xfrm>
            <a:off x="7080252" y="2423087"/>
            <a:ext cx="2746375" cy="2022475"/>
          </a:xfrm>
        </p:spPr>
        <p:txBody>
          <a:bodyPr anchor="ctr"/>
          <a:lstStyle/>
          <a:p>
            <a:pPr>
              <a:buFontTx/>
              <a:buNone/>
            </a:pPr>
            <a:r>
              <a:rPr lang="en-US" sz="3600" dirty="0">
                <a:solidFill>
                  <a:schemeClr val="tx1">
                    <a:lumMod val="50000"/>
                  </a:schemeClr>
                </a:solidFill>
              </a:rPr>
              <a:t>visual</a:t>
            </a:r>
          </a:p>
          <a:p>
            <a:pPr>
              <a:buFontTx/>
              <a:buNone/>
            </a:pPr>
            <a:r>
              <a:rPr lang="en-US" sz="3600" dirty="0">
                <a:solidFill>
                  <a:schemeClr val="tx1">
                    <a:lumMod val="50000"/>
                  </a:schemeClr>
                </a:solidFill>
              </a:rPr>
              <a:t>clear</a:t>
            </a:r>
            <a:endParaRPr lang="en-US" sz="3600" dirty="0">
              <a:solidFill>
                <a:schemeClr val="tx1">
                  <a:lumMod val="50000"/>
                </a:schemeClr>
              </a:solidFill>
            </a:endParaRPr>
          </a:p>
          <a:p>
            <a:pPr>
              <a:buFontTx/>
              <a:buNone/>
            </a:pPr>
            <a:r>
              <a:rPr lang="en-US" sz="3600" dirty="0">
                <a:solidFill>
                  <a:schemeClr val="tx1">
                    <a:lumMod val="50000"/>
                  </a:schemeClr>
                </a:solidFill>
              </a:rPr>
              <a:t>divine</a:t>
            </a:r>
          </a:p>
        </p:txBody>
      </p:sp>
      <p:sp>
        <p:nvSpPr>
          <p:cNvPr id="550921" name="Text Box 9"/>
          <p:cNvSpPr txBox="1">
            <a:spLocks noChangeArrowheads="1"/>
          </p:cNvSpPr>
          <p:nvPr/>
        </p:nvSpPr>
        <p:spPr bwMode="auto">
          <a:xfrm>
            <a:off x="5790458" y="3080380"/>
            <a:ext cx="612796" cy="707886"/>
          </a:xfrm>
          <a:prstGeom prst="rect">
            <a:avLst/>
          </a:prstGeom>
          <a:noFill/>
          <a:ln w="9525">
            <a:noFill/>
            <a:miter lim="800000"/>
            <a:headEnd/>
            <a:tailEnd/>
          </a:ln>
          <a:effectLst/>
        </p:spPr>
        <p:txBody>
          <a:bodyPr wrap="none" anchor="ctr" anchorCtr="0">
            <a:spAutoFit/>
          </a:bodyPr>
          <a:lstStyle/>
          <a:p>
            <a:pPr algn="ctr"/>
            <a:r>
              <a:rPr lang="en-US" sz="4000" i="1" dirty="0">
                <a:solidFill>
                  <a:schemeClr val="tx1">
                    <a:lumMod val="50000"/>
                  </a:schemeClr>
                </a:solidFill>
                <a:latin typeface="Calibri" panose="020F0502020204030204" pitchFamily="34" charset="0"/>
                <a:cs typeface="Calibri" panose="020F0502020204030204" pitchFamily="34" charset="0"/>
              </a:rPr>
              <a:t>to</a:t>
            </a:r>
          </a:p>
        </p:txBody>
      </p:sp>
      <p:sp>
        <p:nvSpPr>
          <p:cNvPr id="550923" name="AutoShape 11"/>
          <p:cNvSpPr>
            <a:spLocks/>
          </p:cNvSpPr>
          <p:nvPr/>
        </p:nvSpPr>
        <p:spPr bwMode="auto">
          <a:xfrm flipH="1">
            <a:off x="5260972" y="2514600"/>
            <a:ext cx="301625" cy="1752600"/>
          </a:xfrm>
          <a:prstGeom prst="leftBrace">
            <a:avLst>
              <a:gd name="adj1" fmla="val 35789"/>
              <a:gd name="adj2" fmla="val 50000"/>
            </a:avLst>
          </a:prstGeom>
          <a:noFill/>
          <a:ln w="9525">
            <a:solidFill>
              <a:schemeClr val="tx1">
                <a:lumMod val="50000"/>
              </a:schemeClr>
            </a:solidFill>
            <a:round/>
            <a:headEnd/>
            <a:tailEnd/>
          </a:ln>
          <a:effectLst/>
        </p:spPr>
        <p:txBody>
          <a:bodyPr wrap="square" anchor="ctr">
            <a:spAutoFit/>
          </a:bodyPr>
          <a:lstStyle/>
          <a:p>
            <a:endParaRPr lang="en-US">
              <a:solidFill>
                <a:schemeClr val="tx1">
                  <a:lumMod val="50000"/>
                </a:schemeClr>
              </a:solidFill>
            </a:endParaRPr>
          </a:p>
        </p:txBody>
      </p:sp>
      <p:sp>
        <p:nvSpPr>
          <p:cNvPr id="8" name="AutoShape 11"/>
          <p:cNvSpPr>
            <a:spLocks/>
          </p:cNvSpPr>
          <p:nvPr/>
        </p:nvSpPr>
        <p:spPr bwMode="auto">
          <a:xfrm>
            <a:off x="6778627" y="2482633"/>
            <a:ext cx="301625" cy="1752600"/>
          </a:xfrm>
          <a:prstGeom prst="leftBrace">
            <a:avLst>
              <a:gd name="adj1" fmla="val 35789"/>
              <a:gd name="adj2" fmla="val 50000"/>
            </a:avLst>
          </a:prstGeom>
          <a:noFill/>
          <a:ln w="9525">
            <a:solidFill>
              <a:schemeClr val="tx1">
                <a:lumMod val="50000"/>
              </a:schemeClr>
            </a:solidFill>
            <a:round/>
            <a:headEnd/>
            <a:tailEnd/>
          </a:ln>
          <a:effectLst/>
        </p:spPr>
        <p:txBody>
          <a:bodyPr wrap="square" anchor="ctr">
            <a:spAutoFit/>
          </a:bodyPr>
          <a:lstStyle/>
          <a:p>
            <a:endParaRPr lang="en-US">
              <a:solidFill>
                <a:schemeClr val="tx1">
                  <a:lumMod val="50000"/>
                </a:schemeClr>
              </a:solidFill>
            </a:endParaRPr>
          </a:p>
        </p:txBody>
      </p:sp>
    </p:spTree>
    <p:extLst>
      <p:ext uri="{BB962C8B-B14F-4D97-AF65-F5344CB8AC3E}">
        <p14:creationId xmlns:p14="http://schemas.microsoft.com/office/powerpoint/2010/main" val="73392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5547" name="AutoShape 11"/>
          <p:cNvSpPr>
            <a:spLocks noChangeArrowheads="1"/>
          </p:cNvSpPr>
          <p:nvPr/>
        </p:nvSpPr>
        <p:spPr bwMode="auto">
          <a:xfrm>
            <a:off x="5912520" y="3449551"/>
            <a:ext cx="366960" cy="365760"/>
          </a:xfrm>
          <a:prstGeom prst="rightArrow">
            <a:avLst>
              <a:gd name="adj1" fmla="val 50000"/>
              <a:gd name="adj2" fmla="val 140385"/>
            </a:avLst>
          </a:prstGeom>
          <a:solidFill>
            <a:srgbClr val="C0C0C0"/>
          </a:solidFill>
          <a:ln w="9525">
            <a:solidFill>
              <a:srgbClr val="B2B2B2"/>
            </a:solidFill>
            <a:miter lim="800000"/>
            <a:headEnd/>
            <a:tailEnd/>
          </a:ln>
          <a:effectLst/>
        </p:spPr>
        <p:txBody>
          <a:bodyPr wrap="none" anchor="ctr">
            <a:spAutoFit/>
          </a:bodyPr>
          <a:lstStyle/>
          <a:p>
            <a:endParaRPr lang="en-US" sz="1600">
              <a:latin typeface="+mn-lt"/>
            </a:endParaRPr>
          </a:p>
        </p:txBody>
      </p:sp>
      <p:sp>
        <p:nvSpPr>
          <p:cNvPr id="705542" name="Rectangle 6"/>
          <p:cNvSpPr>
            <a:spLocks noGrp="1" noChangeArrowheads="1"/>
          </p:cNvSpPr>
          <p:nvPr>
            <p:ph type="title"/>
          </p:nvPr>
        </p:nvSpPr>
        <p:spPr>
          <a:xfrm>
            <a:off x="1676401" y="385124"/>
            <a:ext cx="8836025" cy="1215076"/>
          </a:xfrm>
          <a:noFill/>
        </p:spPr>
        <p:txBody>
          <a:bodyPr>
            <a:spAutoFit/>
          </a:bodyPr>
          <a:lstStyle/>
          <a:p>
            <a:pPr algn="ctr">
              <a:lnSpc>
                <a:spcPct val="114000"/>
              </a:lnSpc>
            </a:pPr>
            <a:r>
              <a:rPr lang="en-US" sz="3200" i="1" dirty="0"/>
              <a:t>Oresteia:</a:t>
            </a:r>
            <a:r>
              <a:rPr lang="en-US" sz="3200" dirty="0"/>
              <a:t/>
            </a:r>
            <a:br>
              <a:rPr lang="en-US" sz="3200" dirty="0"/>
            </a:br>
            <a:r>
              <a:rPr lang="en-US" sz="3200" dirty="0" smtClean="0"/>
              <a:t>Oppositions</a:t>
            </a:r>
            <a:r>
              <a:rPr lang="en-US" sz="3200" dirty="0"/>
              <a:t>, Progressions</a:t>
            </a:r>
          </a:p>
        </p:txBody>
      </p:sp>
      <p:sp>
        <p:nvSpPr>
          <p:cNvPr id="705543" name="Rectangle 7"/>
          <p:cNvSpPr>
            <a:spLocks noGrp="1" noChangeArrowheads="1"/>
          </p:cNvSpPr>
          <p:nvPr>
            <p:ph sz="half" idx="1"/>
          </p:nvPr>
        </p:nvSpPr>
        <p:spPr>
          <a:xfrm>
            <a:off x="3101003" y="1778462"/>
            <a:ext cx="2385397" cy="3707938"/>
          </a:xfrm>
        </p:spPr>
        <p:txBody>
          <a:bodyPr wrap="none" anchor="ctr" anchorCtr="0">
            <a:spAutoFit/>
          </a:bodyPr>
          <a:lstStyle/>
          <a:p>
            <a:pPr algn="r">
              <a:buFontTx/>
              <a:buNone/>
            </a:pPr>
            <a:r>
              <a:rPr lang="en-US" sz="2400" dirty="0" smtClean="0"/>
              <a:t>old</a:t>
            </a:r>
            <a:endParaRPr lang="en-US" sz="2400" dirty="0"/>
          </a:p>
          <a:p>
            <a:pPr algn="r">
              <a:buFontTx/>
              <a:buNone/>
            </a:pPr>
            <a:r>
              <a:rPr lang="en-US" sz="2400" dirty="0"/>
              <a:t>earth</a:t>
            </a:r>
          </a:p>
          <a:p>
            <a:pPr algn="r">
              <a:buFontTx/>
              <a:buNone/>
            </a:pPr>
            <a:r>
              <a:rPr lang="en-US" sz="2400" dirty="0"/>
              <a:t>female</a:t>
            </a:r>
          </a:p>
          <a:p>
            <a:pPr algn="r">
              <a:buFontTx/>
              <a:buNone/>
            </a:pPr>
            <a:r>
              <a:rPr lang="en-US" sz="2400" dirty="0"/>
              <a:t>violence</a:t>
            </a:r>
          </a:p>
          <a:p>
            <a:pPr algn="r">
              <a:buFontTx/>
              <a:buNone/>
            </a:pPr>
            <a:r>
              <a:rPr lang="en-US" sz="2400" dirty="0"/>
              <a:t>strife</a:t>
            </a:r>
          </a:p>
          <a:p>
            <a:pPr algn="r">
              <a:buFontTx/>
              <a:buNone/>
            </a:pPr>
            <a:r>
              <a:rPr lang="en-US" sz="2400" dirty="0" smtClean="0"/>
              <a:t>self-help </a:t>
            </a:r>
            <a:r>
              <a:rPr lang="en-US" sz="2400" dirty="0"/>
              <a:t>revenge</a:t>
            </a:r>
          </a:p>
          <a:p>
            <a:pPr algn="r">
              <a:buFontTx/>
              <a:buNone/>
            </a:pPr>
            <a:r>
              <a:rPr lang="en-US" sz="2400" dirty="0"/>
              <a:t>Erinyes (Furies)</a:t>
            </a:r>
          </a:p>
        </p:txBody>
      </p:sp>
      <p:sp>
        <p:nvSpPr>
          <p:cNvPr id="705544" name="Rectangle 8"/>
          <p:cNvSpPr>
            <a:spLocks noGrp="1" noChangeArrowheads="1"/>
          </p:cNvSpPr>
          <p:nvPr>
            <p:ph sz="half" idx="2"/>
          </p:nvPr>
        </p:nvSpPr>
        <p:spPr>
          <a:xfrm>
            <a:off x="6705600" y="1790805"/>
            <a:ext cx="3135987" cy="3683252"/>
          </a:xfrm>
        </p:spPr>
        <p:txBody>
          <a:bodyPr wrap="none" anchor="ctr" anchorCtr="0">
            <a:spAutoFit/>
          </a:bodyPr>
          <a:lstStyle/>
          <a:p>
            <a:pPr>
              <a:buFontTx/>
              <a:buNone/>
            </a:pPr>
            <a:r>
              <a:rPr lang="en-US" sz="2400" dirty="0" smtClean="0"/>
              <a:t>new</a:t>
            </a:r>
            <a:endParaRPr lang="en-US" sz="2400" dirty="0"/>
          </a:p>
          <a:p>
            <a:pPr>
              <a:buFontTx/>
              <a:buNone/>
            </a:pPr>
            <a:r>
              <a:rPr lang="en-US" sz="2400" dirty="0"/>
              <a:t>sky</a:t>
            </a:r>
          </a:p>
          <a:p>
            <a:pPr>
              <a:buFontTx/>
              <a:buNone/>
            </a:pPr>
            <a:r>
              <a:rPr lang="en-US" sz="2400" dirty="0"/>
              <a:t>male</a:t>
            </a:r>
          </a:p>
          <a:p>
            <a:pPr>
              <a:buFontTx/>
              <a:buNone/>
            </a:pPr>
            <a:r>
              <a:rPr lang="en-US" sz="2400" dirty="0"/>
              <a:t>persuasion</a:t>
            </a:r>
          </a:p>
          <a:p>
            <a:pPr>
              <a:buFontTx/>
              <a:buNone/>
            </a:pPr>
            <a:r>
              <a:rPr lang="en-US" sz="2400" dirty="0"/>
              <a:t>harmony</a:t>
            </a:r>
          </a:p>
          <a:p>
            <a:pPr>
              <a:buFontTx/>
              <a:buNone/>
            </a:pPr>
            <a:r>
              <a:rPr lang="en-US" sz="2400" dirty="0" smtClean="0"/>
              <a:t>judicial </a:t>
            </a:r>
            <a:r>
              <a:rPr lang="en-US" sz="2400" dirty="0"/>
              <a:t>process</a:t>
            </a:r>
          </a:p>
          <a:p>
            <a:pPr>
              <a:buFontTx/>
              <a:buNone/>
            </a:pPr>
            <a:r>
              <a:rPr lang="en-US" sz="2400" i="1" dirty="0"/>
              <a:t>Semnai</a:t>
            </a:r>
            <a:r>
              <a:rPr lang="en-US" sz="2400" dirty="0"/>
              <a:t> (Revered Ones)</a:t>
            </a:r>
          </a:p>
        </p:txBody>
      </p:sp>
      <p:sp>
        <p:nvSpPr>
          <p:cNvPr id="2" name="TextBox 1"/>
          <p:cNvSpPr txBox="1"/>
          <p:nvPr/>
        </p:nvSpPr>
        <p:spPr>
          <a:xfrm>
            <a:off x="4040627" y="5769138"/>
            <a:ext cx="4110746" cy="698063"/>
          </a:xfrm>
          <a:prstGeom prst="round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none" rtlCol="0" anchor="ctr" anchorCtr="0">
            <a:spAutoFit/>
          </a:bodyPr>
          <a:lstStyle/>
          <a:p>
            <a:pPr algn="ctr">
              <a:lnSpc>
                <a:spcPct val="125000"/>
              </a:lnSpc>
            </a:pPr>
            <a:r>
              <a:rPr lang="en-US" sz="2800" i="1" dirty="0" smtClean="0">
                <a:solidFill>
                  <a:srgbClr val="737373"/>
                </a:solidFill>
                <a:latin typeface="Calibri" panose="020F0502020204030204" pitchFamily="34" charset="0"/>
                <a:cs typeface="Calibri" panose="020F0502020204030204" pitchFamily="34" charset="0"/>
              </a:rPr>
              <a:t>Can we deconstruct these?</a:t>
            </a:r>
            <a:endParaRPr lang="en-US" sz="2800" i="1" dirty="0" smtClean="0">
              <a:solidFill>
                <a:srgbClr val="737373"/>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0" name="Rectangle 2"/>
          <p:cNvSpPr>
            <a:spLocks noGrp="1" noChangeArrowheads="1"/>
          </p:cNvSpPr>
          <p:nvPr>
            <p:ph type="title" idx="4294967295"/>
          </p:nvPr>
        </p:nvSpPr>
        <p:spPr>
          <a:xfrm>
            <a:off x="2451879" y="593669"/>
            <a:ext cx="7271542" cy="701731"/>
          </a:xfrm>
          <a:noFill/>
        </p:spPr>
        <p:txBody>
          <a:bodyPr wrap="none">
            <a:spAutoFit/>
          </a:bodyPr>
          <a:lstStyle/>
          <a:p>
            <a:pPr algn="ctr"/>
            <a:r>
              <a:rPr lang="en-US" dirty="0" smtClean="0"/>
              <a:t>Oresteia: Dramatic </a:t>
            </a:r>
            <a:r>
              <a:rPr lang="en-US" dirty="0"/>
              <a:t>Planes</a:t>
            </a:r>
          </a:p>
        </p:txBody>
      </p:sp>
      <p:sp>
        <p:nvSpPr>
          <p:cNvPr id="723971" name="Rectangle 3"/>
          <p:cNvSpPr>
            <a:spLocks noGrp="1" noChangeArrowheads="1"/>
          </p:cNvSpPr>
          <p:nvPr>
            <p:ph type="body" sz="half" idx="4294967295"/>
          </p:nvPr>
        </p:nvSpPr>
        <p:spPr>
          <a:xfrm>
            <a:off x="0" y="1905000"/>
            <a:ext cx="5867400" cy="1752600"/>
          </a:xfrm>
          <a:prstGeom prst="rect">
            <a:avLst/>
          </a:prstGeom>
        </p:spPr>
        <p:txBody>
          <a:bodyPr/>
          <a:lstStyle/>
          <a:p>
            <a:pPr algn="r">
              <a:lnSpc>
                <a:spcPct val="90000"/>
              </a:lnSpc>
              <a:buFontTx/>
              <a:buNone/>
            </a:pPr>
            <a:r>
              <a:rPr lang="en-US" sz="2800" b="1" u="sng" dirty="0"/>
              <a:t>“There-and-Then”</a:t>
            </a:r>
          </a:p>
          <a:p>
            <a:pPr algn="r">
              <a:lnSpc>
                <a:spcPct val="90000"/>
              </a:lnSpc>
              <a:buFontTx/>
              <a:buNone/>
            </a:pPr>
            <a:r>
              <a:rPr lang="en-US" sz="2800" dirty="0"/>
              <a:t>mythic</a:t>
            </a:r>
          </a:p>
          <a:p>
            <a:pPr algn="r">
              <a:lnSpc>
                <a:spcPct val="90000"/>
              </a:lnSpc>
              <a:buFontTx/>
              <a:buNone/>
            </a:pPr>
            <a:r>
              <a:rPr lang="en-US" sz="2800" dirty="0"/>
              <a:t>cosmic</a:t>
            </a:r>
          </a:p>
        </p:txBody>
      </p:sp>
      <p:sp>
        <p:nvSpPr>
          <p:cNvPr id="723972" name="Rectangle 4"/>
          <p:cNvSpPr>
            <a:spLocks noGrp="1" noChangeArrowheads="1"/>
          </p:cNvSpPr>
          <p:nvPr>
            <p:ph type="body" sz="half" idx="4294967295"/>
          </p:nvPr>
        </p:nvSpPr>
        <p:spPr>
          <a:xfrm>
            <a:off x="6324601" y="1905000"/>
            <a:ext cx="5867399" cy="1752600"/>
          </a:xfrm>
          <a:prstGeom prst="rect">
            <a:avLst/>
          </a:prstGeom>
        </p:spPr>
        <p:txBody>
          <a:bodyPr/>
          <a:lstStyle/>
          <a:p>
            <a:pPr>
              <a:lnSpc>
                <a:spcPct val="90000"/>
              </a:lnSpc>
              <a:buFontTx/>
              <a:buNone/>
            </a:pPr>
            <a:r>
              <a:rPr lang="en-US" sz="2800" b="1" u="sng" dirty="0"/>
              <a:t>“Here-and-Now”</a:t>
            </a:r>
          </a:p>
          <a:p>
            <a:pPr>
              <a:lnSpc>
                <a:spcPct val="90000"/>
              </a:lnSpc>
              <a:buFontTx/>
              <a:buNone/>
            </a:pPr>
            <a:r>
              <a:rPr lang="en-US" sz="2800" dirty="0"/>
              <a:t>topical</a:t>
            </a:r>
          </a:p>
          <a:p>
            <a:pPr>
              <a:lnSpc>
                <a:spcPct val="90000"/>
              </a:lnSpc>
              <a:buFontTx/>
              <a:buNone/>
            </a:pPr>
            <a:r>
              <a:rPr lang="en-US" sz="2800" dirty="0"/>
              <a:t>political</a:t>
            </a:r>
          </a:p>
        </p:txBody>
      </p:sp>
      <p:sp>
        <p:nvSpPr>
          <p:cNvPr id="723973" name="Line 5"/>
          <p:cNvSpPr>
            <a:spLocks noChangeShapeType="1"/>
          </p:cNvSpPr>
          <p:nvPr/>
        </p:nvSpPr>
        <p:spPr bwMode="auto">
          <a:xfrm>
            <a:off x="6096000" y="2133600"/>
            <a:ext cx="0" cy="1143000"/>
          </a:xfrm>
          <a:prstGeom prst="line">
            <a:avLst/>
          </a:prstGeom>
          <a:noFill/>
          <a:ln w="9525">
            <a:solidFill>
              <a:schemeClr val="bg1">
                <a:lumMod val="75000"/>
              </a:schemeClr>
            </a:solidFill>
            <a:round/>
            <a:headEnd/>
            <a:tailEnd/>
          </a:ln>
          <a:effectLst/>
        </p:spPr>
        <p:txBody>
          <a:bodyPr wrap="square">
            <a:spAutoFit/>
          </a:bodyPr>
          <a:lstStyle/>
          <a:p>
            <a:endParaRPr lang="en-US"/>
          </a:p>
        </p:txBody>
      </p:sp>
      <p:sp>
        <p:nvSpPr>
          <p:cNvPr id="10" name="Rounded Rectangle 9"/>
          <p:cNvSpPr/>
          <p:nvPr/>
        </p:nvSpPr>
        <p:spPr>
          <a:xfrm>
            <a:off x="4267200" y="4710590"/>
            <a:ext cx="3733800" cy="408623"/>
          </a:xfrm>
          <a:prstGeom prst="roundRect">
            <a:avLst/>
          </a:prstGeom>
        </p:spPr>
        <p:txBody>
          <a:bodyPr wrap="square" rtlCol="0" anchor="ctr" anchorCtr="0">
            <a:spAutoFit/>
          </a:bodyPr>
          <a:lstStyle/>
          <a:p>
            <a:pPr algn="l"/>
            <a:endParaRPr lang="en-US" sz="1800" dirty="0">
              <a:latin typeface="+mn-lt"/>
            </a:endParaRPr>
          </a:p>
        </p:txBody>
      </p:sp>
      <p:sp>
        <p:nvSpPr>
          <p:cNvPr id="11" name="Rounded Rectangle 10"/>
          <p:cNvSpPr/>
          <p:nvPr/>
        </p:nvSpPr>
        <p:spPr>
          <a:xfrm>
            <a:off x="3386725" y="4609068"/>
            <a:ext cx="5418551" cy="1506795"/>
          </a:xfrm>
          <a:prstGeom prst="roundRect">
            <a:avLst/>
          </a:prstGeom>
          <a:solidFill>
            <a:schemeClr val="bg1"/>
          </a:solidFill>
          <a:ln w="3175">
            <a:solidFill>
              <a:schemeClr val="tx2">
                <a:lumMod val="20000"/>
                <a:lumOff val="80000"/>
              </a:schemeClr>
            </a:solidFill>
          </a:ln>
          <a:effectLst>
            <a:outerShdw blurRad="50800" dist="127000" dir="2700000" algn="tl" rotWithShape="0">
              <a:prstClr val="black">
                <a:alpha val="40000"/>
              </a:prstClr>
            </a:outerShdw>
          </a:effectLst>
        </p:spPr>
        <p:txBody>
          <a:bodyPr wrap="square" rtlCol="0" anchor="ctr" anchorCtr="0">
            <a:spAutoFit/>
          </a:bodyPr>
          <a:lstStyle/>
          <a:p>
            <a:pPr>
              <a:lnSpc>
                <a:spcPct val="125000"/>
              </a:lnSpc>
            </a:pPr>
            <a:r>
              <a:rPr lang="en-US" sz="1600" b="1" u="sng" dirty="0">
                <a:latin typeface="Calibri" panose="020F0502020204030204" pitchFamily="34" charset="0"/>
                <a:cs typeface="Calibri" panose="020F0502020204030204" pitchFamily="34" charset="0"/>
              </a:rPr>
              <a:t>Political-Judicial Context</a:t>
            </a:r>
          </a:p>
          <a:p>
            <a:pPr marL="569913" indent="-569913" algn="l">
              <a:lnSpc>
                <a:spcPct val="125000"/>
              </a:lnSpc>
            </a:pPr>
            <a:r>
              <a:rPr lang="en-US" sz="1600" dirty="0">
                <a:latin typeface="Calibri" panose="020F0502020204030204" pitchFamily="34" charset="0"/>
                <a:cs typeface="Calibri" panose="020F0502020204030204" pitchFamily="34" charset="0"/>
              </a:rPr>
              <a:t>461	Areopagus depoliticized, radical democracy strengthened, Ephialtes murdered</a:t>
            </a:r>
          </a:p>
          <a:p>
            <a:pPr marL="569913" indent="-569913" algn="l">
              <a:lnSpc>
                <a:spcPct val="125000"/>
              </a:lnSpc>
            </a:pPr>
            <a:r>
              <a:rPr lang="en-US" sz="1600" dirty="0">
                <a:latin typeface="Calibri" panose="020F0502020204030204" pitchFamily="34" charset="0"/>
                <a:cs typeface="Calibri" panose="020F0502020204030204" pitchFamily="34" charset="0"/>
              </a:rPr>
              <a:t>458	Oresteia produced.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Justice on Trial</a:t>
            </a:r>
            <a:endParaRPr lang="en-US" dirty="0"/>
          </a:p>
        </p:txBody>
      </p:sp>
      <p:sp>
        <p:nvSpPr>
          <p:cNvPr id="3" name="Text Placeholder 2"/>
          <p:cNvSpPr>
            <a:spLocks noGrp="1"/>
          </p:cNvSpPr>
          <p:nvPr>
            <p:ph type="body" idx="1"/>
          </p:nvPr>
        </p:nvSpPr>
        <p:spPr/>
        <p:txBody>
          <a:bodyPr/>
          <a:lstStyle/>
          <a:p>
            <a:r>
              <a:rPr lang="en-US" i="1" dirty="0" smtClean="0"/>
              <a:t>Eumenides</a:t>
            </a:r>
            <a:r>
              <a:rPr lang="en-US" dirty="0" smtClean="0"/>
              <a:t> Debate</a:t>
            </a:r>
            <a:endParaRPr lang="en-US" i="1" dirty="0"/>
          </a:p>
        </p:txBody>
      </p:sp>
    </p:spTree>
    <p:extLst>
      <p:ext uri="{BB962C8B-B14F-4D97-AF65-F5344CB8AC3E}">
        <p14:creationId xmlns:p14="http://schemas.microsoft.com/office/powerpoint/2010/main" val="412537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a:t>
            </a:r>
            <a:endParaRPr lang="en-US" dirty="0"/>
          </a:p>
        </p:txBody>
      </p:sp>
      <p:sp>
        <p:nvSpPr>
          <p:cNvPr id="3" name="Content Placeholder 2"/>
          <p:cNvSpPr>
            <a:spLocks noGrp="1"/>
          </p:cNvSpPr>
          <p:nvPr>
            <p:ph sz="half" idx="1"/>
          </p:nvPr>
        </p:nvSpPr>
        <p:spPr/>
        <p:txBody>
          <a:bodyPr>
            <a:noAutofit/>
          </a:bodyPr>
          <a:lstStyle/>
          <a:p>
            <a:pPr marL="457200" indent="-412750">
              <a:lnSpc>
                <a:spcPct val="100000"/>
              </a:lnSpc>
              <a:buSzPct val="100000"/>
              <a:buFont typeface="+mj-lt"/>
              <a:buAutoNum type="arabicPeriod"/>
            </a:pPr>
            <a:r>
              <a:rPr lang="en-US" sz="3200" dirty="0" smtClean="0"/>
              <a:t>Form groups.</a:t>
            </a:r>
          </a:p>
          <a:p>
            <a:pPr marL="685800" lvl="1"/>
            <a:r>
              <a:rPr lang="en-US" sz="2800" dirty="0" smtClean="0"/>
              <a:t>Prosecution on (my) right</a:t>
            </a:r>
          </a:p>
          <a:p>
            <a:pPr marL="685800" lvl="1"/>
            <a:r>
              <a:rPr lang="en-US" sz="2800" dirty="0" smtClean="0"/>
              <a:t>Defense on (my) left</a:t>
            </a:r>
          </a:p>
          <a:p>
            <a:pPr marL="685800" lvl="1"/>
            <a:r>
              <a:rPr lang="en-US" sz="2800" dirty="0" smtClean="0"/>
              <a:t>Judges up front</a:t>
            </a:r>
          </a:p>
          <a:p>
            <a:pPr marL="457200" indent="-412750">
              <a:lnSpc>
                <a:spcPct val="100000"/>
              </a:lnSpc>
              <a:buSzPct val="100000"/>
              <a:buFont typeface="+mj-lt"/>
              <a:buAutoNum type="arabicPeriod"/>
            </a:pPr>
            <a:r>
              <a:rPr lang="en-US" sz="3200" dirty="0"/>
              <a:t>Formulate opening arguments.</a:t>
            </a:r>
          </a:p>
          <a:p>
            <a:pPr marL="457200" indent="-412750">
              <a:lnSpc>
                <a:spcPct val="100000"/>
              </a:lnSpc>
              <a:buSzPct val="100000"/>
              <a:buFont typeface="+mj-lt"/>
              <a:buAutoNum type="arabicPeriod"/>
            </a:pPr>
            <a:r>
              <a:rPr lang="en-US" sz="3200" dirty="0"/>
              <a:t>Deliver those </a:t>
            </a:r>
            <a:r>
              <a:rPr lang="en-US" sz="3200" dirty="0"/>
              <a:t>arguments.</a:t>
            </a:r>
            <a:endParaRPr lang="en-US" sz="3200" dirty="0"/>
          </a:p>
        </p:txBody>
      </p:sp>
      <p:sp>
        <p:nvSpPr>
          <p:cNvPr id="4" name="Content Placeholder 3"/>
          <p:cNvSpPr>
            <a:spLocks noGrp="1"/>
          </p:cNvSpPr>
          <p:nvPr>
            <p:ph sz="half" idx="2"/>
          </p:nvPr>
        </p:nvSpPr>
        <p:spPr/>
        <p:txBody>
          <a:bodyPr>
            <a:noAutofit/>
          </a:bodyPr>
          <a:lstStyle/>
          <a:p>
            <a:pPr marL="457200" indent="-412750">
              <a:lnSpc>
                <a:spcPct val="100000"/>
              </a:lnSpc>
              <a:buSzPct val="100000"/>
              <a:buFont typeface="+mj-lt"/>
              <a:buAutoNum type="arabicPeriod"/>
            </a:pPr>
            <a:r>
              <a:rPr lang="en-US" sz="3200" dirty="0"/>
              <a:t>Formulate rebuttals.</a:t>
            </a:r>
          </a:p>
          <a:p>
            <a:pPr marL="457200" indent="-412750">
              <a:lnSpc>
                <a:spcPct val="100000"/>
              </a:lnSpc>
              <a:buSzPct val="100000"/>
              <a:buFont typeface="+mj-lt"/>
              <a:buAutoNum type="arabicPeriod"/>
            </a:pPr>
            <a:r>
              <a:rPr lang="en-US" sz="3200" dirty="0"/>
              <a:t>Deliver those rebuttals.</a:t>
            </a:r>
          </a:p>
          <a:p>
            <a:pPr marL="457200" indent="-412750">
              <a:lnSpc>
                <a:spcPct val="100000"/>
              </a:lnSpc>
              <a:buSzPct val="100000"/>
              <a:buFont typeface="+mj-lt"/>
              <a:buAutoNum type="arabicPeriod"/>
            </a:pPr>
            <a:r>
              <a:rPr lang="en-US" sz="3200" dirty="0" smtClean="0"/>
              <a:t>Judges vote.</a:t>
            </a:r>
            <a:endParaRPr lang="en-US" sz="3200" dirty="0"/>
          </a:p>
        </p:txBody>
      </p:sp>
      <p:sp>
        <p:nvSpPr>
          <p:cNvPr id="5" name="TextBox 4"/>
          <p:cNvSpPr txBox="1"/>
          <p:nvPr/>
        </p:nvSpPr>
        <p:spPr>
          <a:xfrm>
            <a:off x="6508951" y="4517863"/>
            <a:ext cx="4220278" cy="1249846"/>
          </a:xfrm>
          <a:prstGeom prst="round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nchor="ctr" anchorCtr="0">
            <a:spAutoFit/>
          </a:bodyPr>
          <a:lstStyle/>
          <a:p>
            <a:pPr algn="ctr">
              <a:lnSpc>
                <a:spcPct val="125000"/>
              </a:lnSpc>
            </a:pPr>
            <a:r>
              <a:rPr lang="en-US" sz="2800" i="1" dirty="0" smtClean="0">
                <a:solidFill>
                  <a:srgbClr val="737373"/>
                </a:solidFill>
                <a:latin typeface="Calibri" panose="020F0502020204030204" pitchFamily="34" charset="0"/>
                <a:cs typeface="Calibri" panose="020F0502020204030204" pitchFamily="34" charset="0"/>
              </a:rPr>
              <a:t>Judges may ask questions of anyone at any time.</a:t>
            </a:r>
            <a:endParaRPr lang="en-US" sz="2800" i="1"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239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052" name="Picture 4" descr="Image result for aeschylus eumenid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9300" y="371474"/>
            <a:ext cx="8153400" cy="611505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0"/>
            <a:ext cx="12192000" cy="6858000"/>
          </a:xfrm>
          <a:prstGeom prst="rect">
            <a:avLst/>
          </a:prstGeom>
          <a:solidFill>
            <a:schemeClr val="tx2">
              <a:alpha val="83000"/>
            </a:schemeClr>
          </a:solidFill>
          <a:ln w="38100">
            <a:noFill/>
            <a:tailEnd type="triangle"/>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TextBox 5"/>
          <p:cNvSpPr txBox="1"/>
          <p:nvPr/>
        </p:nvSpPr>
        <p:spPr>
          <a:xfrm>
            <a:off x="411463" y="635607"/>
            <a:ext cx="11369074" cy="5586786"/>
          </a:xfrm>
          <a:prstGeom prst="rect">
            <a:avLst/>
          </a:prstGeom>
          <a:noFill/>
        </p:spPr>
        <p:txBody>
          <a:bodyPr wrap="none" rtlCol="0">
            <a:spAutoFit/>
          </a:bodyPr>
          <a:lstStyle/>
          <a:p>
            <a:pPr algn="ctr">
              <a:lnSpc>
                <a:spcPct val="125000"/>
              </a:lnSpc>
            </a:pPr>
            <a:r>
              <a:rPr lang="en-US" sz="3200" dirty="0">
                <a:solidFill>
                  <a:schemeClr val="tx1">
                    <a:lumMod val="40000"/>
                    <a:lumOff val="60000"/>
                  </a:schemeClr>
                </a:solidFill>
                <a:latin typeface="Calibri" panose="020F0502020204030204" pitchFamily="34" charset="0"/>
                <a:cs typeface="Calibri" panose="020F0502020204030204" pitchFamily="34" charset="0"/>
              </a:rPr>
              <a:t>ATHENA: My thanks! And I will speed your prayers, your blessings - </a:t>
            </a:r>
          </a:p>
          <a:p>
            <a:pPr algn="ctr">
              <a:lnSpc>
                <a:spcPct val="125000"/>
              </a:lnSpc>
            </a:pPr>
            <a:r>
              <a:rPr lang="en-US" sz="3200" dirty="0">
                <a:solidFill>
                  <a:schemeClr val="tx1">
                    <a:lumMod val="40000"/>
                    <a:lumOff val="60000"/>
                  </a:schemeClr>
                </a:solidFill>
                <a:latin typeface="Calibri" panose="020F0502020204030204" pitchFamily="34" charset="0"/>
                <a:cs typeface="Calibri" panose="020F0502020204030204" pitchFamily="34" charset="0"/>
              </a:rPr>
              <a:t>lit by the torches breaking into flame </a:t>
            </a:r>
          </a:p>
          <a:p>
            <a:pPr algn="ctr">
              <a:lnSpc>
                <a:spcPct val="125000"/>
              </a:lnSpc>
            </a:pPr>
            <a:r>
              <a:rPr lang="en-US" sz="3200" dirty="0">
                <a:solidFill>
                  <a:schemeClr val="tx1">
                    <a:lumMod val="40000"/>
                    <a:lumOff val="60000"/>
                  </a:schemeClr>
                </a:solidFill>
                <a:latin typeface="Calibri" panose="020F0502020204030204" pitchFamily="34" charset="0"/>
                <a:cs typeface="Calibri" panose="020F0502020204030204" pitchFamily="34" charset="0"/>
              </a:rPr>
              <a:t>I send you home, home to the core of Earth, </a:t>
            </a:r>
          </a:p>
          <a:p>
            <a:pPr algn="ctr">
              <a:lnSpc>
                <a:spcPct val="125000"/>
              </a:lnSpc>
            </a:pPr>
            <a:r>
              <a:rPr lang="en-US" sz="3200" dirty="0">
                <a:solidFill>
                  <a:schemeClr val="tx1">
                    <a:lumMod val="40000"/>
                    <a:lumOff val="60000"/>
                  </a:schemeClr>
                </a:solidFill>
                <a:latin typeface="Calibri" panose="020F0502020204030204" pitchFamily="34" charset="0"/>
                <a:cs typeface="Calibri" panose="020F0502020204030204" pitchFamily="34" charset="0"/>
              </a:rPr>
              <a:t>escorted by these friends who guard my idol </a:t>
            </a:r>
          </a:p>
          <a:p>
            <a:pPr algn="ctr">
              <a:lnSpc>
                <a:spcPct val="125000"/>
              </a:lnSpc>
            </a:pPr>
            <a:r>
              <a:rPr lang="en-US" sz="3200" dirty="0">
                <a:solidFill>
                  <a:schemeClr val="tx1">
                    <a:lumMod val="40000"/>
                    <a:lumOff val="60000"/>
                  </a:schemeClr>
                </a:solidFill>
                <a:latin typeface="Calibri" panose="020F0502020204030204" pitchFamily="34" charset="0"/>
                <a:cs typeface="Calibri" panose="020F0502020204030204" pitchFamily="34" charset="0"/>
              </a:rPr>
              <a:t>duty-bound.</a:t>
            </a:r>
          </a:p>
          <a:p>
            <a:pPr algn="ctr">
              <a:lnSpc>
                <a:spcPct val="125000"/>
              </a:lnSpc>
            </a:pPr>
            <a:r>
              <a:rPr lang="en-US" sz="3200" dirty="0" smtClean="0">
                <a:solidFill>
                  <a:schemeClr val="tx1">
                    <a:lumMod val="40000"/>
                    <a:lumOff val="60000"/>
                  </a:schemeClr>
                </a:solidFill>
                <a:latin typeface="Calibri" panose="020F0502020204030204" pitchFamily="34" charset="0"/>
                <a:cs typeface="Calibri" panose="020F0502020204030204" pitchFamily="34" charset="0"/>
              </a:rPr>
              <a:t>...</a:t>
            </a:r>
            <a:endParaRPr lang="en-US" sz="3200" dirty="0">
              <a:solidFill>
                <a:schemeClr val="tx1">
                  <a:lumMod val="40000"/>
                  <a:lumOff val="60000"/>
                </a:schemeClr>
              </a:solidFill>
              <a:latin typeface="Calibri" panose="020F0502020204030204" pitchFamily="34" charset="0"/>
              <a:cs typeface="Calibri" panose="020F0502020204030204" pitchFamily="34" charset="0"/>
            </a:endParaRPr>
          </a:p>
          <a:p>
            <a:pPr algn="ctr">
              <a:lnSpc>
                <a:spcPct val="125000"/>
              </a:lnSpc>
            </a:pPr>
            <a:r>
              <a:rPr lang="en-US" sz="3200" dirty="0">
                <a:solidFill>
                  <a:schemeClr val="tx1">
                    <a:lumMod val="40000"/>
                    <a:lumOff val="60000"/>
                  </a:schemeClr>
                </a:solidFill>
                <a:latin typeface="Calibri" panose="020F0502020204030204" pitchFamily="34" charset="0"/>
                <a:cs typeface="Calibri" panose="020F0502020204030204" pitchFamily="34" charset="0"/>
              </a:rPr>
              <a:t>... Girls and mothers, </a:t>
            </a:r>
          </a:p>
          <a:p>
            <a:pPr algn="ctr">
              <a:lnSpc>
                <a:spcPct val="125000"/>
              </a:lnSpc>
            </a:pPr>
            <a:r>
              <a:rPr lang="en-US" sz="3200" dirty="0">
                <a:solidFill>
                  <a:schemeClr val="tx1">
                    <a:lumMod val="40000"/>
                    <a:lumOff val="60000"/>
                  </a:schemeClr>
                </a:solidFill>
                <a:latin typeface="Calibri" panose="020F0502020204030204" pitchFamily="34" charset="0"/>
                <a:cs typeface="Calibri" panose="020F0502020204030204" pitchFamily="34" charset="0"/>
              </a:rPr>
              <a:t>trains of aged women grave in movement, </a:t>
            </a:r>
          </a:p>
          <a:p>
            <a:pPr algn="ctr">
              <a:lnSpc>
                <a:spcPct val="125000"/>
              </a:lnSpc>
            </a:pPr>
            <a:r>
              <a:rPr lang="en-US" sz="3200" dirty="0">
                <a:solidFill>
                  <a:schemeClr val="tx1">
                    <a:lumMod val="40000"/>
                    <a:lumOff val="60000"/>
                  </a:schemeClr>
                </a:solidFill>
                <a:latin typeface="Calibri" panose="020F0502020204030204" pitchFamily="34" charset="0"/>
                <a:cs typeface="Calibri" panose="020F0502020204030204" pitchFamily="34" charset="0"/>
              </a:rPr>
              <a:t>dress our Furies now in blood-red robes</a:t>
            </a:r>
            <a:r>
              <a:rPr lang="en-US" sz="3200" dirty="0" smtClean="0">
                <a:solidFill>
                  <a:schemeClr val="tx1">
                    <a:lumMod val="40000"/>
                    <a:lumOff val="60000"/>
                  </a:schemeClr>
                </a:solidFill>
                <a:latin typeface="Calibri" panose="020F0502020204030204" pitchFamily="34" charset="0"/>
                <a:cs typeface="Calibri" panose="020F0502020204030204" pitchFamily="34" charset="0"/>
              </a:rPr>
              <a:t>. (p. 276)</a:t>
            </a:r>
            <a:endParaRPr lang="en-US" sz="3200" dirty="0" smtClean="0">
              <a:solidFill>
                <a:schemeClr val="tx1">
                  <a:lumMod val="40000"/>
                  <a:lumOff val="6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821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9407" y="2567771"/>
            <a:ext cx="10233186" cy="1722459"/>
          </a:xfrm>
          <a:prstGeom prst="rect">
            <a:avLst/>
          </a:prstGeom>
          <a:noFill/>
        </p:spPr>
        <p:txBody>
          <a:bodyPr wrap="square" rtlCol="0" anchor="ctr" anchorCtr="0">
            <a:spAutoFit/>
          </a:bodyPr>
          <a:lstStyle/>
          <a:p>
            <a:pPr algn="ctr">
              <a:lnSpc>
                <a:spcPct val="125000"/>
              </a:lnSpc>
            </a:pPr>
            <a:r>
              <a:rPr lang="en-US" sz="4400" dirty="0">
                <a:solidFill>
                  <a:srgbClr val="737373"/>
                </a:solidFill>
                <a:latin typeface="Calibri" panose="020F0502020204030204" pitchFamily="34" charset="0"/>
                <a:cs typeface="Calibri" panose="020F0502020204030204" pitchFamily="34" charset="0"/>
              </a:rPr>
              <a:t>Is </a:t>
            </a:r>
            <a:r>
              <a:rPr lang="en-US" sz="4400" i="1" dirty="0">
                <a:solidFill>
                  <a:srgbClr val="737373"/>
                </a:solidFill>
                <a:latin typeface="Calibri" panose="020F0502020204030204" pitchFamily="34" charset="0"/>
                <a:cs typeface="Calibri" panose="020F0502020204030204" pitchFamily="34" charset="0"/>
              </a:rPr>
              <a:t>Eumenides</a:t>
            </a:r>
            <a:r>
              <a:rPr lang="en-US" sz="4400" dirty="0">
                <a:solidFill>
                  <a:srgbClr val="737373"/>
                </a:solidFill>
                <a:latin typeface="Calibri" panose="020F0502020204030204" pitchFamily="34" charset="0"/>
                <a:cs typeface="Calibri" panose="020F0502020204030204" pitchFamily="34" charset="0"/>
              </a:rPr>
              <a:t> tragedy? Is </a:t>
            </a:r>
            <a:r>
              <a:rPr lang="en-US" sz="4400" i="1" dirty="0">
                <a:solidFill>
                  <a:srgbClr val="737373"/>
                </a:solidFill>
                <a:latin typeface="Calibri" panose="020F0502020204030204" pitchFamily="34" charset="0"/>
                <a:cs typeface="Calibri" panose="020F0502020204030204" pitchFamily="34" charset="0"/>
              </a:rPr>
              <a:t>Oresteia</a:t>
            </a:r>
            <a:r>
              <a:rPr lang="en-US" sz="4400" dirty="0">
                <a:solidFill>
                  <a:srgbClr val="737373"/>
                </a:solidFill>
                <a:latin typeface="Calibri" panose="020F0502020204030204" pitchFamily="34" charset="0"/>
                <a:cs typeface="Calibri" panose="020F0502020204030204" pitchFamily="34" charset="0"/>
              </a:rPr>
              <a:t> tragedy? What is tragedy?</a:t>
            </a:r>
            <a:endParaRPr lang="en-US" sz="4400"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950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Agenda</a:t>
            </a:r>
            <a:endParaRPr lang="en-US" dirty="0"/>
          </a:p>
        </p:txBody>
      </p:sp>
      <p:sp>
        <p:nvSpPr>
          <p:cNvPr id="7" name="Content Placeholder 6"/>
          <p:cNvSpPr>
            <a:spLocks noGrp="1"/>
          </p:cNvSpPr>
          <p:nvPr>
            <p:ph idx="1"/>
          </p:nvPr>
        </p:nvSpPr>
        <p:spPr/>
        <p:txBody>
          <a:bodyPr/>
          <a:lstStyle/>
          <a:p>
            <a:pPr lvl="0"/>
            <a:r>
              <a:rPr lang="en-US" dirty="0" smtClean="0"/>
              <a:t>Tragedy in Performance</a:t>
            </a:r>
          </a:p>
          <a:p>
            <a:pPr lvl="1"/>
            <a:r>
              <a:rPr lang="en-US" dirty="0" smtClean="0"/>
              <a:t>Clytaemnestra, Furies, pp. 236–238</a:t>
            </a:r>
          </a:p>
          <a:p>
            <a:pPr lvl="0"/>
            <a:r>
              <a:rPr lang="en-US" dirty="0" smtClean="0"/>
              <a:t>Recap &amp; Update</a:t>
            </a:r>
          </a:p>
          <a:p>
            <a:pPr lvl="1"/>
            <a:r>
              <a:rPr lang="en-US" dirty="0" smtClean="0"/>
              <a:t>From Darkness to Light</a:t>
            </a:r>
          </a:p>
          <a:p>
            <a:pPr lvl="0"/>
            <a:r>
              <a:rPr lang="en-US" dirty="0" smtClean="0"/>
              <a:t>Justice on Trial</a:t>
            </a:r>
          </a:p>
          <a:p>
            <a:pPr lvl="1"/>
            <a:r>
              <a:rPr lang="en-US" i="1" dirty="0" smtClean="0"/>
              <a:t>Eumenides</a:t>
            </a:r>
            <a:r>
              <a:rPr lang="en-US" dirty="0" smtClean="0"/>
              <a:t> Debate</a:t>
            </a:r>
            <a:endParaRPr lang="en-US"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fade">
                                      <p:cBhvr>
                                        <p:cTn id="18" dur="500"/>
                                        <p:tgtEl>
                                          <p:spTgt spid="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
                                        <p:tgtEl>
                                          <p:spTgt spid="7">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fade">
                                      <p:cBhvr>
                                        <p:cTn id="26"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346" name="Rectangle 2"/>
          <p:cNvSpPr>
            <a:spLocks noGrp="1" noChangeArrowheads="1"/>
          </p:cNvSpPr>
          <p:nvPr>
            <p:ph type="title"/>
          </p:nvPr>
        </p:nvSpPr>
        <p:spPr/>
        <p:txBody>
          <a:bodyPr/>
          <a:lstStyle/>
          <a:p>
            <a:r>
              <a:rPr lang="en-US" dirty="0" smtClean="0"/>
              <a:t>Tragedy in Performance</a:t>
            </a:r>
            <a:endParaRPr lang="en-US" dirty="0"/>
          </a:p>
        </p:txBody>
      </p:sp>
      <p:sp>
        <p:nvSpPr>
          <p:cNvPr id="697347" name="Rectangle 3"/>
          <p:cNvSpPr>
            <a:spLocks noGrp="1" noChangeArrowheads="1"/>
          </p:cNvSpPr>
          <p:nvPr>
            <p:ph type="body" idx="1"/>
          </p:nvPr>
        </p:nvSpPr>
        <p:spPr/>
        <p:txBody>
          <a:bodyPr/>
          <a:lstStyle/>
          <a:p>
            <a:r>
              <a:rPr lang="en-US" dirty="0" smtClean="0"/>
              <a:t>Clytaemnestra, Furies, pp. 236–238</a:t>
            </a:r>
            <a:endParaRPr lang="en-US" i="1" dirty="0"/>
          </a:p>
        </p:txBody>
      </p:sp>
    </p:spTree>
    <p:extLst>
      <p:ext uri="{BB962C8B-B14F-4D97-AF65-F5344CB8AC3E}">
        <p14:creationId xmlns:p14="http://schemas.microsoft.com/office/powerpoint/2010/main" val="2157161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1306" y="955502"/>
            <a:ext cx="10649390" cy="4975016"/>
          </a:xfrm>
          <a:prstGeom prst="rect">
            <a:avLst/>
          </a:prstGeom>
          <a:noFill/>
        </p:spPr>
        <p:txBody>
          <a:bodyPr wrap="none" rtlCol="0" anchor="t" anchorCtr="0">
            <a:spAutoFit/>
          </a:bodyPr>
          <a:lstStyle/>
          <a:p>
            <a:pPr>
              <a:lnSpc>
                <a:spcPct val="114000"/>
              </a:lnSpc>
            </a:pPr>
            <a:r>
              <a:rPr lang="en-US" sz="2800" dirty="0">
                <a:latin typeface="Calibri" panose="020F0502020204030204" pitchFamily="34" charset="0"/>
                <a:cs typeface="Calibri" panose="020F0502020204030204" pitchFamily="34" charset="0"/>
              </a:rPr>
              <a:t>CLYTEMNESTRA: Hear me, I am pleading for my life.</a:t>
            </a:r>
          </a:p>
          <a:p>
            <a:pPr>
              <a:lnSpc>
                <a:spcPct val="114000"/>
              </a:lnSpc>
            </a:pPr>
            <a:r>
              <a:rPr lang="en-US" sz="2800" dirty="0">
                <a:latin typeface="Calibri" panose="020F0502020204030204" pitchFamily="34" charset="0"/>
                <a:cs typeface="Calibri" panose="020F0502020204030204" pitchFamily="34" charset="0"/>
              </a:rPr>
              <a:t>Awake, my Furies, goddesses of the Earth!</a:t>
            </a:r>
          </a:p>
          <a:p>
            <a:pPr>
              <a:lnSpc>
                <a:spcPct val="114000"/>
              </a:lnSpc>
            </a:pPr>
            <a:r>
              <a:rPr lang="en-US" sz="2800" dirty="0">
                <a:latin typeface="Calibri" panose="020F0502020204030204" pitchFamily="34" charset="0"/>
                <a:cs typeface="Calibri" panose="020F0502020204030204" pitchFamily="34" charset="0"/>
              </a:rPr>
              <a:t>A dream is calling — Clytaemnestra calls you now.</a:t>
            </a:r>
          </a:p>
          <a:p>
            <a:pPr>
              <a:lnSpc>
                <a:spcPct val="114000"/>
              </a:lnSpc>
              <a:spcBef>
                <a:spcPts val="1200"/>
              </a:spcBef>
            </a:pPr>
            <a:r>
              <a:rPr lang="en-US" sz="2800" dirty="0">
                <a:latin typeface="Calibri" panose="020F0502020204030204" pitchFamily="34" charset="0"/>
                <a:cs typeface="Calibri" panose="020F0502020204030204" pitchFamily="34" charset="0"/>
              </a:rPr>
              <a:t>FURIES: (moan-groan)</a:t>
            </a:r>
          </a:p>
          <a:p>
            <a:pPr>
              <a:lnSpc>
                <a:spcPct val="114000"/>
              </a:lnSpc>
              <a:spcBef>
                <a:spcPts val="1200"/>
              </a:spcBef>
            </a:pPr>
            <a:r>
              <a:rPr lang="en-US" sz="2800" dirty="0">
                <a:latin typeface="Calibri" panose="020F0502020204030204" pitchFamily="34" charset="0"/>
                <a:cs typeface="Calibri" panose="020F0502020204030204" pitchFamily="34" charset="0"/>
              </a:rPr>
              <a:t>CLYTEMNESTRA: Mutter on. Your man is gone, fled far away.</a:t>
            </a:r>
          </a:p>
          <a:p>
            <a:pPr>
              <a:lnSpc>
                <a:spcPct val="114000"/>
              </a:lnSpc>
            </a:pPr>
            <a:r>
              <a:rPr lang="en-US" sz="2800" dirty="0">
                <a:latin typeface="Calibri" panose="020F0502020204030204" pitchFamily="34" charset="0"/>
                <a:cs typeface="Calibri" panose="020F0502020204030204" pitchFamily="34" charset="0"/>
              </a:rPr>
              <a:t>My son has friends to defend him, not like mine. They mutter again. You</a:t>
            </a:r>
          </a:p>
          <a:p>
            <a:pPr>
              <a:lnSpc>
                <a:spcPct val="114000"/>
              </a:lnSpc>
            </a:pPr>
            <a:r>
              <a:rPr lang="en-US" sz="2800" dirty="0">
                <a:latin typeface="Calibri" panose="020F0502020204030204" pitchFamily="34" charset="0"/>
                <a:cs typeface="Calibri" panose="020F0502020204030204" pitchFamily="34" charset="0"/>
              </a:rPr>
              <a:t>sleep too much, no pity for my ordeal.</a:t>
            </a:r>
          </a:p>
          <a:p>
            <a:pPr>
              <a:lnSpc>
                <a:spcPct val="114000"/>
              </a:lnSpc>
            </a:pPr>
            <a:r>
              <a:rPr lang="en-US" sz="2800" dirty="0">
                <a:latin typeface="Calibri" panose="020F0502020204030204" pitchFamily="34" charset="0"/>
                <a:cs typeface="Calibri" panose="020F0502020204030204" pitchFamily="34" charset="0"/>
              </a:rPr>
              <a:t>Orestes murdered his mother — he is gone.</a:t>
            </a:r>
          </a:p>
          <a:p>
            <a:pPr>
              <a:lnSpc>
                <a:spcPct val="114000"/>
              </a:lnSpc>
              <a:spcBef>
                <a:spcPts val="1200"/>
              </a:spcBef>
            </a:pPr>
            <a:r>
              <a:rPr lang="en-US" sz="2800" dirty="0">
                <a:latin typeface="Calibri" panose="020F0502020204030204" pitchFamily="34" charset="0"/>
                <a:cs typeface="Calibri" panose="020F0502020204030204" pitchFamily="34" charset="0"/>
              </a:rPr>
              <a:t>FURIES: (moan-groan louder</a:t>
            </a:r>
            <a:r>
              <a:rPr lang="en-US" sz="2800" dirty="0" smtClean="0">
                <a:latin typeface="Calibri" panose="020F0502020204030204" pitchFamily="34" charset="0"/>
                <a:cs typeface="Calibri" panose="020F0502020204030204" pitchFamily="34" charset="0"/>
              </a:rPr>
              <a:t>)</a:t>
            </a:r>
            <a:endParaRPr lang="en-US" sz="28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7273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1306" y="955502"/>
            <a:ext cx="9158405" cy="2702343"/>
          </a:xfrm>
          <a:prstGeom prst="rect">
            <a:avLst/>
          </a:prstGeom>
          <a:noFill/>
        </p:spPr>
        <p:txBody>
          <a:bodyPr wrap="none" rtlCol="0" anchor="t" anchorCtr="0">
            <a:spAutoFit/>
          </a:bodyPr>
          <a:lstStyle/>
          <a:p>
            <a:pPr>
              <a:lnSpc>
                <a:spcPct val="114000"/>
              </a:lnSpc>
              <a:spcBef>
                <a:spcPts val="1200"/>
              </a:spcBef>
            </a:pPr>
            <a:r>
              <a:rPr lang="en-US" sz="2800" dirty="0" smtClean="0">
                <a:latin typeface="Calibri" panose="020F0502020204030204" pitchFamily="34" charset="0"/>
                <a:cs typeface="Calibri" panose="020F0502020204030204" pitchFamily="34" charset="0"/>
              </a:rPr>
              <a:t>CLYTEMNESTRA</a:t>
            </a:r>
            <a:r>
              <a:rPr lang="en-US" sz="2800" dirty="0">
                <a:latin typeface="Calibri" panose="020F0502020204030204" pitchFamily="34" charset="0"/>
                <a:cs typeface="Calibri" panose="020F0502020204030204" pitchFamily="34" charset="0"/>
              </a:rPr>
              <a:t>: Moaning, sleeping — onto your feet, quickly.</a:t>
            </a:r>
          </a:p>
          <a:p>
            <a:pPr>
              <a:lnSpc>
                <a:spcPct val="114000"/>
              </a:lnSpc>
            </a:pPr>
            <a:r>
              <a:rPr lang="en-US" sz="2800" dirty="0">
                <a:latin typeface="Calibri" panose="020F0502020204030204" pitchFamily="34" charset="0"/>
                <a:cs typeface="Calibri" panose="020F0502020204030204" pitchFamily="34" charset="0"/>
              </a:rPr>
              <a:t>What is your work? What but causing pain?</a:t>
            </a:r>
          </a:p>
          <a:p>
            <a:pPr>
              <a:lnSpc>
                <a:spcPct val="114000"/>
              </a:lnSpc>
            </a:pPr>
            <a:r>
              <a:rPr lang="en-US" sz="2800" dirty="0">
                <a:latin typeface="Calibri" panose="020F0502020204030204" pitchFamily="34" charset="0"/>
                <a:cs typeface="Calibri" panose="020F0502020204030204" pitchFamily="34" charset="0"/>
              </a:rPr>
              <a:t>Sleep and toil, the two strong conspirators,</a:t>
            </a:r>
          </a:p>
          <a:p>
            <a:pPr>
              <a:lnSpc>
                <a:spcPct val="114000"/>
              </a:lnSpc>
            </a:pPr>
            <a:r>
              <a:rPr lang="en-US" sz="2800" dirty="0">
                <a:latin typeface="Calibri" panose="020F0502020204030204" pitchFamily="34" charset="0"/>
                <a:cs typeface="Calibri" panose="020F0502020204030204" pitchFamily="34" charset="0"/>
              </a:rPr>
              <a:t>they sap the mother dragon’s deadly fury —</a:t>
            </a:r>
          </a:p>
          <a:p>
            <a:pPr>
              <a:lnSpc>
                <a:spcPct val="114000"/>
              </a:lnSpc>
              <a:spcBef>
                <a:spcPts val="1200"/>
              </a:spcBef>
            </a:pPr>
            <a:r>
              <a:rPr lang="en-US" sz="2800" dirty="0">
                <a:latin typeface="Calibri" panose="020F0502020204030204" pitchFamily="34" charset="0"/>
                <a:cs typeface="Calibri" panose="020F0502020204030204" pitchFamily="34" charset="0"/>
              </a:rPr>
              <a:t>FURIES: </a:t>
            </a:r>
            <a:r>
              <a:rPr lang="en-US" sz="2800" i="1" dirty="0" err="1">
                <a:latin typeface="Calibri" panose="020F0502020204030204" pitchFamily="34" charset="0"/>
                <a:cs typeface="Calibri" panose="020F0502020204030204" pitchFamily="34" charset="0"/>
              </a:rPr>
              <a:t>labe</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labe</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labe</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labe</a:t>
            </a:r>
            <a:r>
              <a:rPr lang="en-US" sz="2800" i="1" dirty="0">
                <a:latin typeface="Calibri" panose="020F0502020204030204" pitchFamily="34" charset="0"/>
                <a:cs typeface="Calibri" panose="020F0502020204030204" pitchFamily="34" charset="0"/>
              </a:rPr>
              <a:t> </a:t>
            </a:r>
            <a:r>
              <a:rPr lang="en-US" sz="2800" i="1" dirty="0" err="1">
                <a:latin typeface="Calibri" panose="020F0502020204030204" pitchFamily="34" charset="0"/>
                <a:cs typeface="Calibri" panose="020F0502020204030204" pitchFamily="34" charset="0"/>
              </a:rPr>
              <a:t>phrazou</a:t>
            </a:r>
            <a:r>
              <a:rPr lang="en-US" sz="2800" i="1" dirty="0" smtClean="0">
                <a:latin typeface="Calibri" panose="020F0502020204030204" pitchFamily="34" charset="0"/>
                <a:cs typeface="Calibri" panose="020F0502020204030204" pitchFamily="34" charset="0"/>
              </a:rPr>
              <a:t>!</a:t>
            </a:r>
            <a:endParaRPr lang="en-US" sz="28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0035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404" name="Rectangle 4"/>
          <p:cNvSpPr>
            <a:spLocks noGrp="1" noChangeArrowheads="1"/>
          </p:cNvSpPr>
          <p:nvPr>
            <p:ph type="title"/>
          </p:nvPr>
        </p:nvSpPr>
        <p:spPr/>
        <p:txBody>
          <a:bodyPr/>
          <a:lstStyle/>
          <a:p>
            <a:r>
              <a:rPr lang="en-US" dirty="0"/>
              <a:t>Recap &amp; Update</a:t>
            </a:r>
          </a:p>
        </p:txBody>
      </p:sp>
      <p:sp>
        <p:nvSpPr>
          <p:cNvPr id="742407" name="Rectangle 7"/>
          <p:cNvSpPr>
            <a:spLocks noGrp="1" noChangeArrowheads="1"/>
          </p:cNvSpPr>
          <p:nvPr>
            <p:ph type="body" idx="1"/>
          </p:nvPr>
        </p:nvSpPr>
        <p:spPr/>
        <p:txBody>
          <a:bodyPr/>
          <a:lstStyle/>
          <a:p>
            <a:r>
              <a:rPr lang="en-US" dirty="0"/>
              <a:t>From Darkness to Light</a:t>
            </a:r>
          </a:p>
        </p:txBody>
      </p:sp>
    </p:spTree>
    <p:extLst>
      <p:ext uri="{BB962C8B-B14F-4D97-AF65-F5344CB8AC3E}">
        <p14:creationId xmlns:p14="http://schemas.microsoft.com/office/powerpoint/2010/main" val="3680501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2" descr="map1"/>
          <p:cNvPicPr>
            <a:picLocks noChangeAspect="1" noChangeArrowheads="1"/>
          </p:cNvPicPr>
          <p:nvPr/>
        </p:nvPicPr>
        <p:blipFill>
          <a:blip r:embed="rId2" cstate="print"/>
          <a:srcRect/>
          <a:stretch>
            <a:fillRect/>
          </a:stretch>
        </p:blipFill>
        <p:spPr bwMode="auto">
          <a:xfrm>
            <a:off x="1522412" y="-4763"/>
            <a:ext cx="9144000" cy="6864351"/>
          </a:xfrm>
          <a:prstGeom prst="rect">
            <a:avLst/>
          </a:prstGeom>
          <a:noFill/>
        </p:spPr>
      </p:pic>
      <p:sp>
        <p:nvSpPr>
          <p:cNvPr id="3" name="Text Box 3"/>
          <p:cNvSpPr txBox="1">
            <a:spLocks noChangeArrowheads="1"/>
          </p:cNvSpPr>
          <p:nvPr/>
        </p:nvSpPr>
        <p:spPr bwMode="auto">
          <a:xfrm>
            <a:off x="1674813" y="1401764"/>
            <a:ext cx="1729961" cy="584775"/>
          </a:xfrm>
          <a:prstGeom prst="rect">
            <a:avLst/>
          </a:prstGeom>
          <a:noFill/>
          <a:ln w="9525">
            <a:noFill/>
            <a:miter lim="800000"/>
            <a:headEnd/>
            <a:tailEnd/>
          </a:ln>
          <a:effectLst/>
        </p:spPr>
        <p:txBody>
          <a:bodyPr wrap="none">
            <a:spAutoFit/>
          </a:bodyPr>
          <a:lstStyle/>
          <a:p>
            <a:pPr algn="l"/>
            <a:r>
              <a:rPr lang="en-US" sz="3200"/>
              <a:t>Greece</a:t>
            </a:r>
          </a:p>
        </p:txBody>
      </p:sp>
      <p:sp>
        <p:nvSpPr>
          <p:cNvPr id="4" name="Text Box 4"/>
          <p:cNvSpPr txBox="1">
            <a:spLocks noChangeArrowheads="1"/>
          </p:cNvSpPr>
          <p:nvPr/>
        </p:nvSpPr>
        <p:spPr bwMode="auto">
          <a:xfrm>
            <a:off x="8280801" y="1981200"/>
            <a:ext cx="2223686" cy="1077218"/>
          </a:xfrm>
          <a:prstGeom prst="rect">
            <a:avLst/>
          </a:prstGeom>
          <a:solidFill>
            <a:srgbClr val="FFFFFF">
              <a:alpha val="50000"/>
            </a:srgbClr>
          </a:solidFill>
          <a:ln w="9525">
            <a:noFill/>
            <a:miter lim="800000"/>
            <a:headEnd/>
            <a:tailEnd/>
          </a:ln>
          <a:effectLst/>
        </p:spPr>
        <p:txBody>
          <a:bodyPr wrap="none">
            <a:spAutoFit/>
          </a:bodyPr>
          <a:lstStyle/>
          <a:p>
            <a:pPr algn="r"/>
            <a:r>
              <a:rPr lang="en-US" sz="3200" dirty="0"/>
              <a:t>Asia </a:t>
            </a:r>
            <a:r>
              <a:rPr lang="en-US" sz="3200" dirty="0" smtClean="0"/>
              <a:t>Minor</a:t>
            </a:r>
            <a:r>
              <a:rPr lang="en-US" sz="3200" dirty="0"/>
              <a:t/>
            </a:r>
            <a:br>
              <a:rPr lang="en-US" sz="3200" dirty="0"/>
            </a:br>
            <a:r>
              <a:rPr lang="en-US" sz="3200" dirty="0"/>
              <a:t>(Turkey)</a:t>
            </a:r>
            <a:endParaRPr lang="en-US" sz="3200" dirty="0"/>
          </a:p>
        </p:txBody>
      </p:sp>
      <p:sp>
        <p:nvSpPr>
          <p:cNvPr id="5" name="Text Box 6"/>
          <p:cNvSpPr txBox="1">
            <a:spLocks noChangeArrowheads="1"/>
          </p:cNvSpPr>
          <p:nvPr/>
        </p:nvSpPr>
        <p:spPr bwMode="auto">
          <a:xfrm>
            <a:off x="3529742" y="3179763"/>
            <a:ext cx="1040670" cy="400110"/>
          </a:xfrm>
          <a:prstGeom prst="rect">
            <a:avLst/>
          </a:prstGeom>
          <a:noFill/>
          <a:ln w="9525">
            <a:noFill/>
            <a:miter lim="800000"/>
            <a:headEnd/>
            <a:tailEnd/>
          </a:ln>
          <a:effectLst/>
        </p:spPr>
        <p:txBody>
          <a:bodyPr wrap="none">
            <a:spAutoFit/>
          </a:bodyPr>
          <a:lstStyle/>
          <a:p>
            <a:pPr algn="l"/>
            <a:r>
              <a:rPr lang="en-US" sz="2000" dirty="0"/>
              <a:t>Athens</a:t>
            </a:r>
          </a:p>
        </p:txBody>
      </p:sp>
      <p:sp>
        <p:nvSpPr>
          <p:cNvPr id="6" name="Text Box 7"/>
          <p:cNvSpPr txBox="1">
            <a:spLocks noChangeArrowheads="1"/>
          </p:cNvSpPr>
          <p:nvPr/>
        </p:nvSpPr>
        <p:spPr bwMode="auto">
          <a:xfrm>
            <a:off x="2081956" y="4210297"/>
            <a:ext cx="891591" cy="400110"/>
          </a:xfrm>
          <a:prstGeom prst="rect">
            <a:avLst/>
          </a:prstGeom>
          <a:noFill/>
          <a:ln w="9525">
            <a:noFill/>
            <a:miter lim="800000"/>
            <a:headEnd/>
            <a:tailEnd/>
          </a:ln>
          <a:effectLst/>
        </p:spPr>
        <p:txBody>
          <a:bodyPr wrap="none">
            <a:spAutoFit/>
          </a:bodyPr>
          <a:lstStyle/>
          <a:p>
            <a:pPr algn="l"/>
            <a:r>
              <a:rPr lang="en-US" sz="2000" dirty="0"/>
              <a:t>Argos</a:t>
            </a:r>
          </a:p>
        </p:txBody>
      </p:sp>
      <p:sp>
        <p:nvSpPr>
          <p:cNvPr id="7" name="Text Box 8"/>
          <p:cNvSpPr txBox="1">
            <a:spLocks noChangeArrowheads="1"/>
          </p:cNvSpPr>
          <p:nvPr/>
        </p:nvSpPr>
        <p:spPr bwMode="auto">
          <a:xfrm>
            <a:off x="1741018" y="4818161"/>
            <a:ext cx="1000595" cy="400110"/>
          </a:xfrm>
          <a:prstGeom prst="rect">
            <a:avLst/>
          </a:prstGeom>
          <a:noFill/>
          <a:ln w="9525">
            <a:noFill/>
            <a:miter lim="800000"/>
            <a:headEnd/>
            <a:tailEnd/>
          </a:ln>
          <a:effectLst/>
        </p:spPr>
        <p:txBody>
          <a:bodyPr wrap="none">
            <a:spAutoFit/>
          </a:bodyPr>
          <a:lstStyle/>
          <a:p>
            <a:pPr algn="l"/>
            <a:r>
              <a:rPr lang="en-US" sz="2000" dirty="0"/>
              <a:t>Sparta</a:t>
            </a:r>
          </a:p>
        </p:txBody>
      </p:sp>
      <p:sp>
        <p:nvSpPr>
          <p:cNvPr id="8" name="Text Box 9"/>
          <p:cNvSpPr txBox="1">
            <a:spLocks noChangeArrowheads="1"/>
          </p:cNvSpPr>
          <p:nvPr/>
        </p:nvSpPr>
        <p:spPr bwMode="auto">
          <a:xfrm>
            <a:off x="8685212" y="990601"/>
            <a:ext cx="692150" cy="396875"/>
          </a:xfrm>
          <a:prstGeom prst="rect">
            <a:avLst/>
          </a:prstGeom>
          <a:noFill/>
          <a:ln w="9525">
            <a:noFill/>
            <a:miter lim="800000"/>
            <a:headEnd/>
            <a:tailEnd/>
          </a:ln>
          <a:effectLst/>
        </p:spPr>
        <p:txBody>
          <a:bodyPr wrap="none">
            <a:spAutoFit/>
          </a:bodyPr>
          <a:lstStyle/>
          <a:p>
            <a:pPr algn="r"/>
            <a:r>
              <a:rPr lang="en-US" sz="2000" dirty="0"/>
              <a:t>Troy</a:t>
            </a:r>
          </a:p>
        </p:txBody>
      </p:sp>
      <p:sp>
        <p:nvSpPr>
          <p:cNvPr id="9" name="Oval 12"/>
          <p:cNvSpPr>
            <a:spLocks noChangeArrowheads="1"/>
          </p:cNvSpPr>
          <p:nvPr/>
        </p:nvSpPr>
        <p:spPr bwMode="auto">
          <a:xfrm>
            <a:off x="4265613" y="2750226"/>
            <a:ext cx="231934" cy="228600"/>
          </a:xfrm>
          <a:prstGeom prst="ellipse">
            <a:avLst/>
          </a:prstGeom>
          <a:solidFill>
            <a:srgbClr val="FF0000"/>
          </a:solidFill>
          <a:ln w="9525">
            <a:solidFill>
              <a:srgbClr val="FF0000"/>
            </a:solidFill>
            <a:round/>
            <a:headEnd/>
            <a:tailEnd/>
          </a:ln>
          <a:effectLst/>
        </p:spPr>
        <p:txBody>
          <a:bodyPr wrap="none" anchor="ctr">
            <a:spAutoFit/>
          </a:bodyPr>
          <a:lstStyle/>
          <a:p>
            <a:endParaRPr lang="en-US"/>
          </a:p>
        </p:txBody>
      </p:sp>
      <p:sp>
        <p:nvSpPr>
          <p:cNvPr id="10" name="Text Box 13"/>
          <p:cNvSpPr txBox="1">
            <a:spLocks noChangeArrowheads="1"/>
          </p:cNvSpPr>
          <p:nvPr/>
        </p:nvSpPr>
        <p:spPr bwMode="auto">
          <a:xfrm>
            <a:off x="4590683" y="2666088"/>
            <a:ext cx="736600" cy="396875"/>
          </a:xfrm>
          <a:prstGeom prst="rect">
            <a:avLst/>
          </a:prstGeom>
          <a:solidFill>
            <a:srgbClr val="FFFFFF">
              <a:alpha val="42000"/>
            </a:srgbClr>
          </a:solidFill>
          <a:ln w="9525">
            <a:noFill/>
            <a:miter lim="800000"/>
            <a:headEnd/>
            <a:tailEnd/>
          </a:ln>
          <a:effectLst/>
        </p:spPr>
        <p:txBody>
          <a:bodyPr wrap="none">
            <a:spAutoFit/>
          </a:bodyPr>
          <a:lstStyle/>
          <a:p>
            <a:pPr algn="l"/>
            <a:r>
              <a:rPr lang="en-US" sz="2000" dirty="0"/>
              <a:t>Aulis</a:t>
            </a:r>
          </a:p>
        </p:txBody>
      </p:sp>
      <p:sp>
        <p:nvSpPr>
          <p:cNvPr id="11" name="Line 14"/>
          <p:cNvSpPr>
            <a:spLocks noChangeShapeType="1"/>
          </p:cNvSpPr>
          <p:nvPr/>
        </p:nvSpPr>
        <p:spPr bwMode="auto">
          <a:xfrm flipH="1" flipV="1">
            <a:off x="4494212" y="3048001"/>
            <a:ext cx="152400" cy="212725"/>
          </a:xfrm>
          <a:prstGeom prst="line">
            <a:avLst/>
          </a:prstGeom>
          <a:noFill/>
          <a:ln w="38100">
            <a:solidFill>
              <a:srgbClr val="0066FF"/>
            </a:solidFill>
            <a:round/>
            <a:headEnd/>
            <a:tailEnd/>
          </a:ln>
          <a:effectLst/>
        </p:spPr>
        <p:txBody>
          <a:bodyPr wrap="none">
            <a:spAutoFit/>
          </a:bodyPr>
          <a:lstStyle/>
          <a:p>
            <a:endParaRPr lang="en-US"/>
          </a:p>
        </p:txBody>
      </p:sp>
      <p:sp>
        <p:nvSpPr>
          <p:cNvPr id="12" name="Oval 15"/>
          <p:cNvSpPr>
            <a:spLocks noChangeArrowheads="1"/>
          </p:cNvSpPr>
          <p:nvPr/>
        </p:nvSpPr>
        <p:spPr bwMode="auto">
          <a:xfrm>
            <a:off x="2741613" y="2796264"/>
            <a:ext cx="231934" cy="228600"/>
          </a:xfrm>
          <a:prstGeom prst="ellipse">
            <a:avLst/>
          </a:prstGeom>
          <a:solidFill>
            <a:srgbClr val="FF0000"/>
          </a:solidFill>
          <a:ln w="9525">
            <a:solidFill>
              <a:srgbClr val="FF0000"/>
            </a:solidFill>
            <a:round/>
            <a:headEnd/>
            <a:tailEnd/>
          </a:ln>
          <a:effectLst/>
        </p:spPr>
        <p:txBody>
          <a:bodyPr wrap="none" anchor="ctr">
            <a:spAutoFit/>
          </a:bodyPr>
          <a:lstStyle/>
          <a:p>
            <a:endParaRPr lang="en-US"/>
          </a:p>
        </p:txBody>
      </p:sp>
      <p:sp>
        <p:nvSpPr>
          <p:cNvPr id="13" name="Text Box 16"/>
          <p:cNvSpPr txBox="1">
            <a:spLocks noChangeArrowheads="1"/>
          </p:cNvSpPr>
          <p:nvPr/>
        </p:nvSpPr>
        <p:spPr bwMode="auto">
          <a:xfrm>
            <a:off x="1835151" y="2498725"/>
            <a:ext cx="976549" cy="400110"/>
          </a:xfrm>
          <a:prstGeom prst="rect">
            <a:avLst/>
          </a:prstGeom>
          <a:noFill/>
          <a:ln w="9525">
            <a:noFill/>
            <a:miter lim="800000"/>
            <a:headEnd/>
            <a:tailEnd/>
          </a:ln>
          <a:effectLst/>
        </p:spPr>
        <p:txBody>
          <a:bodyPr wrap="none">
            <a:spAutoFit/>
          </a:bodyPr>
          <a:lstStyle/>
          <a:p>
            <a:pPr algn="l"/>
            <a:r>
              <a:rPr lang="en-US" sz="2000"/>
              <a:t>Delphi</a:t>
            </a:r>
          </a:p>
        </p:txBody>
      </p:sp>
      <p:sp>
        <p:nvSpPr>
          <p:cNvPr id="14" name="Freeform 13"/>
          <p:cNvSpPr/>
          <p:nvPr/>
        </p:nvSpPr>
        <p:spPr>
          <a:xfrm>
            <a:off x="3332480" y="3048000"/>
            <a:ext cx="2266039" cy="2404867"/>
          </a:xfrm>
          <a:custGeom>
            <a:avLst/>
            <a:gdLst>
              <a:gd name="connsiteX0" fmla="*/ 0 w 2266039"/>
              <a:gd name="connsiteY0" fmla="*/ 1686560 h 2404867"/>
              <a:gd name="connsiteX1" fmla="*/ 640080 w 2266039"/>
              <a:gd name="connsiteY1" fmla="*/ 2397760 h 2404867"/>
              <a:gd name="connsiteX2" fmla="*/ 1584960 w 2266039"/>
              <a:gd name="connsiteY2" fmla="*/ 2001520 h 2404867"/>
              <a:gd name="connsiteX3" fmla="*/ 2245360 w 2266039"/>
              <a:gd name="connsiteY3" fmla="*/ 1198880 h 2404867"/>
              <a:gd name="connsiteX4" fmla="*/ 2072640 w 2266039"/>
              <a:gd name="connsiteY4" fmla="*/ 609600 h 2404867"/>
              <a:gd name="connsiteX5" fmla="*/ 1798320 w 2266039"/>
              <a:gd name="connsiteY5" fmla="*/ 243840 h 2404867"/>
              <a:gd name="connsiteX6" fmla="*/ 1422400 w 2266039"/>
              <a:gd name="connsiteY6" fmla="*/ 203200 h 2404867"/>
              <a:gd name="connsiteX7" fmla="*/ 1229360 w 2266039"/>
              <a:gd name="connsiteY7" fmla="*/ 0 h 240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6039" h="2404867">
                <a:moveTo>
                  <a:pt x="0" y="1686560"/>
                </a:moveTo>
                <a:cubicBezTo>
                  <a:pt x="187960" y="2015913"/>
                  <a:pt x="375920" y="2345267"/>
                  <a:pt x="640080" y="2397760"/>
                </a:cubicBezTo>
                <a:cubicBezTo>
                  <a:pt x="904240" y="2450253"/>
                  <a:pt x="1317413" y="2201333"/>
                  <a:pt x="1584960" y="2001520"/>
                </a:cubicBezTo>
                <a:cubicBezTo>
                  <a:pt x="1852507" y="1801707"/>
                  <a:pt x="2164080" y="1430866"/>
                  <a:pt x="2245360" y="1198880"/>
                </a:cubicBezTo>
                <a:cubicBezTo>
                  <a:pt x="2326640" y="966894"/>
                  <a:pt x="2147147" y="768773"/>
                  <a:pt x="2072640" y="609600"/>
                </a:cubicBezTo>
                <a:cubicBezTo>
                  <a:pt x="1998133" y="450427"/>
                  <a:pt x="1906693" y="311573"/>
                  <a:pt x="1798320" y="243840"/>
                </a:cubicBezTo>
                <a:cubicBezTo>
                  <a:pt x="1689947" y="176107"/>
                  <a:pt x="1517227" y="243840"/>
                  <a:pt x="1422400" y="203200"/>
                </a:cubicBezTo>
                <a:cubicBezTo>
                  <a:pt x="1327573" y="162560"/>
                  <a:pt x="1278466" y="81280"/>
                  <a:pt x="1229360" y="0"/>
                </a:cubicBezTo>
              </a:path>
            </a:pathLst>
          </a:custGeom>
          <a:noFill/>
          <a:ln w="38100">
            <a:solidFill>
              <a:srgbClr val="FF0000"/>
            </a:solidFill>
            <a:tailEnd type="triangle"/>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Freeform 14"/>
          <p:cNvSpPr/>
          <p:nvPr/>
        </p:nvSpPr>
        <p:spPr>
          <a:xfrm>
            <a:off x="4597879" y="1009291"/>
            <a:ext cx="3916393" cy="3082514"/>
          </a:xfrm>
          <a:custGeom>
            <a:avLst/>
            <a:gdLst>
              <a:gd name="connsiteX0" fmla="*/ 0 w 3916393"/>
              <a:gd name="connsiteY0" fmla="*/ 2096218 h 3082514"/>
              <a:gd name="connsiteX1" fmla="*/ 146649 w 3916393"/>
              <a:gd name="connsiteY1" fmla="*/ 2260120 h 3082514"/>
              <a:gd name="connsiteX2" fmla="*/ 586596 w 3916393"/>
              <a:gd name="connsiteY2" fmla="*/ 2286000 h 3082514"/>
              <a:gd name="connsiteX3" fmla="*/ 793630 w 3916393"/>
              <a:gd name="connsiteY3" fmla="*/ 2656935 h 3082514"/>
              <a:gd name="connsiteX4" fmla="*/ 983412 w 3916393"/>
              <a:gd name="connsiteY4" fmla="*/ 3001992 h 3082514"/>
              <a:gd name="connsiteX5" fmla="*/ 1406106 w 3916393"/>
              <a:gd name="connsiteY5" fmla="*/ 3053751 h 3082514"/>
              <a:gd name="connsiteX6" fmla="*/ 1708030 w 3916393"/>
              <a:gd name="connsiteY6" fmla="*/ 2631056 h 3082514"/>
              <a:gd name="connsiteX7" fmla="*/ 3916393 w 3916393"/>
              <a:gd name="connsiteY7" fmla="*/ 0 h 3082514"/>
              <a:gd name="connsiteX8" fmla="*/ 3916393 w 3916393"/>
              <a:gd name="connsiteY8" fmla="*/ 0 h 308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6393" h="3082514">
                <a:moveTo>
                  <a:pt x="0" y="2096218"/>
                </a:moveTo>
                <a:cubicBezTo>
                  <a:pt x="24441" y="2162354"/>
                  <a:pt x="48883" y="2228490"/>
                  <a:pt x="146649" y="2260120"/>
                </a:cubicBezTo>
                <a:cubicBezTo>
                  <a:pt x="244415" y="2291750"/>
                  <a:pt x="478766" y="2219864"/>
                  <a:pt x="586596" y="2286000"/>
                </a:cubicBezTo>
                <a:cubicBezTo>
                  <a:pt x="694426" y="2352136"/>
                  <a:pt x="727494" y="2537603"/>
                  <a:pt x="793630" y="2656935"/>
                </a:cubicBezTo>
                <a:cubicBezTo>
                  <a:pt x="859766" y="2776267"/>
                  <a:pt x="881333" y="2935856"/>
                  <a:pt x="983412" y="3001992"/>
                </a:cubicBezTo>
                <a:cubicBezTo>
                  <a:pt x="1085491" y="3068128"/>
                  <a:pt x="1285336" y="3115574"/>
                  <a:pt x="1406106" y="3053751"/>
                </a:cubicBezTo>
                <a:cubicBezTo>
                  <a:pt x="1526876" y="2991928"/>
                  <a:pt x="1289649" y="3140015"/>
                  <a:pt x="1708030" y="2631056"/>
                </a:cubicBezTo>
                <a:cubicBezTo>
                  <a:pt x="2126411" y="2122098"/>
                  <a:pt x="3916393" y="0"/>
                  <a:pt x="3916393" y="0"/>
                </a:cubicBezTo>
                <a:lnTo>
                  <a:pt x="3916393" y="0"/>
                </a:lnTo>
              </a:path>
            </a:pathLst>
          </a:custGeom>
          <a:noFill/>
          <a:ln w="38100">
            <a:solidFill>
              <a:srgbClr val="FF0000"/>
            </a:solidFill>
            <a:tailEnd type="triangle"/>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9" name="Group 18"/>
          <p:cNvGrpSpPr/>
          <p:nvPr/>
        </p:nvGrpSpPr>
        <p:grpSpPr>
          <a:xfrm>
            <a:off x="2196132" y="-246589"/>
            <a:ext cx="6439594" cy="5579017"/>
            <a:chOff x="2196132" y="-246589"/>
            <a:chExt cx="6439594" cy="5579017"/>
          </a:xfrm>
        </p:grpSpPr>
        <p:sp>
          <p:nvSpPr>
            <p:cNvPr id="16" name="Freeform 15"/>
            <p:cNvSpPr/>
            <p:nvPr/>
          </p:nvSpPr>
          <p:spPr>
            <a:xfrm>
              <a:off x="2196132" y="-246589"/>
              <a:ext cx="6439594" cy="4464906"/>
            </a:xfrm>
            <a:custGeom>
              <a:avLst/>
              <a:gdLst>
                <a:gd name="connsiteX0" fmla="*/ 6352645 w 6439594"/>
                <a:gd name="connsiteY0" fmla="*/ 798680 h 4464906"/>
                <a:gd name="connsiteX1" fmla="*/ 5628026 w 6439594"/>
                <a:gd name="connsiteY1" fmla="*/ 125819 h 4464906"/>
                <a:gd name="connsiteX2" fmla="*/ 469430 w 6439594"/>
                <a:gd name="connsiteY2" fmla="*/ 108566 h 4464906"/>
                <a:gd name="connsiteX3" fmla="*/ 296902 w 6439594"/>
                <a:gd name="connsiteY3" fmla="*/ 1255880 h 4464906"/>
                <a:gd name="connsiteX4" fmla="*/ 987015 w 6439594"/>
                <a:gd name="connsiteY4" fmla="*/ 2912151 h 4464906"/>
                <a:gd name="connsiteX5" fmla="*/ 1858283 w 6439594"/>
                <a:gd name="connsiteY5" fmla="*/ 3740287 h 4464906"/>
                <a:gd name="connsiteX6" fmla="*/ 1392457 w 6439594"/>
                <a:gd name="connsiteY6" fmla="*/ 4214740 h 4464906"/>
                <a:gd name="connsiteX7" fmla="*/ 1133664 w 6439594"/>
                <a:gd name="connsiteY7" fmla="*/ 4464906 h 446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39594" h="4464906">
                  <a:moveTo>
                    <a:pt x="6352645" y="798680"/>
                  </a:moveTo>
                  <a:cubicBezTo>
                    <a:pt x="6480603" y="519759"/>
                    <a:pt x="6608562" y="240838"/>
                    <a:pt x="5628026" y="125819"/>
                  </a:cubicBezTo>
                  <a:cubicBezTo>
                    <a:pt x="4647490" y="10800"/>
                    <a:pt x="1357951" y="-79778"/>
                    <a:pt x="469430" y="108566"/>
                  </a:cubicBezTo>
                  <a:cubicBezTo>
                    <a:pt x="-419091" y="296910"/>
                    <a:pt x="210638" y="788616"/>
                    <a:pt x="296902" y="1255880"/>
                  </a:cubicBezTo>
                  <a:cubicBezTo>
                    <a:pt x="383166" y="1723144"/>
                    <a:pt x="726785" y="2498083"/>
                    <a:pt x="987015" y="2912151"/>
                  </a:cubicBezTo>
                  <a:cubicBezTo>
                    <a:pt x="1247245" y="3326219"/>
                    <a:pt x="1790709" y="3523189"/>
                    <a:pt x="1858283" y="3740287"/>
                  </a:cubicBezTo>
                  <a:cubicBezTo>
                    <a:pt x="1925857" y="3957385"/>
                    <a:pt x="1513227" y="4093970"/>
                    <a:pt x="1392457" y="4214740"/>
                  </a:cubicBezTo>
                  <a:cubicBezTo>
                    <a:pt x="1271687" y="4335510"/>
                    <a:pt x="1202675" y="4400208"/>
                    <a:pt x="1133664" y="4464906"/>
                  </a:cubicBezTo>
                </a:path>
              </a:pathLst>
            </a:custGeom>
            <a:noFill/>
            <a:ln w="38100">
              <a:solidFill>
                <a:srgbClr val="FF0000"/>
              </a:solidFill>
              <a:tailEnd type="triangle"/>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Freeform 17"/>
            <p:cNvSpPr/>
            <p:nvPr/>
          </p:nvSpPr>
          <p:spPr>
            <a:xfrm>
              <a:off x="3260785" y="990601"/>
              <a:ext cx="5253487" cy="4341827"/>
            </a:xfrm>
            <a:custGeom>
              <a:avLst/>
              <a:gdLst>
                <a:gd name="connsiteX0" fmla="*/ 5443268 w 5443268"/>
                <a:gd name="connsiteY0" fmla="*/ 0 h 4331764"/>
                <a:gd name="connsiteX1" fmla="*/ 4235570 w 5443268"/>
                <a:gd name="connsiteY1" fmla="*/ 1587261 h 4331764"/>
                <a:gd name="connsiteX2" fmla="*/ 2950234 w 5443268"/>
                <a:gd name="connsiteY2" fmla="*/ 2838091 h 4331764"/>
                <a:gd name="connsiteX3" fmla="*/ 2260121 w 5443268"/>
                <a:gd name="connsiteY3" fmla="*/ 3295291 h 4331764"/>
                <a:gd name="connsiteX4" fmla="*/ 1966823 w 5443268"/>
                <a:gd name="connsiteY4" fmla="*/ 3812876 h 4331764"/>
                <a:gd name="connsiteX5" fmla="*/ 810883 w 5443268"/>
                <a:gd name="connsiteY5" fmla="*/ 4330461 h 4331764"/>
                <a:gd name="connsiteX6" fmla="*/ 198407 w 5443268"/>
                <a:gd name="connsiteY6" fmla="*/ 3950898 h 4331764"/>
                <a:gd name="connsiteX7" fmla="*/ 0 w 5443268"/>
                <a:gd name="connsiteY7" fmla="*/ 3640347 h 433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43268" h="4331764">
                  <a:moveTo>
                    <a:pt x="5443268" y="0"/>
                  </a:moveTo>
                  <a:cubicBezTo>
                    <a:pt x="5047172" y="557123"/>
                    <a:pt x="4651076" y="1114246"/>
                    <a:pt x="4235570" y="1587261"/>
                  </a:cubicBezTo>
                  <a:cubicBezTo>
                    <a:pt x="3820064" y="2060276"/>
                    <a:pt x="3279475" y="2553419"/>
                    <a:pt x="2950234" y="2838091"/>
                  </a:cubicBezTo>
                  <a:cubicBezTo>
                    <a:pt x="2620993" y="3122763"/>
                    <a:pt x="2424023" y="3132827"/>
                    <a:pt x="2260121" y="3295291"/>
                  </a:cubicBezTo>
                  <a:cubicBezTo>
                    <a:pt x="2096219" y="3457755"/>
                    <a:pt x="2208363" y="3640348"/>
                    <a:pt x="1966823" y="3812876"/>
                  </a:cubicBezTo>
                  <a:cubicBezTo>
                    <a:pt x="1725283" y="3985404"/>
                    <a:pt x="1105619" y="4307457"/>
                    <a:pt x="810883" y="4330461"/>
                  </a:cubicBezTo>
                  <a:cubicBezTo>
                    <a:pt x="516147" y="4353465"/>
                    <a:pt x="333554" y="4065917"/>
                    <a:pt x="198407" y="3950898"/>
                  </a:cubicBezTo>
                  <a:cubicBezTo>
                    <a:pt x="63260" y="3835879"/>
                    <a:pt x="31630" y="3738113"/>
                    <a:pt x="0" y="3640347"/>
                  </a:cubicBezTo>
                </a:path>
              </a:pathLst>
            </a:custGeom>
            <a:noFill/>
            <a:ln w="38100">
              <a:solidFill>
                <a:srgbClr val="FF0000"/>
              </a:solidFill>
              <a:tailEnd type="triangle"/>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20" name="Freeform 19"/>
          <p:cNvSpPr/>
          <p:nvPr/>
        </p:nvSpPr>
        <p:spPr>
          <a:xfrm>
            <a:off x="3079630" y="2924355"/>
            <a:ext cx="1070553" cy="1354347"/>
          </a:xfrm>
          <a:custGeom>
            <a:avLst/>
            <a:gdLst>
              <a:gd name="connsiteX0" fmla="*/ 215661 w 1070553"/>
              <a:gd name="connsiteY0" fmla="*/ 1354347 h 1354347"/>
              <a:gd name="connsiteX1" fmla="*/ 1061049 w 1070553"/>
              <a:gd name="connsiteY1" fmla="*/ 629728 h 1354347"/>
              <a:gd name="connsiteX2" fmla="*/ 629728 w 1070553"/>
              <a:gd name="connsiteY2" fmla="*/ 163902 h 1354347"/>
              <a:gd name="connsiteX3" fmla="*/ 0 w 1070553"/>
              <a:gd name="connsiteY3" fmla="*/ 0 h 1354347"/>
            </a:gdLst>
            <a:ahLst/>
            <a:cxnLst>
              <a:cxn ang="0">
                <a:pos x="connsiteX0" y="connsiteY0"/>
              </a:cxn>
              <a:cxn ang="0">
                <a:pos x="connsiteX1" y="connsiteY1"/>
              </a:cxn>
              <a:cxn ang="0">
                <a:pos x="connsiteX2" y="connsiteY2"/>
              </a:cxn>
              <a:cxn ang="0">
                <a:pos x="connsiteX3" y="connsiteY3"/>
              </a:cxn>
            </a:cxnLst>
            <a:rect l="l" t="t" r="r" b="b"/>
            <a:pathLst>
              <a:path w="1070553" h="1354347">
                <a:moveTo>
                  <a:pt x="215661" y="1354347"/>
                </a:moveTo>
                <a:cubicBezTo>
                  <a:pt x="603849" y="1091241"/>
                  <a:pt x="992038" y="828135"/>
                  <a:pt x="1061049" y="629728"/>
                </a:cubicBezTo>
                <a:cubicBezTo>
                  <a:pt x="1130060" y="431321"/>
                  <a:pt x="806569" y="268857"/>
                  <a:pt x="629728" y="163902"/>
                </a:cubicBezTo>
                <a:cubicBezTo>
                  <a:pt x="452887" y="58947"/>
                  <a:pt x="226443" y="29473"/>
                  <a:pt x="0" y="0"/>
                </a:cubicBezTo>
              </a:path>
            </a:pathLst>
          </a:custGeom>
          <a:noFill/>
          <a:ln w="38100">
            <a:solidFill>
              <a:srgbClr val="FF0000"/>
            </a:solidFill>
            <a:tailEnd type="triangle"/>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Freeform 20"/>
          <p:cNvSpPr/>
          <p:nvPr/>
        </p:nvSpPr>
        <p:spPr>
          <a:xfrm>
            <a:off x="2973546" y="3058419"/>
            <a:ext cx="1391419" cy="521544"/>
          </a:xfrm>
          <a:custGeom>
            <a:avLst/>
            <a:gdLst>
              <a:gd name="connsiteX0" fmla="*/ 0 w 1449238"/>
              <a:gd name="connsiteY0" fmla="*/ 0 h 439947"/>
              <a:gd name="connsiteX1" fmla="*/ 1449238 w 1449238"/>
              <a:gd name="connsiteY1" fmla="*/ 439947 h 439947"/>
            </a:gdLst>
            <a:ahLst/>
            <a:cxnLst>
              <a:cxn ang="0">
                <a:pos x="connsiteX0" y="connsiteY0"/>
              </a:cxn>
              <a:cxn ang="0">
                <a:pos x="connsiteX1" y="connsiteY1"/>
              </a:cxn>
            </a:cxnLst>
            <a:rect l="l" t="t" r="r" b="b"/>
            <a:pathLst>
              <a:path w="1449238" h="439947">
                <a:moveTo>
                  <a:pt x="0" y="0"/>
                </a:moveTo>
                <a:lnTo>
                  <a:pt x="1449238" y="439947"/>
                </a:lnTo>
              </a:path>
            </a:pathLst>
          </a:custGeom>
          <a:noFill/>
          <a:ln w="38100">
            <a:solidFill>
              <a:srgbClr val="FF0000"/>
            </a:solidFill>
            <a:tailEnd type="triangle"/>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Freeform 21"/>
          <p:cNvSpPr/>
          <p:nvPr/>
        </p:nvSpPr>
        <p:spPr>
          <a:xfrm>
            <a:off x="2868706" y="1165412"/>
            <a:ext cx="5656729" cy="4620532"/>
          </a:xfrm>
          <a:custGeom>
            <a:avLst/>
            <a:gdLst>
              <a:gd name="connsiteX0" fmla="*/ 5656729 w 5656729"/>
              <a:gd name="connsiteY0" fmla="*/ 0 h 4620532"/>
              <a:gd name="connsiteX1" fmla="*/ 3747247 w 5656729"/>
              <a:gd name="connsiteY1" fmla="*/ 2429435 h 4620532"/>
              <a:gd name="connsiteX2" fmla="*/ 3245223 w 5656729"/>
              <a:gd name="connsiteY2" fmla="*/ 2832847 h 4620532"/>
              <a:gd name="connsiteX3" fmla="*/ 2796988 w 5656729"/>
              <a:gd name="connsiteY3" fmla="*/ 3567953 h 4620532"/>
              <a:gd name="connsiteX4" fmla="*/ 1541929 w 5656729"/>
              <a:gd name="connsiteY4" fmla="*/ 4536141 h 4620532"/>
              <a:gd name="connsiteX5" fmla="*/ 932329 w 5656729"/>
              <a:gd name="connsiteY5" fmla="*/ 4536141 h 4620532"/>
              <a:gd name="connsiteX6" fmla="*/ 0 w 5656729"/>
              <a:gd name="connsiteY6" fmla="*/ 4231341 h 46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729" h="4620532">
                <a:moveTo>
                  <a:pt x="5656729" y="0"/>
                </a:moveTo>
                <a:cubicBezTo>
                  <a:pt x="4902947" y="978647"/>
                  <a:pt x="4149165" y="1957294"/>
                  <a:pt x="3747247" y="2429435"/>
                </a:cubicBezTo>
                <a:cubicBezTo>
                  <a:pt x="3345329" y="2901576"/>
                  <a:pt x="3403599" y="2643094"/>
                  <a:pt x="3245223" y="2832847"/>
                </a:cubicBezTo>
                <a:cubicBezTo>
                  <a:pt x="3086846" y="3022600"/>
                  <a:pt x="3080870" y="3284071"/>
                  <a:pt x="2796988" y="3567953"/>
                </a:cubicBezTo>
                <a:cubicBezTo>
                  <a:pt x="2513106" y="3851835"/>
                  <a:pt x="1852705" y="4374776"/>
                  <a:pt x="1541929" y="4536141"/>
                </a:cubicBezTo>
                <a:cubicBezTo>
                  <a:pt x="1231152" y="4697506"/>
                  <a:pt x="1189317" y="4586941"/>
                  <a:pt x="932329" y="4536141"/>
                </a:cubicBezTo>
                <a:cubicBezTo>
                  <a:pt x="675341" y="4485341"/>
                  <a:pt x="337670" y="4358341"/>
                  <a:pt x="0" y="4231341"/>
                </a:cubicBezTo>
              </a:path>
            </a:pathLst>
          </a:custGeom>
          <a:noFill/>
          <a:ln w="38100">
            <a:solidFill>
              <a:srgbClr val="FF0000"/>
            </a:solidFill>
            <a:tailEnd type="triangle"/>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Arc 22"/>
          <p:cNvSpPr/>
          <p:nvPr/>
        </p:nvSpPr>
        <p:spPr>
          <a:xfrm>
            <a:off x="2973546" y="5452867"/>
            <a:ext cx="914400" cy="914400"/>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p:cNvSpPr/>
          <p:nvPr/>
        </p:nvSpPr>
        <p:spPr>
          <a:xfrm>
            <a:off x="2811700" y="5452867"/>
            <a:ext cx="914400" cy="914400"/>
          </a:xfrm>
          <a:prstGeom prst="arc">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2877671" y="1129553"/>
            <a:ext cx="5791200" cy="4592450"/>
          </a:xfrm>
          <a:custGeom>
            <a:avLst/>
            <a:gdLst>
              <a:gd name="connsiteX0" fmla="*/ 5791200 w 5791200"/>
              <a:gd name="connsiteY0" fmla="*/ 0 h 4592450"/>
              <a:gd name="connsiteX1" fmla="*/ 4320988 w 5791200"/>
              <a:gd name="connsiteY1" fmla="*/ 2008094 h 4592450"/>
              <a:gd name="connsiteX2" fmla="*/ 3352800 w 5791200"/>
              <a:gd name="connsiteY2" fmla="*/ 2779059 h 4592450"/>
              <a:gd name="connsiteX3" fmla="*/ 3003176 w 5791200"/>
              <a:gd name="connsiteY3" fmla="*/ 3388659 h 4592450"/>
              <a:gd name="connsiteX4" fmla="*/ 1766047 w 5791200"/>
              <a:gd name="connsiteY4" fmla="*/ 4518212 h 4592450"/>
              <a:gd name="connsiteX5" fmla="*/ 358588 w 5791200"/>
              <a:gd name="connsiteY5" fmla="*/ 4464423 h 4592450"/>
              <a:gd name="connsiteX6" fmla="*/ 0 w 5791200"/>
              <a:gd name="connsiteY6" fmla="*/ 4303059 h 459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91200" h="4592450">
                <a:moveTo>
                  <a:pt x="5791200" y="0"/>
                </a:moveTo>
                <a:cubicBezTo>
                  <a:pt x="5259294" y="772459"/>
                  <a:pt x="4727388" y="1544918"/>
                  <a:pt x="4320988" y="2008094"/>
                </a:cubicBezTo>
                <a:cubicBezTo>
                  <a:pt x="3914588" y="2471270"/>
                  <a:pt x="3572435" y="2548965"/>
                  <a:pt x="3352800" y="2779059"/>
                </a:cubicBezTo>
                <a:cubicBezTo>
                  <a:pt x="3133165" y="3009153"/>
                  <a:pt x="3267635" y="3098800"/>
                  <a:pt x="3003176" y="3388659"/>
                </a:cubicBezTo>
                <a:cubicBezTo>
                  <a:pt x="2738717" y="3678518"/>
                  <a:pt x="2206812" y="4338918"/>
                  <a:pt x="1766047" y="4518212"/>
                </a:cubicBezTo>
                <a:cubicBezTo>
                  <a:pt x="1325282" y="4697506"/>
                  <a:pt x="652929" y="4500282"/>
                  <a:pt x="358588" y="4464423"/>
                </a:cubicBezTo>
                <a:cubicBezTo>
                  <a:pt x="64247" y="4428564"/>
                  <a:pt x="32123" y="4365811"/>
                  <a:pt x="0" y="4303059"/>
                </a:cubicBezTo>
              </a:path>
            </a:pathLst>
          </a:custGeom>
          <a:noFill/>
          <a:ln w="38100">
            <a:solidFill>
              <a:srgbClr val="FF0000"/>
            </a:solidFill>
            <a:headEnd type="triangle"/>
            <a:tailEnd type="none"/>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495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0" grpId="0" animBg="1"/>
      <p:bldP spid="21" grpId="0" animBg="1"/>
      <p:bldP spid="22" grpId="0" animBg="1"/>
      <p:bldP spid="25" grpId="0" animBg="1"/>
    </p:bld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noFill/>
        <a:ln w="38100">
          <a:solidFill>
            <a:srgbClr val="FF0000"/>
          </a:solidFill>
          <a:tailEnd type="triangle"/>
        </a:ln>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43DA2281-76C7-49C9-8FE4-F79759A80853}" vid="{1638B3F6-6388-4FC0-B6BE-9AC1BEEC180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1102</TotalTime>
  <Words>2151</Words>
  <Application>Microsoft Office PowerPoint</Application>
  <PresentationFormat>Widescreen</PresentationFormat>
  <Paragraphs>232</Paragraphs>
  <Slides>19</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Candara</vt:lpstr>
      <vt:lpstr>Century Gothic</vt:lpstr>
      <vt:lpstr>Levenim MT</vt:lpstr>
      <vt:lpstr>Tahoma</vt:lpstr>
      <vt:lpstr>Wingdings</vt:lpstr>
      <vt:lpstr>ancient_tragedy</vt:lpstr>
      <vt:lpstr>Aeschylus’ Eumenides</vt:lpstr>
      <vt:lpstr>PowerPoint Presentation</vt:lpstr>
      <vt:lpstr>PowerPoint Presentation</vt:lpstr>
      <vt:lpstr>Agenda</vt:lpstr>
      <vt:lpstr>Tragedy in Performance</vt:lpstr>
      <vt:lpstr>PowerPoint Presentation</vt:lpstr>
      <vt:lpstr>PowerPoint Presentation</vt:lpstr>
      <vt:lpstr>Recap &amp; Update</vt:lpstr>
      <vt:lpstr>PowerPoint Presentation</vt:lpstr>
      <vt:lpstr>Eumenides: Analysis</vt:lpstr>
      <vt:lpstr>PowerPoint Presentation</vt:lpstr>
      <vt:lpstr>PowerPoint Presentation</vt:lpstr>
      <vt:lpstr>PowerPoint Presentation</vt:lpstr>
      <vt:lpstr>PowerPoint Presentation</vt:lpstr>
      <vt:lpstr>Tragic Patterns: Aeschylean Epiphany</vt:lpstr>
      <vt:lpstr>Oresteia: Oppositions, Progressions</vt:lpstr>
      <vt:lpstr>Oresteia: Dramatic Planes</vt:lpstr>
      <vt:lpstr>Justice on Trial</vt:lpstr>
      <vt:lpstr>Procedure</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Andrew Scholtz</dc:creator>
  <cp:lastModifiedBy>Scholtz, Andrew</cp:lastModifiedBy>
  <cp:revision>138</cp:revision>
  <cp:lastPrinted>2015-03-04T22:20:10Z</cp:lastPrinted>
  <dcterms:created xsi:type="dcterms:W3CDTF">2010-03-09T02:32:41Z</dcterms:created>
  <dcterms:modified xsi:type="dcterms:W3CDTF">2020-02-27T05:01:15Z</dcterms:modified>
</cp:coreProperties>
</file>