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5" r:id="rId1"/>
  </p:sldMasterIdLst>
  <p:notesMasterIdLst>
    <p:notesMasterId r:id="rId17"/>
  </p:notesMasterIdLst>
  <p:handoutMasterIdLst>
    <p:handoutMasterId r:id="rId18"/>
  </p:handoutMasterIdLst>
  <p:sldIdLst>
    <p:sldId id="280" r:id="rId2"/>
    <p:sldId id="277" r:id="rId3"/>
    <p:sldId id="278" r:id="rId4"/>
    <p:sldId id="281" r:id="rId5"/>
    <p:sldId id="258" r:id="rId6"/>
    <p:sldId id="259" r:id="rId7"/>
    <p:sldId id="260" r:id="rId8"/>
    <p:sldId id="261" r:id="rId9"/>
    <p:sldId id="274" r:id="rId10"/>
    <p:sldId id="262" r:id="rId11"/>
    <p:sldId id="263" r:id="rId12"/>
    <p:sldId id="268" r:id="rId13"/>
    <p:sldId id="269" r:id="rId14"/>
    <p:sldId id="270" r:id="rId15"/>
    <p:sldId id="276" r:id="rId1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5454"/>
    <a:srgbClr val="54BAD2"/>
    <a:srgbClr val="E5E5FF"/>
    <a:srgbClr val="1A1A1A"/>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396" autoAdjust="0"/>
    <p:restoredTop sz="96395" autoAdjust="0"/>
  </p:normalViewPr>
  <p:slideViewPr>
    <p:cSldViewPr snapToGrid="0" showGuides="1">
      <p:cViewPr varScale="1">
        <p:scale>
          <a:sx n="111" d="100"/>
          <a:sy n="111" d="100"/>
        </p:scale>
        <p:origin x="1254" y="114"/>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55" d="100"/>
          <a:sy n="55" d="100"/>
        </p:scale>
        <p:origin x="-2814"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_rels/viewProps.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slide" Target="slides/slide12.xml"/><Relationship Id="rId1" Type="http://schemas.openxmlformats.org/officeDocument/2006/relationships/slide" Target="slides/slide7.xml"/><Relationship Id="rId4"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1655763" y="482600"/>
            <a:ext cx="3700462" cy="208280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45253" y="2703686"/>
            <a:ext cx="5919894" cy="5895930"/>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a:t>
            </a:fld>
            <a:endParaRPr lang="en-US"/>
          </a:p>
        </p:txBody>
      </p:sp>
    </p:spTree>
    <p:extLst>
      <p:ext uri="{BB962C8B-B14F-4D97-AF65-F5344CB8AC3E}">
        <p14:creationId xmlns:p14="http://schemas.microsoft.com/office/powerpoint/2010/main" val="1116026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FE162DD9-B67E-4D4B-BBE7-91E2D28146D6}" type="slidenum">
              <a:rPr lang="en-US" smtClean="0"/>
              <a:pPr/>
              <a:t>10</a:t>
            </a:fld>
            <a:endParaRPr lang="en-US"/>
          </a:p>
        </p:txBody>
      </p:sp>
      <p:sp>
        <p:nvSpPr>
          <p:cNvPr id="10" name="Slide Image Placeholder 9"/>
          <p:cNvSpPr>
            <a:spLocks noGrp="1" noRot="1" noChangeAspect="1"/>
          </p:cNvSpPr>
          <p:nvPr>
            <p:ph type="sldImg"/>
          </p:nvPr>
        </p:nvSpPr>
        <p:spPr>
          <a:xfrm>
            <a:off x="1655763" y="482600"/>
            <a:ext cx="3700462" cy="2082800"/>
          </a:xfrm>
        </p:spPr>
      </p:sp>
      <p:sp>
        <p:nvSpPr>
          <p:cNvPr id="2" name="Notes Placeholder 1"/>
          <p:cNvSpPr>
            <a:spLocks noGrp="1"/>
          </p:cNvSpPr>
          <p:nvPr>
            <p:ph type="body" idx="1"/>
          </p:nvPr>
        </p:nvSpPr>
        <p:spPr/>
        <p:txBody>
          <a:bodyPr/>
          <a:lstStyle/>
          <a:p>
            <a:r>
              <a:rPr lang="en-US" dirty="0" smtClean="0"/>
              <a:t>PROLOGUE we find in beginning of play there’s a plague</a:t>
            </a:r>
            <a:r>
              <a:rPr lang="en-US" baseline="0" dirty="0" smtClean="0"/>
              <a:t> at </a:t>
            </a:r>
            <a:r>
              <a:rPr lang="en-US" baseline="0" dirty="0" err="1" smtClean="0"/>
              <a:t>thebes</a:t>
            </a:r>
            <a:r>
              <a:rPr lang="en-US" baseline="0" dirty="0" smtClean="0"/>
              <a:t>. disease has settled over the city, it’s crops, animals, and people. a healing is sought – sort of like a purification. but we also meet </a:t>
            </a:r>
            <a:r>
              <a:rPr lang="en-US" baseline="0" dirty="0" err="1" smtClean="0"/>
              <a:t>oedipus</a:t>
            </a:r>
            <a:r>
              <a:rPr lang="en-US" baseline="0" dirty="0" smtClean="0"/>
              <a:t>, “you all know me, the world knows my fame.” displays a hubristic attitude. question: where will that attitude end up? displays as well possibly patronizing attitude. “I would be blind to misery not to pity my people kneeling at my feet.”</a:t>
            </a:r>
          </a:p>
          <a:p>
            <a:r>
              <a:rPr lang="en-US" dirty="0" smtClean="0"/>
              <a:t>priest to Oedipus, possibly foreshadowing?</a:t>
            </a:r>
            <a:r>
              <a:rPr lang="en-US" baseline="0" dirty="0" smtClean="0"/>
              <a:t> “you cannot equal the gods, / your children [</a:t>
            </a:r>
            <a:r>
              <a:rPr lang="en-US" i="1" baseline="0" dirty="0" err="1" smtClean="0"/>
              <a:t>paides</a:t>
            </a:r>
            <a:r>
              <a:rPr lang="en-US" baseline="0" dirty="0" smtClean="0"/>
              <a:t> but = subjects] know that. but we do rate you first of men….” hero-</a:t>
            </a:r>
            <a:r>
              <a:rPr lang="en-US" baseline="0" dirty="0" err="1" smtClean="0"/>
              <a:t>oed</a:t>
            </a:r>
            <a:r>
              <a:rPr lang="en-US" baseline="0" dirty="0" smtClean="0"/>
              <a:t>. they supplicate Oedipus almost as if he were a god.</a:t>
            </a:r>
          </a:p>
          <a:p>
            <a:r>
              <a:rPr lang="en-US" baseline="0" dirty="0" smtClean="0"/>
              <a:t>with </a:t>
            </a:r>
            <a:r>
              <a:rPr lang="en-US" baseline="0" dirty="0" err="1" smtClean="0"/>
              <a:t>creon’s</a:t>
            </a:r>
            <a:r>
              <a:rPr lang="en-US" baseline="0" dirty="0" smtClean="0"/>
              <a:t> arrival we learn from </a:t>
            </a:r>
            <a:r>
              <a:rPr lang="en-US" baseline="0" dirty="0" err="1" smtClean="0"/>
              <a:t>creon</a:t>
            </a:r>
            <a:r>
              <a:rPr lang="en-US" baseline="0" dirty="0" smtClean="0"/>
              <a:t> (back from </a:t>
            </a:r>
            <a:r>
              <a:rPr lang="en-US" baseline="0" dirty="0" err="1" smtClean="0"/>
              <a:t>delph</a:t>
            </a:r>
            <a:r>
              <a:rPr lang="en-US" baseline="0" dirty="0" smtClean="0"/>
              <a:t>) the cause of the plague. murder. so tragic patterns. problem? </a:t>
            </a:r>
            <a:r>
              <a:rPr lang="en-US" baseline="0" dirty="0" err="1" smtClean="0"/>
              <a:t>thebes</a:t>
            </a:r>
            <a:r>
              <a:rPr lang="en-US" baseline="0" dirty="0" smtClean="0"/>
              <a:t> in effect punished for not punishing malefactor. the sphinx a distraction. the killer is the “heart of our corruption” (miasma – technical term for ritual pollution, what catharsis is to wash away.) Oedipus asks how to cleanse selves. (99 Oedipus </a:t>
            </a:r>
            <a:r>
              <a:rPr lang="el-GR" dirty="0"/>
              <a:t>Ποίῳ καθαρμῷ;</a:t>
            </a:r>
            <a:r>
              <a:rPr lang="en-US" dirty="0"/>
              <a:t>) either by killing or by banishing killer.</a:t>
            </a:r>
            <a:endParaRPr lang="en-US" baseline="0" dirty="0" smtClean="0"/>
          </a:p>
          <a:p>
            <a:r>
              <a:rPr lang="en-US" baseline="0" dirty="0" smtClean="0"/>
              <a:t>chorus: </a:t>
            </a:r>
            <a:r>
              <a:rPr lang="en-US" baseline="0" dirty="0" err="1" smtClean="0"/>
              <a:t>invocational</a:t>
            </a:r>
            <a:r>
              <a:rPr lang="en-US" baseline="0" dirty="0" smtClean="0"/>
              <a:t> hymn. </a:t>
            </a:r>
            <a:r>
              <a:rPr lang="en-US" baseline="0" dirty="0" err="1" smtClean="0"/>
              <a:t>zeus</a:t>
            </a:r>
            <a:r>
              <a:rPr lang="en-US" baseline="0" dirty="0" smtClean="0"/>
              <a:t>. </a:t>
            </a:r>
            <a:r>
              <a:rPr lang="en-US" baseline="0" dirty="0" err="1" smtClean="0"/>
              <a:t>athena</a:t>
            </a:r>
            <a:r>
              <a:rPr lang="en-US" baseline="0" dirty="0" smtClean="0"/>
              <a:t>. </a:t>
            </a:r>
            <a:r>
              <a:rPr lang="en-US" baseline="0" dirty="0" err="1" smtClean="0"/>
              <a:t>artemis</a:t>
            </a:r>
            <a:r>
              <a:rPr lang="en-US" baseline="0" dirty="0" smtClean="0"/>
              <a:t>. </a:t>
            </a:r>
            <a:r>
              <a:rPr lang="en-US" baseline="0" dirty="0" err="1" smtClean="0"/>
              <a:t>apollo</a:t>
            </a:r>
            <a:r>
              <a:rPr lang="en-US" baseline="0" dirty="0" smtClean="0"/>
              <a:t>. </a:t>
            </a:r>
            <a:r>
              <a:rPr lang="en-US" baseline="0" dirty="0" err="1" smtClean="0"/>
              <a:t>dionysus</a:t>
            </a:r>
            <a:r>
              <a:rPr lang="en-US" baseline="0" dirty="0" smtClean="0"/>
              <a:t> (alludes to d’s connection to </a:t>
            </a:r>
            <a:r>
              <a:rPr lang="en-US" baseline="0" dirty="0" err="1" smtClean="0"/>
              <a:t>thebes</a:t>
            </a:r>
            <a:r>
              <a:rPr lang="en-US" baseline="0" dirty="0" smtClean="0"/>
              <a:t>). describing the dead: they go “like seabirds winging west outracing the day’s fire.”</a:t>
            </a:r>
          </a:p>
          <a:p>
            <a:r>
              <a:rPr lang="en-US" baseline="0" dirty="0" smtClean="0"/>
              <a:t>EPISODE 1. Oedipus: “you pray to the gods? let me grant your prayers.” </a:t>
            </a:r>
            <a:r>
              <a:rPr lang="en-US" baseline="0" dirty="0" err="1" smtClean="0"/>
              <a:t>oed’s</a:t>
            </a:r>
            <a:r>
              <a:rPr lang="en-US" baseline="0" dirty="0" smtClean="0"/>
              <a:t> proclamation. the killer is to reveal self and go into exile. why? at </a:t>
            </a:r>
            <a:r>
              <a:rPr lang="en-US" baseline="0" dirty="0" err="1" smtClean="0"/>
              <a:t>ahtens</a:t>
            </a:r>
            <a:r>
              <a:rPr lang="en-US" baseline="0" dirty="0" smtClean="0"/>
              <a:t>, that was often presented as a de facto option to accused killers. would distance killer from family of deceased, plus remove from </a:t>
            </a:r>
            <a:r>
              <a:rPr lang="en-US" baseline="0" dirty="0" err="1" smtClean="0"/>
              <a:t>athens</a:t>
            </a:r>
            <a:r>
              <a:rPr lang="en-US" baseline="0" dirty="0" smtClean="0"/>
              <a:t> source of pollution. even if doesn’t reveal self, still to be driven out. dramatic irony of calling curse on self if Oedipus harbors killer.</a:t>
            </a:r>
          </a:p>
          <a:p>
            <a:r>
              <a:rPr lang="en-US" baseline="0" dirty="0" smtClean="0"/>
              <a:t>leader-</a:t>
            </a:r>
            <a:r>
              <a:rPr lang="en-US" baseline="0" dirty="0" err="1" smtClean="0"/>
              <a:t>oed</a:t>
            </a:r>
            <a:r>
              <a:rPr lang="en-US" baseline="0" dirty="0" smtClean="0"/>
              <a:t> dialogue. hints at “rumors” etc. furious foreshadowing.</a:t>
            </a:r>
          </a:p>
          <a:p>
            <a:r>
              <a:rPr lang="en-US" dirty="0" err="1" smtClean="0"/>
              <a:t>tir-oed</a:t>
            </a:r>
            <a:r>
              <a:rPr lang="en-US" dirty="0" smtClean="0"/>
              <a:t>. in effect, AN AGON. for </a:t>
            </a:r>
            <a:r>
              <a:rPr lang="en-US" dirty="0" err="1" smtClean="0"/>
              <a:t>tir</a:t>
            </a:r>
            <a:r>
              <a:rPr lang="en-US" dirty="0" smtClean="0"/>
              <a:t>, the horror</a:t>
            </a:r>
            <a:r>
              <a:rPr lang="en-US" baseline="0" dirty="0" smtClean="0"/>
              <a:t> of truth. p. 178. </a:t>
            </a:r>
            <a:r>
              <a:rPr lang="en-US" baseline="0" dirty="0" err="1" smtClean="0"/>
              <a:t>oed’s</a:t>
            </a:r>
            <a:r>
              <a:rPr lang="en-US" baseline="0" dirty="0" smtClean="0"/>
              <a:t> unseemly wrath. cf. </a:t>
            </a:r>
            <a:r>
              <a:rPr lang="en-US" baseline="0" dirty="0" err="1" smtClean="0"/>
              <a:t>creon</a:t>
            </a:r>
            <a:r>
              <a:rPr lang="en-US" baseline="0" dirty="0" smtClean="0"/>
              <a:t> in ant. Oedipus revealed by </a:t>
            </a:r>
            <a:r>
              <a:rPr lang="en-US" baseline="0" dirty="0" err="1" smtClean="0"/>
              <a:t>tir</a:t>
            </a:r>
            <a:r>
              <a:rPr lang="en-US" baseline="0" dirty="0" smtClean="0"/>
              <a:t> as murderer and incestuous husband. so the suspense will Oedipus, will we ever believe </a:t>
            </a:r>
            <a:r>
              <a:rPr lang="en-US" baseline="0" dirty="0" err="1" smtClean="0"/>
              <a:t>tir</a:t>
            </a:r>
            <a:r>
              <a:rPr lang="en-US" baseline="0" dirty="0" smtClean="0"/>
              <a:t>? is so how? Oedipus blames cr. p. 185. “blind who now has eyes, beggar who now is rich” – </a:t>
            </a:r>
            <a:r>
              <a:rPr lang="en-US" baseline="0" dirty="0" err="1" smtClean="0"/>
              <a:t>oed’s</a:t>
            </a:r>
            <a:r>
              <a:rPr lang="en-US" baseline="0" dirty="0" smtClean="0"/>
              <a:t> reversal foreshadowed.</a:t>
            </a:r>
          </a:p>
          <a:p>
            <a:r>
              <a:rPr lang="en-US" baseline="0" dirty="0" err="1" smtClean="0"/>
              <a:t>STAS</a:t>
            </a:r>
            <a:r>
              <a:rPr lang="en-US" baseline="0" dirty="0" smtClean="0"/>
              <a:t> 1 chorus baffled.</a:t>
            </a:r>
          </a:p>
          <a:p>
            <a:r>
              <a:rPr lang="en-US" baseline="0" dirty="0" err="1" smtClean="0"/>
              <a:t>EPI</a:t>
            </a:r>
            <a:r>
              <a:rPr lang="en-US" baseline="0" dirty="0" smtClean="0"/>
              <a:t> 2. </a:t>
            </a:r>
            <a:r>
              <a:rPr lang="en-US" baseline="0" dirty="0" err="1" smtClean="0"/>
              <a:t>oed-creon</a:t>
            </a:r>
            <a:r>
              <a:rPr lang="en-US" baseline="0" dirty="0" smtClean="0"/>
              <a:t>. AGON. then, </a:t>
            </a:r>
            <a:r>
              <a:rPr lang="en-US" baseline="0" dirty="0" err="1" smtClean="0"/>
              <a:t>oed</a:t>
            </a:r>
            <a:r>
              <a:rPr lang="en-US" baseline="0" dirty="0" smtClean="0"/>
              <a:t>-j dialogue. j reveals the </a:t>
            </a:r>
            <a:r>
              <a:rPr lang="en-US" baseline="0" dirty="0" err="1" smtClean="0"/>
              <a:t>laius</a:t>
            </a:r>
            <a:r>
              <a:rPr lang="en-US" baseline="0" dirty="0" smtClean="0"/>
              <a:t> oracle. resonates with o’s memory of fork in road. Oedipus now fearful. remembers drunken man’s words. recounts his and </a:t>
            </a:r>
            <a:r>
              <a:rPr lang="en-US" baseline="0" dirty="0" err="1" smtClean="0"/>
              <a:t>laius</a:t>
            </a:r>
            <a:r>
              <a:rPr lang="en-US" baseline="0" dirty="0" smtClean="0"/>
              <a:t>’ road-rage. each exhibits hubris to the other.</a:t>
            </a:r>
          </a:p>
          <a:p>
            <a:r>
              <a:rPr lang="en-US" baseline="0" dirty="0" smtClean="0"/>
              <a:t>2</a:t>
            </a:r>
            <a:r>
              <a:rPr lang="en-US" baseline="30000" dirty="0" smtClean="0"/>
              <a:t>ND</a:t>
            </a:r>
            <a:r>
              <a:rPr lang="en-US" baseline="0" dirty="0" smtClean="0"/>
              <a:t> </a:t>
            </a:r>
            <a:r>
              <a:rPr lang="en-US" baseline="0" dirty="0" err="1" smtClean="0"/>
              <a:t>STAS</a:t>
            </a:r>
            <a:r>
              <a:rPr lang="en-US" baseline="0" dirty="0" smtClean="0"/>
              <a:t>. “pride breeds the tyrant violent pride, gorging, crammed to bursting / with all that is overripe and rich with ruin.” (</a:t>
            </a:r>
            <a:r>
              <a:rPr lang="en-US" dirty="0"/>
              <a:t>872–877 Υβ</a:t>
            </a:r>
            <a:r>
              <a:rPr lang="en-US" dirty="0" err="1"/>
              <a:t>ρις</a:t>
            </a:r>
            <a:r>
              <a:rPr lang="en-US" dirty="0"/>
              <a:t> </a:t>
            </a:r>
            <a:r>
              <a:rPr lang="en-US" dirty="0" err="1"/>
              <a:t>φυτεύει</a:t>
            </a:r>
            <a:r>
              <a:rPr lang="en-US" dirty="0"/>
              <a:t> </a:t>
            </a:r>
            <a:r>
              <a:rPr lang="en-US" dirty="0" err="1"/>
              <a:t>τύρ</a:t>
            </a:r>
            <a:r>
              <a:rPr lang="en-US" dirty="0"/>
              <a:t>αννον· ὕβρις, εἰ / πολλῶν ὑπερπλησθῇ μάταν / ἃ μὴ ᾽πίκαιρα μηδὲ συμφέροντα, / ἀκρότατα γεῖσ᾽ ἀναβᾶσ᾽ / &lt;ἄφαρ&gt; ἀπότομον ὤρουσεν εἰς ἀνάγκαν). the tyrant, then, as a quintessential tragic figure – in sense of awaiting doom correcting excesses.</a:t>
            </a:r>
          </a:p>
          <a:p>
            <a:r>
              <a:rPr lang="en-US" dirty="0"/>
              <a:t>3</a:t>
            </a:r>
            <a:r>
              <a:rPr lang="en-US" baseline="30000" dirty="0"/>
              <a:t>RD</a:t>
            </a:r>
            <a:r>
              <a:rPr lang="en-US" dirty="0"/>
              <a:t> </a:t>
            </a:r>
            <a:r>
              <a:rPr lang="en-US" dirty="0" err="1"/>
              <a:t>EPI</a:t>
            </a:r>
            <a:r>
              <a:rPr lang="en-US" dirty="0"/>
              <a:t> j in response to </a:t>
            </a:r>
            <a:r>
              <a:rPr lang="en-US" dirty="0" err="1"/>
              <a:t>corinthian</a:t>
            </a:r>
            <a:r>
              <a:rPr lang="en-US" dirty="0"/>
              <a:t> news declares world ruled not by decree of gods or fate but by chance. after all the news and revelation from </a:t>
            </a:r>
            <a:r>
              <a:rPr lang="en-US" dirty="0" err="1"/>
              <a:t>corinthian</a:t>
            </a:r>
            <a:r>
              <a:rPr lang="en-US" dirty="0"/>
              <a:t> messenger, </a:t>
            </a:r>
            <a:r>
              <a:rPr lang="en-US" dirty="0" smtClean="0"/>
              <a:t>Oedipus </a:t>
            </a:r>
            <a:r>
              <a:rPr lang="en-US" dirty="0"/>
              <a:t>must have truth. j freaks. </a:t>
            </a:r>
            <a:r>
              <a:rPr lang="en-US" dirty="0" err="1"/>
              <a:t>oed’s</a:t>
            </a:r>
            <a:r>
              <a:rPr lang="en-US" dirty="0"/>
              <a:t> determination to know truth of himself just as unrelenting as the tenor of previous messages regarding the matter. is this need to know hubristic? j had been speaking </a:t>
            </a:r>
            <a:r>
              <a:rPr lang="en-US" dirty="0" err="1"/>
              <a:t>oof</a:t>
            </a:r>
            <a:r>
              <a:rPr lang="en-US" dirty="0"/>
              <a:t> chance. he now adopts chance as his parent. “I count myself the son of Chance, / the great goddess, giver of all good things” (p. 224).</a:t>
            </a:r>
          </a:p>
          <a:p>
            <a:r>
              <a:rPr lang="en-US" dirty="0"/>
              <a:t>4</a:t>
            </a:r>
            <a:r>
              <a:rPr lang="en-US" baseline="30000" dirty="0"/>
              <a:t>TH</a:t>
            </a:r>
            <a:r>
              <a:rPr lang="en-US" dirty="0"/>
              <a:t> </a:t>
            </a:r>
            <a:r>
              <a:rPr lang="en-US" dirty="0" err="1"/>
              <a:t>STAS</a:t>
            </a:r>
            <a:r>
              <a:rPr lang="en-US" dirty="0"/>
              <a:t>. </a:t>
            </a:r>
            <a:r>
              <a:rPr lang="en-US" dirty="0" err="1"/>
              <a:t>soph’s</a:t>
            </a:r>
            <a:r>
              <a:rPr lang="en-US" dirty="0"/>
              <a:t> notorious pessimism. </a:t>
            </a:r>
            <a:r>
              <a:rPr lang="en-US" dirty="0" smtClean="0"/>
              <a:t>Oedipus </a:t>
            </a:r>
            <a:r>
              <a:rPr lang="en-US" dirty="0"/>
              <a:t>as exemplary of all humanity’s tragic fate. we are all </a:t>
            </a:r>
            <a:r>
              <a:rPr lang="en-US" dirty="0" smtClean="0"/>
              <a:t>Oedipus </a:t>
            </a:r>
            <a:r>
              <a:rPr lang="en-US" dirty="0"/>
              <a:t>– how?</a:t>
            </a:r>
          </a:p>
          <a:p>
            <a:pPr lvl="1"/>
            <a:r>
              <a:rPr lang="en-US" baseline="0" dirty="0" smtClean="0"/>
              <a:t>p. 233 of the Penguin edition, the chorus sings: “… is there a man on earth who seizes more joy than just a dream, a vision? … you are my great example, you, your life your destiny </a:t>
            </a:r>
            <a:r>
              <a:rPr lang="en-US" baseline="0" dirty="0" err="1" smtClean="0"/>
              <a:t>oedipus</a:t>
            </a:r>
            <a:r>
              <a:rPr lang="en-US" baseline="0" dirty="0" smtClean="0"/>
              <a:t>, man of misery – I count no man blest.”</a:t>
            </a:r>
          </a:p>
          <a:p>
            <a:pPr lvl="0"/>
            <a:r>
              <a:rPr lang="en-US" dirty="0"/>
              <a:t>EXODOS.  no waters can in fact purify house of </a:t>
            </a:r>
            <a:r>
              <a:rPr lang="en-US" dirty="0" err="1"/>
              <a:t>thebes</a:t>
            </a:r>
            <a:r>
              <a:rPr lang="en-US" dirty="0"/>
              <a:t> </a:t>
            </a:r>
            <a:r>
              <a:rPr lang="en-US" dirty="0" err="1"/>
              <a:t>acc</a:t>
            </a:r>
            <a:r>
              <a:rPr lang="en-US" dirty="0"/>
              <a:t> to 2</a:t>
            </a:r>
            <a:r>
              <a:rPr lang="en-US" baseline="30000" dirty="0"/>
              <a:t>nd</a:t>
            </a:r>
            <a:r>
              <a:rPr lang="en-US" dirty="0"/>
              <a:t> messenger reporting on </a:t>
            </a:r>
            <a:r>
              <a:rPr lang="en-US" dirty="0" err="1"/>
              <a:t>oed’s</a:t>
            </a:r>
            <a:r>
              <a:rPr lang="en-US" dirty="0"/>
              <a:t> self-blinding, j’s suicide. “he was raging, one of the dark powers pointing the way” – that would be </a:t>
            </a:r>
            <a:r>
              <a:rPr lang="en-US" i="1" dirty="0" err="1"/>
              <a:t>atē</a:t>
            </a:r>
            <a:r>
              <a:rPr lang="en-US" dirty="0"/>
              <a:t>.</a:t>
            </a:r>
          </a:p>
        </p:txBody>
      </p:sp>
    </p:spTree>
    <p:extLst>
      <p:ext uri="{BB962C8B-B14F-4D97-AF65-F5344CB8AC3E}">
        <p14:creationId xmlns:p14="http://schemas.microsoft.com/office/powerpoint/2010/main" val="4293980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B6B2A37D-B092-49A8-B17F-DDDA166E3B5D}" type="slidenum">
              <a:rPr lang="en-US" smtClean="0"/>
              <a:pPr/>
              <a:t>11</a:t>
            </a:fld>
            <a:endParaRPr lang="en-US"/>
          </a:p>
        </p:txBody>
      </p:sp>
      <p:sp>
        <p:nvSpPr>
          <p:cNvPr id="10" name="Slide Image Placeholder 9"/>
          <p:cNvSpPr>
            <a:spLocks noGrp="1" noRot="1" noChangeAspect="1"/>
          </p:cNvSpPr>
          <p:nvPr>
            <p:ph type="sldImg"/>
          </p:nvPr>
        </p:nvSpPr>
        <p:spPr>
          <a:xfrm>
            <a:off x="1655763" y="482600"/>
            <a:ext cx="3700462" cy="2082800"/>
          </a:xfrm>
        </p:spPr>
      </p:sp>
    </p:spTree>
    <p:extLst>
      <p:ext uri="{BB962C8B-B14F-4D97-AF65-F5344CB8AC3E}">
        <p14:creationId xmlns:p14="http://schemas.microsoft.com/office/powerpoint/2010/main" val="2496618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A4EF7122-218F-4C47-849F-28897512C209}" type="slidenum">
              <a:rPr lang="en-US" smtClean="0"/>
              <a:pPr/>
              <a:t>12</a:t>
            </a:fld>
            <a:endParaRPr lang="en-US"/>
          </a:p>
        </p:txBody>
      </p:sp>
      <p:sp>
        <p:nvSpPr>
          <p:cNvPr id="1361923" name="Rectangle 3"/>
          <p:cNvSpPr>
            <a:spLocks noGrp="1" noChangeArrowheads="1"/>
          </p:cNvSpPr>
          <p:nvPr>
            <p:ph type="body" idx="1"/>
          </p:nvPr>
        </p:nvSpPr>
        <p:spPr/>
        <p:txBody>
          <a:bodyPr>
            <a:normAutofit/>
          </a:bodyPr>
          <a:lstStyle/>
          <a:p>
            <a:r>
              <a:rPr lang="af-ZA" smtClean="0"/>
              <a:t>“rite of passage”</a:t>
            </a:r>
          </a:p>
          <a:p>
            <a:pPr lvl="1"/>
            <a:r>
              <a:rPr lang="af-ZA" smtClean="0"/>
              <a:t>ceremony to accompany a life-crisis, like coming of age</a:t>
            </a:r>
            <a:endParaRPr lang="en-US"/>
          </a:p>
        </p:txBody>
      </p:sp>
      <p:sp>
        <p:nvSpPr>
          <p:cNvPr id="11" name="Slide Image Placeholder 10"/>
          <p:cNvSpPr>
            <a:spLocks noGrp="1" noRot="1" noChangeAspect="1"/>
          </p:cNvSpPr>
          <p:nvPr>
            <p:ph type="sldImg"/>
          </p:nvPr>
        </p:nvSpPr>
        <p:spPr>
          <a:xfrm>
            <a:off x="1655763" y="482600"/>
            <a:ext cx="3700462" cy="2082800"/>
          </a:xfrm>
        </p:spPr>
      </p:sp>
    </p:spTree>
    <p:extLst>
      <p:ext uri="{BB962C8B-B14F-4D97-AF65-F5344CB8AC3E}">
        <p14:creationId xmlns:p14="http://schemas.microsoft.com/office/powerpoint/2010/main" val="414415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F8BB7C9D-5C56-4583-9484-618050D072D7}" type="slidenum">
              <a:rPr lang="en-US" smtClean="0"/>
              <a:pPr/>
              <a:t>13</a:t>
            </a:fld>
            <a:endParaRPr lang="en-US"/>
          </a:p>
        </p:txBody>
      </p:sp>
      <p:sp>
        <p:nvSpPr>
          <p:cNvPr id="1363971" name="Rectangle 3"/>
          <p:cNvSpPr>
            <a:spLocks noGrp="1" noChangeArrowheads="1"/>
          </p:cNvSpPr>
          <p:nvPr>
            <p:ph type="body" idx="1"/>
          </p:nvPr>
        </p:nvSpPr>
        <p:spPr/>
        <p:txBody>
          <a:bodyPr>
            <a:normAutofit/>
          </a:bodyPr>
          <a:lstStyle/>
          <a:p>
            <a:pPr lvl="0"/>
            <a:r>
              <a:rPr lang="en-US" dirty="0" smtClean="0"/>
              <a:t>anagnorisis, peripeteia, lusis all rolled into one</a:t>
            </a:r>
          </a:p>
          <a:p>
            <a:pPr lvl="0"/>
            <a:r>
              <a:rPr lang="en-US" dirty="0" smtClean="0"/>
              <a:t>note the transitional stage, dramatized in </a:t>
            </a:r>
            <a:r>
              <a:rPr lang="en-US" dirty="0" err="1" smtClean="0"/>
              <a:t>oed’s</a:t>
            </a:r>
            <a:r>
              <a:rPr lang="en-US" dirty="0" smtClean="0"/>
              <a:t> case as child-of-chance stage</a:t>
            </a:r>
          </a:p>
          <a:p>
            <a:pPr lvl="1"/>
            <a:r>
              <a:rPr lang="en-US" dirty="0" smtClean="0"/>
              <a:t>J (p. 215): What should a man fear? It’s all chance,</a:t>
            </a:r>
            <a:br>
              <a:rPr lang="en-US" dirty="0" smtClean="0"/>
            </a:br>
            <a:r>
              <a:rPr lang="en-US" dirty="0" smtClean="0"/>
              <a:t>chance rules our lives. Not a man on earth</a:t>
            </a:r>
            <a:br>
              <a:rPr lang="en-US" dirty="0" smtClean="0"/>
            </a:br>
            <a:r>
              <a:rPr lang="en-US" dirty="0" smtClean="0"/>
              <a:t>can see a day ahead, groping through the dark.</a:t>
            </a:r>
            <a:br>
              <a:rPr lang="en-US" dirty="0" smtClean="0"/>
            </a:br>
            <a:r>
              <a:rPr lang="en-US" dirty="0" smtClean="0"/>
              <a:t>Better to live at random, best we can</a:t>
            </a:r>
          </a:p>
          <a:p>
            <a:pPr lvl="1"/>
            <a:r>
              <a:rPr lang="en-US" dirty="0" smtClean="0"/>
              <a:t>Oedipus p. 224: I count myself the son of Chance,</a:t>
            </a:r>
            <a:br>
              <a:rPr lang="en-US" dirty="0" smtClean="0"/>
            </a:br>
            <a:r>
              <a:rPr lang="en-US" dirty="0" smtClean="0"/>
              <a:t>the great goddess, giver of all good things —</a:t>
            </a:r>
            <a:br>
              <a:rPr lang="en-US" dirty="0" smtClean="0"/>
            </a:br>
            <a:r>
              <a:rPr lang="en-US" dirty="0" smtClean="0"/>
              <a:t>I’ll never see myself disgraced. She is my mother!</a:t>
            </a:r>
            <a:br>
              <a:rPr lang="en-US" dirty="0" smtClean="0"/>
            </a:br>
            <a:r>
              <a:rPr lang="en-US" dirty="0" smtClean="0"/>
              <a:t>And the moons have marked me out, my blood-brothers,</a:t>
            </a:r>
            <a:br>
              <a:rPr lang="en-US" dirty="0" smtClean="0"/>
            </a:br>
            <a:r>
              <a:rPr lang="en-US" dirty="0" smtClean="0"/>
              <a:t>one moon on the wane, the next moon great with power.</a:t>
            </a:r>
            <a:br>
              <a:rPr lang="en-US" dirty="0" smtClean="0"/>
            </a:br>
            <a:r>
              <a:rPr lang="en-US" dirty="0" smtClean="0"/>
              <a:t>That is my blood, my nature—I will never betray it,</a:t>
            </a:r>
            <a:br>
              <a:rPr lang="en-US" dirty="0" smtClean="0"/>
            </a:br>
            <a:r>
              <a:rPr lang="en-US" dirty="0" smtClean="0"/>
              <a:t>never fail to search and learn my birth!</a:t>
            </a:r>
          </a:p>
          <a:p>
            <a:pPr lvl="1"/>
            <a:r>
              <a:rPr lang="en-US" dirty="0" smtClean="0"/>
              <a:t>no one's son (son of chance, a personified abstraction)</a:t>
            </a:r>
          </a:p>
          <a:p>
            <a:pPr lvl="1"/>
            <a:r>
              <a:rPr lang="en-US" dirty="0" smtClean="0"/>
              <a:t>EVERYONE'S son (son of chance i.e., potentially any number of possible mothers)</a:t>
            </a:r>
          </a:p>
          <a:p>
            <a:pPr lvl="1"/>
            <a:r>
              <a:rPr lang="en-US" dirty="0" smtClean="0"/>
              <a:t>the universal Oedipus, the exemplar of everyone’s voyage of self-discovery, becomes the radically accursed Oedipus, universally </a:t>
            </a:r>
            <a:r>
              <a:rPr lang="en-US" dirty="0" err="1" smtClean="0"/>
              <a:t>abhored</a:t>
            </a:r>
            <a:endParaRPr lang="en-US" dirty="0" smtClean="0"/>
          </a:p>
          <a:p>
            <a:pPr defTabSz="909645">
              <a:defRPr/>
            </a:pPr>
            <a:r>
              <a:rPr lang="en-US" dirty="0"/>
              <a:t>p. 241. “</a:t>
            </a:r>
            <a:r>
              <a:rPr lang="en-US" dirty="0" err="1"/>
              <a:t>apollo</a:t>
            </a:r>
            <a:r>
              <a:rPr lang="en-US" dirty="0"/>
              <a:t>, friends, Apollo – he ordained my agonies – these my pains on pains! but the hand that struck my eyes was mine.” </a:t>
            </a:r>
            <a:r>
              <a:rPr lang="en-US" dirty="0" smtClean="0"/>
              <a:t>Oedipus </a:t>
            </a:r>
            <a:r>
              <a:rPr lang="en-US" dirty="0"/>
              <a:t>declares his agency in his own punishment – a kind of reversal for the fates!</a:t>
            </a:r>
          </a:p>
        </p:txBody>
      </p:sp>
      <p:sp>
        <p:nvSpPr>
          <p:cNvPr id="11" name="Slide Image Placeholder 10"/>
          <p:cNvSpPr>
            <a:spLocks noGrp="1" noRot="1" noChangeAspect="1"/>
          </p:cNvSpPr>
          <p:nvPr>
            <p:ph type="sldImg"/>
          </p:nvPr>
        </p:nvSpPr>
        <p:spPr>
          <a:xfrm>
            <a:off x="1655763" y="482600"/>
            <a:ext cx="3700462" cy="2082800"/>
          </a:xfrm>
        </p:spPr>
      </p:sp>
    </p:spTree>
    <p:extLst>
      <p:ext uri="{BB962C8B-B14F-4D97-AF65-F5344CB8AC3E}">
        <p14:creationId xmlns:p14="http://schemas.microsoft.com/office/powerpoint/2010/main" val="66848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872BA1F9-FA06-40A6-B258-4623091A09A9}" type="slidenum">
              <a:rPr lang="en-US" smtClean="0"/>
              <a:pPr/>
              <a:t>14</a:t>
            </a:fld>
            <a:endParaRPr lang="en-US"/>
          </a:p>
        </p:txBody>
      </p:sp>
      <p:sp>
        <p:nvSpPr>
          <p:cNvPr id="1398787" name="Rectangle 3"/>
          <p:cNvSpPr>
            <a:spLocks noGrp="1" noChangeArrowheads="1"/>
          </p:cNvSpPr>
          <p:nvPr>
            <p:ph type="body" idx="1"/>
          </p:nvPr>
        </p:nvSpPr>
        <p:spPr/>
        <p:txBody>
          <a:bodyPr>
            <a:normAutofit/>
          </a:bodyPr>
          <a:lstStyle/>
          <a:p>
            <a:r>
              <a:rPr lang="en-US" smtClean="0"/>
              <a:t>Aristotle in his Poetics clearly holds Sophocles' Oedipus the King (which Aristotle mostly refers to simply as Oedipus) in high esteem. I.e., he cites it as exemplary not just of how tragedy works, but how it should work, as in the following:</a:t>
            </a:r>
          </a:p>
          <a:p>
            <a:r>
              <a:rPr lang="en-US" smtClean="0"/>
              <a:t>The plot in fact should be so framed that, even without seeing the things take place, he who simply hears the account of them shall be filled with horror and pity at the incidents; which is just the effect that the mere recital of the story in Oedipus would have on one. (p. 16)</a:t>
            </a:r>
          </a:p>
          <a:p>
            <a:r>
              <a:rPr lang="en-US" smtClean="0"/>
              <a:t>I'd like you to think critically (note italics) through Aristotle's take on the OK as tragedy. How does Ari get it rigtht? How does his approach need supplementing — if it needs supplementing? What other perspectives discussed in class, what perspectives not discussed in class, can be brought to bear for this play?</a:t>
            </a:r>
            <a:endParaRPr lang="en-US" dirty="0" smtClean="0"/>
          </a:p>
        </p:txBody>
      </p:sp>
      <p:sp>
        <p:nvSpPr>
          <p:cNvPr id="11" name="Slide Image Placeholder 10"/>
          <p:cNvSpPr>
            <a:spLocks noGrp="1" noRot="1" noChangeAspect="1"/>
          </p:cNvSpPr>
          <p:nvPr>
            <p:ph type="sldImg"/>
          </p:nvPr>
        </p:nvSpPr>
        <p:spPr>
          <a:xfrm>
            <a:off x="1655763" y="482600"/>
            <a:ext cx="3700462" cy="2082800"/>
          </a:xfrm>
        </p:spPr>
      </p:sp>
    </p:spTree>
    <p:extLst>
      <p:ext uri="{BB962C8B-B14F-4D97-AF65-F5344CB8AC3E}">
        <p14:creationId xmlns:p14="http://schemas.microsoft.com/office/powerpoint/2010/main" val="3717550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55763" y="482600"/>
            <a:ext cx="3700462" cy="2082800"/>
          </a:xfrm>
        </p:spPr>
      </p:sp>
      <p:sp>
        <p:nvSpPr>
          <p:cNvPr id="3" name="Notes Placeholder 2"/>
          <p:cNvSpPr>
            <a:spLocks noGrp="1"/>
          </p:cNvSpPr>
          <p:nvPr>
            <p:ph type="body" idx="1"/>
          </p:nvPr>
        </p:nvSpPr>
        <p:spPr/>
        <p:txBody>
          <a:bodyPr/>
          <a:lstStyle/>
          <a:p>
            <a:r>
              <a:rPr lang="en-US" dirty="0" smtClean="0"/>
              <a:t>Law of </a:t>
            </a:r>
            <a:r>
              <a:rPr lang="en-US" i="1" dirty="0" smtClean="0"/>
              <a:t>hubris</a:t>
            </a:r>
            <a:r>
              <a:rPr lang="en-US" dirty="0" smtClean="0"/>
              <a:t>, </a:t>
            </a:r>
            <a:r>
              <a:rPr lang="en-US" i="1" dirty="0" smtClean="0"/>
              <a:t>atē</a:t>
            </a:r>
          </a:p>
          <a:p>
            <a:pPr lvl="1"/>
            <a:r>
              <a:rPr lang="en-US" i="1" dirty="0" smtClean="0"/>
              <a:t>koros</a:t>
            </a:r>
            <a:endParaRPr lang="en-US" i="0" dirty="0" smtClean="0"/>
          </a:p>
          <a:p>
            <a:pPr lvl="2"/>
            <a:r>
              <a:rPr lang="en-US" i="0" dirty="0" smtClean="0"/>
              <a:t>arrogance (hubris) stemming from success, power?</a:t>
            </a:r>
            <a:endParaRPr lang="en-US" i="1" dirty="0" smtClean="0"/>
          </a:p>
          <a:p>
            <a:pPr lvl="1"/>
            <a:r>
              <a:rPr lang="en-US" i="1" dirty="0" smtClean="0"/>
              <a:t>hubris</a:t>
            </a:r>
            <a:endParaRPr lang="en-US" i="0" dirty="0" smtClean="0"/>
          </a:p>
          <a:p>
            <a:pPr lvl="2"/>
            <a:r>
              <a:rPr lang="en-US" i="1" dirty="0" smtClean="0"/>
              <a:t>hubris</a:t>
            </a:r>
            <a:r>
              <a:rPr lang="en-US" i="0" dirty="0" smtClean="0"/>
              <a:t> breeds the tyrant</a:t>
            </a:r>
            <a:endParaRPr lang="en-US" i="1" dirty="0" smtClean="0"/>
          </a:p>
          <a:p>
            <a:pPr lvl="1"/>
            <a:r>
              <a:rPr lang="en-US" i="1" dirty="0" smtClean="0"/>
              <a:t>atē</a:t>
            </a:r>
            <a:endParaRPr lang="en-US" i="0" dirty="0" smtClean="0"/>
          </a:p>
          <a:p>
            <a:pPr lvl="2"/>
            <a:r>
              <a:rPr lang="en-US" i="0" dirty="0" err="1" smtClean="0"/>
              <a:t>hmmmm</a:t>
            </a:r>
            <a:r>
              <a:rPr lang="en-US" i="0" dirty="0" smtClean="0"/>
              <a:t>. there’s Oedipus’ anger</a:t>
            </a:r>
            <a:endParaRPr lang="en-US" i="1" dirty="0" smtClean="0"/>
          </a:p>
          <a:p>
            <a:pPr lvl="1"/>
            <a:r>
              <a:rPr lang="en-US" i="1" dirty="0" smtClean="0"/>
              <a:t>dikē</a:t>
            </a:r>
          </a:p>
          <a:p>
            <a:pPr lvl="2"/>
            <a:r>
              <a:rPr lang="en-US" i="0" dirty="0" smtClean="0"/>
              <a:t>““Pay the killers back—whoever is responsible” </a:t>
            </a:r>
            <a:r>
              <a:rPr lang="en-US" i="0" dirty="0" err="1" smtClean="0"/>
              <a:t>creon</a:t>
            </a:r>
            <a:r>
              <a:rPr lang="en-US" i="0" dirty="0" smtClean="0"/>
              <a:t>, pp. 164-165 </a:t>
            </a:r>
          </a:p>
          <a:p>
            <a:r>
              <a:rPr lang="en-US" dirty="0" smtClean="0"/>
              <a:t>Epiphany</a:t>
            </a:r>
          </a:p>
          <a:p>
            <a:pPr lvl="1"/>
            <a:r>
              <a:rPr lang="en-US" dirty="0" smtClean="0"/>
              <a:t>Verbal </a:t>
            </a:r>
            <a:r>
              <a:rPr lang="en-US" dirty="0" smtClean="0">
                <a:sym typeface="Wingdings" panose="05000000000000000000" pitchFamily="2" charset="2"/>
              </a:rPr>
              <a:t> visual (yes, sort</a:t>
            </a:r>
            <a:r>
              <a:rPr lang="en-US" baseline="0" dirty="0" smtClean="0">
                <a:sym typeface="Wingdings" panose="05000000000000000000" pitchFamily="2" charset="2"/>
              </a:rPr>
              <a:t> of, the blinding)</a:t>
            </a:r>
            <a:endParaRPr lang="en-US" dirty="0" smtClean="0">
              <a:sym typeface="Wingdings" panose="05000000000000000000" pitchFamily="2" charset="2"/>
            </a:endParaRPr>
          </a:p>
          <a:p>
            <a:pPr lvl="1"/>
            <a:r>
              <a:rPr lang="en-US" dirty="0" smtClean="0">
                <a:sym typeface="Wingdings" panose="05000000000000000000" pitchFamily="2" charset="2"/>
              </a:rPr>
              <a:t>Ambiguous  clear (yes, the painful reveal)</a:t>
            </a:r>
          </a:p>
          <a:p>
            <a:pPr lvl="1"/>
            <a:r>
              <a:rPr lang="en-US" dirty="0" smtClean="0">
                <a:sym typeface="Wingdings" panose="05000000000000000000" pitchFamily="2" charset="2"/>
              </a:rPr>
              <a:t>Human  divine (no – the gods remain opaque)</a:t>
            </a:r>
          </a:p>
          <a:p>
            <a:r>
              <a:rPr lang="en-US" dirty="0" smtClean="0"/>
              <a:t>Cycle of violence</a:t>
            </a:r>
          </a:p>
          <a:p>
            <a:pPr lvl="1"/>
            <a:r>
              <a:rPr lang="en-US" dirty="0" smtClean="0"/>
              <a:t>in sequel myths, but not really here</a:t>
            </a:r>
          </a:p>
          <a:p>
            <a:pPr lvl="1"/>
            <a:r>
              <a:rPr lang="en-US" dirty="0" smtClean="0"/>
              <a:t>possibly in connection with Laius’ murder of Chrysippus,</a:t>
            </a:r>
            <a:r>
              <a:rPr lang="en-US" baseline="0" dirty="0" smtClean="0"/>
              <a:t> but the evil fate of </a:t>
            </a:r>
            <a:r>
              <a:rPr lang="en-US" baseline="0" dirty="0" err="1" smtClean="0"/>
              <a:t>oed</a:t>
            </a:r>
            <a:r>
              <a:rPr lang="en-US" baseline="0" dirty="0" smtClean="0"/>
              <a:t> in </a:t>
            </a:r>
            <a:r>
              <a:rPr lang="en-US" baseline="0" dirty="0" err="1" smtClean="0"/>
              <a:t>otk</a:t>
            </a:r>
            <a:r>
              <a:rPr lang="en-US" baseline="0" dirty="0" smtClean="0"/>
              <a:t> seems arbitrary, unmotivated</a:t>
            </a:r>
          </a:p>
          <a:p>
            <a:pPr lvl="2"/>
            <a:r>
              <a:rPr lang="en-US" dirty="0" smtClean="0"/>
              <a:t>(“L. lives at the court of Pelops [1], falls in love with the latter's son Chrysippus and kidnaps him (</a:t>
            </a:r>
            <a:r>
              <a:rPr lang="en-US" dirty="0" err="1" smtClean="0"/>
              <a:t>Apollod</a:t>
            </a:r>
            <a:r>
              <a:rPr lang="en-US" dirty="0" smtClean="0"/>
              <a:t>. 3,44; Hypothesis Aesch. Sept. 7,24-27; Hypothesis Eur. </a:t>
            </a:r>
            <a:r>
              <a:rPr lang="en-US" dirty="0" err="1" smtClean="0"/>
              <a:t>Phoen</a:t>
            </a:r>
            <a:r>
              <a:rPr lang="en-US" dirty="0" smtClean="0"/>
              <a:t>. 393,25-32). Pelops curses L. with childlessness or death at the hands of his own son (Hypothesis Aesch. Sept. 7,1-2; Hypothesis Eur. </a:t>
            </a:r>
            <a:r>
              <a:rPr lang="en-US" dirty="0" err="1" smtClean="0"/>
              <a:t>Phoen</a:t>
            </a:r>
            <a:r>
              <a:rPr lang="en-US" dirty="0" smtClean="0"/>
              <a:t>. 394,1-2,” brill’s)</a:t>
            </a:r>
          </a:p>
          <a:p>
            <a:r>
              <a:rPr lang="en-US" dirty="0" smtClean="0"/>
              <a:t>Knowledge through suffering</a:t>
            </a:r>
          </a:p>
          <a:p>
            <a:pPr lvl="1"/>
            <a:r>
              <a:rPr lang="en-US" dirty="0" smtClean="0"/>
              <a:t>yes. the big reveal-reversal</a:t>
            </a:r>
          </a:p>
          <a:p>
            <a:r>
              <a:rPr lang="en-US" dirty="0" smtClean="0"/>
              <a:t>Aristotelian patterns</a:t>
            </a:r>
          </a:p>
          <a:p>
            <a:pPr lvl="1"/>
            <a:r>
              <a:rPr lang="en-US" dirty="0" smtClean="0"/>
              <a:t>Character (</a:t>
            </a:r>
            <a:r>
              <a:rPr lang="en-US" i="1" dirty="0" smtClean="0"/>
              <a:t>ēthos</a:t>
            </a:r>
            <a:r>
              <a:rPr lang="en-US" dirty="0" smtClean="0"/>
              <a:t>)-driven?</a:t>
            </a:r>
          </a:p>
          <a:p>
            <a:pPr lvl="2"/>
            <a:r>
              <a:rPr lang="en-US" dirty="0" err="1" smtClean="0"/>
              <a:t>oed</a:t>
            </a:r>
            <a:r>
              <a:rPr lang="en-US" dirty="0" smtClean="0"/>
              <a:t> makes things worse for himself with his anger and his arrogance</a:t>
            </a:r>
          </a:p>
          <a:p>
            <a:pPr lvl="3"/>
            <a:r>
              <a:rPr lang="en-US" dirty="0" smtClean="0"/>
              <a:t>“you all know me, the world knows my fame: / I am Oedipus” p. 159</a:t>
            </a:r>
          </a:p>
          <a:p>
            <a:pPr lvl="3"/>
            <a:r>
              <a:rPr lang="en-US" dirty="0" smtClean="0"/>
              <a:t>"I’ll start again—I’ll bring it all to light myself!" p. 167</a:t>
            </a:r>
          </a:p>
          <a:p>
            <a:pPr lvl="3"/>
            <a:r>
              <a:rPr lang="en-US" dirty="0" smtClean="0"/>
              <a:t>"You pray to the gods? Let me grant your prayers," p. 171</a:t>
            </a:r>
          </a:p>
          <a:p>
            <a:pPr lvl="3"/>
            <a:r>
              <a:rPr lang="en-US" dirty="0" smtClean="0"/>
              <a:t>response to </a:t>
            </a:r>
            <a:r>
              <a:rPr lang="en-US" dirty="0" err="1" smtClean="0"/>
              <a:t>tyr</a:t>
            </a:r>
            <a:r>
              <a:rPr lang="en-US" dirty="0" smtClean="0"/>
              <a:t>, </a:t>
            </a:r>
            <a:r>
              <a:rPr lang="en-US" dirty="0" err="1" smtClean="0"/>
              <a:t>creon</a:t>
            </a:r>
            <a:r>
              <a:rPr lang="en-US" dirty="0" smtClean="0"/>
              <a:t>. his paranoia</a:t>
            </a:r>
          </a:p>
          <a:p>
            <a:pPr lvl="1"/>
            <a:r>
              <a:rPr lang="en-US" i="1" dirty="0" smtClean="0"/>
              <a:t>Hamartia?</a:t>
            </a:r>
          </a:p>
          <a:p>
            <a:pPr lvl="2"/>
            <a:r>
              <a:rPr lang="en-US" dirty="0" smtClean="0"/>
              <a:t>what he did, parricide, incest</a:t>
            </a:r>
          </a:p>
          <a:p>
            <a:pPr lvl="1"/>
            <a:r>
              <a:rPr lang="en-US" dirty="0" smtClean="0"/>
              <a:t>Complex plot?</a:t>
            </a:r>
          </a:p>
          <a:p>
            <a:pPr lvl="2"/>
            <a:r>
              <a:rPr lang="en-US" dirty="0" smtClean="0"/>
              <a:t>Recognition (</a:t>
            </a:r>
            <a:r>
              <a:rPr lang="en-US" i="1" dirty="0" err="1" smtClean="0"/>
              <a:t>anagnōrisis</a:t>
            </a:r>
            <a:r>
              <a:rPr lang="en-US" dirty="0" smtClean="0"/>
              <a:t>)?</a:t>
            </a:r>
          </a:p>
          <a:p>
            <a:pPr lvl="2"/>
            <a:r>
              <a:rPr lang="en-US" dirty="0" smtClean="0"/>
              <a:t>Reversal (</a:t>
            </a:r>
            <a:r>
              <a:rPr lang="en-US" i="1" dirty="0" smtClean="0"/>
              <a:t>peripeteia</a:t>
            </a:r>
            <a:r>
              <a:rPr lang="en-US" dirty="0" smtClean="0"/>
              <a:t>)?</a:t>
            </a:r>
          </a:p>
          <a:p>
            <a:pPr lvl="1"/>
            <a:r>
              <a:rPr lang="en-US" dirty="0" smtClean="0"/>
              <a:t>Pity? Fear? Catharsis?</a:t>
            </a:r>
          </a:p>
          <a:p>
            <a:pPr lvl="2"/>
            <a:r>
              <a:rPr lang="en-US" dirty="0" smtClean="0"/>
              <a:t>first strongly expressed in “I count no man blest” (p.</a:t>
            </a:r>
            <a:r>
              <a:rPr lang="en-US" baseline="0" dirty="0" smtClean="0"/>
              <a:t> 233)</a:t>
            </a:r>
          </a:p>
          <a:p>
            <a:pPr lvl="2"/>
            <a:r>
              <a:rPr lang="en-US" baseline="0" dirty="0" smtClean="0"/>
              <a:t>2</a:t>
            </a:r>
            <a:r>
              <a:rPr lang="en-US" baseline="30000" dirty="0" smtClean="0"/>
              <a:t>nd</a:t>
            </a:r>
            <a:r>
              <a:rPr lang="en-US" baseline="0" dirty="0" smtClean="0"/>
              <a:t> in the suspense plot? (what will happen to everyone? but this is how Jocasta feels especially)</a:t>
            </a:r>
          </a:p>
          <a:p>
            <a:pPr lvl="2"/>
            <a:r>
              <a:rPr lang="en-US" baseline="0" dirty="0" smtClean="0"/>
              <a:t>perhaps. but note the prominence of purification in action of this play and of Aesch </a:t>
            </a:r>
            <a:r>
              <a:rPr lang="en-US" i="1" baseline="0" dirty="0" err="1" smtClean="0"/>
              <a:t>eum</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15</a:t>
            </a:fld>
            <a:endParaRPr lang="en-US"/>
          </a:p>
        </p:txBody>
      </p:sp>
    </p:spTree>
    <p:extLst>
      <p:ext uri="{BB962C8B-B14F-4D97-AF65-F5344CB8AC3E}">
        <p14:creationId xmlns:p14="http://schemas.microsoft.com/office/powerpoint/2010/main" val="2731843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55763" y="482600"/>
            <a:ext cx="3700462" cy="2082800"/>
          </a:xfrm>
        </p:spPr>
      </p:sp>
      <p:sp>
        <p:nvSpPr>
          <p:cNvPr id="3" name="Notes Placeholder 2"/>
          <p:cNvSpPr>
            <a:spLocks noGrp="1"/>
          </p:cNvSpPr>
          <p:nvPr>
            <p:ph type="body" idx="1"/>
          </p:nvPr>
        </p:nvSpPr>
        <p:spPr/>
        <p:txBody>
          <a:bodyPr/>
          <a:lstStyle/>
          <a:p>
            <a:r>
              <a:rPr lang="en-US" dirty="0" smtClean="0"/>
              <a:t>O the generations of men </a:t>
            </a:r>
          </a:p>
          <a:p>
            <a:r>
              <a:rPr lang="en-US" dirty="0" smtClean="0"/>
              <a:t>the dying generations—adding the total </a:t>
            </a:r>
          </a:p>
          <a:p>
            <a:r>
              <a:rPr lang="en-US" dirty="0" smtClean="0"/>
              <a:t>of all your lives I find they come to nothing ... </a:t>
            </a:r>
          </a:p>
          <a:p>
            <a:r>
              <a:rPr lang="en-US" dirty="0" smtClean="0"/>
              <a:t>does there exist, is there a man on earth </a:t>
            </a:r>
          </a:p>
          <a:p>
            <a:r>
              <a:rPr lang="en-US" dirty="0" smtClean="0"/>
              <a:t>who seizes more joy than just a dream, a vision? </a:t>
            </a:r>
          </a:p>
          <a:p>
            <a:r>
              <a:rPr lang="en-US" dirty="0" smtClean="0"/>
              <a:t>And the vision no sooner dawns than dies </a:t>
            </a:r>
          </a:p>
          <a:p>
            <a:r>
              <a:rPr lang="en-US" dirty="0" smtClean="0"/>
              <a:t>blazing into oblivion.</a:t>
            </a:r>
          </a:p>
          <a:p>
            <a:r>
              <a:rPr lang="en-US" dirty="0" smtClean="0"/>
              <a:t>You are my great example, you, your life </a:t>
            </a:r>
          </a:p>
          <a:p>
            <a:r>
              <a:rPr lang="en-US" dirty="0" smtClean="0"/>
              <a:t>your destiny, Oedipus, man of misery—</a:t>
            </a:r>
          </a:p>
          <a:p>
            <a:r>
              <a:rPr lang="en-US" dirty="0" smtClean="0"/>
              <a:t>I count no man blest.</a:t>
            </a:r>
          </a:p>
          <a:p>
            <a:r>
              <a:rPr lang="en-US" dirty="0" smtClean="0"/>
              <a:t>You outranged all men! </a:t>
            </a:r>
          </a:p>
          <a:p>
            <a:r>
              <a:rPr lang="en-US" dirty="0" smtClean="0"/>
              <a:t>Bending your bow to the breaking-point </a:t>
            </a:r>
          </a:p>
          <a:p>
            <a:r>
              <a:rPr lang="en-US" dirty="0" smtClean="0"/>
              <a:t>you captured priceless glory, O dear god, </a:t>
            </a:r>
          </a:p>
          <a:p>
            <a:r>
              <a:rPr lang="en-US" dirty="0" smtClean="0"/>
              <a:t>and the Sphinx came crashing down, </a:t>
            </a:r>
          </a:p>
          <a:p>
            <a:r>
              <a:rPr lang="en-US" dirty="0" smtClean="0"/>
              <a:t>the virgin, claws hooked </a:t>
            </a:r>
          </a:p>
          <a:p>
            <a:r>
              <a:rPr lang="en-US" dirty="0" smtClean="0"/>
              <a:t>like a bird of omen singing, shrieking death—</a:t>
            </a:r>
          </a:p>
          <a:p>
            <a:r>
              <a:rPr lang="en-US" dirty="0" smtClean="0"/>
              <a:t>like a fortress reared in the face of death </a:t>
            </a:r>
          </a:p>
          <a:p>
            <a:r>
              <a:rPr lang="en-US" dirty="0" smtClean="0"/>
              <a:t>you rose and saved our land. From that day on we called you king </a:t>
            </a:r>
          </a:p>
          <a:p>
            <a:r>
              <a:rPr lang="en-US" dirty="0" smtClean="0"/>
              <a:t>we crowned you with honors, Oedipus, towering over all—</a:t>
            </a:r>
          </a:p>
          <a:p>
            <a:r>
              <a:rPr lang="en-US" dirty="0" smtClean="0"/>
              <a:t>mighty king of the seven gates of Thebes. But now to hear your story — is there a</a:t>
            </a:r>
          </a:p>
          <a:p>
            <a:r>
              <a:rPr lang="en-US" dirty="0" smtClean="0"/>
              <a:t>man more agonized? </a:t>
            </a:r>
          </a:p>
          <a:p>
            <a:r>
              <a:rPr lang="en-US" dirty="0" smtClean="0"/>
              <a:t>More wed to pain and frenzy? Not a man on earth, </a:t>
            </a:r>
          </a:p>
          <a:p>
            <a:r>
              <a:rPr lang="en-US" dirty="0" smtClean="0"/>
              <a:t>the joy of your life ground down to nothing </a:t>
            </a:r>
          </a:p>
          <a:p>
            <a:r>
              <a:rPr lang="en-US" dirty="0" smtClean="0"/>
              <a:t>O Oedipus, name for the ages....</a:t>
            </a:r>
          </a:p>
          <a:p>
            <a:endParaRPr lang="en-US" dirty="0" smtClean="0"/>
          </a:p>
          <a:p>
            <a:r>
              <a:rPr lang="en-US" dirty="0" smtClean="0"/>
              <a:t>In the third stasimon</a:t>
            </a:r>
            <a:r>
              <a:rPr lang="en-US" baseline="0" dirty="0" smtClean="0"/>
              <a:t> of </a:t>
            </a:r>
            <a:r>
              <a:rPr lang="en-US" baseline="0" dirty="0" err="1" smtClean="0"/>
              <a:t>soph’s</a:t>
            </a:r>
            <a:r>
              <a:rPr lang="en-US" baseline="0" dirty="0" smtClean="0"/>
              <a:t> Oedipus the King, on p. 233 of the Penguin edition, the chorus sings: “… is there a man on earth who seizes more joy than just a dream, a vision? … you are my great example, you, your life your destiny </a:t>
            </a:r>
            <a:r>
              <a:rPr lang="en-US" baseline="0" dirty="0" err="1" smtClean="0"/>
              <a:t>oedipus</a:t>
            </a:r>
            <a:r>
              <a:rPr lang="en-US" baseline="0" dirty="0" smtClean="0"/>
              <a:t>, man of misery – I count no man blest.”</a:t>
            </a:r>
          </a:p>
          <a:p>
            <a:r>
              <a:rPr lang="en-US" baseline="0" dirty="0" smtClean="0"/>
              <a:t>“I count no man blest,” says the chorus, and they cite Oedipus as proof.</a:t>
            </a:r>
          </a:p>
          <a:p>
            <a:r>
              <a:rPr lang="en-US" baseline="0" dirty="0" smtClean="0"/>
              <a:t>so what does that mean? how does Oedipus prove that human existence is tragic?</a:t>
            </a:r>
          </a:p>
          <a:p>
            <a:r>
              <a:rPr lang="en-US" baseline="0" dirty="0" smtClean="0"/>
              <a:t>because most of us, I suspect, would think that </a:t>
            </a:r>
            <a:r>
              <a:rPr lang="en-US" baseline="0" dirty="0" err="1" smtClean="0"/>
              <a:t>oed’s</a:t>
            </a:r>
            <a:r>
              <a:rPr lang="en-US" baseline="0" dirty="0" smtClean="0"/>
              <a:t> situation – killed his father, slept with his mother – differs from common experience. though most of us might agree that </a:t>
            </a:r>
            <a:r>
              <a:rPr lang="en-US" baseline="0" dirty="0" err="1" smtClean="0"/>
              <a:t>oed’s</a:t>
            </a:r>
            <a:r>
              <a:rPr lang="en-US" baseline="0" dirty="0" smtClean="0"/>
              <a:t> situation is really, really, tragic, most would think that’s because it’s really, really sad – kind of creepy, really.</a:t>
            </a:r>
          </a:p>
          <a:p>
            <a:r>
              <a:rPr lang="en-US" dirty="0" smtClean="0"/>
              <a:t>hence a question: how is this play, how is this character tragic? because it’s uncommonly sad? or for some other reason,</a:t>
            </a:r>
            <a:r>
              <a:rPr lang="en-US" baseline="0" dirty="0" smtClean="0"/>
              <a:t> for instance, because it’s expressive of the human condition, as the play itself would seem to suggest? and if the latter, how does that work?</a:t>
            </a:r>
          </a:p>
          <a:p>
            <a:r>
              <a:rPr lang="en-US" baseline="0" dirty="0" smtClean="0"/>
              <a:t>all of which is meant to advance the project we started with a little further. what is tragic? is there something universal about tragedy? is tragedy particular to individual contexts? so, not just what is tragedy, but what is </a:t>
            </a:r>
            <a:r>
              <a:rPr lang="en-US" i="1" baseline="0" dirty="0" err="1" smtClean="0"/>
              <a:t>greek</a:t>
            </a:r>
            <a:r>
              <a:rPr lang="en-US" i="0" baseline="0" dirty="0" smtClean="0"/>
              <a:t> tragedy?</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2732271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41525" y="477838"/>
            <a:ext cx="2928938" cy="1647825"/>
          </a:xfrm>
        </p:spPr>
      </p:sp>
      <p:sp>
        <p:nvSpPr>
          <p:cNvPr id="3" name="Notes Placeholder 2"/>
          <p:cNvSpPr>
            <a:spLocks noGrp="1"/>
          </p:cNvSpPr>
          <p:nvPr>
            <p:ph type="body" idx="1"/>
          </p:nvPr>
        </p:nvSpPr>
        <p:spPr/>
        <p:txBody>
          <a:bodyPr/>
          <a:lstStyle/>
          <a:p>
            <a:r>
              <a:rPr lang="en-US" dirty="0" smtClean="0"/>
              <a:t>pathei mathos, from suffering, knowledge (</a:t>
            </a:r>
            <a:r>
              <a:rPr lang="en-US" dirty="0" err="1" smtClean="0"/>
              <a:t>agamemnon</a:t>
            </a:r>
            <a:r>
              <a:rPr lang="en-US" dirty="0" smtClean="0"/>
              <a:t>)</a:t>
            </a:r>
          </a:p>
          <a:p>
            <a:r>
              <a:rPr lang="en-US" dirty="0" smtClean="0"/>
              <a:t>explain</a:t>
            </a:r>
            <a:r>
              <a:rPr lang="en-US" baseline="0" dirty="0" smtClean="0"/>
              <a:t> the </a:t>
            </a:r>
            <a:r>
              <a:rPr lang="en-US" baseline="0" dirty="0" err="1" smtClean="0"/>
              <a:t>delphi</a:t>
            </a:r>
            <a:r>
              <a:rPr lang="en-US" baseline="0" dirty="0" smtClean="0"/>
              <a:t> quote, how it frames</a:t>
            </a:r>
          </a:p>
          <a:p>
            <a:r>
              <a:rPr lang="en-US" baseline="0" dirty="0" smtClean="0"/>
              <a:t>if </a:t>
            </a:r>
            <a:r>
              <a:rPr lang="en-US" baseline="0" dirty="0" err="1" smtClean="0"/>
              <a:t>oed</a:t>
            </a:r>
            <a:r>
              <a:rPr lang="en-US" baseline="0" dirty="0" smtClean="0"/>
              <a:t> is the paradigmatic tragic character, and if his knowledge of self is the ultimate tragic sort knowledge, what is the value-added in tragic knowledge, even for those who are audience and supposedly insulated from the suffering on stage? is </a:t>
            </a:r>
            <a:r>
              <a:rPr lang="en-US" baseline="0" dirty="0" err="1" smtClean="0"/>
              <a:t>aristotle</a:t>
            </a:r>
            <a:r>
              <a:rPr lang="en-US" baseline="0" dirty="0" smtClean="0"/>
              <a:t> right, that the vicarious experience of another’s suffering is a healthful purifying for us?</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2CF40B0-77A1-402E-901E-2ABD2298FDA7}" type="datetime1">
              <a:rPr lang="en-US" smtClean="0"/>
              <a:t>3/3/2020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3</a:t>
            </a:fld>
            <a:endParaRPr lang="en-US" dirty="0"/>
          </a:p>
        </p:txBody>
      </p:sp>
    </p:spTree>
    <p:extLst>
      <p:ext uri="{BB962C8B-B14F-4D97-AF65-F5344CB8AC3E}">
        <p14:creationId xmlns:p14="http://schemas.microsoft.com/office/powerpoint/2010/main" val="1782907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is oedipal suffering, oedipal transgression (</a:t>
            </a:r>
            <a:r>
              <a:rPr lang="en-US" i="1" dirty="0" smtClean="0"/>
              <a:t>hubristic</a:t>
            </a:r>
            <a:r>
              <a:rPr lang="en-US" i="0" dirty="0" smtClean="0"/>
              <a:t> bullying, father-killing, incest)</a:t>
            </a:r>
            <a:r>
              <a:rPr lang="en-US" dirty="0" smtClean="0"/>
              <a:t> “my great example”?</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826166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D16E415A-728B-4835-BE29-5CEE2DA742C1}" type="slidenum">
              <a:rPr lang="en-US" smtClean="0"/>
              <a:pPr/>
              <a:t>5</a:t>
            </a:fld>
            <a:endParaRPr lang="en-US"/>
          </a:p>
        </p:txBody>
      </p:sp>
      <p:sp>
        <p:nvSpPr>
          <p:cNvPr id="10" name="Slide Image Placeholder 9"/>
          <p:cNvSpPr>
            <a:spLocks noGrp="1" noRot="1" noChangeAspect="1"/>
          </p:cNvSpPr>
          <p:nvPr>
            <p:ph type="sldImg"/>
          </p:nvPr>
        </p:nvSpPr>
        <p:spPr>
          <a:xfrm>
            <a:off x="1655763" y="482600"/>
            <a:ext cx="3700462" cy="2082800"/>
          </a:xfrm>
        </p:spPr>
      </p:sp>
    </p:spTree>
    <p:extLst>
      <p:ext uri="{BB962C8B-B14F-4D97-AF65-F5344CB8AC3E}">
        <p14:creationId xmlns:p14="http://schemas.microsoft.com/office/powerpoint/2010/main" val="3766587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93D1A4E9-40C9-47D8-A81D-AF73C8C689FD}" type="slidenum">
              <a:rPr lang="en-US" smtClean="0"/>
              <a:pPr/>
              <a:t>6</a:t>
            </a:fld>
            <a:endParaRPr lang="en-US"/>
          </a:p>
        </p:txBody>
      </p:sp>
      <p:sp>
        <p:nvSpPr>
          <p:cNvPr id="10" name="Slide Image Placeholder 9"/>
          <p:cNvSpPr>
            <a:spLocks noGrp="1" noRot="1" noChangeAspect="1"/>
          </p:cNvSpPr>
          <p:nvPr>
            <p:ph type="sldImg"/>
          </p:nvPr>
        </p:nvSpPr>
        <p:spPr>
          <a:xfrm>
            <a:off x="1655763" y="482600"/>
            <a:ext cx="3700462" cy="2082800"/>
          </a:xfrm>
        </p:spPr>
      </p:sp>
    </p:spTree>
    <p:extLst>
      <p:ext uri="{BB962C8B-B14F-4D97-AF65-F5344CB8AC3E}">
        <p14:creationId xmlns:p14="http://schemas.microsoft.com/office/powerpoint/2010/main" val="1237071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DC506E69-6CE6-48F5-9458-A10B954F4EE1}" type="slidenum">
              <a:rPr lang="en-US" smtClean="0"/>
              <a:pPr/>
              <a:t>7</a:t>
            </a:fld>
            <a:endParaRPr lang="en-US"/>
          </a:p>
        </p:txBody>
      </p:sp>
      <p:sp>
        <p:nvSpPr>
          <p:cNvPr id="10" name="Slide Image Placeholder 9"/>
          <p:cNvSpPr>
            <a:spLocks noGrp="1" noRot="1" noChangeAspect="1"/>
          </p:cNvSpPr>
          <p:nvPr>
            <p:ph type="sldImg"/>
          </p:nvPr>
        </p:nvSpPr>
        <p:spPr>
          <a:xfrm>
            <a:off x="1655763" y="482600"/>
            <a:ext cx="3700462" cy="2082800"/>
          </a:xfrm>
        </p:spPr>
      </p:sp>
    </p:spTree>
    <p:extLst>
      <p:ext uri="{BB962C8B-B14F-4D97-AF65-F5344CB8AC3E}">
        <p14:creationId xmlns:p14="http://schemas.microsoft.com/office/powerpoint/2010/main" val="554816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1F812F20-9411-4A35-B22A-9CC4D071FC9E}" type="slidenum">
              <a:rPr lang="en-US" smtClean="0"/>
              <a:pPr/>
              <a:t>8</a:t>
            </a:fld>
            <a:endParaRPr lang="en-US"/>
          </a:p>
        </p:txBody>
      </p:sp>
      <p:sp>
        <p:nvSpPr>
          <p:cNvPr id="1261571" name="Rectangle 3"/>
          <p:cNvSpPr>
            <a:spLocks noGrp="1" noChangeArrowheads="1"/>
          </p:cNvSpPr>
          <p:nvPr>
            <p:ph type="body" idx="1"/>
          </p:nvPr>
        </p:nvSpPr>
        <p:spPr/>
        <p:txBody>
          <a:bodyPr>
            <a:normAutofit/>
          </a:bodyPr>
          <a:lstStyle/>
          <a:p>
            <a:r>
              <a:rPr lang="en-US" dirty="0" smtClean="0"/>
              <a:t>blood-guilt, plague</a:t>
            </a:r>
          </a:p>
          <a:p>
            <a:pPr lvl="1"/>
            <a:r>
              <a:rPr lang="en-US" dirty="0" smtClean="0"/>
              <a:t>CORRUPTION: oracle to </a:t>
            </a:r>
            <a:r>
              <a:rPr lang="en-US" dirty="0" err="1" smtClean="0"/>
              <a:t>creon</a:t>
            </a:r>
            <a:r>
              <a:rPr lang="en-US" dirty="0" smtClean="0"/>
              <a:t>: drive the corruption from the land” (164)</a:t>
            </a:r>
          </a:p>
          <a:p>
            <a:pPr lvl="1"/>
            <a:r>
              <a:rPr lang="en-US" dirty="0" smtClean="0"/>
              <a:t>again: blood-guilt/pollution/purification theme – here, conflation of pollution with guilt</a:t>
            </a:r>
          </a:p>
          <a:p>
            <a:pPr lvl="2"/>
            <a:r>
              <a:rPr lang="en-US" dirty="0" smtClean="0"/>
              <a:t>oracle “Drive the corruption from the land, / don’t harbor it any longer, past all cure, / don’t nurse it in your soil – root it out!” (164)</a:t>
            </a:r>
          </a:p>
          <a:p>
            <a:pPr lvl="2"/>
            <a:r>
              <a:rPr lang="en-US" dirty="0" smtClean="0"/>
              <a:t>cr understands that as "pay the killers [of </a:t>
            </a:r>
            <a:r>
              <a:rPr lang="en-US" dirty="0" err="1" smtClean="0"/>
              <a:t>laius</a:t>
            </a:r>
            <a:r>
              <a:rPr lang="en-US" dirty="0" smtClean="0"/>
              <a:t>] back“ (164)</a:t>
            </a:r>
          </a:p>
        </p:txBody>
      </p:sp>
      <p:sp>
        <p:nvSpPr>
          <p:cNvPr id="11" name="Slide Image Placeholder 10"/>
          <p:cNvSpPr>
            <a:spLocks noGrp="1" noRot="1" noChangeAspect="1"/>
          </p:cNvSpPr>
          <p:nvPr>
            <p:ph type="sldImg"/>
          </p:nvPr>
        </p:nvSpPr>
        <p:spPr>
          <a:xfrm>
            <a:off x="1655763" y="482600"/>
            <a:ext cx="3700462" cy="2082800"/>
          </a:xfrm>
        </p:spPr>
      </p:sp>
    </p:spTree>
    <p:extLst>
      <p:ext uri="{BB962C8B-B14F-4D97-AF65-F5344CB8AC3E}">
        <p14:creationId xmlns:p14="http://schemas.microsoft.com/office/powerpoint/2010/main" val="2714569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55763" y="482600"/>
            <a:ext cx="3700462" cy="2082800"/>
          </a:xfrm>
        </p:spPr>
      </p:sp>
      <p:sp>
        <p:nvSpPr>
          <p:cNvPr id="3" name="Notes Placeholder 2"/>
          <p:cNvSpPr>
            <a:spLocks noGrp="1"/>
          </p:cNvSpPr>
          <p:nvPr>
            <p:ph type="body" idx="1"/>
          </p:nvPr>
        </p:nvSpPr>
        <p:spPr/>
        <p:txBody>
          <a:bodyPr/>
          <a:lstStyle/>
          <a:p>
            <a:r>
              <a:rPr lang="en-US" dirty="0" smtClean="0"/>
              <a:t>PLAGUE ITSELF</a:t>
            </a:r>
          </a:p>
          <a:p>
            <a:pPr lvl="1"/>
            <a:r>
              <a:rPr lang="en-US" dirty="0" smtClean="0"/>
              <a:t>vividly described in the parodos – “</a:t>
            </a:r>
            <a:r>
              <a:rPr lang="en-US" dirty="0" err="1" smtClean="0"/>
              <a:t>thebes</a:t>
            </a:r>
            <a:r>
              <a:rPr lang="en-US" dirty="0" smtClean="0"/>
              <a:t> is dying”</a:t>
            </a:r>
          </a:p>
          <a:p>
            <a:pPr lvl="1"/>
            <a:r>
              <a:rPr lang="en-US" dirty="0" smtClean="0"/>
              <a:t>in parodos, the “god of death” proves to be none other than the god of war, Ares</a:t>
            </a:r>
          </a:p>
          <a:p>
            <a:pPr lvl="1"/>
            <a:r>
              <a:rPr lang="en-US" dirty="0" smtClean="0"/>
              <a:t>now, it will be difficult to argue for wide ranging and close correspondences between the dramatic reality and the war and plague </a:t>
            </a:r>
            <a:r>
              <a:rPr lang="en-US" dirty="0" err="1" smtClean="0"/>
              <a:t>athens</a:t>
            </a:r>
            <a:r>
              <a:rPr lang="en-US" dirty="0" smtClean="0"/>
              <a:t> is currently experiencing</a:t>
            </a:r>
          </a:p>
          <a:p>
            <a:pPr lvl="1"/>
            <a:r>
              <a:rPr lang="en-US" dirty="0" smtClean="0"/>
              <a:t>but thematic resonance is highly suggestive if we allow ourselves to read “</a:t>
            </a:r>
            <a:r>
              <a:rPr lang="en-US" dirty="0" err="1" smtClean="0"/>
              <a:t>athens</a:t>
            </a:r>
            <a:r>
              <a:rPr lang="en-US" dirty="0" smtClean="0"/>
              <a:t>” for the play’s “</a:t>
            </a:r>
            <a:r>
              <a:rPr lang="en-US" dirty="0" err="1" smtClean="0"/>
              <a:t>thebes</a:t>
            </a:r>
            <a:r>
              <a:rPr lang="en-US" dirty="0" smtClean="0"/>
              <a:t>”</a:t>
            </a:r>
          </a:p>
          <a:p>
            <a:pPr lvl="1"/>
            <a:r>
              <a:rPr lang="en-US" dirty="0" smtClean="0"/>
              <a:t>so </a:t>
            </a:r>
            <a:r>
              <a:rPr lang="en-US" dirty="0" err="1" smtClean="0"/>
              <a:t>pericles</a:t>
            </a:r>
            <a:r>
              <a:rPr lang="en-US" dirty="0" smtClean="0"/>
              <a:t>, the great leader of </a:t>
            </a:r>
            <a:r>
              <a:rPr lang="en-US" dirty="0" err="1" smtClean="0"/>
              <a:t>athens</a:t>
            </a:r>
            <a:r>
              <a:rPr lang="en-US" dirty="0" smtClean="0"/>
              <a:t> in </a:t>
            </a:r>
            <a:r>
              <a:rPr lang="en-US" dirty="0" err="1" smtClean="0"/>
              <a:t>thuc</a:t>
            </a:r>
            <a:r>
              <a:rPr lang="en-US" dirty="0" smtClean="0"/>
              <a:t> history, at a key moment declares to his fellow citizens that the city:</a:t>
            </a:r>
          </a:p>
          <a:p>
            <a:pPr lvl="2"/>
            <a:r>
              <a:rPr lang="en-US" dirty="0" smtClean="0"/>
              <a:t>2.63.2 </a:t>
            </a:r>
            <a:r>
              <a:rPr lang="en-US" dirty="0" err="1" smtClean="0"/>
              <a:t>ὡς</a:t>
            </a:r>
            <a:r>
              <a:rPr lang="en-US" dirty="0" smtClean="0"/>
              <a:t> </a:t>
            </a:r>
            <a:r>
              <a:rPr lang="en-US" dirty="0" err="1" smtClean="0"/>
              <a:t>τυρ</a:t>
            </a:r>
            <a:r>
              <a:rPr lang="en-US" dirty="0" smtClean="0"/>
              <a:t>αννίδα γὰρ ἤδη ἔχετε αὐτήν, ἣν λαβεῖν μὲν ἄδικον δοκεῖ εἶναι, ἀφεῖναι δὲ ἐπικίνδυνον</a:t>
            </a:r>
          </a:p>
          <a:p>
            <a:pPr lvl="1"/>
            <a:r>
              <a:rPr lang="en-US" dirty="0" smtClean="0"/>
              <a:t>and the chorus in ok:</a:t>
            </a:r>
          </a:p>
          <a:p>
            <a:pPr lvl="2"/>
            <a:r>
              <a:rPr lang="en-US" dirty="0" smtClean="0"/>
              <a:t>872 Ὕβ</a:t>
            </a:r>
            <a:r>
              <a:rPr lang="en-US" dirty="0" err="1" smtClean="0"/>
              <a:t>ρις</a:t>
            </a:r>
            <a:r>
              <a:rPr lang="en-US" dirty="0" smtClean="0"/>
              <a:t> </a:t>
            </a:r>
            <a:r>
              <a:rPr lang="en-US" dirty="0" err="1" smtClean="0"/>
              <a:t>φυτεύει</a:t>
            </a:r>
            <a:r>
              <a:rPr lang="en-US" dirty="0" smtClean="0"/>
              <a:t> </a:t>
            </a:r>
            <a:r>
              <a:rPr lang="en-US" dirty="0" err="1" smtClean="0"/>
              <a:t>τύρ</a:t>
            </a:r>
            <a:r>
              <a:rPr lang="en-US" dirty="0" smtClean="0"/>
              <a:t>αννον</a:t>
            </a:r>
          </a:p>
          <a:p>
            <a:pPr lvl="1"/>
            <a:r>
              <a:rPr lang="en-US" dirty="0" smtClean="0"/>
              <a:t>we shall talk more about a possibly twisted aspect to themes of eros, tyranny, and pollution in ok. for now, we can at least consider the possibility that connections between these themes could have been a way for the audience of </a:t>
            </a:r>
            <a:r>
              <a:rPr lang="en-US" dirty="0" err="1" smtClean="0"/>
              <a:t>sophocles’</a:t>
            </a:r>
            <a:r>
              <a:rPr lang="en-US" dirty="0" smtClean="0"/>
              <a:t> play to think about its action as a critical reflection on their own imperial-tyrannical democracy.</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9</a:t>
            </a:fld>
            <a:endParaRPr lang="en-US"/>
          </a:p>
        </p:txBody>
      </p:sp>
    </p:spTree>
    <p:extLst>
      <p:ext uri="{BB962C8B-B14F-4D97-AF65-F5344CB8AC3E}">
        <p14:creationId xmlns:p14="http://schemas.microsoft.com/office/powerpoint/2010/main" val="583972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 y="0"/>
            <a:ext cx="12192000"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847943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Sophocles OTK</a:t>
            </a:r>
            <a:endParaRPr lang="en-US" dirty="0"/>
          </a:p>
        </p:txBody>
      </p:sp>
      <p:sp>
        <p:nvSpPr>
          <p:cNvPr id="4" name="Date Placeholder 3"/>
          <p:cNvSpPr>
            <a:spLocks noGrp="1"/>
          </p:cNvSpPr>
          <p:nvPr>
            <p:ph type="dt" sz="half" idx="10"/>
          </p:nvPr>
        </p:nvSpPr>
        <p:spPr/>
        <p:txBody>
          <a:bodyPr/>
          <a:lstStyle/>
          <a:p>
            <a:r>
              <a:rPr lang="en-US" smtClean="0"/>
              <a:t>3-Mar 2020</a:t>
            </a:r>
            <a:endParaRPr lang="en-US" dirty="0"/>
          </a:p>
        </p:txBody>
      </p:sp>
      <p:sp>
        <p:nvSpPr>
          <p:cNvPr id="6" name="Slide Number Placeholder 5"/>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44907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Sophocles OTK</a:t>
            </a:r>
            <a:endParaRPr lang="en-US" dirty="0"/>
          </a:p>
        </p:txBody>
      </p:sp>
      <p:sp>
        <p:nvSpPr>
          <p:cNvPr id="4" name="Date Placeholder 3"/>
          <p:cNvSpPr>
            <a:spLocks noGrp="1"/>
          </p:cNvSpPr>
          <p:nvPr>
            <p:ph type="dt" sz="half" idx="10"/>
          </p:nvPr>
        </p:nvSpPr>
        <p:spPr/>
        <p:txBody>
          <a:bodyPr/>
          <a:lstStyle/>
          <a:p>
            <a:r>
              <a:rPr lang="en-US" smtClean="0"/>
              <a:t>3-Mar 2020</a:t>
            </a:r>
            <a:endParaRPr lang="en-US" dirty="0"/>
          </a:p>
        </p:txBody>
      </p:sp>
      <p:sp>
        <p:nvSpPr>
          <p:cNvPr id="6" name="Slide Number Placeholder 5"/>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18881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27918423"/>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2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28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Footer Placeholder 4"/>
          <p:cNvSpPr>
            <a:spLocks noGrp="1"/>
          </p:cNvSpPr>
          <p:nvPr>
            <p:ph type="ftr" sz="quarter" idx="11"/>
          </p:nvPr>
        </p:nvSpPr>
        <p:spPr/>
        <p:txBody>
          <a:bodyPr/>
          <a:lstStyle/>
          <a:p>
            <a:r>
              <a:rPr lang="en-US" smtClean="0"/>
              <a:t>Sophocles OTK</a:t>
            </a:r>
            <a:endParaRPr lang="en-US" dirty="0"/>
          </a:p>
        </p:txBody>
      </p:sp>
      <p:sp>
        <p:nvSpPr>
          <p:cNvPr id="4" name="Date Placeholder 3"/>
          <p:cNvSpPr>
            <a:spLocks noGrp="1"/>
          </p:cNvSpPr>
          <p:nvPr>
            <p:ph type="dt" sz="half" idx="10"/>
          </p:nvPr>
        </p:nvSpPr>
        <p:spPr>
          <a:xfrm>
            <a:off x="6003633" y="6408109"/>
            <a:ext cx="184731" cy="261610"/>
          </a:xfrm>
        </p:spPr>
        <p:txBody>
          <a:bodyPr/>
          <a:lstStyle/>
          <a:p>
            <a:r>
              <a:rPr lang="en-US" smtClean="0"/>
              <a:t>3-Mar 2020</a:t>
            </a:r>
            <a:endParaRPr lang="en-US" dirty="0"/>
          </a:p>
        </p:txBody>
      </p:sp>
      <p:sp>
        <p:nvSpPr>
          <p:cNvPr id="6" name="Slide Number Placeholder 5"/>
          <p:cNvSpPr>
            <a:spLocks noGrp="1"/>
          </p:cNvSpPr>
          <p:nvPr>
            <p:ph type="sldNum" sz="quarter" idx="12"/>
          </p:nvPr>
        </p:nvSpPr>
        <p:spPr>
          <a:xfrm>
            <a:off x="10789341" y="6408109"/>
            <a:ext cx="184730" cy="261610"/>
          </a:xfrm>
        </p:spPr>
        <p:txBody>
          <a:bodyPr/>
          <a:lstStyle/>
          <a:p>
            <a:endParaRPr lang="en-US" dirty="0"/>
          </a:p>
        </p:txBody>
      </p:sp>
    </p:spTree>
    <p:extLst>
      <p:ext uri="{BB962C8B-B14F-4D97-AF65-F5344CB8AC3E}">
        <p14:creationId xmlns:p14="http://schemas.microsoft.com/office/powerpoint/2010/main" val="332989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578114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6" name="Footer Placeholder 5"/>
          <p:cNvSpPr>
            <a:spLocks noGrp="1"/>
          </p:cNvSpPr>
          <p:nvPr>
            <p:ph type="ftr" sz="quarter" idx="11"/>
          </p:nvPr>
        </p:nvSpPr>
        <p:spPr/>
        <p:txBody>
          <a:bodyPr/>
          <a:lstStyle/>
          <a:p>
            <a:r>
              <a:rPr lang="en-US" smtClean="0"/>
              <a:t>Sophocles OTK</a:t>
            </a:r>
            <a:endParaRPr lang="en-US" dirty="0"/>
          </a:p>
        </p:txBody>
      </p:sp>
      <p:sp>
        <p:nvSpPr>
          <p:cNvPr id="5" name="Date Placeholder 4"/>
          <p:cNvSpPr>
            <a:spLocks noGrp="1"/>
          </p:cNvSpPr>
          <p:nvPr>
            <p:ph type="dt" sz="half" idx="10"/>
          </p:nvPr>
        </p:nvSpPr>
        <p:spPr/>
        <p:txBody>
          <a:bodyPr/>
          <a:lstStyle/>
          <a:p>
            <a:r>
              <a:rPr lang="en-US" smtClean="0"/>
              <a:t>3-Mar 2020</a:t>
            </a:r>
            <a:endParaRPr lang="en-US" dirty="0"/>
          </a:p>
        </p:txBody>
      </p:sp>
      <p:sp>
        <p:nvSpPr>
          <p:cNvPr id="7" name="Slide Number Placeholder 6"/>
          <p:cNvSpPr>
            <a:spLocks noGrp="1"/>
          </p:cNvSpPr>
          <p:nvPr>
            <p:ph type="sldNum" sz="quarter" idx="12"/>
          </p:nvPr>
        </p:nvSpPr>
        <p:spPr/>
        <p:txBody>
          <a:bodyPr/>
          <a:lstStyle/>
          <a:p>
            <a:endParaRPr lang="en-US" dirty="0"/>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7099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smtClean="0"/>
              <a:t>Sophocles OTK</a:t>
            </a:r>
            <a:endParaRPr lang="en-US" dirty="0"/>
          </a:p>
        </p:txBody>
      </p:sp>
      <p:sp>
        <p:nvSpPr>
          <p:cNvPr id="7" name="Date Placeholder 6"/>
          <p:cNvSpPr>
            <a:spLocks noGrp="1"/>
          </p:cNvSpPr>
          <p:nvPr>
            <p:ph type="dt" sz="half" idx="10"/>
          </p:nvPr>
        </p:nvSpPr>
        <p:spPr/>
        <p:txBody>
          <a:bodyPr/>
          <a:lstStyle/>
          <a:p>
            <a:r>
              <a:rPr lang="en-US" smtClean="0"/>
              <a:t>3-Mar 2020</a:t>
            </a:r>
            <a:endParaRPr lang="en-US" dirty="0"/>
          </a:p>
        </p:txBody>
      </p:sp>
      <p:sp>
        <p:nvSpPr>
          <p:cNvPr id="9" name="Slide Number Placeholder 8"/>
          <p:cNvSpPr>
            <a:spLocks noGrp="1"/>
          </p:cNvSpPr>
          <p:nvPr>
            <p:ph type="sldNum" sz="quarter" idx="12"/>
          </p:nvPr>
        </p:nvSpPr>
        <p:spPr/>
        <p:txBody>
          <a:bodyPr/>
          <a:lstStyle/>
          <a:p>
            <a:endParaRPr lang="en-US" dirty="0"/>
          </a:p>
        </p:txBody>
      </p:sp>
      <p:cxnSp>
        <p:nvCxnSpPr>
          <p:cNvPr id="16" name="Straight Connector 15"/>
          <p:cNvCxnSpPr/>
          <p:nvPr userDrawn="1"/>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3341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81070" y="736753"/>
            <a:ext cx="7229863" cy="646331"/>
          </a:xfrm>
          <a:noFill/>
        </p:spPr>
        <p:txBody>
          <a:bodyPr wrap="none" anchor="t" anchorCtr="0">
            <a:spAutoFit/>
          </a:bodyPr>
          <a:lstStyle>
            <a:lvl1pPr algn="ctr">
              <a:defRPr sz="4000"/>
            </a:lvl1pPr>
          </a:lstStyle>
          <a:p>
            <a:r>
              <a:rPr lang="en-US" smtClean="0"/>
              <a:t>Click to edit Master title style</a:t>
            </a:r>
            <a:endParaRPr dirty="0"/>
          </a:p>
        </p:txBody>
      </p:sp>
    </p:spTree>
    <p:extLst>
      <p:ext uri="{BB962C8B-B14F-4D97-AF65-F5344CB8AC3E}">
        <p14:creationId xmlns:p14="http://schemas.microsoft.com/office/powerpoint/2010/main" val="333231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6561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Sophocles OTK</a:t>
            </a:r>
            <a:endParaRPr lang="en-US" dirty="0"/>
          </a:p>
        </p:txBody>
      </p:sp>
      <p:sp>
        <p:nvSpPr>
          <p:cNvPr id="5" name="Date Placeholder 4"/>
          <p:cNvSpPr>
            <a:spLocks noGrp="1"/>
          </p:cNvSpPr>
          <p:nvPr>
            <p:ph type="dt" sz="half" idx="10"/>
          </p:nvPr>
        </p:nvSpPr>
        <p:spPr/>
        <p:txBody>
          <a:bodyPr/>
          <a:lstStyle/>
          <a:p>
            <a:r>
              <a:rPr lang="en-US" smtClean="0"/>
              <a:t>3-Mar 2020</a:t>
            </a:r>
            <a:endParaRPr lang="en-US" dirty="0"/>
          </a:p>
        </p:txBody>
      </p:sp>
      <p:sp>
        <p:nvSpPr>
          <p:cNvPr id="7" name="Slide Number Placeholder 6"/>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517115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Sophocles OTK</a:t>
            </a:r>
            <a:endParaRPr lang="en-US" dirty="0"/>
          </a:p>
        </p:txBody>
      </p:sp>
      <p:sp>
        <p:nvSpPr>
          <p:cNvPr id="5" name="Date Placeholder 4"/>
          <p:cNvSpPr>
            <a:spLocks noGrp="1"/>
          </p:cNvSpPr>
          <p:nvPr>
            <p:ph type="dt" sz="half" idx="10"/>
          </p:nvPr>
        </p:nvSpPr>
        <p:spPr/>
        <p:txBody>
          <a:bodyPr/>
          <a:lstStyle/>
          <a:p>
            <a:r>
              <a:rPr lang="en-US" smtClean="0"/>
              <a:t>3-Mar 2020</a:t>
            </a:r>
            <a:endParaRPr lang="en-US" dirty="0"/>
          </a:p>
        </p:txBody>
      </p:sp>
      <p:sp>
        <p:nvSpPr>
          <p:cNvPr id="7" name="Slide Number Placeholder 6"/>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665402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Sophocles OTK</a:t>
            </a:r>
            <a:endParaRPr lang="en-US" dirty="0"/>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3-Mar 2020</a:t>
            </a:r>
            <a:endParaRPr lang="en-US" dirty="0"/>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endParaRPr lang="en-US" dirty="0"/>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2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28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9179417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ctrTitle"/>
          </p:nvPr>
        </p:nvSpPr>
        <p:spPr>
          <a:xfrm>
            <a:off x="435949" y="908717"/>
            <a:ext cx="11323277" cy="2387600"/>
          </a:xfrm>
        </p:spPr>
        <p:txBody>
          <a:bodyPr/>
          <a:lstStyle/>
          <a:p>
            <a:r>
              <a:rPr lang="en-US" dirty="0" smtClean="0"/>
              <a:t>Sophocles’ Oedipus the King</a:t>
            </a:r>
            <a:endParaRPr lang="en-US" dirty="0"/>
          </a:p>
        </p:txBody>
      </p:sp>
      <p:sp>
        <p:nvSpPr>
          <p:cNvPr id="5" name="Rectangle 6"/>
          <p:cNvSpPr>
            <a:spLocks noGrp="1" noChangeArrowheads="1"/>
          </p:cNvSpPr>
          <p:nvPr>
            <p:ph type="subTitle" idx="1"/>
          </p:nvPr>
        </p:nvSpPr>
        <p:spPr>
          <a:xfrm>
            <a:off x="435949" y="3602038"/>
            <a:ext cx="11323277" cy="1655762"/>
          </a:xfrm>
        </p:spPr>
        <p:txBody>
          <a:bodyPr/>
          <a:lstStyle/>
          <a:p>
            <a:r>
              <a:rPr lang="en-US" smtClean="0"/>
              <a:t>“Know Thyself!” — If you Dare!</a:t>
            </a:r>
            <a:endParaRPr lang="en-US" dirty="0"/>
          </a:p>
        </p:txBody>
      </p:sp>
    </p:spTree>
    <p:extLst>
      <p:ext uri="{BB962C8B-B14F-4D97-AF65-F5344CB8AC3E}">
        <p14:creationId xmlns:p14="http://schemas.microsoft.com/office/powerpoint/2010/main" val="201022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76260" name="Rectangle 4"/>
          <p:cNvSpPr>
            <a:spLocks noGrp="1" noChangeArrowheads="1"/>
          </p:cNvSpPr>
          <p:nvPr>
            <p:ph type="title"/>
          </p:nvPr>
        </p:nvSpPr>
        <p:spPr>
          <a:xfrm>
            <a:off x="2448207" y="212669"/>
            <a:ext cx="7295588" cy="701731"/>
          </a:xfrm>
          <a:noFill/>
        </p:spPr>
        <p:txBody>
          <a:bodyPr wrap="none" anchor="t">
            <a:spAutoFit/>
          </a:bodyPr>
          <a:lstStyle/>
          <a:p>
            <a:pPr algn="ctr"/>
            <a:r>
              <a:rPr lang="en-US" i="1" dirty="0" smtClean="0"/>
              <a:t>Oedipus the King</a:t>
            </a:r>
            <a:r>
              <a:rPr lang="en-US" dirty="0" smtClean="0"/>
              <a:t>, Analysis</a:t>
            </a:r>
            <a:endParaRPr lang="en-US" sz="2000" dirty="0"/>
          </a:p>
        </p:txBody>
      </p:sp>
      <p:sp>
        <p:nvSpPr>
          <p:cNvPr id="1376261" name="Rectangle 5"/>
          <p:cNvSpPr>
            <a:spLocks noGrp="1" noChangeArrowheads="1"/>
          </p:cNvSpPr>
          <p:nvPr>
            <p:ph sz="half" idx="1"/>
          </p:nvPr>
        </p:nvSpPr>
        <p:spPr>
          <a:xfrm>
            <a:off x="486348" y="1096962"/>
            <a:ext cx="3567000" cy="5562600"/>
          </a:xfrm>
        </p:spPr>
        <p:txBody>
          <a:bodyPr>
            <a:normAutofit fontScale="77500" lnSpcReduction="20000"/>
          </a:bodyPr>
          <a:lstStyle/>
          <a:p>
            <a:pPr>
              <a:lnSpc>
                <a:spcPct val="120000"/>
              </a:lnSpc>
            </a:pPr>
            <a:r>
              <a:rPr lang="en-US" sz="2400" b="1" dirty="0" smtClean="0"/>
              <a:t>Prologue 15 </a:t>
            </a:r>
            <a:r>
              <a:rPr lang="en-US" sz="2400" b="1" dirty="0"/>
              <a:t>ff.</a:t>
            </a:r>
          </a:p>
          <a:p>
            <a:pPr lvl="1">
              <a:lnSpc>
                <a:spcPct val="120000"/>
              </a:lnSpc>
              <a:spcBef>
                <a:spcPts val="600"/>
              </a:spcBef>
            </a:pPr>
            <a:r>
              <a:rPr lang="en-US" sz="2000" dirty="0"/>
              <a:t>Oedipus</a:t>
            </a:r>
            <a:r>
              <a:rPr lang="en-US" sz="2000" dirty="0" smtClean="0"/>
              <a:t>, </a:t>
            </a:r>
            <a:r>
              <a:rPr lang="en-US" sz="2000" dirty="0"/>
              <a:t>priest, Creon. </a:t>
            </a:r>
            <a:r>
              <a:rPr lang="en-US" sz="2000" dirty="0" smtClean="0"/>
              <a:t>Plague</a:t>
            </a:r>
            <a:r>
              <a:rPr lang="en-US" sz="2000" dirty="0"/>
              <a:t>, oracle</a:t>
            </a:r>
          </a:p>
          <a:p>
            <a:pPr>
              <a:lnSpc>
                <a:spcPct val="120000"/>
              </a:lnSpc>
            </a:pPr>
            <a:r>
              <a:rPr lang="en-US" sz="2400" b="1" i="1" dirty="0" smtClean="0"/>
              <a:t>Parodos</a:t>
            </a:r>
            <a:r>
              <a:rPr lang="en-US" sz="2400" b="1" dirty="0" smtClean="0"/>
              <a:t> 168 </a:t>
            </a:r>
            <a:r>
              <a:rPr lang="en-US" sz="2400" b="1" dirty="0"/>
              <a:t>ff.</a:t>
            </a:r>
          </a:p>
          <a:p>
            <a:pPr lvl="1">
              <a:lnSpc>
                <a:spcPct val="120000"/>
              </a:lnSpc>
              <a:spcBef>
                <a:spcPts val="600"/>
              </a:spcBef>
            </a:pPr>
            <a:r>
              <a:rPr lang="en-US" sz="2000" dirty="0"/>
              <a:t>Divine invocation. War on plague</a:t>
            </a:r>
          </a:p>
          <a:p>
            <a:pPr>
              <a:lnSpc>
                <a:spcPct val="120000"/>
              </a:lnSpc>
            </a:pPr>
            <a:r>
              <a:rPr lang="en-US" sz="2400" b="1" dirty="0"/>
              <a:t>1</a:t>
            </a:r>
            <a:r>
              <a:rPr lang="en-US" sz="2400" b="1" baseline="30000" dirty="0"/>
              <a:t>st</a:t>
            </a:r>
            <a:r>
              <a:rPr lang="en-US" sz="2400" b="1" dirty="0"/>
              <a:t> episode 171 ff.</a:t>
            </a:r>
          </a:p>
          <a:p>
            <a:pPr lvl="1">
              <a:lnSpc>
                <a:spcPct val="120000"/>
              </a:lnSpc>
              <a:spcBef>
                <a:spcPts val="600"/>
              </a:spcBef>
            </a:pPr>
            <a:r>
              <a:rPr lang="en-US" sz="2000" dirty="0"/>
              <a:t>Oedipus</a:t>
            </a:r>
            <a:r>
              <a:rPr lang="en-US" sz="2000" dirty="0" smtClean="0"/>
              <a:t>, </a:t>
            </a:r>
            <a:r>
              <a:rPr lang="en-US" sz="2000" dirty="0"/>
              <a:t>Tiresias. </a:t>
            </a:r>
            <a:r>
              <a:rPr lang="en-US" sz="2000" i="1" dirty="0"/>
              <a:t>agōn</a:t>
            </a:r>
            <a:r>
              <a:rPr lang="en-US" sz="2000" dirty="0"/>
              <a:t> 1</a:t>
            </a:r>
          </a:p>
          <a:p>
            <a:pPr>
              <a:lnSpc>
                <a:spcPct val="120000"/>
              </a:lnSpc>
            </a:pPr>
            <a:r>
              <a:rPr lang="en-US" sz="2400" b="1" dirty="0"/>
              <a:t>1</a:t>
            </a:r>
            <a:r>
              <a:rPr lang="en-US" sz="2400" b="1" baseline="30000" dirty="0"/>
              <a:t>st</a:t>
            </a:r>
            <a:r>
              <a:rPr lang="en-US" sz="2400" b="1" dirty="0"/>
              <a:t> </a:t>
            </a:r>
            <a:r>
              <a:rPr lang="en-US" sz="2400" b="1" i="1" dirty="0"/>
              <a:t>stasimon</a:t>
            </a:r>
            <a:r>
              <a:rPr lang="en-US" sz="2400" b="1" dirty="0"/>
              <a:t> 186 f.</a:t>
            </a:r>
          </a:p>
          <a:p>
            <a:pPr lvl="1">
              <a:lnSpc>
                <a:spcPct val="120000"/>
              </a:lnSpc>
              <a:spcBef>
                <a:spcPts val="600"/>
              </a:spcBef>
            </a:pPr>
            <a:r>
              <a:rPr lang="en-US" sz="2000" dirty="0" smtClean="0"/>
              <a:t>Who is the </a:t>
            </a:r>
            <a:r>
              <a:rPr lang="en-US" sz="2000" dirty="0"/>
              <a:t>killer?</a:t>
            </a:r>
          </a:p>
          <a:p>
            <a:pPr>
              <a:lnSpc>
                <a:spcPct val="120000"/>
              </a:lnSpc>
            </a:pPr>
            <a:r>
              <a:rPr lang="en-US" sz="2400" b="1" dirty="0"/>
              <a:t>2</a:t>
            </a:r>
            <a:r>
              <a:rPr lang="en-US" sz="2400" b="1" baseline="30000" dirty="0"/>
              <a:t>nd</a:t>
            </a:r>
            <a:r>
              <a:rPr lang="en-US" sz="2400" b="1" dirty="0"/>
              <a:t> episode 188 ff.</a:t>
            </a:r>
          </a:p>
          <a:p>
            <a:pPr lvl="1">
              <a:lnSpc>
                <a:spcPct val="120000"/>
              </a:lnSpc>
              <a:spcBef>
                <a:spcPts val="600"/>
              </a:spcBef>
            </a:pPr>
            <a:r>
              <a:rPr lang="en-US" sz="2000" dirty="0" smtClean="0"/>
              <a:t>Creon, Oedipus. </a:t>
            </a:r>
            <a:r>
              <a:rPr lang="en-US" sz="2000" i="1" dirty="0"/>
              <a:t>agōn</a:t>
            </a:r>
            <a:r>
              <a:rPr lang="en-US" sz="2000" dirty="0"/>
              <a:t> 2</a:t>
            </a:r>
          </a:p>
          <a:p>
            <a:pPr lvl="1">
              <a:lnSpc>
                <a:spcPct val="120000"/>
              </a:lnSpc>
              <a:spcBef>
                <a:spcPts val="600"/>
              </a:spcBef>
            </a:pPr>
            <a:r>
              <a:rPr lang="en-US" sz="2000" dirty="0"/>
              <a:t>1</a:t>
            </a:r>
            <a:r>
              <a:rPr lang="en-US" sz="2000" baseline="30000" dirty="0"/>
              <a:t>st</a:t>
            </a:r>
            <a:r>
              <a:rPr lang="en-US" sz="2000" dirty="0"/>
              <a:t> </a:t>
            </a:r>
            <a:r>
              <a:rPr lang="en-US" sz="2000" i="1" dirty="0"/>
              <a:t>kommos</a:t>
            </a:r>
            <a:r>
              <a:rPr lang="en-US" sz="2000" dirty="0"/>
              <a:t> (197 ff.)</a:t>
            </a:r>
          </a:p>
          <a:p>
            <a:pPr lvl="2">
              <a:lnSpc>
                <a:spcPct val="120000"/>
              </a:lnSpc>
            </a:pPr>
            <a:r>
              <a:rPr lang="en-US" sz="1800" dirty="0"/>
              <a:t>Chorus, J, </a:t>
            </a:r>
            <a:r>
              <a:rPr lang="en-US" sz="1800" dirty="0" smtClean="0"/>
              <a:t>Oedipus</a:t>
            </a:r>
            <a:endParaRPr lang="en-US" sz="1800" dirty="0"/>
          </a:p>
          <a:p>
            <a:pPr lvl="1">
              <a:lnSpc>
                <a:spcPct val="120000"/>
              </a:lnSpc>
              <a:spcBef>
                <a:spcPts val="600"/>
              </a:spcBef>
            </a:pPr>
            <a:r>
              <a:rPr lang="en-US" sz="2000" dirty="0"/>
              <a:t>Comparison of </a:t>
            </a:r>
            <a:r>
              <a:rPr lang="en-US" sz="2000" dirty="0" smtClean="0"/>
              <a:t>oracles</a:t>
            </a:r>
            <a:endParaRPr lang="en-US" sz="2000" dirty="0"/>
          </a:p>
        </p:txBody>
      </p:sp>
      <p:sp>
        <p:nvSpPr>
          <p:cNvPr id="1376262" name="Rectangle 6"/>
          <p:cNvSpPr>
            <a:spLocks noGrp="1" noChangeArrowheads="1"/>
          </p:cNvSpPr>
          <p:nvPr>
            <p:ph sz="half" idx="2"/>
          </p:nvPr>
        </p:nvSpPr>
        <p:spPr>
          <a:xfrm>
            <a:off x="4404852" y="1096962"/>
            <a:ext cx="7482348" cy="5562600"/>
          </a:xfrm>
          <a:noFill/>
        </p:spPr>
        <p:txBody>
          <a:bodyPr>
            <a:normAutofit fontScale="77500" lnSpcReduction="20000"/>
          </a:bodyPr>
          <a:lstStyle/>
          <a:p>
            <a:pPr>
              <a:lnSpc>
                <a:spcPct val="120000"/>
              </a:lnSpc>
            </a:pPr>
            <a:r>
              <a:rPr lang="en-US" sz="2400" b="1" dirty="0"/>
              <a:t>2</a:t>
            </a:r>
            <a:r>
              <a:rPr lang="en-US" sz="2400" b="1" baseline="30000" dirty="0"/>
              <a:t>nd</a:t>
            </a:r>
            <a:r>
              <a:rPr lang="en-US" sz="2400" b="1" dirty="0"/>
              <a:t> </a:t>
            </a:r>
            <a:r>
              <a:rPr lang="en-US" sz="2400" b="1" i="1" dirty="0"/>
              <a:t>stasimon</a:t>
            </a:r>
            <a:r>
              <a:rPr lang="en-US" sz="2400" b="1" dirty="0"/>
              <a:t> 209 f.</a:t>
            </a:r>
          </a:p>
          <a:p>
            <a:pPr lvl="1">
              <a:lnSpc>
                <a:spcPct val="120000"/>
              </a:lnSpc>
              <a:spcBef>
                <a:spcPts val="600"/>
              </a:spcBef>
            </a:pPr>
            <a:r>
              <a:rPr lang="en-US" sz="2000" dirty="0"/>
              <a:t>Pride breeds the tyrant</a:t>
            </a:r>
          </a:p>
          <a:p>
            <a:pPr>
              <a:lnSpc>
                <a:spcPct val="120000"/>
              </a:lnSpc>
            </a:pPr>
            <a:r>
              <a:rPr lang="en-US" sz="2400" b="1" dirty="0" smtClean="0"/>
              <a:t>3</a:t>
            </a:r>
            <a:r>
              <a:rPr lang="en-US" sz="2400" b="1" baseline="30000" dirty="0" smtClean="0"/>
              <a:t>rd</a:t>
            </a:r>
            <a:r>
              <a:rPr lang="en-US" sz="2400" b="1" dirty="0" smtClean="0"/>
              <a:t> </a:t>
            </a:r>
            <a:r>
              <a:rPr lang="en-US" sz="2400" b="1" dirty="0"/>
              <a:t>episode 211 ff.</a:t>
            </a:r>
          </a:p>
          <a:p>
            <a:pPr lvl="1">
              <a:lnSpc>
                <a:spcPct val="120000"/>
              </a:lnSpc>
              <a:spcBef>
                <a:spcPts val="600"/>
              </a:spcBef>
            </a:pPr>
            <a:r>
              <a:rPr lang="en-US" sz="2000" dirty="0" smtClean="0"/>
              <a:t>Jocasta, </a:t>
            </a:r>
            <a:r>
              <a:rPr lang="en-US" sz="2000" dirty="0"/>
              <a:t>Corinthian messenger, </a:t>
            </a:r>
            <a:r>
              <a:rPr lang="en-US" sz="2000" dirty="0" smtClean="0"/>
              <a:t>Oedipus. </a:t>
            </a:r>
            <a:r>
              <a:rPr lang="en-US" sz="2000" dirty="0"/>
              <a:t>Polybus dead. </a:t>
            </a:r>
            <a:r>
              <a:rPr lang="en-US" sz="2000" dirty="0" smtClean="0"/>
              <a:t>Oedipus </a:t>
            </a:r>
            <a:r>
              <a:rPr lang="en-US" sz="2000" dirty="0"/>
              <a:t>“child of fortune”</a:t>
            </a:r>
          </a:p>
          <a:p>
            <a:pPr>
              <a:lnSpc>
                <a:spcPct val="120000"/>
              </a:lnSpc>
            </a:pPr>
            <a:r>
              <a:rPr lang="en-US" sz="2400" b="1" dirty="0"/>
              <a:t>3</a:t>
            </a:r>
            <a:r>
              <a:rPr lang="en-US" sz="2400" b="1" baseline="30000" dirty="0"/>
              <a:t>rd</a:t>
            </a:r>
            <a:r>
              <a:rPr lang="en-US" sz="2400" b="1" dirty="0"/>
              <a:t> </a:t>
            </a:r>
            <a:r>
              <a:rPr lang="en-US" sz="2400" b="1" i="1" dirty="0"/>
              <a:t>stasimon</a:t>
            </a:r>
            <a:r>
              <a:rPr lang="en-US" sz="2400" b="1" dirty="0"/>
              <a:t> 224</a:t>
            </a:r>
          </a:p>
          <a:p>
            <a:pPr lvl="1">
              <a:lnSpc>
                <a:spcPct val="120000"/>
              </a:lnSpc>
              <a:spcBef>
                <a:spcPts val="600"/>
              </a:spcBef>
            </a:pPr>
            <a:r>
              <a:rPr lang="en-US" sz="2000" dirty="0"/>
              <a:t>desperate optimism</a:t>
            </a:r>
          </a:p>
          <a:p>
            <a:pPr>
              <a:lnSpc>
                <a:spcPct val="120000"/>
              </a:lnSpc>
            </a:pPr>
            <a:r>
              <a:rPr lang="en-US" sz="2400" b="1" dirty="0"/>
              <a:t>4</a:t>
            </a:r>
            <a:r>
              <a:rPr lang="en-US" sz="2400" b="1" baseline="30000" dirty="0"/>
              <a:t>th</a:t>
            </a:r>
            <a:r>
              <a:rPr lang="en-US" sz="2400" b="1" dirty="0"/>
              <a:t> episode 225 ff.</a:t>
            </a:r>
          </a:p>
          <a:p>
            <a:pPr lvl="1">
              <a:lnSpc>
                <a:spcPct val="120000"/>
              </a:lnSpc>
              <a:spcBef>
                <a:spcPts val="600"/>
              </a:spcBef>
            </a:pPr>
            <a:r>
              <a:rPr lang="en-US" sz="2000" dirty="0" smtClean="0"/>
              <a:t>Oedipus, </a:t>
            </a:r>
            <a:r>
              <a:rPr lang="en-US" sz="2000" dirty="0"/>
              <a:t>Shepherd, J. recognition</a:t>
            </a:r>
          </a:p>
          <a:p>
            <a:pPr>
              <a:lnSpc>
                <a:spcPct val="120000"/>
              </a:lnSpc>
            </a:pPr>
            <a:r>
              <a:rPr lang="en-US" sz="2400" b="1" dirty="0"/>
              <a:t>4</a:t>
            </a:r>
            <a:r>
              <a:rPr lang="en-US" sz="2400" b="1" baseline="30000" dirty="0"/>
              <a:t>th</a:t>
            </a:r>
            <a:r>
              <a:rPr lang="en-US" sz="2400" b="1" dirty="0"/>
              <a:t> </a:t>
            </a:r>
            <a:r>
              <a:rPr lang="en-US" sz="2400" b="1" i="1" dirty="0"/>
              <a:t>stasimon</a:t>
            </a:r>
            <a:r>
              <a:rPr lang="en-US" sz="2400" b="1" dirty="0"/>
              <a:t> 233 f.</a:t>
            </a:r>
          </a:p>
          <a:p>
            <a:pPr lvl="1">
              <a:lnSpc>
                <a:spcPct val="120000"/>
              </a:lnSpc>
              <a:spcBef>
                <a:spcPts val="600"/>
              </a:spcBef>
            </a:pPr>
            <a:r>
              <a:rPr lang="en-US" sz="2000" dirty="0" smtClean="0"/>
              <a:t>Oedipus </a:t>
            </a:r>
            <a:r>
              <a:rPr lang="en-US" sz="2000" dirty="0"/>
              <a:t>man of sorrows</a:t>
            </a:r>
          </a:p>
          <a:p>
            <a:pPr>
              <a:lnSpc>
                <a:spcPct val="120000"/>
              </a:lnSpc>
            </a:pPr>
            <a:r>
              <a:rPr lang="en-US" sz="2400" b="1" i="1" dirty="0" smtClean="0"/>
              <a:t>Exodos</a:t>
            </a:r>
            <a:endParaRPr lang="en-US" sz="2400" b="1" i="1" dirty="0"/>
          </a:p>
          <a:p>
            <a:pPr lvl="1">
              <a:lnSpc>
                <a:spcPct val="120000"/>
              </a:lnSpc>
              <a:spcBef>
                <a:spcPts val="600"/>
              </a:spcBef>
            </a:pPr>
            <a:r>
              <a:rPr lang="en-US" sz="2000" dirty="0"/>
              <a:t>Messenger, </a:t>
            </a:r>
            <a:r>
              <a:rPr lang="en-US" sz="2000" dirty="0" smtClean="0"/>
              <a:t>Oedipus. </a:t>
            </a:r>
            <a:r>
              <a:rPr lang="en-US" sz="2000" dirty="0"/>
              <a:t>J’s suicide</a:t>
            </a:r>
          </a:p>
          <a:p>
            <a:pPr lvl="1">
              <a:lnSpc>
                <a:spcPct val="120000"/>
              </a:lnSpc>
              <a:spcBef>
                <a:spcPts val="600"/>
              </a:spcBef>
            </a:pPr>
            <a:r>
              <a:rPr lang="en-US" sz="2000" dirty="0"/>
              <a:t>2</a:t>
            </a:r>
            <a:r>
              <a:rPr lang="en-US" sz="2000" baseline="30000" dirty="0"/>
              <a:t>nd</a:t>
            </a:r>
            <a:r>
              <a:rPr lang="en-US" sz="2000" dirty="0"/>
              <a:t> kommos (240 ff.)</a:t>
            </a:r>
          </a:p>
          <a:p>
            <a:pPr lvl="2">
              <a:lnSpc>
                <a:spcPct val="120000"/>
              </a:lnSpc>
            </a:pPr>
            <a:r>
              <a:rPr lang="en-US" sz="1800" dirty="0"/>
              <a:t>Chorus, </a:t>
            </a:r>
            <a:r>
              <a:rPr lang="en-US" sz="1800" dirty="0" smtClean="0"/>
              <a:t>Oedipus., </a:t>
            </a:r>
            <a:r>
              <a:rPr lang="en-US" sz="1800" dirty="0" err="1"/>
              <a:t>Oed’s</a:t>
            </a:r>
            <a:r>
              <a:rPr lang="en-US" sz="1800" dirty="0"/>
              <a:t> grief</a:t>
            </a:r>
          </a:p>
          <a:p>
            <a:pPr lvl="1">
              <a:lnSpc>
                <a:spcPct val="120000"/>
              </a:lnSpc>
              <a:spcBef>
                <a:spcPts val="600"/>
              </a:spcBef>
            </a:pPr>
            <a:r>
              <a:rPr lang="en-US" sz="2000" dirty="0" smtClean="0"/>
              <a:t>Oedipus, </a:t>
            </a:r>
            <a:r>
              <a:rPr lang="en-US" sz="2000" dirty="0"/>
              <a:t>Creon. final arrangements</a:t>
            </a:r>
          </a:p>
        </p:txBody>
      </p:sp>
      <p:sp>
        <p:nvSpPr>
          <p:cNvPr id="2" name="Date Placeholder 1"/>
          <p:cNvSpPr>
            <a:spLocks noGrp="1"/>
          </p:cNvSpPr>
          <p:nvPr>
            <p:ph type="dt" sz="half" idx="10"/>
          </p:nvPr>
        </p:nvSpPr>
        <p:spPr/>
        <p:txBody>
          <a:bodyPr/>
          <a:lstStyle/>
          <a:p>
            <a:r>
              <a:rPr lang="en-US" smtClean="0"/>
              <a:t>3-Mar 2020</a:t>
            </a:r>
            <a:endParaRPr lang="en-US" dirty="0"/>
          </a:p>
        </p:txBody>
      </p:sp>
      <p:sp>
        <p:nvSpPr>
          <p:cNvPr id="3" name="Footer Placeholder 2"/>
          <p:cNvSpPr>
            <a:spLocks noGrp="1"/>
          </p:cNvSpPr>
          <p:nvPr>
            <p:ph type="ftr" sz="quarter" idx="11"/>
          </p:nvPr>
        </p:nvSpPr>
        <p:spPr/>
        <p:txBody>
          <a:bodyPr/>
          <a:lstStyle/>
          <a:p>
            <a:r>
              <a:rPr lang="en-US" smtClean="0"/>
              <a:t>Sophocles OTK</a:t>
            </a:r>
            <a:endParaRPr lang="en-US" dirty="0"/>
          </a:p>
        </p:txBody>
      </p:sp>
      <p:sp>
        <p:nvSpPr>
          <p:cNvPr id="4" name="Slide Number Placeholder 3"/>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429531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8370" name="Rectangle 2"/>
          <p:cNvSpPr>
            <a:spLocks noGrp="1" noChangeArrowheads="1"/>
          </p:cNvSpPr>
          <p:nvPr>
            <p:ph type="title"/>
          </p:nvPr>
        </p:nvSpPr>
        <p:spPr/>
        <p:txBody>
          <a:bodyPr/>
          <a:lstStyle/>
          <a:p>
            <a:r>
              <a:rPr lang="en-US" dirty="0" smtClean="0"/>
              <a:t>Tragic Transformations</a:t>
            </a:r>
            <a:endParaRPr lang="en-US" dirty="0"/>
          </a:p>
        </p:txBody>
      </p:sp>
      <p:sp>
        <p:nvSpPr>
          <p:cNvPr id="1338371" name="Rectangle 3"/>
          <p:cNvSpPr>
            <a:spLocks noGrp="1" noChangeArrowheads="1"/>
          </p:cNvSpPr>
          <p:nvPr>
            <p:ph type="body" idx="1"/>
          </p:nvPr>
        </p:nvSpPr>
        <p:spPr/>
        <p:txBody>
          <a:bodyPr/>
          <a:lstStyle/>
          <a:p>
            <a:r>
              <a:rPr lang="en-US" i="1" dirty="0" smtClean="0"/>
              <a:t>Pharmakos</a:t>
            </a:r>
            <a:r>
              <a:rPr lang="en-US" dirty="0" smtClean="0"/>
              <a:t> (scapegoat), Rite of Passage</a:t>
            </a:r>
            <a:endParaRPr lang="en-US" dirty="0"/>
          </a:p>
        </p:txBody>
      </p:sp>
    </p:spTree>
    <p:extLst>
      <p:ext uri="{BB962C8B-B14F-4D97-AF65-F5344CB8AC3E}">
        <p14:creationId xmlns:p14="http://schemas.microsoft.com/office/powerpoint/2010/main" val="205142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0900" name="Text Box 4"/>
          <p:cNvSpPr txBox="1">
            <a:spLocks noChangeArrowheads="1"/>
          </p:cNvSpPr>
          <p:nvPr/>
        </p:nvSpPr>
        <p:spPr bwMode="auto">
          <a:xfrm>
            <a:off x="3362770" y="4876800"/>
            <a:ext cx="5466463" cy="783193"/>
          </a:xfrm>
          <a:prstGeom prst="roundRect">
            <a:avLst/>
          </a:prstGeom>
          <a:solidFill>
            <a:schemeClr val="bg1"/>
          </a:solidFill>
          <a:ln w="9525">
            <a:solidFill>
              <a:schemeClr val="tx1"/>
            </a:solidFill>
            <a:miter lim="800000"/>
            <a:headEnd/>
            <a:tailEnd/>
          </a:ln>
          <a:effectLst>
            <a:outerShdw blurRad="50800" dist="38100" dir="5400000" algn="t" rotWithShape="0">
              <a:prstClr val="black">
                <a:alpha val="40000"/>
              </a:prstClr>
            </a:outerShdw>
          </a:effectLst>
        </p:spPr>
        <p:txBody>
          <a:bodyPr wrap="square">
            <a:spAutoFit/>
          </a:bodyPr>
          <a:lstStyle/>
          <a:p>
            <a:pPr algn="ctr"/>
            <a:r>
              <a:rPr lang="en-US" sz="2000" dirty="0">
                <a:latin typeface="+mn-lt"/>
              </a:rPr>
              <a:t>Arnold van </a:t>
            </a:r>
            <a:r>
              <a:rPr lang="en-US" sz="2000" dirty="0" err="1">
                <a:latin typeface="+mn-lt"/>
              </a:rPr>
              <a:t>Gennep</a:t>
            </a:r>
            <a:r>
              <a:rPr lang="en-US" sz="2000" dirty="0">
                <a:latin typeface="+mn-lt"/>
              </a:rPr>
              <a:t>, </a:t>
            </a:r>
            <a:r>
              <a:rPr lang="en-US" sz="2000" i="1" dirty="0">
                <a:latin typeface="+mn-lt"/>
              </a:rPr>
              <a:t>Les rites de passage</a:t>
            </a:r>
            <a:r>
              <a:rPr lang="en-US" sz="2000" dirty="0">
                <a:latin typeface="+mn-lt"/>
              </a:rPr>
              <a:t> (Paris, 1909)</a:t>
            </a:r>
          </a:p>
        </p:txBody>
      </p:sp>
      <p:pic>
        <p:nvPicPr>
          <p:cNvPr id="2050" name="Picture 2" descr="https://www.researchgate.net/profile/Jonas_Soederlund/publication/321103675/figure/fig1/AS:632629175021568@1527841957248/Stages-in-the-rites-of-passage_W64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5094" y="1447800"/>
            <a:ext cx="7661814" cy="25738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24235" y="2590800"/>
            <a:ext cx="1333827" cy="377283"/>
          </a:xfrm>
          <a:prstGeom prst="rect">
            <a:avLst/>
          </a:prstGeom>
          <a:noFill/>
        </p:spPr>
        <p:txBody>
          <a:bodyPr wrap="none" rtlCol="0">
            <a:spAutoFit/>
          </a:bodyPr>
          <a:lstStyle/>
          <a:p>
            <a:pPr algn="ctr">
              <a:lnSpc>
                <a:spcPct val="125000"/>
              </a:lnSpc>
            </a:pPr>
            <a:r>
              <a:rPr lang="en-US" sz="1600" i="1" dirty="0" smtClean="0">
                <a:solidFill>
                  <a:schemeClr val="tx2"/>
                </a:solidFill>
                <a:latin typeface="Calibri" panose="020F0502020204030204" pitchFamily="34" charset="0"/>
                <a:cs typeface="Calibri" panose="020F0502020204030204" pitchFamily="34" charset="0"/>
              </a:rPr>
              <a:t>aka transition</a:t>
            </a:r>
          </a:p>
        </p:txBody>
      </p:sp>
    </p:spTree>
    <p:extLst>
      <p:ext uri="{BB962C8B-B14F-4D97-AF65-F5344CB8AC3E}">
        <p14:creationId xmlns:p14="http://schemas.microsoft.com/office/powerpoint/2010/main" val="335579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62946" name="Rectangle 2"/>
          <p:cNvSpPr>
            <a:spLocks noGrp="1" noChangeArrowheads="1"/>
          </p:cNvSpPr>
          <p:nvPr>
            <p:ph type="title"/>
          </p:nvPr>
        </p:nvSpPr>
        <p:spPr>
          <a:xfrm>
            <a:off x="2162391" y="274639"/>
            <a:ext cx="7867218" cy="769441"/>
          </a:xfrm>
        </p:spPr>
        <p:txBody>
          <a:bodyPr>
            <a:normAutofit/>
          </a:bodyPr>
          <a:lstStyle/>
          <a:p>
            <a:r>
              <a:rPr lang="en-US" dirty="0" smtClean="0"/>
              <a:t>Oedipus’ Rite of Passage</a:t>
            </a:r>
            <a:endParaRPr lang="en-US" dirty="0"/>
          </a:p>
        </p:txBody>
      </p:sp>
      <p:sp>
        <p:nvSpPr>
          <p:cNvPr id="1362958" name="AutoShape 14"/>
          <p:cNvSpPr>
            <a:spLocks noChangeArrowheads="1"/>
          </p:cNvSpPr>
          <p:nvPr/>
        </p:nvSpPr>
        <p:spPr bwMode="auto">
          <a:xfrm>
            <a:off x="4280422" y="5105401"/>
            <a:ext cx="3606800" cy="917079"/>
          </a:xfrm>
          <a:prstGeom prst="rightArrow">
            <a:avLst>
              <a:gd name="adj1" fmla="val 50000"/>
              <a:gd name="adj2" fmla="val 140594"/>
            </a:avLst>
          </a:prstGeom>
          <a:solidFill>
            <a:srgbClr val="B2B2B2"/>
          </a:solidFill>
          <a:ln w="9525">
            <a:noFill/>
            <a:miter lim="800000"/>
            <a:headEnd/>
            <a:tailEnd/>
          </a:ln>
          <a:effectLst/>
        </p:spPr>
        <p:txBody>
          <a:bodyPr anchor="ctr">
            <a:spAutoFit/>
          </a:bodyPr>
          <a:lstStyle/>
          <a:p>
            <a:r>
              <a:rPr lang="en-US" dirty="0">
                <a:latin typeface="+mn-lt"/>
              </a:rPr>
              <a:t>Oedipus</a:t>
            </a:r>
          </a:p>
        </p:txBody>
      </p:sp>
      <p:grpSp>
        <p:nvGrpSpPr>
          <p:cNvPr id="2" name="Group 23"/>
          <p:cNvGrpSpPr/>
          <p:nvPr/>
        </p:nvGrpSpPr>
        <p:grpSpPr>
          <a:xfrm>
            <a:off x="3084862" y="2832100"/>
            <a:ext cx="6034087" cy="2578100"/>
            <a:chOff x="1560861" y="2755900"/>
            <a:chExt cx="6034087" cy="2578100"/>
          </a:xfrm>
        </p:grpSpPr>
        <p:pic>
          <p:nvPicPr>
            <p:cNvPr id="10242" name="Picture 2"/>
            <p:cNvPicPr>
              <a:picLocks noChangeAspect="1" noChangeArrowheads="1"/>
            </p:cNvPicPr>
            <p:nvPr/>
          </p:nvPicPr>
          <p:blipFill>
            <a:blip r:embed="rId3" cstate="print"/>
            <a:srcRect/>
            <a:stretch>
              <a:fillRect/>
            </a:stretch>
          </p:blipFill>
          <p:spPr bwMode="auto">
            <a:xfrm>
              <a:off x="1560861" y="2755900"/>
              <a:ext cx="6034087" cy="2578100"/>
            </a:xfrm>
            <a:prstGeom prst="rect">
              <a:avLst/>
            </a:prstGeom>
            <a:noFill/>
            <a:ln w="9525">
              <a:noFill/>
              <a:miter lim="800000"/>
              <a:headEnd/>
              <a:tailEnd/>
            </a:ln>
            <a:effectLst/>
          </p:spPr>
        </p:pic>
        <p:grpSp>
          <p:nvGrpSpPr>
            <p:cNvPr id="3" name="Group 22"/>
            <p:cNvGrpSpPr/>
            <p:nvPr/>
          </p:nvGrpSpPr>
          <p:grpSpPr>
            <a:xfrm>
              <a:off x="1587674" y="3537119"/>
              <a:ext cx="5993704" cy="1015663"/>
              <a:chOff x="1587674" y="3593926"/>
              <a:chExt cx="5993704" cy="1015663"/>
            </a:xfrm>
          </p:grpSpPr>
          <p:sp>
            <p:nvSpPr>
              <p:cNvPr id="1362950" name="Text Box 6"/>
              <p:cNvSpPr txBox="1">
                <a:spLocks noChangeArrowheads="1"/>
              </p:cNvSpPr>
              <p:nvPr/>
            </p:nvSpPr>
            <p:spPr bwMode="auto">
              <a:xfrm>
                <a:off x="1587674" y="3593926"/>
                <a:ext cx="1632498" cy="1015663"/>
              </a:xfrm>
              <a:prstGeom prst="rect">
                <a:avLst/>
              </a:prstGeom>
              <a:noFill/>
              <a:ln w="9525">
                <a:noFill/>
                <a:miter lim="800000"/>
                <a:headEnd/>
                <a:tailEnd/>
              </a:ln>
              <a:effectLst/>
            </p:spPr>
            <p:txBody>
              <a:bodyPr wrap="none" anchor="ctr" anchorCtr="0">
                <a:spAutoFit/>
              </a:bodyPr>
              <a:lstStyle/>
              <a:p>
                <a:pPr algn="l">
                  <a:spcBef>
                    <a:spcPct val="50000"/>
                  </a:spcBef>
                </a:pPr>
                <a:r>
                  <a:rPr lang="en-US" sz="2000" b="1" dirty="0">
                    <a:latin typeface="+mn-lt"/>
                  </a:rPr>
                  <a:t>sight</a:t>
                </a:r>
                <a:br>
                  <a:rPr lang="en-US" sz="2000" b="1" dirty="0">
                    <a:latin typeface="+mn-lt"/>
                  </a:rPr>
                </a:br>
                <a:r>
                  <a:rPr lang="en-US" sz="2000" b="1" dirty="0">
                    <a:latin typeface="+mn-lt"/>
                  </a:rPr>
                  <a:t>ignorance</a:t>
                </a:r>
                <a:br>
                  <a:rPr lang="en-US" sz="2000" b="1" dirty="0">
                    <a:latin typeface="+mn-lt"/>
                  </a:rPr>
                </a:br>
                <a:r>
                  <a:rPr lang="en-US" sz="2000" b="1" dirty="0">
                    <a:latin typeface="+mn-lt"/>
                  </a:rPr>
                  <a:t>incorporation</a:t>
                </a:r>
              </a:p>
            </p:txBody>
          </p:sp>
          <p:sp>
            <p:nvSpPr>
              <p:cNvPr id="1362951" name="Text Box 7"/>
              <p:cNvSpPr txBox="1">
                <a:spLocks noChangeArrowheads="1"/>
              </p:cNvSpPr>
              <p:nvPr/>
            </p:nvSpPr>
            <p:spPr bwMode="auto">
              <a:xfrm>
                <a:off x="6228187" y="3593926"/>
                <a:ext cx="1353191" cy="1015663"/>
              </a:xfrm>
              <a:prstGeom prst="rect">
                <a:avLst/>
              </a:prstGeom>
              <a:noFill/>
              <a:ln w="9525">
                <a:noFill/>
                <a:miter lim="800000"/>
                <a:headEnd/>
                <a:tailEnd/>
              </a:ln>
              <a:effectLst/>
            </p:spPr>
            <p:txBody>
              <a:bodyPr wrap="none" anchor="ctr" anchorCtr="0">
                <a:spAutoFit/>
              </a:bodyPr>
              <a:lstStyle/>
              <a:p>
                <a:pPr algn="r">
                  <a:spcBef>
                    <a:spcPct val="50000"/>
                  </a:spcBef>
                </a:pPr>
                <a:r>
                  <a:rPr lang="en-US" sz="2000" b="1" dirty="0">
                    <a:solidFill>
                      <a:srgbClr val="FFFFFF"/>
                    </a:solidFill>
                    <a:latin typeface="+mn-lt"/>
                  </a:rPr>
                  <a:t>blindness</a:t>
                </a:r>
                <a:br>
                  <a:rPr lang="en-US" sz="2000" b="1" dirty="0">
                    <a:solidFill>
                      <a:srgbClr val="FFFFFF"/>
                    </a:solidFill>
                    <a:latin typeface="+mn-lt"/>
                  </a:rPr>
                </a:br>
                <a:r>
                  <a:rPr lang="en-US" sz="2000" b="1" dirty="0">
                    <a:solidFill>
                      <a:srgbClr val="FFFFFF"/>
                    </a:solidFill>
                    <a:latin typeface="+mn-lt"/>
                  </a:rPr>
                  <a:t>knowledge</a:t>
                </a:r>
                <a:br>
                  <a:rPr lang="en-US" sz="2000" b="1" dirty="0">
                    <a:solidFill>
                      <a:srgbClr val="FFFFFF"/>
                    </a:solidFill>
                    <a:latin typeface="+mn-lt"/>
                  </a:rPr>
                </a:br>
                <a:r>
                  <a:rPr lang="en-US" sz="2000" b="1" dirty="0">
                    <a:solidFill>
                      <a:srgbClr val="FFFFFF"/>
                    </a:solidFill>
                    <a:latin typeface="+mn-lt"/>
                  </a:rPr>
                  <a:t>separation</a:t>
                </a:r>
              </a:p>
            </p:txBody>
          </p:sp>
          <p:sp>
            <p:nvSpPr>
              <p:cNvPr id="1362959" name="Text Box 15"/>
              <p:cNvSpPr txBox="1">
                <a:spLocks noChangeArrowheads="1"/>
              </p:cNvSpPr>
              <p:nvPr/>
            </p:nvSpPr>
            <p:spPr bwMode="auto">
              <a:xfrm>
                <a:off x="3960347" y="3901702"/>
                <a:ext cx="1214564" cy="400110"/>
              </a:xfrm>
              <a:prstGeom prst="rect">
                <a:avLst/>
              </a:prstGeom>
              <a:noFill/>
              <a:ln w="9525">
                <a:noFill/>
                <a:miter lim="800000"/>
                <a:headEnd/>
                <a:tailEnd/>
              </a:ln>
              <a:effectLst/>
            </p:spPr>
            <p:txBody>
              <a:bodyPr wrap="none" anchor="ctr" anchorCtr="0">
                <a:spAutoFit/>
              </a:bodyPr>
              <a:lstStyle/>
              <a:p>
                <a:r>
                  <a:rPr lang="en-US" sz="2000" b="1" dirty="0">
                    <a:solidFill>
                      <a:srgbClr val="FFFF00"/>
                    </a:solidFill>
                    <a:latin typeface="+mn-lt"/>
                  </a:rPr>
                  <a:t>transition</a:t>
                </a:r>
              </a:p>
            </p:txBody>
          </p:sp>
        </p:grpSp>
      </p:grpSp>
      <p:sp>
        <p:nvSpPr>
          <p:cNvPr id="1362961" name="AutoShape 17"/>
          <p:cNvSpPr>
            <a:spLocks noChangeArrowheads="1"/>
          </p:cNvSpPr>
          <p:nvPr/>
        </p:nvSpPr>
        <p:spPr bwMode="auto">
          <a:xfrm>
            <a:off x="4876800" y="1371600"/>
            <a:ext cx="3453466" cy="1643062"/>
          </a:xfrm>
          <a:prstGeom prst="wedgeEllipseCallout">
            <a:avLst>
              <a:gd name="adj1" fmla="val -15083"/>
              <a:gd name="adj2" fmla="val 79662"/>
            </a:avLst>
          </a:prstGeom>
          <a:solidFill>
            <a:srgbClr val="FFFFFF"/>
          </a:solidFill>
          <a:ln w="9525">
            <a:solidFill>
              <a:schemeClr val="tx2"/>
            </a:solidFill>
            <a:miter lim="800000"/>
            <a:headEnd/>
            <a:tailEnd/>
          </a:ln>
          <a:effectLst>
            <a:outerShdw blurRad="50800" dist="38100" dir="2700000" algn="tl" rotWithShape="0">
              <a:prstClr val="black">
                <a:alpha val="40000"/>
              </a:prstClr>
            </a:outerShdw>
          </a:effectLst>
        </p:spPr>
        <p:txBody>
          <a:bodyPr lIns="0" tIns="0" rIns="0" bIns="0" anchor="ctr" anchorCtr="1"/>
          <a:lstStyle/>
          <a:p>
            <a:r>
              <a:rPr lang="en-US" sz="2000" dirty="0">
                <a:latin typeface="+mn-lt"/>
              </a:rPr>
              <a:t>“I count myself the son of Chance,”</a:t>
            </a:r>
            <a:br>
              <a:rPr lang="en-US" sz="2000" dirty="0">
                <a:latin typeface="+mn-lt"/>
              </a:rPr>
            </a:br>
            <a:r>
              <a:rPr lang="en-US" sz="2000" dirty="0">
                <a:latin typeface="+mn-lt"/>
              </a:rPr>
              <a:t>(Oedipus, p. 224)</a:t>
            </a:r>
          </a:p>
        </p:txBody>
      </p:sp>
    </p:spTree>
    <p:extLst>
      <p:ext uri="{BB962C8B-B14F-4D97-AF65-F5344CB8AC3E}">
        <p14:creationId xmlns:p14="http://schemas.microsoft.com/office/powerpoint/2010/main" val="1425289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1618" name="Rectangle 2"/>
          <p:cNvSpPr>
            <a:spLocks noGrp="1" noChangeArrowheads="1"/>
          </p:cNvSpPr>
          <p:nvPr>
            <p:ph type="title"/>
          </p:nvPr>
        </p:nvSpPr>
        <p:spPr/>
        <p:txBody>
          <a:bodyPr/>
          <a:lstStyle/>
          <a:p>
            <a:r>
              <a:rPr lang="en-US" dirty="0" smtClean="0"/>
              <a:t>Discussion</a:t>
            </a:r>
            <a:endParaRPr lang="en-US" dirty="0"/>
          </a:p>
        </p:txBody>
      </p:sp>
      <p:sp>
        <p:nvSpPr>
          <p:cNvPr id="3" name="Text Placeholder 2"/>
          <p:cNvSpPr>
            <a:spLocks noGrp="1"/>
          </p:cNvSpPr>
          <p:nvPr>
            <p:ph type="body" idx="1"/>
          </p:nvPr>
        </p:nvSpPr>
        <p:spPr/>
        <p:txBody>
          <a:bodyPr/>
          <a:lstStyle/>
          <a:p>
            <a:r>
              <a:rPr lang="en-US" i="1" dirty="0" smtClean="0"/>
              <a:t>Oedipus the King</a:t>
            </a:r>
            <a:r>
              <a:rPr lang="en-US" dirty="0" smtClean="0"/>
              <a:t> as </a:t>
            </a:r>
            <a:r>
              <a:rPr lang="en-US" dirty="0"/>
              <a:t>Tragedy</a:t>
            </a:r>
          </a:p>
        </p:txBody>
      </p:sp>
    </p:spTree>
    <p:extLst>
      <p:ext uri="{BB962C8B-B14F-4D97-AF65-F5344CB8AC3E}">
        <p14:creationId xmlns:p14="http://schemas.microsoft.com/office/powerpoint/2010/main" val="421794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OTK:</a:t>
            </a:r>
            <a:r>
              <a:rPr lang="en-US" dirty="0" smtClean="0"/>
              <a:t> Which Models Resonate?</a:t>
            </a:r>
            <a:endParaRPr lang="en-US" dirty="0"/>
          </a:p>
        </p:txBody>
      </p:sp>
      <p:sp>
        <p:nvSpPr>
          <p:cNvPr id="6" name="Content Placeholder 5"/>
          <p:cNvSpPr>
            <a:spLocks noGrp="1"/>
          </p:cNvSpPr>
          <p:nvPr>
            <p:ph sz="half" idx="1"/>
          </p:nvPr>
        </p:nvSpPr>
        <p:spPr/>
        <p:txBody>
          <a:bodyPr>
            <a:normAutofit fontScale="77500" lnSpcReduction="20000"/>
          </a:bodyPr>
          <a:lstStyle/>
          <a:p>
            <a:r>
              <a:rPr lang="en-US" dirty="0" smtClean="0"/>
              <a:t>Law of </a:t>
            </a:r>
            <a:r>
              <a:rPr lang="en-US" i="1" dirty="0" smtClean="0"/>
              <a:t>hubris</a:t>
            </a:r>
            <a:r>
              <a:rPr lang="en-US" dirty="0" smtClean="0"/>
              <a:t>, </a:t>
            </a:r>
            <a:r>
              <a:rPr lang="en-US" i="1" dirty="0" smtClean="0"/>
              <a:t>atē</a:t>
            </a:r>
          </a:p>
          <a:p>
            <a:pPr lvl="1"/>
            <a:r>
              <a:rPr lang="en-US" i="1" dirty="0" smtClean="0"/>
              <a:t>koros</a:t>
            </a:r>
          </a:p>
          <a:p>
            <a:pPr lvl="1"/>
            <a:r>
              <a:rPr lang="en-US" i="1" dirty="0" smtClean="0"/>
              <a:t>hubris</a:t>
            </a:r>
          </a:p>
          <a:p>
            <a:pPr lvl="1"/>
            <a:r>
              <a:rPr lang="en-US" i="1" dirty="0" smtClean="0"/>
              <a:t>atē</a:t>
            </a:r>
          </a:p>
          <a:p>
            <a:pPr lvl="1"/>
            <a:r>
              <a:rPr lang="en-US" i="1" dirty="0" smtClean="0"/>
              <a:t>dikē</a:t>
            </a:r>
          </a:p>
          <a:p>
            <a:r>
              <a:rPr lang="en-US" dirty="0" smtClean="0"/>
              <a:t>Epiphany</a:t>
            </a:r>
          </a:p>
          <a:p>
            <a:pPr lvl="1"/>
            <a:r>
              <a:rPr lang="en-US" dirty="0" smtClean="0"/>
              <a:t>Verbal </a:t>
            </a:r>
            <a:r>
              <a:rPr lang="en-US" dirty="0" smtClean="0">
                <a:sym typeface="Wingdings" panose="05000000000000000000" pitchFamily="2" charset="2"/>
              </a:rPr>
              <a:t> visual</a:t>
            </a:r>
          </a:p>
          <a:p>
            <a:pPr lvl="1"/>
            <a:r>
              <a:rPr lang="en-US" dirty="0" smtClean="0">
                <a:sym typeface="Wingdings" panose="05000000000000000000" pitchFamily="2" charset="2"/>
              </a:rPr>
              <a:t>Ambiguous  clear</a:t>
            </a:r>
          </a:p>
          <a:p>
            <a:pPr lvl="1"/>
            <a:r>
              <a:rPr lang="en-US" dirty="0" smtClean="0">
                <a:sym typeface="Wingdings" panose="05000000000000000000" pitchFamily="2" charset="2"/>
              </a:rPr>
              <a:t>Human  divine</a:t>
            </a:r>
            <a:endParaRPr lang="en-US" dirty="0" smtClean="0"/>
          </a:p>
        </p:txBody>
      </p:sp>
      <p:sp>
        <p:nvSpPr>
          <p:cNvPr id="10" name="Content Placeholder 9"/>
          <p:cNvSpPr>
            <a:spLocks noGrp="1"/>
          </p:cNvSpPr>
          <p:nvPr>
            <p:ph sz="half" idx="2"/>
          </p:nvPr>
        </p:nvSpPr>
        <p:spPr/>
        <p:txBody>
          <a:bodyPr>
            <a:normAutofit fontScale="77500" lnSpcReduction="20000"/>
          </a:bodyPr>
          <a:lstStyle/>
          <a:p>
            <a:r>
              <a:rPr lang="en-US" dirty="0" smtClean="0"/>
              <a:t>Cycle of violence</a:t>
            </a:r>
          </a:p>
          <a:p>
            <a:r>
              <a:rPr lang="en-US" dirty="0" smtClean="0"/>
              <a:t>Knowledge through suffering</a:t>
            </a:r>
          </a:p>
          <a:p>
            <a:r>
              <a:rPr lang="en-US" dirty="0" smtClean="0"/>
              <a:t>Aristotelian patterns</a:t>
            </a:r>
          </a:p>
          <a:p>
            <a:pPr lvl="1"/>
            <a:r>
              <a:rPr lang="en-US" dirty="0" smtClean="0"/>
              <a:t>Character (</a:t>
            </a:r>
            <a:r>
              <a:rPr lang="en-US" i="1" dirty="0" smtClean="0"/>
              <a:t>ēthos</a:t>
            </a:r>
            <a:r>
              <a:rPr lang="en-US" dirty="0" smtClean="0"/>
              <a:t>)-driven?</a:t>
            </a:r>
          </a:p>
          <a:p>
            <a:pPr lvl="1"/>
            <a:r>
              <a:rPr lang="en-US" i="1" dirty="0" smtClean="0"/>
              <a:t>Hamartia?</a:t>
            </a:r>
          </a:p>
          <a:p>
            <a:pPr lvl="1"/>
            <a:r>
              <a:rPr lang="en-US" dirty="0" smtClean="0"/>
              <a:t>Complex plot?</a:t>
            </a:r>
          </a:p>
          <a:p>
            <a:pPr lvl="2"/>
            <a:r>
              <a:rPr lang="en-US" dirty="0" smtClean="0"/>
              <a:t>Recognition (</a:t>
            </a:r>
            <a:r>
              <a:rPr lang="en-US" i="1" dirty="0" err="1" smtClean="0"/>
              <a:t>anagnōrisis</a:t>
            </a:r>
            <a:r>
              <a:rPr lang="en-US" dirty="0" smtClean="0"/>
              <a:t>)?</a:t>
            </a:r>
          </a:p>
          <a:p>
            <a:pPr lvl="2"/>
            <a:r>
              <a:rPr lang="en-US" dirty="0" smtClean="0"/>
              <a:t>Reversal (</a:t>
            </a:r>
            <a:r>
              <a:rPr lang="en-US" i="1" dirty="0" smtClean="0"/>
              <a:t>peripeteia</a:t>
            </a:r>
            <a:r>
              <a:rPr lang="en-US" dirty="0" smtClean="0"/>
              <a:t>)?</a:t>
            </a:r>
          </a:p>
          <a:p>
            <a:pPr lvl="1"/>
            <a:r>
              <a:rPr lang="en-US" dirty="0" smtClean="0"/>
              <a:t>Pity? Fear? Catharsis?</a:t>
            </a:r>
          </a:p>
        </p:txBody>
      </p:sp>
      <p:sp>
        <p:nvSpPr>
          <p:cNvPr id="3" name="Date Placeholder 2"/>
          <p:cNvSpPr>
            <a:spLocks noGrp="1"/>
          </p:cNvSpPr>
          <p:nvPr>
            <p:ph type="dt" sz="half" idx="10"/>
          </p:nvPr>
        </p:nvSpPr>
        <p:spPr/>
        <p:txBody>
          <a:bodyPr/>
          <a:lstStyle/>
          <a:p>
            <a:r>
              <a:rPr lang="en-US" smtClean="0"/>
              <a:t>3-Mar 2020</a:t>
            </a:r>
            <a:endParaRPr lang="en-US" dirty="0"/>
          </a:p>
        </p:txBody>
      </p:sp>
      <p:sp>
        <p:nvSpPr>
          <p:cNvPr id="4" name="Footer Placeholder 3"/>
          <p:cNvSpPr>
            <a:spLocks noGrp="1"/>
          </p:cNvSpPr>
          <p:nvPr>
            <p:ph type="ftr" sz="quarter" idx="11"/>
          </p:nvPr>
        </p:nvSpPr>
        <p:spPr/>
        <p:txBody>
          <a:bodyPr/>
          <a:lstStyle/>
          <a:p>
            <a:r>
              <a:rPr lang="en-US" smtClean="0"/>
              <a:t>Sophocles OTK</a:t>
            </a:r>
            <a:endParaRPr lang="en-US" dirty="0"/>
          </a:p>
        </p:txBody>
      </p:sp>
      <p:sp>
        <p:nvSpPr>
          <p:cNvPr id="5" name="Slide Number Placeholder 4"/>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353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49553" y="440427"/>
            <a:ext cx="7292894" cy="5977149"/>
          </a:xfrm>
          <a:prstGeom prst="rect">
            <a:avLst/>
          </a:prstGeom>
          <a:noFill/>
        </p:spPr>
        <p:txBody>
          <a:bodyPr wrap="none" rtlCol="0" anchor="ctr" anchorCtr="0">
            <a:spAutoFit/>
          </a:bodyPr>
          <a:lstStyle/>
          <a:p>
            <a:pPr>
              <a:lnSpc>
                <a:spcPct val="125000"/>
              </a:lnSpc>
            </a:pPr>
            <a:r>
              <a:rPr lang="en-US" sz="2800" dirty="0">
                <a:latin typeface="Calibri" panose="020F0502020204030204" pitchFamily="34" charset="0"/>
                <a:cs typeface="Calibri" panose="020F0502020204030204" pitchFamily="34" charset="0"/>
              </a:rPr>
              <a:t>O the generations of men </a:t>
            </a:r>
          </a:p>
          <a:p>
            <a:pPr>
              <a:lnSpc>
                <a:spcPct val="125000"/>
              </a:lnSpc>
            </a:pPr>
            <a:r>
              <a:rPr lang="en-US" sz="2800" dirty="0">
                <a:latin typeface="Calibri" panose="020F0502020204030204" pitchFamily="34" charset="0"/>
                <a:cs typeface="Calibri" panose="020F0502020204030204" pitchFamily="34" charset="0"/>
              </a:rPr>
              <a:t>the dying generations — adding the total </a:t>
            </a:r>
          </a:p>
          <a:p>
            <a:pPr>
              <a:lnSpc>
                <a:spcPct val="125000"/>
              </a:lnSpc>
            </a:pPr>
            <a:r>
              <a:rPr lang="en-US" sz="2800" dirty="0">
                <a:latin typeface="Calibri" panose="020F0502020204030204" pitchFamily="34" charset="0"/>
                <a:cs typeface="Calibri" panose="020F0502020204030204" pitchFamily="34" charset="0"/>
              </a:rPr>
              <a:t>of all your lives I find they come to nothing ... </a:t>
            </a:r>
          </a:p>
          <a:p>
            <a:pPr>
              <a:lnSpc>
                <a:spcPct val="125000"/>
              </a:lnSpc>
            </a:pPr>
            <a:r>
              <a:rPr lang="en-US" sz="2800" dirty="0">
                <a:latin typeface="Calibri" panose="020F0502020204030204" pitchFamily="34" charset="0"/>
                <a:cs typeface="Calibri" panose="020F0502020204030204" pitchFamily="34" charset="0"/>
              </a:rPr>
              <a:t>does there exist, is there a man on earth </a:t>
            </a:r>
          </a:p>
          <a:p>
            <a:pPr>
              <a:lnSpc>
                <a:spcPct val="125000"/>
              </a:lnSpc>
            </a:pPr>
            <a:r>
              <a:rPr lang="en-US" sz="2800" dirty="0">
                <a:latin typeface="Calibri" panose="020F0502020204030204" pitchFamily="34" charset="0"/>
                <a:cs typeface="Calibri" panose="020F0502020204030204" pitchFamily="34" charset="0"/>
              </a:rPr>
              <a:t>who seizes more joy than just a dream, a vision? </a:t>
            </a:r>
          </a:p>
          <a:p>
            <a:pPr>
              <a:lnSpc>
                <a:spcPct val="125000"/>
              </a:lnSpc>
            </a:pPr>
            <a:r>
              <a:rPr lang="en-US" sz="2800" dirty="0">
                <a:latin typeface="Calibri" panose="020F0502020204030204" pitchFamily="34" charset="0"/>
                <a:cs typeface="Calibri" panose="020F0502020204030204" pitchFamily="34" charset="0"/>
              </a:rPr>
              <a:t>And the vision no sooner dawns than dies </a:t>
            </a:r>
          </a:p>
          <a:p>
            <a:pPr>
              <a:lnSpc>
                <a:spcPct val="125000"/>
              </a:lnSpc>
            </a:pPr>
            <a:r>
              <a:rPr lang="en-US" sz="2800" dirty="0">
                <a:latin typeface="Calibri" panose="020F0502020204030204" pitchFamily="34" charset="0"/>
                <a:cs typeface="Calibri" panose="020F0502020204030204" pitchFamily="34" charset="0"/>
              </a:rPr>
              <a:t>blazing into oblivion.</a:t>
            </a:r>
          </a:p>
          <a:p>
            <a:pPr>
              <a:lnSpc>
                <a:spcPct val="125000"/>
              </a:lnSpc>
            </a:pPr>
            <a:r>
              <a:rPr lang="en-US" sz="2800" dirty="0">
                <a:latin typeface="Calibri" panose="020F0502020204030204" pitchFamily="34" charset="0"/>
                <a:cs typeface="Calibri" panose="020F0502020204030204" pitchFamily="34" charset="0"/>
              </a:rPr>
              <a:t>You are my great example, you, your life </a:t>
            </a:r>
          </a:p>
          <a:p>
            <a:pPr>
              <a:lnSpc>
                <a:spcPct val="125000"/>
              </a:lnSpc>
            </a:pPr>
            <a:r>
              <a:rPr lang="en-US" sz="2800" dirty="0">
                <a:latin typeface="Calibri" panose="020F0502020204030204" pitchFamily="34" charset="0"/>
                <a:cs typeface="Calibri" panose="020F0502020204030204" pitchFamily="34" charset="0"/>
              </a:rPr>
              <a:t>your destiny, Oedipus, man of misery —</a:t>
            </a:r>
          </a:p>
          <a:p>
            <a:pPr>
              <a:lnSpc>
                <a:spcPct val="125000"/>
              </a:lnSpc>
            </a:pPr>
            <a:r>
              <a:rPr lang="en-US" sz="2800" dirty="0">
                <a:latin typeface="Calibri" panose="020F0502020204030204" pitchFamily="34" charset="0"/>
                <a:cs typeface="Calibri" panose="020F0502020204030204" pitchFamily="34" charset="0"/>
              </a:rPr>
              <a:t>I count no man blest.</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(Chorus </a:t>
            </a:r>
            <a:r>
              <a:rPr lang="en-US" sz="2800" i="1" dirty="0">
                <a:latin typeface="Calibri" panose="020F0502020204030204" pitchFamily="34" charset="0"/>
                <a:cs typeface="Calibri" panose="020F0502020204030204" pitchFamily="34" charset="0"/>
              </a:rPr>
              <a:t>Oedipus the King</a:t>
            </a:r>
            <a:r>
              <a:rPr lang="en-US" sz="2800" dirty="0">
                <a:latin typeface="Calibri" panose="020F0502020204030204" pitchFamily="34" charset="0"/>
                <a:cs typeface="Calibri" panose="020F0502020204030204" pitchFamily="34" charset="0"/>
              </a:rPr>
              <a:t>, p. 233)</a:t>
            </a:r>
          </a:p>
        </p:txBody>
      </p:sp>
      <p:sp>
        <p:nvSpPr>
          <p:cNvPr id="3" name="TextBox 2"/>
          <p:cNvSpPr txBox="1"/>
          <p:nvPr/>
        </p:nvSpPr>
        <p:spPr>
          <a:xfrm>
            <a:off x="838200" y="466185"/>
            <a:ext cx="1407758" cy="591059"/>
          </a:xfrm>
          <a:prstGeom prst="rect">
            <a:avLst/>
          </a:prstGeom>
          <a:noFill/>
        </p:spPr>
        <p:txBody>
          <a:bodyPr wrap="none" rtlCol="0">
            <a:spAutoFit/>
          </a:bodyPr>
          <a:lstStyle/>
          <a:p>
            <a:pPr algn="r">
              <a:lnSpc>
                <a:spcPct val="125000"/>
              </a:lnSpc>
            </a:pPr>
            <a:r>
              <a:rPr lang="en-US" sz="2800" i="1" dirty="0" smtClean="0">
                <a:solidFill>
                  <a:srgbClr val="FF0000"/>
                </a:solidFill>
                <a:latin typeface="Calibri" panose="020F0502020204030204" pitchFamily="34" charset="0"/>
                <a:cs typeface="Calibri" panose="020F0502020204030204" pitchFamily="34" charset="0"/>
              </a:rPr>
              <a:t>reader 1</a:t>
            </a:r>
          </a:p>
        </p:txBody>
      </p:sp>
      <p:sp>
        <p:nvSpPr>
          <p:cNvPr id="4" name="TextBox 3"/>
          <p:cNvSpPr txBox="1"/>
          <p:nvPr/>
        </p:nvSpPr>
        <p:spPr>
          <a:xfrm>
            <a:off x="838200" y="3133471"/>
            <a:ext cx="1407758" cy="591059"/>
          </a:xfrm>
          <a:prstGeom prst="rect">
            <a:avLst/>
          </a:prstGeom>
          <a:noFill/>
        </p:spPr>
        <p:txBody>
          <a:bodyPr wrap="none" rtlCol="0">
            <a:spAutoFit/>
          </a:bodyPr>
          <a:lstStyle/>
          <a:p>
            <a:pPr algn="r">
              <a:lnSpc>
                <a:spcPct val="125000"/>
              </a:lnSpc>
            </a:pPr>
            <a:r>
              <a:rPr lang="en-US" sz="2800" i="1" dirty="0" smtClean="0">
                <a:solidFill>
                  <a:srgbClr val="FF0000"/>
                </a:solidFill>
                <a:latin typeface="Calibri" panose="020F0502020204030204" pitchFamily="34" charset="0"/>
                <a:cs typeface="Calibri" panose="020F0502020204030204" pitchFamily="34" charset="0"/>
              </a:rPr>
              <a:t>reader 2</a:t>
            </a:r>
          </a:p>
        </p:txBody>
      </p:sp>
    </p:spTree>
    <p:extLst>
      <p:ext uri="{BB962C8B-B14F-4D97-AF65-F5344CB8AC3E}">
        <p14:creationId xmlns:p14="http://schemas.microsoft.com/office/powerpoint/2010/main" val="409223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pSp>
        <p:nvGrpSpPr>
          <p:cNvPr id="7" name="Group 6"/>
          <p:cNvGrpSpPr/>
          <p:nvPr/>
        </p:nvGrpSpPr>
        <p:grpSpPr>
          <a:xfrm>
            <a:off x="3262648" y="546439"/>
            <a:ext cx="5666704" cy="5672790"/>
            <a:chOff x="1738648" y="868742"/>
            <a:chExt cx="5666704" cy="5672790"/>
          </a:xfrm>
        </p:grpSpPr>
        <p:sp>
          <p:nvSpPr>
            <p:cNvPr id="5" name="TextBox 4"/>
            <p:cNvSpPr txBox="1"/>
            <p:nvPr/>
          </p:nvSpPr>
          <p:spPr>
            <a:xfrm>
              <a:off x="3330635" y="6172200"/>
              <a:ext cx="2482731" cy="369332"/>
            </a:xfrm>
            <a:prstGeom prst="rect">
              <a:avLst/>
            </a:prstGeom>
            <a:noFill/>
          </p:spPr>
          <p:txBody>
            <a:bodyPr wrap="none" rtlCol="0">
              <a:spAutoFit/>
            </a:bodyPr>
            <a:lstStyle/>
            <a:p>
              <a:pPr algn="ctr"/>
              <a:r>
                <a:rPr lang="en-US" dirty="0">
                  <a:solidFill>
                    <a:srgbClr val="FFFFFF"/>
                  </a:solidFill>
                  <a:latin typeface="Calibri" panose="020F0502020204030204" pitchFamily="34" charset="0"/>
                  <a:cs typeface="Calibri" panose="020F0502020204030204" pitchFamily="34" charset="0"/>
                </a:rPr>
                <a:t>Temple of Apollo, </a:t>
              </a:r>
              <a:r>
                <a:rPr lang="en-US" dirty="0" smtClean="0">
                  <a:solidFill>
                    <a:srgbClr val="FFFFFF"/>
                  </a:solidFill>
                  <a:latin typeface="Calibri" panose="020F0502020204030204" pitchFamily="34" charset="0"/>
                  <a:cs typeface="Calibri" panose="020F0502020204030204" pitchFamily="34" charset="0"/>
                </a:rPr>
                <a:t>Delphi</a:t>
              </a:r>
              <a:endParaRPr lang="en-US" dirty="0">
                <a:solidFill>
                  <a:srgbClr val="FFFFFF"/>
                </a:solidFill>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648" y="868742"/>
              <a:ext cx="5666704" cy="5120516"/>
            </a:xfrm>
            <a:prstGeom prst="rect">
              <a:avLst/>
            </a:prstGeom>
          </p:spPr>
        </p:pic>
      </p:grpSp>
      <p:sp>
        <p:nvSpPr>
          <p:cNvPr id="2" name="TextBox 1"/>
          <p:cNvSpPr txBox="1"/>
          <p:nvPr/>
        </p:nvSpPr>
        <p:spPr>
          <a:xfrm>
            <a:off x="4157133" y="845404"/>
            <a:ext cx="3877734" cy="1200329"/>
          </a:xfrm>
          <a:prstGeom prst="rect">
            <a:avLst/>
          </a:prstGeom>
          <a:solidFill>
            <a:schemeClr val="bg1">
              <a:alpha val="72000"/>
            </a:schemeClr>
          </a:solidFill>
        </p:spPr>
        <p:txBody>
          <a:bodyPr wrap="square" rtlCol="0">
            <a:spAutoFit/>
          </a:bodyPr>
          <a:lstStyle/>
          <a:p>
            <a:pPr algn="ctr"/>
            <a:r>
              <a:rPr lang="en-US" sz="3600" i="1" dirty="0" err="1">
                <a:solidFill>
                  <a:schemeClr val="tx2">
                    <a:lumMod val="65000"/>
                    <a:lumOff val="35000"/>
                  </a:schemeClr>
                </a:solidFill>
                <a:latin typeface="Calibri" panose="020F0502020204030204" pitchFamily="34" charset="0"/>
                <a:cs typeface="Calibri" panose="020F0502020204030204" pitchFamily="34" charset="0"/>
              </a:rPr>
              <a:t>gnōthi</a:t>
            </a:r>
            <a:r>
              <a:rPr lang="en-US" sz="3600" i="1" dirty="0">
                <a:solidFill>
                  <a:schemeClr val="tx2">
                    <a:lumMod val="65000"/>
                    <a:lumOff val="35000"/>
                  </a:schemeClr>
                </a:solidFill>
                <a:latin typeface="Calibri" panose="020F0502020204030204" pitchFamily="34" charset="0"/>
                <a:cs typeface="Calibri" panose="020F0502020204030204" pitchFamily="34" charset="0"/>
              </a:rPr>
              <a:t> </a:t>
            </a:r>
            <a:r>
              <a:rPr lang="en-US" sz="3600" i="1" dirty="0" err="1">
                <a:solidFill>
                  <a:schemeClr val="tx2">
                    <a:lumMod val="65000"/>
                    <a:lumOff val="35000"/>
                  </a:schemeClr>
                </a:solidFill>
                <a:latin typeface="Calibri" panose="020F0502020204030204" pitchFamily="34" charset="0"/>
                <a:cs typeface="Calibri" panose="020F0502020204030204" pitchFamily="34" charset="0"/>
              </a:rPr>
              <a:t>sauton</a:t>
            </a:r>
            <a:endParaRPr lang="en-US" sz="3600" dirty="0">
              <a:solidFill>
                <a:schemeClr val="tx2">
                  <a:lumMod val="65000"/>
                  <a:lumOff val="35000"/>
                </a:schemeClr>
              </a:solidFill>
              <a:latin typeface="Calibri" panose="020F0502020204030204" pitchFamily="34" charset="0"/>
              <a:cs typeface="Calibri" panose="020F0502020204030204" pitchFamily="34" charset="0"/>
            </a:endParaRPr>
          </a:p>
          <a:p>
            <a:pPr algn="ctr"/>
            <a:r>
              <a:rPr lang="en-US" sz="3600" dirty="0">
                <a:solidFill>
                  <a:schemeClr val="tx2">
                    <a:lumMod val="65000"/>
                    <a:lumOff val="35000"/>
                  </a:schemeClr>
                </a:solidFill>
                <a:latin typeface="Calibri" panose="020F0502020204030204" pitchFamily="34" charset="0"/>
                <a:cs typeface="Calibri" panose="020F0502020204030204" pitchFamily="34" charset="0"/>
              </a:rPr>
              <a:t>“Know thyself!”</a:t>
            </a:r>
          </a:p>
        </p:txBody>
      </p:sp>
    </p:spTree>
    <p:extLst>
      <p:ext uri="{BB962C8B-B14F-4D97-AF65-F5344CB8AC3E}">
        <p14:creationId xmlns:p14="http://schemas.microsoft.com/office/powerpoint/2010/main" val="18102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17931" y="274638"/>
            <a:ext cx="10426018" cy="1325562"/>
          </a:xfrm>
        </p:spPr>
        <p:txBody>
          <a:bodyPr/>
          <a:lstStyle/>
          <a:p>
            <a:r>
              <a:rPr lang="en-US" dirty="0" smtClean="0"/>
              <a:t>Why does Jocasta die, not Oedipus?</a:t>
            </a:r>
            <a:endParaRPr lang="en-US" dirty="0"/>
          </a:p>
        </p:txBody>
      </p:sp>
      <p:sp>
        <p:nvSpPr>
          <p:cNvPr id="6" name="TextBox 5"/>
          <p:cNvSpPr txBox="1"/>
          <p:nvPr/>
        </p:nvSpPr>
        <p:spPr>
          <a:xfrm>
            <a:off x="1217931" y="2400184"/>
            <a:ext cx="6312754" cy="3289811"/>
          </a:xfrm>
          <a:prstGeom prst="rect">
            <a:avLst/>
          </a:prstGeom>
          <a:noFill/>
        </p:spPr>
        <p:txBody>
          <a:bodyPr wrap="none" rtlCol="0">
            <a:spAutoFit/>
          </a:bodyPr>
          <a:lstStyle/>
          <a:p>
            <a:pPr>
              <a:lnSpc>
                <a:spcPct val="125000"/>
              </a:lnSpc>
            </a:pPr>
            <a:r>
              <a:rPr lang="en-US" sz="2400" dirty="0">
                <a:solidFill>
                  <a:srgbClr val="737373"/>
                </a:solidFill>
                <a:latin typeface="Calibri" panose="020F0502020204030204" pitchFamily="34" charset="0"/>
                <a:cs typeface="Calibri" panose="020F0502020204030204" pitchFamily="34" charset="0"/>
              </a:rPr>
              <a:t>MESSENGER: The queen is dead.</a:t>
            </a:r>
          </a:p>
          <a:p>
            <a:pPr>
              <a:lnSpc>
                <a:spcPct val="125000"/>
              </a:lnSpc>
            </a:pPr>
            <a:r>
              <a:rPr lang="en-US" sz="2400" dirty="0">
                <a:solidFill>
                  <a:srgbClr val="737373"/>
                </a:solidFill>
                <a:latin typeface="Calibri" panose="020F0502020204030204" pitchFamily="34" charset="0"/>
                <a:cs typeface="Calibri" panose="020F0502020204030204" pitchFamily="34" charset="0"/>
              </a:rPr>
              <a:t>LEADER: Poor lady—how?</a:t>
            </a:r>
          </a:p>
          <a:p>
            <a:pPr>
              <a:lnSpc>
                <a:spcPct val="125000"/>
              </a:lnSpc>
            </a:pPr>
            <a:r>
              <a:rPr lang="en-US" sz="2400" dirty="0">
                <a:solidFill>
                  <a:srgbClr val="737373"/>
                </a:solidFill>
                <a:latin typeface="Calibri" panose="020F0502020204030204" pitchFamily="34" charset="0"/>
                <a:cs typeface="Calibri" panose="020F0502020204030204" pitchFamily="34" charset="0"/>
              </a:rPr>
              <a:t>MESSENGER: By her own hand. ... </a:t>
            </a:r>
          </a:p>
          <a:p>
            <a:pPr>
              <a:lnSpc>
                <a:spcPct val="125000"/>
              </a:lnSpc>
            </a:pPr>
            <a:r>
              <a:rPr lang="en-US" sz="2400" dirty="0">
                <a:solidFill>
                  <a:srgbClr val="737373"/>
                </a:solidFill>
                <a:latin typeface="Calibri" panose="020F0502020204030204" pitchFamily="34" charset="0"/>
                <a:cs typeface="Calibri" panose="020F0502020204030204" pitchFamily="34" charset="0"/>
              </a:rPr>
              <a:t>...</a:t>
            </a:r>
          </a:p>
          <a:p>
            <a:pPr>
              <a:lnSpc>
                <a:spcPct val="125000"/>
              </a:lnSpc>
            </a:pPr>
            <a:r>
              <a:rPr lang="en-US" sz="2400" dirty="0">
                <a:solidFill>
                  <a:srgbClr val="737373"/>
                </a:solidFill>
                <a:latin typeface="Calibri" panose="020F0502020204030204" pitchFamily="34" charset="0"/>
                <a:cs typeface="Calibri" panose="020F0502020204030204" pitchFamily="34" charset="0"/>
              </a:rPr>
              <a:t>straight to her rooms she rushed, flinging herself </a:t>
            </a:r>
          </a:p>
          <a:p>
            <a:pPr>
              <a:lnSpc>
                <a:spcPct val="125000"/>
              </a:lnSpc>
            </a:pPr>
            <a:r>
              <a:rPr lang="en-US" sz="2400" dirty="0">
                <a:solidFill>
                  <a:srgbClr val="737373"/>
                </a:solidFill>
                <a:latin typeface="Calibri" panose="020F0502020204030204" pitchFamily="34" charset="0"/>
                <a:cs typeface="Calibri" panose="020F0502020204030204" pitchFamily="34" charset="0"/>
              </a:rPr>
              <a:t>across the bridal-bed, </a:t>
            </a:r>
            <a:r>
              <a:rPr lang="en-US" sz="2400" dirty="0" smtClean="0">
                <a:solidFill>
                  <a:srgbClr val="737373"/>
                </a:solidFill>
                <a:latin typeface="Calibri" panose="020F0502020204030204" pitchFamily="34" charset="0"/>
                <a:cs typeface="Calibri" panose="020F0502020204030204" pitchFamily="34" charset="0"/>
              </a:rPr>
              <a:t>...</a:t>
            </a:r>
          </a:p>
          <a:p>
            <a:pPr>
              <a:lnSpc>
                <a:spcPct val="125000"/>
              </a:lnSpc>
            </a:pPr>
            <a:r>
              <a:rPr lang="en-US" sz="2400" dirty="0" smtClean="0">
                <a:solidFill>
                  <a:srgbClr val="737373"/>
                </a:solidFill>
                <a:latin typeface="Calibri" panose="020F0502020204030204" pitchFamily="34" charset="0"/>
                <a:cs typeface="Calibri" panose="020F0502020204030204" pitchFamily="34" charset="0"/>
              </a:rPr>
              <a:t>(</a:t>
            </a:r>
            <a:r>
              <a:rPr lang="en-US" sz="2400" dirty="0">
                <a:solidFill>
                  <a:srgbClr val="737373"/>
                </a:solidFill>
                <a:latin typeface="Calibri" panose="020F0502020204030204" pitchFamily="34" charset="0"/>
                <a:cs typeface="Calibri" panose="020F0502020204030204" pitchFamily="34" charset="0"/>
              </a:rPr>
              <a:t>pp. 235-236)</a:t>
            </a:r>
            <a:endParaRPr lang="en-US" sz="2400" dirty="0" smtClean="0">
              <a:solidFill>
                <a:srgbClr val="737373"/>
              </a:solidFill>
              <a:latin typeface="Calibri" panose="020F0502020204030204" pitchFamily="34" charset="0"/>
              <a:cs typeface="Calibri" panose="020F0502020204030204" pitchFamily="34" charset="0"/>
            </a:endParaRPr>
          </a:p>
        </p:txBody>
      </p:sp>
      <p:grpSp>
        <p:nvGrpSpPr>
          <p:cNvPr id="10" name="Group 9"/>
          <p:cNvGrpSpPr/>
          <p:nvPr/>
        </p:nvGrpSpPr>
        <p:grpSpPr>
          <a:xfrm>
            <a:off x="7792058" y="2123769"/>
            <a:ext cx="3556679" cy="4100479"/>
            <a:chOff x="7851051" y="2428568"/>
            <a:chExt cx="3556679" cy="4100479"/>
          </a:xfrm>
        </p:grpSpPr>
        <p:pic>
          <p:nvPicPr>
            <p:cNvPr id="1028" name="Picture 4" descr="Justin Wade Wilson as Oedipus, Shammen McCune as Jocast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0215" y="2428568"/>
              <a:ext cx="2418350" cy="364227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7851051" y="6187350"/>
              <a:ext cx="3556679" cy="341697"/>
            </a:xfrm>
            <a:prstGeom prst="rect">
              <a:avLst/>
            </a:prstGeom>
            <a:noFill/>
          </p:spPr>
          <p:txBody>
            <a:bodyPr wrap="none" rtlCol="0">
              <a:spAutoFit/>
            </a:bodyPr>
            <a:lstStyle/>
            <a:p>
              <a:pPr algn="ctr">
                <a:lnSpc>
                  <a:spcPct val="125000"/>
                </a:lnSpc>
              </a:pPr>
              <a:r>
                <a:rPr lang="en-US" sz="1400" dirty="0" smtClean="0">
                  <a:solidFill>
                    <a:srgbClr val="737373"/>
                  </a:solidFill>
                  <a:latin typeface="Calibri" panose="020F0502020204030204" pitchFamily="34" charset="0"/>
                  <a:cs typeface="Calibri" panose="020F0502020204030204" pitchFamily="34" charset="0"/>
                </a:rPr>
                <a:t>Oedipus &amp; Jocasta, Pittsburg production, 2017</a:t>
              </a:r>
            </a:p>
          </p:txBody>
        </p:sp>
      </p:grpSp>
    </p:spTree>
    <p:extLst>
      <p:ext uri="{BB962C8B-B14F-4D97-AF65-F5344CB8AC3E}">
        <p14:creationId xmlns:p14="http://schemas.microsoft.com/office/powerpoint/2010/main" val="1992414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1378" name="Rectangle 2"/>
          <p:cNvSpPr>
            <a:spLocks noGrp="1" noChangeArrowheads="1"/>
          </p:cNvSpPr>
          <p:nvPr>
            <p:ph type="title"/>
          </p:nvPr>
        </p:nvSpPr>
        <p:spPr/>
        <p:txBody>
          <a:bodyPr/>
          <a:lstStyle/>
          <a:p>
            <a:r>
              <a:rPr lang="en-US" dirty="0" smtClean="0"/>
              <a:t>Agenda</a:t>
            </a:r>
            <a:endParaRPr lang="en-US" dirty="0"/>
          </a:p>
        </p:txBody>
      </p:sp>
      <p:sp>
        <p:nvSpPr>
          <p:cNvPr id="1381379" name="Rectangle 3"/>
          <p:cNvSpPr>
            <a:spLocks noGrp="1" noChangeArrowheads="1"/>
          </p:cNvSpPr>
          <p:nvPr>
            <p:ph idx="1"/>
          </p:nvPr>
        </p:nvSpPr>
        <p:spPr/>
        <p:txBody>
          <a:bodyPr>
            <a:normAutofit/>
          </a:bodyPr>
          <a:lstStyle/>
          <a:p>
            <a:pPr lvl="0"/>
            <a:r>
              <a:rPr lang="en-US" dirty="0" smtClean="0"/>
              <a:t>Sophocles’ </a:t>
            </a:r>
            <a:r>
              <a:rPr lang="en-US" i="1" dirty="0" smtClean="0"/>
              <a:t>Oedipus the King</a:t>
            </a:r>
          </a:p>
          <a:p>
            <a:pPr lvl="1"/>
            <a:r>
              <a:rPr lang="en-US" dirty="0" smtClean="0"/>
              <a:t>An Introduction</a:t>
            </a:r>
          </a:p>
          <a:p>
            <a:pPr lvl="0"/>
            <a:r>
              <a:rPr lang="en-US" dirty="0" smtClean="0"/>
              <a:t>Tragic Transformations</a:t>
            </a:r>
          </a:p>
          <a:p>
            <a:pPr lvl="1"/>
            <a:r>
              <a:rPr lang="en-US" dirty="0" smtClean="0"/>
              <a:t>Pharmakos, Rite of Passage</a:t>
            </a:r>
          </a:p>
          <a:p>
            <a:pPr lvl="0"/>
            <a:r>
              <a:rPr lang="en-US" dirty="0" smtClean="0"/>
              <a:t>Discussion</a:t>
            </a:r>
          </a:p>
          <a:p>
            <a:r>
              <a:rPr lang="en-US" i="1" dirty="0" smtClean="0"/>
              <a:t>Oedipus the King</a:t>
            </a:r>
            <a:r>
              <a:rPr lang="en-US" dirty="0" smtClean="0"/>
              <a:t> as Tragedy</a:t>
            </a:r>
            <a:endParaRPr lang="en-US" dirty="0"/>
          </a:p>
        </p:txBody>
      </p:sp>
      <p:sp>
        <p:nvSpPr>
          <p:cNvPr id="2" name="Date Placeholder 1"/>
          <p:cNvSpPr>
            <a:spLocks noGrp="1"/>
          </p:cNvSpPr>
          <p:nvPr>
            <p:ph type="dt" sz="half" idx="10"/>
          </p:nvPr>
        </p:nvSpPr>
        <p:spPr/>
        <p:txBody>
          <a:bodyPr/>
          <a:lstStyle/>
          <a:p>
            <a:r>
              <a:rPr lang="en-US" smtClean="0"/>
              <a:t>3-Mar 2020</a:t>
            </a:r>
            <a:endParaRPr lang="en-US" dirty="0"/>
          </a:p>
        </p:txBody>
      </p:sp>
      <p:sp>
        <p:nvSpPr>
          <p:cNvPr id="3" name="Footer Placeholder 2"/>
          <p:cNvSpPr>
            <a:spLocks noGrp="1"/>
          </p:cNvSpPr>
          <p:nvPr>
            <p:ph type="ftr" sz="quarter" idx="11"/>
          </p:nvPr>
        </p:nvSpPr>
        <p:spPr/>
        <p:txBody>
          <a:bodyPr/>
          <a:lstStyle/>
          <a:p>
            <a:r>
              <a:rPr lang="en-US" smtClean="0"/>
              <a:t>Sophocles OTK</a:t>
            </a:r>
            <a:endParaRPr lang="en-US" dirty="0"/>
          </a:p>
        </p:txBody>
      </p:sp>
      <p:sp>
        <p:nvSpPr>
          <p:cNvPr id="4" name="Slide Number Placeholder 3"/>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9126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81379">
                                            <p:txEl>
                                              <p:pRg st="0" end="0"/>
                                            </p:txEl>
                                          </p:spTgt>
                                        </p:tgtEl>
                                        <p:attrNameLst>
                                          <p:attrName>style.visibility</p:attrName>
                                        </p:attrNameLst>
                                      </p:cBhvr>
                                      <p:to>
                                        <p:strVal val="visible"/>
                                      </p:to>
                                    </p:set>
                                    <p:animEffect transition="in" filter="fade">
                                      <p:cBhvr>
                                        <p:cTn id="7" dur="500"/>
                                        <p:tgtEl>
                                          <p:spTgt spid="138137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81379">
                                            <p:txEl>
                                              <p:pRg st="1" end="1"/>
                                            </p:txEl>
                                          </p:spTgt>
                                        </p:tgtEl>
                                        <p:attrNameLst>
                                          <p:attrName>style.visibility</p:attrName>
                                        </p:attrNameLst>
                                      </p:cBhvr>
                                      <p:to>
                                        <p:strVal val="visible"/>
                                      </p:to>
                                    </p:set>
                                    <p:animEffect transition="in" filter="fade">
                                      <p:cBhvr>
                                        <p:cTn id="10" dur="500"/>
                                        <p:tgtEl>
                                          <p:spTgt spid="138137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81379">
                                            <p:txEl>
                                              <p:pRg st="2" end="2"/>
                                            </p:txEl>
                                          </p:spTgt>
                                        </p:tgtEl>
                                        <p:attrNameLst>
                                          <p:attrName>style.visibility</p:attrName>
                                        </p:attrNameLst>
                                      </p:cBhvr>
                                      <p:to>
                                        <p:strVal val="visible"/>
                                      </p:to>
                                    </p:set>
                                    <p:animEffect transition="in" filter="fade">
                                      <p:cBhvr>
                                        <p:cTn id="15" dur="500"/>
                                        <p:tgtEl>
                                          <p:spTgt spid="1381379">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81379">
                                            <p:txEl>
                                              <p:pRg st="3" end="3"/>
                                            </p:txEl>
                                          </p:spTgt>
                                        </p:tgtEl>
                                        <p:attrNameLst>
                                          <p:attrName>style.visibility</p:attrName>
                                        </p:attrNameLst>
                                      </p:cBhvr>
                                      <p:to>
                                        <p:strVal val="visible"/>
                                      </p:to>
                                    </p:set>
                                    <p:animEffect transition="in" filter="fade">
                                      <p:cBhvr>
                                        <p:cTn id="18" dur="500"/>
                                        <p:tgtEl>
                                          <p:spTgt spid="1381379">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81379">
                                            <p:txEl>
                                              <p:pRg st="4" end="4"/>
                                            </p:txEl>
                                          </p:spTgt>
                                        </p:tgtEl>
                                        <p:attrNameLst>
                                          <p:attrName>style.visibility</p:attrName>
                                        </p:attrNameLst>
                                      </p:cBhvr>
                                      <p:to>
                                        <p:strVal val="visible"/>
                                      </p:to>
                                    </p:set>
                                    <p:animEffect transition="in" filter="fade">
                                      <p:cBhvr>
                                        <p:cTn id="23" dur="500"/>
                                        <p:tgtEl>
                                          <p:spTgt spid="1381379">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81379">
                                            <p:txEl>
                                              <p:pRg st="5" end="5"/>
                                            </p:txEl>
                                          </p:spTgt>
                                        </p:tgtEl>
                                        <p:attrNameLst>
                                          <p:attrName>style.visibility</p:attrName>
                                        </p:attrNameLst>
                                      </p:cBhvr>
                                      <p:to>
                                        <p:strVal val="visible"/>
                                      </p:to>
                                    </p:set>
                                    <p:animEffect transition="in" filter="fade">
                                      <p:cBhvr>
                                        <p:cTn id="26" dur="500"/>
                                        <p:tgtEl>
                                          <p:spTgt spid="13813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137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986" name="Rectangle 2"/>
          <p:cNvSpPr>
            <a:spLocks noGrp="1" noChangeArrowheads="1"/>
          </p:cNvSpPr>
          <p:nvPr>
            <p:ph type="title"/>
          </p:nvPr>
        </p:nvSpPr>
        <p:spPr/>
        <p:txBody>
          <a:bodyPr/>
          <a:lstStyle/>
          <a:p>
            <a:r>
              <a:rPr lang="en-US" dirty="0" smtClean="0"/>
              <a:t>Sophocles’ </a:t>
            </a:r>
            <a:r>
              <a:rPr lang="en-US" i="1" dirty="0" smtClean="0"/>
              <a:t>Oedipus the King</a:t>
            </a:r>
            <a:endParaRPr lang="en-US" i="1" dirty="0"/>
          </a:p>
        </p:txBody>
      </p:sp>
      <p:sp>
        <p:nvSpPr>
          <p:cNvPr id="4" name="Subtitle 3"/>
          <p:cNvSpPr>
            <a:spLocks noGrp="1"/>
          </p:cNvSpPr>
          <p:nvPr>
            <p:ph type="body" idx="1"/>
          </p:nvPr>
        </p:nvSpPr>
        <p:spPr/>
        <p:txBody>
          <a:bodyPr/>
          <a:lstStyle/>
          <a:p>
            <a:r>
              <a:rPr lang="en-US" dirty="0" smtClean="0"/>
              <a:t>An Introduction</a:t>
            </a:r>
            <a:endParaRPr lang="en-US" dirty="0"/>
          </a:p>
        </p:txBody>
      </p:sp>
    </p:spTree>
    <p:extLst>
      <p:ext uri="{BB962C8B-B14F-4D97-AF65-F5344CB8AC3E}">
        <p14:creationId xmlns:p14="http://schemas.microsoft.com/office/powerpoint/2010/main" val="1601509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86" name="Rectangle 10"/>
          <p:cNvSpPr>
            <a:spLocks noGrp="1" noChangeArrowheads="1"/>
          </p:cNvSpPr>
          <p:nvPr>
            <p:ph type="title"/>
          </p:nvPr>
        </p:nvSpPr>
        <p:spPr/>
        <p:txBody>
          <a:bodyPr/>
          <a:lstStyle/>
          <a:p>
            <a:r>
              <a:rPr lang="en-US" smtClean="0"/>
              <a:t>Sophocles, “Theban Plays”</a:t>
            </a:r>
            <a:endParaRPr lang="en-US" dirty="0"/>
          </a:p>
        </p:txBody>
      </p:sp>
      <p:sp>
        <p:nvSpPr>
          <p:cNvPr id="1304587" name="Rectangle 11"/>
          <p:cNvSpPr>
            <a:spLocks noGrp="1" noChangeArrowheads="1"/>
          </p:cNvSpPr>
          <p:nvPr>
            <p:ph idx="1"/>
          </p:nvPr>
        </p:nvSpPr>
        <p:spPr/>
        <p:txBody>
          <a:bodyPr/>
          <a:lstStyle/>
          <a:p>
            <a:r>
              <a:rPr lang="en-US" dirty="0" smtClean="0"/>
              <a:t>Playwright</a:t>
            </a:r>
          </a:p>
          <a:p>
            <a:pPr lvl="1"/>
            <a:r>
              <a:rPr lang="en-US" dirty="0" smtClean="0"/>
              <a:t>ca. 496-ca. 406 BCE</a:t>
            </a:r>
          </a:p>
          <a:p>
            <a:pPr lvl="1"/>
            <a:r>
              <a:rPr lang="en-US" dirty="0" smtClean="0"/>
              <a:t>first victory 468</a:t>
            </a:r>
          </a:p>
          <a:p>
            <a:r>
              <a:rPr lang="en-US" dirty="0" smtClean="0"/>
              <a:t>Plays</a:t>
            </a:r>
          </a:p>
          <a:p>
            <a:pPr lvl="1"/>
            <a:r>
              <a:rPr lang="en-US" i="1" dirty="0" smtClean="0"/>
              <a:t>Antigone</a:t>
            </a:r>
            <a:r>
              <a:rPr lang="el-GR" dirty="0" smtClean="0"/>
              <a:t>,</a:t>
            </a:r>
            <a:r>
              <a:rPr lang="en-US" dirty="0" smtClean="0"/>
              <a:t> </a:t>
            </a:r>
            <a:r>
              <a:rPr lang="el-GR" dirty="0" smtClean="0"/>
              <a:t>ca.</a:t>
            </a:r>
            <a:r>
              <a:rPr lang="en-US" dirty="0" smtClean="0"/>
              <a:t> 441</a:t>
            </a:r>
          </a:p>
          <a:p>
            <a:pPr lvl="1"/>
            <a:r>
              <a:rPr lang="en-US" i="1" dirty="0" smtClean="0"/>
              <a:t>Oedipus the King</a:t>
            </a:r>
            <a:r>
              <a:rPr lang="el-GR" dirty="0" smtClean="0"/>
              <a:t>, </a:t>
            </a:r>
            <a:r>
              <a:rPr lang="en-US" dirty="0" smtClean="0"/>
              <a:t>after 429</a:t>
            </a:r>
          </a:p>
          <a:p>
            <a:pPr lvl="1"/>
            <a:r>
              <a:rPr lang="en-US" i="1" dirty="0" smtClean="0"/>
              <a:t>Oedipus at Colonus</a:t>
            </a:r>
            <a:r>
              <a:rPr lang="el-GR" dirty="0" smtClean="0"/>
              <a:t>, ca.</a:t>
            </a:r>
            <a:r>
              <a:rPr lang="en-US" dirty="0" smtClean="0"/>
              <a:t> 406</a:t>
            </a:r>
            <a:endParaRPr lang="en-US" dirty="0"/>
          </a:p>
        </p:txBody>
      </p:sp>
      <p:grpSp>
        <p:nvGrpSpPr>
          <p:cNvPr id="2" name="Group 9"/>
          <p:cNvGrpSpPr/>
          <p:nvPr/>
        </p:nvGrpSpPr>
        <p:grpSpPr>
          <a:xfrm>
            <a:off x="8229600" y="2122786"/>
            <a:ext cx="1701800" cy="3058815"/>
            <a:chOff x="6881813" y="1978025"/>
            <a:chExt cx="1701800" cy="3058815"/>
          </a:xfrm>
        </p:grpSpPr>
        <p:pic>
          <p:nvPicPr>
            <p:cNvPr id="1304592" name="Picture 16" descr="soph"/>
            <p:cNvPicPr>
              <a:picLocks noChangeAspect="1" noChangeArrowheads="1"/>
            </p:cNvPicPr>
            <p:nvPr/>
          </p:nvPicPr>
          <p:blipFill>
            <a:blip r:embed="rId3" cstate="print"/>
            <a:srcRect/>
            <a:stretch>
              <a:fillRect/>
            </a:stretch>
          </p:blipFill>
          <p:spPr bwMode="auto">
            <a:xfrm>
              <a:off x="6881813" y="1978025"/>
              <a:ext cx="1701800" cy="2438400"/>
            </a:xfrm>
            <a:prstGeom prst="rect">
              <a:avLst/>
            </a:prstGeom>
            <a:noFill/>
          </p:spPr>
        </p:pic>
        <p:sp>
          <p:nvSpPr>
            <p:cNvPr id="1304593" name="Text Box 17"/>
            <p:cNvSpPr txBox="1">
              <a:spLocks noChangeArrowheads="1"/>
            </p:cNvSpPr>
            <p:nvPr/>
          </p:nvSpPr>
          <p:spPr bwMode="auto">
            <a:xfrm>
              <a:off x="7008797" y="4575175"/>
              <a:ext cx="1447832" cy="461665"/>
            </a:xfrm>
            <a:prstGeom prst="rect">
              <a:avLst/>
            </a:prstGeom>
            <a:noFill/>
            <a:ln w="9525">
              <a:noFill/>
              <a:miter lim="800000"/>
              <a:headEnd/>
              <a:tailEnd/>
            </a:ln>
            <a:effectLst/>
          </p:spPr>
          <p:txBody>
            <a:bodyPr wrap="none">
              <a:spAutoFit/>
            </a:bodyPr>
            <a:lstStyle/>
            <a:p>
              <a:r>
                <a:rPr lang="en-US" dirty="0">
                  <a:latin typeface="+mn-lt"/>
                  <a:cs typeface="Arial" charset="0"/>
                </a:rPr>
                <a:t>Sophocles</a:t>
              </a:r>
            </a:p>
          </p:txBody>
        </p:sp>
      </p:grpSp>
      <p:sp>
        <p:nvSpPr>
          <p:cNvPr id="3" name="Date Placeholder 2"/>
          <p:cNvSpPr>
            <a:spLocks noGrp="1"/>
          </p:cNvSpPr>
          <p:nvPr>
            <p:ph type="dt" sz="half" idx="10"/>
          </p:nvPr>
        </p:nvSpPr>
        <p:spPr/>
        <p:txBody>
          <a:bodyPr/>
          <a:lstStyle/>
          <a:p>
            <a:r>
              <a:rPr lang="en-US" smtClean="0"/>
              <a:t>3-Mar 2020</a:t>
            </a:r>
            <a:endParaRPr lang="en-US" dirty="0"/>
          </a:p>
        </p:txBody>
      </p:sp>
      <p:sp>
        <p:nvSpPr>
          <p:cNvPr id="4" name="Footer Placeholder 3"/>
          <p:cNvSpPr>
            <a:spLocks noGrp="1"/>
          </p:cNvSpPr>
          <p:nvPr>
            <p:ph type="ftr" sz="quarter" idx="11"/>
          </p:nvPr>
        </p:nvSpPr>
        <p:spPr/>
        <p:txBody>
          <a:bodyPr/>
          <a:lstStyle/>
          <a:p>
            <a:r>
              <a:rPr lang="en-US" smtClean="0"/>
              <a:t>Sophocles OTK</a:t>
            </a:r>
            <a:endParaRPr lang="en-US" dirty="0"/>
          </a:p>
        </p:txBody>
      </p:sp>
      <p:sp>
        <p:nvSpPr>
          <p:cNvPr id="5" name="Slide Number Placeholder 4"/>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748009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04587">
                                            <p:txEl>
                                              <p:pRg st="0" end="0"/>
                                            </p:txEl>
                                          </p:spTgt>
                                        </p:tgtEl>
                                        <p:attrNameLst>
                                          <p:attrName>style.visibility</p:attrName>
                                        </p:attrNameLst>
                                      </p:cBhvr>
                                      <p:to>
                                        <p:strVal val="visible"/>
                                      </p:to>
                                    </p:set>
                                    <p:animEffect transition="in" filter="fade">
                                      <p:cBhvr>
                                        <p:cTn id="7" dur="500"/>
                                        <p:tgtEl>
                                          <p:spTgt spid="130458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04587">
                                            <p:txEl>
                                              <p:pRg st="1" end="1"/>
                                            </p:txEl>
                                          </p:spTgt>
                                        </p:tgtEl>
                                        <p:attrNameLst>
                                          <p:attrName>style.visibility</p:attrName>
                                        </p:attrNameLst>
                                      </p:cBhvr>
                                      <p:to>
                                        <p:strVal val="visible"/>
                                      </p:to>
                                    </p:set>
                                    <p:animEffect transition="in" filter="fade">
                                      <p:cBhvr>
                                        <p:cTn id="10" dur="500"/>
                                        <p:tgtEl>
                                          <p:spTgt spid="130458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04587">
                                            <p:txEl>
                                              <p:pRg st="2" end="2"/>
                                            </p:txEl>
                                          </p:spTgt>
                                        </p:tgtEl>
                                        <p:attrNameLst>
                                          <p:attrName>style.visibility</p:attrName>
                                        </p:attrNameLst>
                                      </p:cBhvr>
                                      <p:to>
                                        <p:strVal val="visible"/>
                                      </p:to>
                                    </p:set>
                                    <p:animEffect transition="in" filter="fade">
                                      <p:cBhvr>
                                        <p:cTn id="13" dur="500"/>
                                        <p:tgtEl>
                                          <p:spTgt spid="130458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04587">
                                            <p:txEl>
                                              <p:pRg st="3" end="3"/>
                                            </p:txEl>
                                          </p:spTgt>
                                        </p:tgtEl>
                                        <p:attrNameLst>
                                          <p:attrName>style.visibility</p:attrName>
                                        </p:attrNameLst>
                                      </p:cBhvr>
                                      <p:to>
                                        <p:strVal val="visible"/>
                                      </p:to>
                                    </p:set>
                                    <p:animEffect transition="in" filter="fade">
                                      <p:cBhvr>
                                        <p:cTn id="18" dur="500"/>
                                        <p:tgtEl>
                                          <p:spTgt spid="130458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04587">
                                            <p:txEl>
                                              <p:pRg st="4" end="4"/>
                                            </p:txEl>
                                          </p:spTgt>
                                        </p:tgtEl>
                                        <p:attrNameLst>
                                          <p:attrName>style.visibility</p:attrName>
                                        </p:attrNameLst>
                                      </p:cBhvr>
                                      <p:to>
                                        <p:strVal val="visible"/>
                                      </p:to>
                                    </p:set>
                                    <p:animEffect transition="in" filter="fade">
                                      <p:cBhvr>
                                        <p:cTn id="21" dur="500"/>
                                        <p:tgtEl>
                                          <p:spTgt spid="1304587">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04587">
                                            <p:txEl>
                                              <p:pRg st="5" end="5"/>
                                            </p:txEl>
                                          </p:spTgt>
                                        </p:tgtEl>
                                        <p:attrNameLst>
                                          <p:attrName>style.visibility</p:attrName>
                                        </p:attrNameLst>
                                      </p:cBhvr>
                                      <p:to>
                                        <p:strVal val="visible"/>
                                      </p:to>
                                    </p:set>
                                    <p:animEffect transition="in" filter="fade">
                                      <p:cBhvr>
                                        <p:cTn id="24" dur="500"/>
                                        <p:tgtEl>
                                          <p:spTgt spid="1304587">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04587">
                                            <p:txEl>
                                              <p:pRg st="6" end="6"/>
                                            </p:txEl>
                                          </p:spTgt>
                                        </p:tgtEl>
                                        <p:attrNameLst>
                                          <p:attrName>style.visibility</p:attrName>
                                        </p:attrNameLst>
                                      </p:cBhvr>
                                      <p:to>
                                        <p:strVal val="visible"/>
                                      </p:to>
                                    </p:set>
                                    <p:animEffect transition="in" filter="fade">
                                      <p:cBhvr>
                                        <p:cTn id="27" dur="500"/>
                                        <p:tgtEl>
                                          <p:spTgt spid="13045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458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546" name="Rectangle 2"/>
          <p:cNvSpPr>
            <a:spLocks noGrp="1" noChangeArrowheads="1"/>
          </p:cNvSpPr>
          <p:nvPr>
            <p:ph type="title"/>
          </p:nvPr>
        </p:nvSpPr>
        <p:spPr>
          <a:xfrm>
            <a:off x="2685451" y="429500"/>
            <a:ext cx="6821098" cy="646331"/>
          </a:xfrm>
        </p:spPr>
        <p:txBody>
          <a:bodyPr wrap="none">
            <a:spAutoFit/>
          </a:bodyPr>
          <a:lstStyle/>
          <a:p>
            <a:r>
              <a:rPr lang="en-US" sz="4000" dirty="0" smtClean="0"/>
              <a:t>Oedipus’ Family, Backstory</a:t>
            </a:r>
            <a:endParaRPr lang="en-US" sz="4000" dirty="0"/>
          </a:p>
        </p:txBody>
      </p:sp>
      <p:sp>
        <p:nvSpPr>
          <p:cNvPr id="1260549" name="Line 5"/>
          <p:cNvSpPr>
            <a:spLocks noChangeShapeType="1"/>
          </p:cNvSpPr>
          <p:nvPr/>
        </p:nvSpPr>
        <p:spPr bwMode="auto">
          <a:xfrm flipH="1">
            <a:off x="4051301" y="3826211"/>
            <a:ext cx="1106488" cy="681037"/>
          </a:xfrm>
          <a:prstGeom prst="line">
            <a:avLst/>
          </a:prstGeom>
          <a:noFill/>
          <a:ln w="9525">
            <a:solidFill>
              <a:schemeClr val="tx1"/>
            </a:solidFill>
            <a:round/>
            <a:headEnd/>
            <a:tailEnd/>
          </a:ln>
          <a:effectLst/>
        </p:spPr>
        <p:txBody>
          <a:bodyPr wrap="none"/>
          <a:lstStyle/>
          <a:p>
            <a:endParaRPr lang="en-US" b="1"/>
          </a:p>
        </p:txBody>
      </p:sp>
      <p:sp>
        <p:nvSpPr>
          <p:cNvPr id="1260550" name="Text Box 6"/>
          <p:cNvSpPr txBox="1">
            <a:spLocks noChangeArrowheads="1"/>
          </p:cNvSpPr>
          <p:nvPr/>
        </p:nvSpPr>
        <p:spPr bwMode="auto">
          <a:xfrm>
            <a:off x="3196579" y="4431048"/>
            <a:ext cx="1414170" cy="461665"/>
          </a:xfrm>
          <a:prstGeom prst="rect">
            <a:avLst/>
          </a:prstGeom>
          <a:noFill/>
          <a:ln w="9525">
            <a:noFill/>
            <a:miter lim="800000"/>
            <a:headEnd/>
            <a:tailEnd/>
          </a:ln>
          <a:effectLst/>
        </p:spPr>
        <p:txBody>
          <a:bodyPr wrap="none">
            <a:spAutoFit/>
          </a:bodyPr>
          <a:lstStyle/>
          <a:p>
            <a:r>
              <a:rPr lang="en-US" b="1"/>
              <a:t>Oedipus</a:t>
            </a:r>
          </a:p>
        </p:txBody>
      </p:sp>
      <p:sp>
        <p:nvSpPr>
          <p:cNvPr id="1260551" name="Line 7"/>
          <p:cNvSpPr>
            <a:spLocks noChangeShapeType="1"/>
          </p:cNvSpPr>
          <p:nvPr/>
        </p:nvSpPr>
        <p:spPr bwMode="auto">
          <a:xfrm>
            <a:off x="4584701" y="4659648"/>
            <a:ext cx="228600" cy="0"/>
          </a:xfrm>
          <a:prstGeom prst="line">
            <a:avLst/>
          </a:prstGeom>
          <a:noFill/>
          <a:ln w="38100" cmpd="dbl">
            <a:solidFill>
              <a:schemeClr val="tx1"/>
            </a:solidFill>
            <a:round/>
            <a:headEnd/>
            <a:tailEnd/>
          </a:ln>
          <a:effectLst/>
        </p:spPr>
        <p:txBody>
          <a:bodyPr wrap="none"/>
          <a:lstStyle/>
          <a:p>
            <a:endParaRPr lang="en-US" b="1"/>
          </a:p>
        </p:txBody>
      </p:sp>
      <p:sp>
        <p:nvSpPr>
          <p:cNvPr id="1260552" name="Text Box 8"/>
          <p:cNvSpPr txBox="1">
            <a:spLocks noChangeArrowheads="1"/>
          </p:cNvSpPr>
          <p:nvPr/>
        </p:nvSpPr>
        <p:spPr bwMode="auto">
          <a:xfrm>
            <a:off x="4813301" y="4431048"/>
            <a:ext cx="1332416" cy="461665"/>
          </a:xfrm>
          <a:prstGeom prst="rect">
            <a:avLst/>
          </a:prstGeom>
          <a:noFill/>
          <a:ln w="9525">
            <a:noFill/>
            <a:miter lim="800000"/>
            <a:headEnd/>
            <a:tailEnd/>
          </a:ln>
          <a:effectLst/>
        </p:spPr>
        <p:txBody>
          <a:bodyPr wrap="none">
            <a:spAutoFit/>
          </a:bodyPr>
          <a:lstStyle/>
          <a:p>
            <a:pPr algn="l"/>
            <a:r>
              <a:rPr lang="en-US" b="1"/>
              <a:t>Jocasta</a:t>
            </a:r>
          </a:p>
        </p:txBody>
      </p:sp>
      <p:sp>
        <p:nvSpPr>
          <p:cNvPr id="1260553" name="Line 9"/>
          <p:cNvSpPr>
            <a:spLocks noChangeShapeType="1"/>
          </p:cNvSpPr>
          <p:nvPr/>
        </p:nvSpPr>
        <p:spPr bwMode="auto">
          <a:xfrm>
            <a:off x="4689476" y="4761248"/>
            <a:ext cx="0" cy="381000"/>
          </a:xfrm>
          <a:prstGeom prst="line">
            <a:avLst/>
          </a:prstGeom>
          <a:noFill/>
          <a:ln w="9525">
            <a:solidFill>
              <a:schemeClr val="tx1"/>
            </a:solidFill>
            <a:round/>
            <a:headEnd/>
            <a:tailEnd/>
          </a:ln>
          <a:effectLst/>
        </p:spPr>
        <p:txBody>
          <a:bodyPr wrap="none"/>
          <a:lstStyle/>
          <a:p>
            <a:endParaRPr lang="en-US" b="1"/>
          </a:p>
        </p:txBody>
      </p:sp>
      <p:sp>
        <p:nvSpPr>
          <p:cNvPr id="1260554" name="Line 10"/>
          <p:cNvSpPr>
            <a:spLocks noChangeShapeType="1"/>
          </p:cNvSpPr>
          <p:nvPr/>
        </p:nvSpPr>
        <p:spPr bwMode="auto">
          <a:xfrm>
            <a:off x="2489201" y="5142248"/>
            <a:ext cx="4156075" cy="3175"/>
          </a:xfrm>
          <a:prstGeom prst="line">
            <a:avLst/>
          </a:prstGeom>
          <a:noFill/>
          <a:ln w="9525">
            <a:solidFill>
              <a:schemeClr val="tx1"/>
            </a:solidFill>
            <a:round/>
            <a:headEnd/>
            <a:tailEnd/>
          </a:ln>
          <a:effectLst/>
        </p:spPr>
        <p:txBody>
          <a:bodyPr wrap="none"/>
          <a:lstStyle/>
          <a:p>
            <a:endParaRPr lang="en-US" b="1"/>
          </a:p>
        </p:txBody>
      </p:sp>
      <p:sp>
        <p:nvSpPr>
          <p:cNvPr id="1260555" name="Line 11"/>
          <p:cNvSpPr>
            <a:spLocks noChangeShapeType="1"/>
          </p:cNvSpPr>
          <p:nvPr/>
        </p:nvSpPr>
        <p:spPr bwMode="auto">
          <a:xfrm>
            <a:off x="2489201" y="5142248"/>
            <a:ext cx="0" cy="381000"/>
          </a:xfrm>
          <a:prstGeom prst="line">
            <a:avLst/>
          </a:prstGeom>
          <a:noFill/>
          <a:ln w="9525">
            <a:solidFill>
              <a:schemeClr val="tx1"/>
            </a:solidFill>
            <a:round/>
            <a:headEnd/>
            <a:tailEnd/>
          </a:ln>
          <a:effectLst/>
        </p:spPr>
        <p:txBody>
          <a:bodyPr wrap="none"/>
          <a:lstStyle/>
          <a:p>
            <a:endParaRPr lang="en-US" b="1"/>
          </a:p>
        </p:txBody>
      </p:sp>
      <p:sp>
        <p:nvSpPr>
          <p:cNvPr id="1260556" name="Line 12"/>
          <p:cNvSpPr>
            <a:spLocks noChangeShapeType="1"/>
          </p:cNvSpPr>
          <p:nvPr/>
        </p:nvSpPr>
        <p:spPr bwMode="auto">
          <a:xfrm>
            <a:off x="4013201" y="5142248"/>
            <a:ext cx="0" cy="381000"/>
          </a:xfrm>
          <a:prstGeom prst="line">
            <a:avLst/>
          </a:prstGeom>
          <a:noFill/>
          <a:ln w="9525">
            <a:solidFill>
              <a:schemeClr val="tx1"/>
            </a:solidFill>
            <a:round/>
            <a:headEnd/>
            <a:tailEnd/>
          </a:ln>
          <a:effectLst/>
        </p:spPr>
        <p:txBody>
          <a:bodyPr wrap="none"/>
          <a:lstStyle/>
          <a:p>
            <a:endParaRPr lang="en-US" b="1"/>
          </a:p>
        </p:txBody>
      </p:sp>
      <p:sp>
        <p:nvSpPr>
          <p:cNvPr id="1260557" name="Line 13"/>
          <p:cNvSpPr>
            <a:spLocks noChangeShapeType="1"/>
          </p:cNvSpPr>
          <p:nvPr/>
        </p:nvSpPr>
        <p:spPr bwMode="auto">
          <a:xfrm>
            <a:off x="5359401" y="5142248"/>
            <a:ext cx="0" cy="381000"/>
          </a:xfrm>
          <a:prstGeom prst="line">
            <a:avLst/>
          </a:prstGeom>
          <a:noFill/>
          <a:ln w="9525">
            <a:solidFill>
              <a:schemeClr val="tx1"/>
            </a:solidFill>
            <a:round/>
            <a:headEnd/>
            <a:tailEnd/>
          </a:ln>
          <a:effectLst/>
        </p:spPr>
        <p:txBody>
          <a:bodyPr wrap="none"/>
          <a:lstStyle/>
          <a:p>
            <a:endParaRPr lang="en-US" b="1"/>
          </a:p>
        </p:txBody>
      </p:sp>
      <p:sp>
        <p:nvSpPr>
          <p:cNvPr id="1260558" name="Line 14"/>
          <p:cNvSpPr>
            <a:spLocks noChangeShapeType="1"/>
          </p:cNvSpPr>
          <p:nvPr/>
        </p:nvSpPr>
        <p:spPr bwMode="auto">
          <a:xfrm>
            <a:off x="6642101" y="5142248"/>
            <a:ext cx="0" cy="381000"/>
          </a:xfrm>
          <a:prstGeom prst="line">
            <a:avLst/>
          </a:prstGeom>
          <a:noFill/>
          <a:ln w="9525">
            <a:solidFill>
              <a:schemeClr val="tx1"/>
            </a:solidFill>
            <a:round/>
            <a:headEnd/>
            <a:tailEnd/>
          </a:ln>
          <a:effectLst/>
        </p:spPr>
        <p:txBody>
          <a:bodyPr wrap="none"/>
          <a:lstStyle/>
          <a:p>
            <a:endParaRPr lang="en-US" b="1"/>
          </a:p>
        </p:txBody>
      </p:sp>
      <p:sp>
        <p:nvSpPr>
          <p:cNvPr id="1260559" name="Text Box 15"/>
          <p:cNvSpPr txBox="1">
            <a:spLocks noChangeArrowheads="1"/>
          </p:cNvSpPr>
          <p:nvPr/>
        </p:nvSpPr>
        <p:spPr bwMode="auto">
          <a:xfrm>
            <a:off x="1871504" y="5574268"/>
            <a:ext cx="1242648" cy="369332"/>
          </a:xfrm>
          <a:prstGeom prst="rect">
            <a:avLst/>
          </a:prstGeom>
          <a:noFill/>
          <a:ln w="9525">
            <a:noFill/>
            <a:miter lim="800000"/>
            <a:headEnd/>
            <a:tailEnd/>
          </a:ln>
          <a:effectLst/>
        </p:spPr>
        <p:txBody>
          <a:bodyPr wrap="none" anchor="b" anchorCtr="0">
            <a:spAutoFit/>
          </a:bodyPr>
          <a:lstStyle/>
          <a:p>
            <a:pPr algn="ctr"/>
            <a:r>
              <a:rPr lang="en-US" b="1" dirty="0"/>
              <a:t>Polynices</a:t>
            </a:r>
          </a:p>
        </p:txBody>
      </p:sp>
      <p:sp>
        <p:nvSpPr>
          <p:cNvPr id="1260560" name="Text Box 16"/>
          <p:cNvSpPr txBox="1">
            <a:spLocks noChangeArrowheads="1"/>
          </p:cNvSpPr>
          <p:nvPr/>
        </p:nvSpPr>
        <p:spPr bwMode="auto">
          <a:xfrm>
            <a:off x="3451180" y="5574268"/>
            <a:ext cx="1120820" cy="369332"/>
          </a:xfrm>
          <a:prstGeom prst="rect">
            <a:avLst/>
          </a:prstGeom>
          <a:noFill/>
          <a:ln w="9525">
            <a:noFill/>
            <a:miter lim="800000"/>
            <a:headEnd/>
            <a:tailEnd/>
          </a:ln>
          <a:effectLst/>
        </p:spPr>
        <p:txBody>
          <a:bodyPr wrap="none" anchor="b" anchorCtr="0">
            <a:spAutoFit/>
          </a:bodyPr>
          <a:lstStyle/>
          <a:p>
            <a:pPr algn="ctr"/>
            <a:r>
              <a:rPr lang="en-US" b="1" dirty="0"/>
              <a:t>Eteocles</a:t>
            </a:r>
          </a:p>
        </p:txBody>
      </p:sp>
      <p:sp>
        <p:nvSpPr>
          <p:cNvPr id="1260561" name="Text Box 17"/>
          <p:cNvSpPr txBox="1">
            <a:spLocks noChangeArrowheads="1"/>
          </p:cNvSpPr>
          <p:nvPr/>
        </p:nvSpPr>
        <p:spPr bwMode="auto">
          <a:xfrm>
            <a:off x="6143713" y="5574268"/>
            <a:ext cx="998991" cy="369332"/>
          </a:xfrm>
          <a:prstGeom prst="rect">
            <a:avLst/>
          </a:prstGeom>
          <a:noFill/>
          <a:ln w="9525">
            <a:noFill/>
            <a:miter lim="800000"/>
            <a:headEnd/>
            <a:tailEnd/>
          </a:ln>
          <a:effectLst/>
        </p:spPr>
        <p:txBody>
          <a:bodyPr wrap="none" anchor="b" anchorCtr="0">
            <a:spAutoFit/>
          </a:bodyPr>
          <a:lstStyle/>
          <a:p>
            <a:pPr algn="ctr"/>
            <a:r>
              <a:rPr lang="en-US" b="1"/>
              <a:t>Ismene</a:t>
            </a:r>
          </a:p>
        </p:txBody>
      </p:sp>
      <p:sp>
        <p:nvSpPr>
          <p:cNvPr id="1260562" name="Text Box 18"/>
          <p:cNvSpPr txBox="1">
            <a:spLocks noChangeArrowheads="1"/>
          </p:cNvSpPr>
          <p:nvPr/>
        </p:nvSpPr>
        <p:spPr bwMode="auto">
          <a:xfrm>
            <a:off x="4754544" y="5574268"/>
            <a:ext cx="1204176" cy="369332"/>
          </a:xfrm>
          <a:prstGeom prst="rect">
            <a:avLst/>
          </a:prstGeom>
          <a:noFill/>
          <a:ln w="9525">
            <a:noFill/>
            <a:miter lim="800000"/>
            <a:headEnd/>
            <a:tailEnd/>
          </a:ln>
          <a:effectLst/>
        </p:spPr>
        <p:txBody>
          <a:bodyPr wrap="none" anchor="b" anchorCtr="0">
            <a:spAutoFit/>
          </a:bodyPr>
          <a:lstStyle/>
          <a:p>
            <a:pPr algn="ctr"/>
            <a:r>
              <a:rPr lang="en-US" b="1"/>
              <a:t>Antigone</a:t>
            </a:r>
          </a:p>
        </p:txBody>
      </p:sp>
      <p:sp>
        <p:nvSpPr>
          <p:cNvPr id="1260563" name="Text Box 19"/>
          <p:cNvSpPr txBox="1">
            <a:spLocks noChangeArrowheads="1"/>
          </p:cNvSpPr>
          <p:nvPr/>
        </p:nvSpPr>
        <p:spPr bwMode="auto">
          <a:xfrm>
            <a:off x="7542013" y="2841961"/>
            <a:ext cx="1157689" cy="307777"/>
          </a:xfrm>
          <a:prstGeom prst="rect">
            <a:avLst/>
          </a:prstGeom>
          <a:noFill/>
          <a:ln w="9525">
            <a:noFill/>
            <a:miter lim="800000"/>
            <a:headEnd/>
            <a:tailEnd/>
          </a:ln>
          <a:effectLst/>
        </p:spPr>
        <p:txBody>
          <a:bodyPr wrap="none">
            <a:spAutoFit/>
          </a:bodyPr>
          <a:lstStyle/>
          <a:p>
            <a:r>
              <a:rPr lang="en-US" sz="1400" b="1"/>
              <a:t>Menoeceus</a:t>
            </a:r>
          </a:p>
        </p:txBody>
      </p:sp>
      <p:sp>
        <p:nvSpPr>
          <p:cNvPr id="1260564" name="Line 20"/>
          <p:cNvSpPr>
            <a:spLocks noChangeShapeType="1"/>
          </p:cNvSpPr>
          <p:nvPr/>
        </p:nvSpPr>
        <p:spPr bwMode="auto">
          <a:xfrm flipH="1">
            <a:off x="6366216" y="3145172"/>
            <a:ext cx="1714159" cy="484429"/>
          </a:xfrm>
          <a:prstGeom prst="line">
            <a:avLst/>
          </a:prstGeom>
          <a:noFill/>
          <a:ln w="9525">
            <a:solidFill>
              <a:schemeClr val="tx1"/>
            </a:solidFill>
            <a:round/>
            <a:headEnd/>
            <a:tailEnd/>
          </a:ln>
          <a:effectLst/>
        </p:spPr>
        <p:txBody>
          <a:bodyPr wrap="none"/>
          <a:lstStyle/>
          <a:p>
            <a:endParaRPr lang="en-US" b="1"/>
          </a:p>
        </p:txBody>
      </p:sp>
      <p:sp>
        <p:nvSpPr>
          <p:cNvPr id="1260565" name="Line 21"/>
          <p:cNvSpPr>
            <a:spLocks noChangeShapeType="1"/>
          </p:cNvSpPr>
          <p:nvPr/>
        </p:nvSpPr>
        <p:spPr bwMode="auto">
          <a:xfrm flipH="1">
            <a:off x="8080376" y="3145173"/>
            <a:ext cx="9525" cy="433409"/>
          </a:xfrm>
          <a:prstGeom prst="line">
            <a:avLst/>
          </a:prstGeom>
          <a:noFill/>
          <a:ln w="9525">
            <a:solidFill>
              <a:schemeClr val="tx1"/>
            </a:solidFill>
            <a:round/>
            <a:headEnd/>
            <a:tailEnd/>
          </a:ln>
          <a:effectLst/>
        </p:spPr>
        <p:txBody>
          <a:bodyPr wrap="none"/>
          <a:lstStyle/>
          <a:p>
            <a:endParaRPr lang="en-US" b="1"/>
          </a:p>
        </p:txBody>
      </p:sp>
      <p:sp>
        <p:nvSpPr>
          <p:cNvPr id="1260567" name="Line 23"/>
          <p:cNvSpPr>
            <a:spLocks noChangeShapeType="1"/>
          </p:cNvSpPr>
          <p:nvPr/>
        </p:nvSpPr>
        <p:spPr bwMode="auto">
          <a:xfrm>
            <a:off x="5105401" y="3761123"/>
            <a:ext cx="228600" cy="0"/>
          </a:xfrm>
          <a:prstGeom prst="line">
            <a:avLst/>
          </a:prstGeom>
          <a:noFill/>
          <a:ln w="38100" cmpd="dbl">
            <a:solidFill>
              <a:schemeClr val="tx1"/>
            </a:solidFill>
            <a:round/>
            <a:headEnd/>
            <a:tailEnd/>
          </a:ln>
          <a:effectLst/>
        </p:spPr>
        <p:txBody>
          <a:bodyPr wrap="none"/>
          <a:lstStyle/>
          <a:p>
            <a:endParaRPr lang="en-US" b="1"/>
          </a:p>
        </p:txBody>
      </p:sp>
      <p:sp>
        <p:nvSpPr>
          <p:cNvPr id="1260568" name="Text Box 24"/>
          <p:cNvSpPr txBox="1">
            <a:spLocks noChangeArrowheads="1"/>
          </p:cNvSpPr>
          <p:nvPr/>
        </p:nvSpPr>
        <p:spPr bwMode="auto">
          <a:xfrm>
            <a:off x="5334001" y="3532523"/>
            <a:ext cx="1332416" cy="461665"/>
          </a:xfrm>
          <a:prstGeom prst="rect">
            <a:avLst/>
          </a:prstGeom>
          <a:noFill/>
          <a:ln w="9525">
            <a:noFill/>
            <a:miter lim="800000"/>
            <a:headEnd/>
            <a:tailEnd/>
          </a:ln>
          <a:effectLst/>
        </p:spPr>
        <p:txBody>
          <a:bodyPr wrap="none">
            <a:spAutoFit/>
          </a:bodyPr>
          <a:lstStyle/>
          <a:p>
            <a:pPr algn="l"/>
            <a:r>
              <a:rPr lang="en-US" b="1" dirty="0"/>
              <a:t>Jocasta</a:t>
            </a:r>
          </a:p>
        </p:txBody>
      </p:sp>
      <p:sp>
        <p:nvSpPr>
          <p:cNvPr id="1260569" name="Text Box 25"/>
          <p:cNvSpPr txBox="1">
            <a:spLocks noChangeArrowheads="1"/>
          </p:cNvSpPr>
          <p:nvPr/>
        </p:nvSpPr>
        <p:spPr bwMode="auto">
          <a:xfrm>
            <a:off x="7543801" y="3532523"/>
            <a:ext cx="1074333" cy="461665"/>
          </a:xfrm>
          <a:prstGeom prst="rect">
            <a:avLst/>
          </a:prstGeom>
          <a:noFill/>
          <a:ln w="9525">
            <a:noFill/>
            <a:miter lim="800000"/>
            <a:headEnd/>
            <a:tailEnd/>
          </a:ln>
          <a:effectLst/>
        </p:spPr>
        <p:txBody>
          <a:bodyPr wrap="none">
            <a:spAutoFit/>
          </a:bodyPr>
          <a:lstStyle/>
          <a:p>
            <a:r>
              <a:rPr lang="en-US" b="1" dirty="0"/>
              <a:t>Creon</a:t>
            </a:r>
          </a:p>
        </p:txBody>
      </p:sp>
      <p:sp>
        <p:nvSpPr>
          <p:cNvPr id="1260570" name="Line 26"/>
          <p:cNvSpPr>
            <a:spLocks noChangeShapeType="1"/>
          </p:cNvSpPr>
          <p:nvPr/>
        </p:nvSpPr>
        <p:spPr bwMode="auto">
          <a:xfrm>
            <a:off x="8696326" y="3761123"/>
            <a:ext cx="228600" cy="0"/>
          </a:xfrm>
          <a:prstGeom prst="line">
            <a:avLst/>
          </a:prstGeom>
          <a:noFill/>
          <a:ln w="38100" cmpd="dbl">
            <a:solidFill>
              <a:schemeClr val="tx1"/>
            </a:solidFill>
            <a:round/>
            <a:headEnd/>
            <a:tailEnd/>
          </a:ln>
          <a:effectLst/>
        </p:spPr>
        <p:txBody>
          <a:bodyPr wrap="none"/>
          <a:lstStyle/>
          <a:p>
            <a:endParaRPr lang="en-US" b="1"/>
          </a:p>
        </p:txBody>
      </p:sp>
      <p:sp>
        <p:nvSpPr>
          <p:cNvPr id="1260571" name="Text Box 27"/>
          <p:cNvSpPr txBox="1">
            <a:spLocks noChangeArrowheads="1"/>
          </p:cNvSpPr>
          <p:nvPr/>
        </p:nvSpPr>
        <p:spPr bwMode="auto">
          <a:xfrm>
            <a:off x="9030899" y="3537286"/>
            <a:ext cx="1484702" cy="461665"/>
          </a:xfrm>
          <a:prstGeom prst="rect">
            <a:avLst/>
          </a:prstGeom>
          <a:noFill/>
          <a:ln w="9525">
            <a:noFill/>
            <a:miter lim="800000"/>
            <a:headEnd/>
            <a:tailEnd/>
          </a:ln>
          <a:effectLst/>
        </p:spPr>
        <p:txBody>
          <a:bodyPr wrap="none">
            <a:spAutoFit/>
          </a:bodyPr>
          <a:lstStyle/>
          <a:p>
            <a:r>
              <a:rPr lang="en-US" b="1" dirty="0"/>
              <a:t>Eurydice</a:t>
            </a:r>
          </a:p>
        </p:txBody>
      </p:sp>
      <p:sp>
        <p:nvSpPr>
          <p:cNvPr id="1260572" name="Line 28"/>
          <p:cNvSpPr>
            <a:spLocks noChangeShapeType="1"/>
          </p:cNvSpPr>
          <p:nvPr/>
        </p:nvSpPr>
        <p:spPr bwMode="auto">
          <a:xfrm>
            <a:off x="8070851" y="5145423"/>
            <a:ext cx="1914525" cy="0"/>
          </a:xfrm>
          <a:prstGeom prst="line">
            <a:avLst/>
          </a:prstGeom>
          <a:noFill/>
          <a:ln w="9525">
            <a:solidFill>
              <a:schemeClr val="tx1"/>
            </a:solidFill>
            <a:round/>
            <a:headEnd/>
            <a:tailEnd/>
          </a:ln>
          <a:effectLst/>
        </p:spPr>
        <p:txBody>
          <a:bodyPr wrap="none"/>
          <a:lstStyle/>
          <a:p>
            <a:endParaRPr lang="en-US" b="1"/>
          </a:p>
        </p:txBody>
      </p:sp>
      <p:sp>
        <p:nvSpPr>
          <p:cNvPr id="1260573" name="Line 29"/>
          <p:cNvSpPr>
            <a:spLocks noChangeShapeType="1"/>
          </p:cNvSpPr>
          <p:nvPr/>
        </p:nvSpPr>
        <p:spPr bwMode="auto">
          <a:xfrm>
            <a:off x="8074026" y="5142248"/>
            <a:ext cx="0" cy="381000"/>
          </a:xfrm>
          <a:prstGeom prst="line">
            <a:avLst/>
          </a:prstGeom>
          <a:noFill/>
          <a:ln w="9525">
            <a:solidFill>
              <a:schemeClr val="tx1"/>
            </a:solidFill>
            <a:round/>
            <a:headEnd/>
            <a:tailEnd/>
          </a:ln>
          <a:effectLst/>
        </p:spPr>
        <p:txBody>
          <a:bodyPr wrap="none"/>
          <a:lstStyle/>
          <a:p>
            <a:endParaRPr lang="en-US" b="1"/>
          </a:p>
        </p:txBody>
      </p:sp>
      <p:sp>
        <p:nvSpPr>
          <p:cNvPr id="1260574" name="Line 30"/>
          <p:cNvSpPr>
            <a:spLocks noChangeShapeType="1"/>
          </p:cNvSpPr>
          <p:nvPr/>
        </p:nvSpPr>
        <p:spPr bwMode="auto">
          <a:xfrm>
            <a:off x="9985376" y="5142248"/>
            <a:ext cx="0" cy="381000"/>
          </a:xfrm>
          <a:prstGeom prst="line">
            <a:avLst/>
          </a:prstGeom>
          <a:noFill/>
          <a:ln w="9525">
            <a:solidFill>
              <a:schemeClr val="tx1"/>
            </a:solidFill>
            <a:round/>
            <a:headEnd/>
            <a:tailEnd/>
          </a:ln>
          <a:effectLst/>
        </p:spPr>
        <p:txBody>
          <a:bodyPr wrap="none"/>
          <a:lstStyle/>
          <a:p>
            <a:endParaRPr lang="en-US" b="1"/>
          </a:p>
        </p:txBody>
      </p:sp>
      <p:sp>
        <p:nvSpPr>
          <p:cNvPr id="1260575" name="Text Box 31"/>
          <p:cNvSpPr txBox="1">
            <a:spLocks noChangeArrowheads="1"/>
          </p:cNvSpPr>
          <p:nvPr/>
        </p:nvSpPr>
        <p:spPr bwMode="auto">
          <a:xfrm>
            <a:off x="9465412" y="5635823"/>
            <a:ext cx="1058303" cy="307777"/>
          </a:xfrm>
          <a:prstGeom prst="rect">
            <a:avLst/>
          </a:prstGeom>
          <a:noFill/>
          <a:ln w="9525">
            <a:noFill/>
            <a:miter lim="800000"/>
            <a:headEnd/>
            <a:tailEnd/>
          </a:ln>
          <a:effectLst/>
        </p:spPr>
        <p:txBody>
          <a:bodyPr wrap="none" anchor="b" anchorCtr="0">
            <a:spAutoFit/>
          </a:bodyPr>
          <a:lstStyle/>
          <a:p>
            <a:pPr algn="ctr"/>
            <a:r>
              <a:rPr lang="en-US" sz="1400" b="1" dirty="0"/>
              <a:t>Megareus</a:t>
            </a:r>
          </a:p>
        </p:txBody>
      </p:sp>
      <p:sp>
        <p:nvSpPr>
          <p:cNvPr id="1260576" name="Text Box 32"/>
          <p:cNvSpPr txBox="1">
            <a:spLocks noChangeArrowheads="1"/>
          </p:cNvSpPr>
          <p:nvPr/>
        </p:nvSpPr>
        <p:spPr bwMode="auto">
          <a:xfrm>
            <a:off x="7513394" y="5574268"/>
            <a:ext cx="1143262" cy="369332"/>
          </a:xfrm>
          <a:prstGeom prst="rect">
            <a:avLst/>
          </a:prstGeom>
          <a:noFill/>
          <a:ln w="9525">
            <a:noFill/>
            <a:miter lim="800000"/>
            <a:headEnd/>
            <a:tailEnd/>
          </a:ln>
          <a:effectLst/>
        </p:spPr>
        <p:txBody>
          <a:bodyPr wrap="none" anchor="b" anchorCtr="0">
            <a:spAutoFit/>
          </a:bodyPr>
          <a:lstStyle/>
          <a:p>
            <a:pPr algn="ctr"/>
            <a:r>
              <a:rPr lang="en-US" b="1" dirty="0"/>
              <a:t>Haemon</a:t>
            </a:r>
          </a:p>
        </p:txBody>
      </p:sp>
      <p:sp>
        <p:nvSpPr>
          <p:cNvPr id="1260577" name="Line 33"/>
          <p:cNvSpPr>
            <a:spLocks noChangeShapeType="1"/>
          </p:cNvSpPr>
          <p:nvPr/>
        </p:nvSpPr>
        <p:spPr bwMode="auto">
          <a:xfrm>
            <a:off x="8823326" y="3878598"/>
            <a:ext cx="0" cy="1266825"/>
          </a:xfrm>
          <a:prstGeom prst="line">
            <a:avLst/>
          </a:prstGeom>
          <a:noFill/>
          <a:ln w="9525">
            <a:solidFill>
              <a:schemeClr val="tx1"/>
            </a:solidFill>
            <a:round/>
            <a:headEnd/>
            <a:tailEnd/>
          </a:ln>
          <a:effectLst/>
        </p:spPr>
        <p:txBody>
          <a:bodyPr wrap="none"/>
          <a:lstStyle/>
          <a:p>
            <a:endParaRPr lang="en-US" b="1"/>
          </a:p>
        </p:txBody>
      </p:sp>
      <p:sp>
        <p:nvSpPr>
          <p:cNvPr id="1260547" name="Text Box 3"/>
          <p:cNvSpPr txBox="1">
            <a:spLocks noChangeArrowheads="1"/>
          </p:cNvSpPr>
          <p:nvPr/>
        </p:nvSpPr>
        <p:spPr bwMode="auto">
          <a:xfrm>
            <a:off x="4059441" y="2820266"/>
            <a:ext cx="1018227" cy="307777"/>
          </a:xfrm>
          <a:prstGeom prst="rect">
            <a:avLst/>
          </a:prstGeom>
          <a:noFill/>
          <a:ln w="9525">
            <a:noFill/>
            <a:miter lim="800000"/>
            <a:headEnd/>
            <a:tailEnd/>
          </a:ln>
          <a:effectLst/>
        </p:spPr>
        <p:txBody>
          <a:bodyPr wrap="none">
            <a:spAutoFit/>
          </a:bodyPr>
          <a:lstStyle/>
          <a:p>
            <a:r>
              <a:rPr lang="en-US" sz="1400" b="1" dirty="0"/>
              <a:t>Labdacus</a:t>
            </a:r>
          </a:p>
        </p:txBody>
      </p:sp>
      <p:sp>
        <p:nvSpPr>
          <p:cNvPr id="1260566" name="Text Box 22"/>
          <p:cNvSpPr txBox="1">
            <a:spLocks noChangeArrowheads="1"/>
          </p:cNvSpPr>
          <p:nvPr/>
        </p:nvSpPr>
        <p:spPr bwMode="auto">
          <a:xfrm>
            <a:off x="4074669" y="3532523"/>
            <a:ext cx="987771" cy="461665"/>
          </a:xfrm>
          <a:prstGeom prst="rect">
            <a:avLst/>
          </a:prstGeom>
          <a:noFill/>
          <a:ln w="9525">
            <a:noFill/>
            <a:miter lim="800000"/>
            <a:headEnd/>
            <a:tailEnd/>
          </a:ln>
          <a:effectLst/>
        </p:spPr>
        <p:txBody>
          <a:bodyPr wrap="none">
            <a:spAutoFit/>
          </a:bodyPr>
          <a:lstStyle/>
          <a:p>
            <a:r>
              <a:rPr lang="en-US" b="1" dirty="0"/>
              <a:t>Laius</a:t>
            </a:r>
          </a:p>
        </p:txBody>
      </p:sp>
      <p:sp>
        <p:nvSpPr>
          <p:cNvPr id="40" name="Text Box 3"/>
          <p:cNvSpPr txBox="1">
            <a:spLocks noChangeArrowheads="1"/>
          </p:cNvSpPr>
          <p:nvPr/>
        </p:nvSpPr>
        <p:spPr bwMode="auto">
          <a:xfrm>
            <a:off x="4038601" y="2260407"/>
            <a:ext cx="1059907" cy="307777"/>
          </a:xfrm>
          <a:prstGeom prst="rect">
            <a:avLst/>
          </a:prstGeom>
          <a:noFill/>
          <a:ln w="9525">
            <a:noFill/>
            <a:miter lim="800000"/>
            <a:headEnd/>
            <a:tailEnd/>
          </a:ln>
          <a:effectLst/>
        </p:spPr>
        <p:txBody>
          <a:bodyPr wrap="none">
            <a:spAutoFit/>
          </a:bodyPr>
          <a:lstStyle/>
          <a:p>
            <a:r>
              <a:rPr lang="en-US" sz="1400" b="1" dirty="0" err="1"/>
              <a:t>Polydorus</a:t>
            </a:r>
            <a:endParaRPr lang="en-US" sz="1400" b="1" dirty="0"/>
          </a:p>
        </p:txBody>
      </p:sp>
      <p:sp>
        <p:nvSpPr>
          <p:cNvPr id="41" name="Text Box 3"/>
          <p:cNvSpPr txBox="1">
            <a:spLocks noChangeArrowheads="1"/>
          </p:cNvSpPr>
          <p:nvPr/>
        </p:nvSpPr>
        <p:spPr bwMode="auto">
          <a:xfrm>
            <a:off x="4122759" y="1700548"/>
            <a:ext cx="891591" cy="307777"/>
          </a:xfrm>
          <a:prstGeom prst="rect">
            <a:avLst/>
          </a:prstGeom>
          <a:noFill/>
          <a:ln w="9525">
            <a:noFill/>
            <a:miter lim="800000"/>
            <a:headEnd/>
            <a:tailEnd/>
          </a:ln>
          <a:effectLst/>
        </p:spPr>
        <p:txBody>
          <a:bodyPr wrap="none">
            <a:spAutoFit/>
          </a:bodyPr>
          <a:lstStyle/>
          <a:p>
            <a:r>
              <a:rPr lang="en-US" sz="1400" b="1" dirty="0"/>
              <a:t>Cadmus</a:t>
            </a:r>
          </a:p>
        </p:txBody>
      </p:sp>
      <p:sp>
        <p:nvSpPr>
          <p:cNvPr id="44" name="Line 4"/>
          <p:cNvSpPr>
            <a:spLocks noChangeShapeType="1"/>
          </p:cNvSpPr>
          <p:nvPr/>
        </p:nvSpPr>
        <p:spPr bwMode="auto">
          <a:xfrm>
            <a:off x="4568554" y="3139784"/>
            <a:ext cx="0" cy="381000"/>
          </a:xfrm>
          <a:prstGeom prst="line">
            <a:avLst/>
          </a:prstGeom>
          <a:noFill/>
          <a:ln w="9525">
            <a:solidFill>
              <a:schemeClr val="tx1"/>
            </a:solidFill>
            <a:round/>
            <a:headEnd/>
            <a:tailEnd/>
          </a:ln>
          <a:effectLst/>
        </p:spPr>
        <p:txBody>
          <a:bodyPr wrap="none"/>
          <a:lstStyle/>
          <a:p>
            <a:endParaRPr lang="en-US" b="1"/>
          </a:p>
        </p:txBody>
      </p:sp>
      <p:sp>
        <p:nvSpPr>
          <p:cNvPr id="45" name="Line 4"/>
          <p:cNvSpPr>
            <a:spLocks noChangeShapeType="1"/>
          </p:cNvSpPr>
          <p:nvPr/>
        </p:nvSpPr>
        <p:spPr bwMode="auto">
          <a:xfrm>
            <a:off x="4568554" y="2579925"/>
            <a:ext cx="0" cy="228600"/>
          </a:xfrm>
          <a:prstGeom prst="line">
            <a:avLst/>
          </a:prstGeom>
          <a:noFill/>
          <a:ln w="9525">
            <a:solidFill>
              <a:schemeClr val="tx1"/>
            </a:solidFill>
            <a:round/>
            <a:headEnd/>
            <a:tailEnd/>
          </a:ln>
          <a:effectLst/>
        </p:spPr>
        <p:txBody>
          <a:bodyPr wrap="none"/>
          <a:lstStyle/>
          <a:p>
            <a:endParaRPr lang="en-US" b="1"/>
          </a:p>
        </p:txBody>
      </p:sp>
      <p:sp>
        <p:nvSpPr>
          <p:cNvPr id="46" name="Line 4"/>
          <p:cNvSpPr>
            <a:spLocks noChangeShapeType="1"/>
          </p:cNvSpPr>
          <p:nvPr/>
        </p:nvSpPr>
        <p:spPr bwMode="auto">
          <a:xfrm>
            <a:off x="4568554" y="2020066"/>
            <a:ext cx="0" cy="228600"/>
          </a:xfrm>
          <a:prstGeom prst="line">
            <a:avLst/>
          </a:prstGeom>
          <a:noFill/>
          <a:ln w="9525">
            <a:solidFill>
              <a:schemeClr val="tx1"/>
            </a:solidFill>
            <a:round/>
            <a:headEnd/>
            <a:tailEnd/>
          </a:ln>
          <a:effectLst/>
        </p:spPr>
        <p:txBody>
          <a:bodyPr wrap="none"/>
          <a:lstStyle/>
          <a:p>
            <a:endParaRPr lang="en-US" b="1"/>
          </a:p>
        </p:txBody>
      </p:sp>
      <p:sp>
        <p:nvSpPr>
          <p:cNvPr id="42" name="Line 20"/>
          <p:cNvSpPr>
            <a:spLocks noChangeShapeType="1"/>
          </p:cNvSpPr>
          <p:nvPr/>
        </p:nvSpPr>
        <p:spPr bwMode="auto">
          <a:xfrm flipH="1">
            <a:off x="5872332" y="3149738"/>
            <a:ext cx="2208044" cy="1418480"/>
          </a:xfrm>
          <a:prstGeom prst="line">
            <a:avLst/>
          </a:prstGeom>
          <a:noFill/>
          <a:ln w="9525">
            <a:solidFill>
              <a:schemeClr val="tx1"/>
            </a:solidFill>
            <a:round/>
            <a:headEnd/>
            <a:tailEnd/>
          </a:ln>
          <a:effectLst/>
        </p:spPr>
        <p:txBody>
          <a:bodyPr wrap="none"/>
          <a:lstStyle/>
          <a:p>
            <a:endParaRPr lang="en-US" b="1"/>
          </a:p>
        </p:txBody>
      </p:sp>
    </p:spTree>
    <p:extLst>
      <p:ext uri="{BB962C8B-B14F-4D97-AF65-F5344CB8AC3E}">
        <p14:creationId xmlns:p14="http://schemas.microsoft.com/office/powerpoint/2010/main" val="3870997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1946240290"/>
              </p:ext>
            </p:extLst>
          </p:nvPr>
        </p:nvGraphicFramePr>
        <p:xfrm>
          <a:off x="1217931" y="4572000"/>
          <a:ext cx="5562600" cy="1188720"/>
        </p:xfrm>
        <a:graphic>
          <a:graphicData uri="http://schemas.openxmlformats.org/drawingml/2006/table">
            <a:tbl>
              <a:tblPr firstRow="1" bandRow="1">
                <a:tableStyleId>{D7AC3CCA-C797-4891-BE02-D94E43425B78}</a:tableStyleId>
              </a:tblPr>
              <a:tblGrid>
                <a:gridCol w="1981200">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tblGrid>
              <a:tr h="370840">
                <a:tc>
                  <a:txBody>
                    <a:bodyPr/>
                    <a:lstStyle/>
                    <a:p>
                      <a:pPr algn="r"/>
                      <a:r>
                        <a:rPr lang="en-US" sz="2000" dirty="0" smtClean="0"/>
                        <a:t>Athens</a:t>
                      </a:r>
                      <a:endParaRPr lang="en-US" sz="2000" dirty="0"/>
                    </a:p>
                  </a:txBody>
                  <a:tcPr/>
                </a:tc>
                <a:tc>
                  <a:txBody>
                    <a:bodyPr/>
                    <a:lstStyle/>
                    <a:p>
                      <a:pPr algn="ctr"/>
                      <a:r>
                        <a:rPr lang="en-US" sz="2000" dirty="0" smtClean="0"/>
                        <a:t>versus</a:t>
                      </a:r>
                      <a:endParaRPr lang="en-US" sz="2000" dirty="0"/>
                    </a:p>
                  </a:txBody>
                  <a:tcPr/>
                </a:tc>
                <a:tc>
                  <a:txBody>
                    <a:bodyPr/>
                    <a:lstStyle/>
                    <a:p>
                      <a:r>
                        <a:rPr lang="en-US" sz="2000" dirty="0" smtClean="0"/>
                        <a:t>Sparta</a:t>
                      </a:r>
                      <a:endParaRPr lang="en-US" sz="2000" dirty="0"/>
                    </a:p>
                  </a:txBody>
                  <a:tcPr/>
                </a:tc>
                <a:extLst>
                  <a:ext uri="{0D108BD9-81ED-4DB2-BD59-A6C34878D82A}">
                    <a16:rowId xmlns:a16="http://schemas.microsoft.com/office/drawing/2014/main" val="10000"/>
                  </a:ext>
                </a:extLst>
              </a:tr>
              <a:tr h="370840">
                <a:tc>
                  <a:txBody>
                    <a:bodyPr/>
                    <a:lstStyle/>
                    <a:p>
                      <a:pPr algn="r"/>
                      <a:r>
                        <a:rPr lang="en-US" sz="2000" dirty="0" smtClean="0"/>
                        <a:t>Athenian allies</a:t>
                      </a:r>
                      <a:endParaRPr lang="en-US" sz="2000" dirty="0"/>
                    </a:p>
                  </a:txBody>
                  <a:tcPr/>
                </a:tc>
                <a:tc>
                  <a:txBody>
                    <a:bodyPr/>
                    <a:lstStyle/>
                    <a:p>
                      <a:pPr algn="ctr"/>
                      <a:r>
                        <a:rPr lang="en-US" sz="2000" dirty="0" smtClean="0"/>
                        <a:t>versus</a:t>
                      </a:r>
                      <a:endParaRPr lang="en-US" sz="2000" dirty="0"/>
                    </a:p>
                  </a:txBody>
                  <a:tcPr/>
                </a:tc>
                <a:tc>
                  <a:txBody>
                    <a:bodyPr/>
                    <a:lstStyle/>
                    <a:p>
                      <a:r>
                        <a:rPr lang="en-US" sz="2000" dirty="0" smtClean="0"/>
                        <a:t>Spartan allies</a:t>
                      </a:r>
                      <a:endParaRPr lang="en-US" sz="2000" dirty="0"/>
                    </a:p>
                  </a:txBody>
                  <a:tcPr/>
                </a:tc>
                <a:extLst>
                  <a:ext uri="{0D108BD9-81ED-4DB2-BD59-A6C34878D82A}">
                    <a16:rowId xmlns:a16="http://schemas.microsoft.com/office/drawing/2014/main" val="10001"/>
                  </a:ext>
                </a:extLst>
              </a:tr>
              <a:tr h="370840">
                <a:tc>
                  <a:txBody>
                    <a:bodyPr/>
                    <a:lstStyle/>
                    <a:p>
                      <a:pPr algn="r"/>
                      <a:r>
                        <a:rPr lang="en-US" sz="2000" dirty="0" smtClean="0"/>
                        <a:t>Greeks</a:t>
                      </a:r>
                      <a:endParaRPr lang="en-US" sz="2000" b="1" dirty="0">
                        <a:solidFill>
                          <a:schemeClr val="bg1"/>
                        </a:solidFill>
                      </a:endParaRPr>
                    </a:p>
                  </a:txBody>
                  <a:tcPr/>
                </a:tc>
                <a:tc>
                  <a:txBody>
                    <a:bodyPr/>
                    <a:lstStyle/>
                    <a:p>
                      <a:pPr algn="ctr"/>
                      <a:r>
                        <a:rPr lang="en-US" sz="2000" dirty="0" smtClean="0"/>
                        <a:t>versus</a:t>
                      </a:r>
                      <a:endParaRPr lang="en-US" sz="2000" b="1" dirty="0">
                        <a:solidFill>
                          <a:schemeClr val="bg1"/>
                        </a:solidFill>
                      </a:endParaRPr>
                    </a:p>
                  </a:txBody>
                  <a:tcPr/>
                </a:tc>
                <a:tc>
                  <a:txBody>
                    <a:bodyPr/>
                    <a:lstStyle/>
                    <a:p>
                      <a:r>
                        <a:rPr lang="en-US" sz="2000" dirty="0" smtClean="0"/>
                        <a:t>Greeks</a:t>
                      </a:r>
                      <a:endParaRPr lang="en-US" sz="2000" b="1" dirty="0">
                        <a:solidFill>
                          <a:schemeClr val="bg1"/>
                        </a:solidFill>
                      </a:endParaRPr>
                    </a:p>
                  </a:txBody>
                  <a:tcPr/>
                </a:tc>
                <a:extLst>
                  <a:ext uri="{0D108BD9-81ED-4DB2-BD59-A6C34878D82A}">
                    <a16:rowId xmlns:a16="http://schemas.microsoft.com/office/drawing/2014/main" val="10002"/>
                  </a:ext>
                </a:extLst>
              </a:tr>
            </a:tbl>
          </a:graphicData>
        </a:graphic>
      </p:graphicFrame>
      <p:pic>
        <p:nvPicPr>
          <p:cNvPr id="1026" name="Picture 2" descr="https://upload.wikimedia.org/wikipedia/commons/a/a9/Peloponnesian_war_alliances_431_B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1504" y="685800"/>
            <a:ext cx="3540086" cy="54864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lstStyle/>
          <a:p>
            <a:r>
              <a:rPr lang="en-US" dirty="0" smtClean="0"/>
              <a:t>Historical Backdrop</a:t>
            </a:r>
            <a:endParaRPr lang="en-US" dirty="0"/>
          </a:p>
        </p:txBody>
      </p:sp>
      <p:sp>
        <p:nvSpPr>
          <p:cNvPr id="3" name="Content Placeholder 2"/>
          <p:cNvSpPr>
            <a:spLocks noGrp="1"/>
          </p:cNvSpPr>
          <p:nvPr>
            <p:ph idx="1"/>
          </p:nvPr>
        </p:nvSpPr>
        <p:spPr/>
        <p:txBody>
          <a:bodyPr/>
          <a:lstStyle/>
          <a:p>
            <a:r>
              <a:rPr lang="en-US" dirty="0" smtClean="0"/>
              <a:t>Peloponnesian War</a:t>
            </a:r>
          </a:p>
          <a:p>
            <a:pPr lvl="1"/>
            <a:r>
              <a:rPr lang="en-US" dirty="0" smtClean="0"/>
              <a:t>431 Outbreak</a:t>
            </a:r>
          </a:p>
          <a:p>
            <a:pPr lvl="1"/>
            <a:r>
              <a:rPr lang="en-US" dirty="0" smtClean="0"/>
              <a:t>430–426 Plague, Athens</a:t>
            </a:r>
          </a:p>
          <a:p>
            <a:pPr lvl="1"/>
            <a:r>
              <a:rPr lang="en-US" dirty="0" smtClean="0"/>
              <a:t>404 Athens’ defeat</a:t>
            </a:r>
            <a:endParaRPr lang="en-US" dirty="0"/>
          </a:p>
        </p:txBody>
      </p:sp>
      <p:sp>
        <p:nvSpPr>
          <p:cNvPr id="2" name="Date Placeholder 1"/>
          <p:cNvSpPr>
            <a:spLocks noGrp="1"/>
          </p:cNvSpPr>
          <p:nvPr>
            <p:ph type="dt" sz="half" idx="10"/>
          </p:nvPr>
        </p:nvSpPr>
        <p:spPr/>
        <p:txBody>
          <a:bodyPr/>
          <a:lstStyle/>
          <a:p>
            <a:r>
              <a:rPr lang="en-US" smtClean="0"/>
              <a:t>3-Mar 2020</a:t>
            </a:r>
            <a:endParaRPr lang="en-US" dirty="0"/>
          </a:p>
        </p:txBody>
      </p:sp>
      <p:sp>
        <p:nvSpPr>
          <p:cNvPr id="4" name="Footer Placeholder 3"/>
          <p:cNvSpPr>
            <a:spLocks noGrp="1"/>
          </p:cNvSpPr>
          <p:nvPr>
            <p:ph type="ftr" sz="quarter" idx="11"/>
          </p:nvPr>
        </p:nvSpPr>
        <p:spPr/>
        <p:txBody>
          <a:bodyPr/>
          <a:lstStyle/>
          <a:p>
            <a:r>
              <a:rPr lang="en-US" smtClean="0"/>
              <a:t>Sophocles OTK</a:t>
            </a:r>
            <a:endParaRPr lang="en-US" dirty="0"/>
          </a:p>
        </p:txBody>
      </p:sp>
      <p:sp>
        <p:nvSpPr>
          <p:cNvPr id="5" name="Slide Number Placeholder 4"/>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99061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rgbClr val="545454"/>
          </a:solidFill>
        </a:ln>
        <a:effectLst>
          <a:outerShdw blurRad="50800" dist="38100" dir="2700000" algn="tl" rotWithShape="0">
            <a:prstClr val="black">
              <a:alpha val="40000"/>
            </a:prstClr>
          </a:outerShdw>
        </a:effectLst>
      </a:spPr>
      <a:bodyPr wrap="square" anchor="ctr" anchorCtr="0">
        <a:spAutoFit/>
      </a:bodyPr>
      <a:lstStyle>
        <a:defPPr algn="ctr">
          <a:defRPr sz="2000" dirty="0">
            <a:cs typeface="Calibri" panose="020F0502020204030204" pitchFamily="34" charset="0"/>
          </a:defRPr>
        </a:defPPr>
      </a:lstStyle>
      <a:style>
        <a:lnRef idx="1">
          <a:schemeClr val="accent1"/>
        </a:lnRef>
        <a:fillRef idx="2">
          <a:schemeClr val="accent1"/>
        </a:fillRef>
        <a:effectRef idx="1">
          <a:schemeClr val="accent1"/>
        </a:effectRef>
        <a:fontRef idx="minor">
          <a:schemeClr val="dk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AA1BCDEF-975E-4193-8097-433267F7C7C3}" vid="{88AE74F6-1DBA-4058-855E-BA2D89434EF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1799</TotalTime>
  <Words>3114</Words>
  <Application>Microsoft Office PowerPoint</Application>
  <PresentationFormat>Widescreen</PresentationFormat>
  <Paragraphs>293</Paragraphs>
  <Slides>15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Candara</vt:lpstr>
      <vt:lpstr>Century Gothic</vt:lpstr>
      <vt:lpstr>Tahoma</vt:lpstr>
      <vt:lpstr>Times New Roman</vt:lpstr>
      <vt:lpstr>Wingdings</vt:lpstr>
      <vt:lpstr>ancient_tragedy</vt:lpstr>
      <vt:lpstr>Sophocles’ Oedipus the King</vt:lpstr>
      <vt:lpstr>PowerPoint Presentation</vt:lpstr>
      <vt:lpstr>PowerPoint Presentation</vt:lpstr>
      <vt:lpstr>Why does Jocasta die, not Oedipus?</vt:lpstr>
      <vt:lpstr>Agenda</vt:lpstr>
      <vt:lpstr>Sophocles’ Oedipus the King</vt:lpstr>
      <vt:lpstr>Sophocles, “Theban Plays”</vt:lpstr>
      <vt:lpstr>Oedipus’ Family, Backstory</vt:lpstr>
      <vt:lpstr>Historical Backdrop</vt:lpstr>
      <vt:lpstr>Oedipus the King, Analysis</vt:lpstr>
      <vt:lpstr>Tragic Transformations</vt:lpstr>
      <vt:lpstr>PowerPoint Presentation</vt:lpstr>
      <vt:lpstr>Oedipus’ Rite of Passage</vt:lpstr>
      <vt:lpstr>Discussion</vt:lpstr>
      <vt:lpstr>OTK: Which Models Resonate?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Sophocles’ Oedipus the King</dc:title>
  <dc:creator>ascholtz</dc:creator>
  <cp:lastModifiedBy>Scholtz, Andrew</cp:lastModifiedBy>
  <cp:revision>151</cp:revision>
  <cp:lastPrinted>2020-03-03T22:44:24Z</cp:lastPrinted>
  <dcterms:created xsi:type="dcterms:W3CDTF">2011-10-18T18:14:16Z</dcterms:created>
  <dcterms:modified xsi:type="dcterms:W3CDTF">2020-03-03T22:46:54Z</dcterms:modified>
</cp:coreProperties>
</file>