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1"/>
  </p:sldMasterIdLst>
  <p:notesMasterIdLst>
    <p:notesMasterId r:id="rId19"/>
  </p:notesMasterIdLst>
  <p:handoutMasterIdLst>
    <p:handoutMasterId r:id="rId20"/>
  </p:handoutMasterIdLst>
  <p:sldIdLst>
    <p:sldId id="256" r:id="rId2"/>
    <p:sldId id="272" r:id="rId3"/>
    <p:sldId id="273" r:id="rId4"/>
    <p:sldId id="274" r:id="rId5"/>
    <p:sldId id="275" r:id="rId6"/>
    <p:sldId id="278" r:id="rId7"/>
    <p:sldId id="259" r:id="rId8"/>
    <p:sldId id="261" r:id="rId9"/>
    <p:sldId id="260" r:id="rId10"/>
    <p:sldId id="262" r:id="rId11"/>
    <p:sldId id="263" r:id="rId12"/>
    <p:sldId id="265" r:id="rId13"/>
    <p:sldId id="266" r:id="rId14"/>
    <p:sldId id="267" r:id="rId15"/>
    <p:sldId id="269" r:id="rId16"/>
    <p:sldId id="276" r:id="rId17"/>
    <p:sldId id="277" r:id="rId18"/>
  </p:sldIdLst>
  <p:sldSz cx="9144000" cy="6858000" type="screen4x3"/>
  <p:notesSz cx="7010400" cy="9296400"/>
  <p:defaultTextStyle>
    <a:defPPr>
      <a:defRPr lang="en-US"/>
    </a:defPPr>
    <a:lvl1pPr algn="ctr" rtl="0" fontAlgn="base">
      <a:spcBef>
        <a:spcPct val="0"/>
      </a:spcBef>
      <a:spcAft>
        <a:spcPct val="0"/>
      </a:spcAft>
      <a:defRPr sz="2400" kern="1200">
        <a:solidFill>
          <a:schemeClr val="tx1"/>
        </a:solidFill>
        <a:latin typeface="Arial" charset="0"/>
        <a:ea typeface="+mn-ea"/>
        <a:cs typeface="+mn-cs"/>
      </a:defRPr>
    </a:lvl1pPr>
    <a:lvl2pPr marL="457200" algn="ctr" rtl="0" fontAlgn="base">
      <a:spcBef>
        <a:spcPct val="0"/>
      </a:spcBef>
      <a:spcAft>
        <a:spcPct val="0"/>
      </a:spcAft>
      <a:defRPr sz="2400" kern="1200">
        <a:solidFill>
          <a:schemeClr val="tx1"/>
        </a:solidFill>
        <a:latin typeface="Arial" charset="0"/>
        <a:ea typeface="+mn-ea"/>
        <a:cs typeface="+mn-cs"/>
      </a:defRPr>
    </a:lvl2pPr>
    <a:lvl3pPr marL="914400" algn="ctr" rtl="0" fontAlgn="base">
      <a:spcBef>
        <a:spcPct val="0"/>
      </a:spcBef>
      <a:spcAft>
        <a:spcPct val="0"/>
      </a:spcAft>
      <a:defRPr sz="2400" kern="1200">
        <a:solidFill>
          <a:schemeClr val="tx1"/>
        </a:solidFill>
        <a:latin typeface="Arial" charset="0"/>
        <a:ea typeface="+mn-ea"/>
        <a:cs typeface="+mn-cs"/>
      </a:defRPr>
    </a:lvl3pPr>
    <a:lvl4pPr marL="1371600" algn="ctr" rtl="0" fontAlgn="base">
      <a:spcBef>
        <a:spcPct val="0"/>
      </a:spcBef>
      <a:spcAft>
        <a:spcPct val="0"/>
      </a:spcAft>
      <a:defRPr sz="2400" kern="1200">
        <a:solidFill>
          <a:schemeClr val="tx1"/>
        </a:solidFill>
        <a:latin typeface="Arial" charset="0"/>
        <a:ea typeface="+mn-ea"/>
        <a:cs typeface="+mn-cs"/>
      </a:defRPr>
    </a:lvl4pPr>
    <a:lvl5pPr marL="1828800" algn="ctr"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E5E5FF"/>
    <a:srgbClr val="1A1A1A"/>
    <a:srgbClr val="898989"/>
    <a:srgbClr val="0000FF"/>
    <a:srgbClr val="0000CC"/>
    <a:srgbClr val="0000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87" autoAdjust="0"/>
    <p:restoredTop sz="96433" autoAdjust="0"/>
  </p:normalViewPr>
  <p:slideViewPr>
    <p:cSldViewPr showGuides="1">
      <p:cViewPr varScale="1">
        <p:scale>
          <a:sx n="113" d="100"/>
          <a:sy n="113" d="100"/>
        </p:scale>
        <p:origin x="219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5" d="100"/>
        <a:sy n="65" d="100"/>
      </p:scale>
      <p:origin x="0" y="0"/>
    </p:cViewPr>
  </p:sorterViewPr>
  <p:notesViewPr>
    <p:cSldViewPr showGuides="1">
      <p:cViewPr varScale="1">
        <p:scale>
          <a:sx n="53" d="100"/>
          <a:sy n="53" d="100"/>
        </p:scale>
        <p:origin x="2814"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l">
              <a:defRPr sz="1200"/>
            </a:lvl1pPr>
          </a:lstStyle>
          <a:p>
            <a:endParaRPr lang="en-US"/>
          </a:p>
        </p:txBody>
      </p:sp>
      <p:sp>
        <p:nvSpPr>
          <p:cNvPr id="79875" name="Rectangle 3"/>
          <p:cNvSpPr>
            <a:spLocks noGrp="1" noChangeArrowheads="1"/>
          </p:cNvSpPr>
          <p:nvPr>
            <p:ph type="dt" sz="quarter" idx="1"/>
          </p:nvPr>
        </p:nvSpPr>
        <p:spPr bwMode="auto">
          <a:xfrm>
            <a:off x="397256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r">
              <a:defRPr sz="1200"/>
            </a:lvl1pPr>
          </a:lstStyle>
          <a:p>
            <a:endParaRPr lang="en-US"/>
          </a:p>
        </p:txBody>
      </p:sp>
      <p:sp>
        <p:nvSpPr>
          <p:cNvPr id="79876" name="Rectangle 4"/>
          <p:cNvSpPr>
            <a:spLocks noGrp="1" noChangeArrowheads="1"/>
          </p:cNvSpPr>
          <p:nvPr>
            <p:ph type="ftr" sz="quarter" idx="2"/>
          </p:nvPr>
        </p:nvSpPr>
        <p:spPr bwMode="auto">
          <a:xfrm>
            <a:off x="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l">
              <a:defRPr sz="1200"/>
            </a:lvl1pPr>
          </a:lstStyle>
          <a:p>
            <a:endParaRPr lang="en-US"/>
          </a:p>
        </p:txBody>
      </p:sp>
      <p:sp>
        <p:nvSpPr>
          <p:cNvPr id="79877" name="Rectangle 5"/>
          <p:cNvSpPr>
            <a:spLocks noGrp="1" noChangeArrowheads="1"/>
          </p:cNvSpPr>
          <p:nvPr>
            <p:ph type="sldNum" sz="quarter" idx="3"/>
          </p:nvPr>
        </p:nvSpPr>
        <p:spPr bwMode="auto">
          <a:xfrm>
            <a:off x="397256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r">
              <a:defRPr sz="1200"/>
            </a:lvl1pPr>
          </a:lstStyle>
          <a:p>
            <a:fld id="{C988350B-9EA6-43EC-87D2-08E326D3343C}" type="slidenum">
              <a:rPr lang="en-US"/>
              <a:pPr/>
              <a:t>‹#›</a:t>
            </a:fld>
            <a:endParaRPr lang="en-US"/>
          </a:p>
        </p:txBody>
      </p:sp>
    </p:spTree>
    <p:extLst>
      <p:ext uri="{BB962C8B-B14F-4D97-AF65-F5344CB8AC3E}">
        <p14:creationId xmlns:p14="http://schemas.microsoft.com/office/powerpoint/2010/main" val="20925611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59" name="Rectangle 3"/>
          <p:cNvSpPr>
            <a:spLocks noGrp="1" noChangeArrowheads="1"/>
          </p:cNvSpPr>
          <p:nvPr>
            <p:ph type="dt" idx="1"/>
          </p:nvPr>
        </p:nvSpPr>
        <p:spPr bwMode="auto">
          <a:xfrm>
            <a:off x="397256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r">
              <a:defRPr sz="1200" b="1">
                <a:solidFill>
                  <a:srgbClr val="000099"/>
                </a:solidFill>
                <a:latin typeface="Times New Roman" charset="0"/>
              </a:defRPr>
            </a:lvl1pPr>
          </a:lstStyle>
          <a:p>
            <a:endParaRPr lang="en-US"/>
          </a:p>
        </p:txBody>
      </p:sp>
      <p:sp>
        <p:nvSpPr>
          <p:cNvPr id="19460" name="Rectangle 4"/>
          <p:cNvSpPr>
            <a:spLocks noGrp="1" noRot="1" noChangeAspect="1" noChangeArrowheads="1" noTextEdit="1"/>
          </p:cNvSpPr>
          <p:nvPr>
            <p:ph type="sldImg" idx="2"/>
          </p:nvPr>
        </p:nvSpPr>
        <p:spPr bwMode="auto">
          <a:xfrm>
            <a:off x="2117725" y="482600"/>
            <a:ext cx="2776538" cy="2082800"/>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545253" y="2703686"/>
            <a:ext cx="5919894" cy="5895930"/>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9462" name="Rectangle 6"/>
          <p:cNvSpPr>
            <a:spLocks noGrp="1" noChangeArrowheads="1"/>
          </p:cNvSpPr>
          <p:nvPr>
            <p:ph type="ftr" sz="quarter" idx="4"/>
          </p:nvPr>
        </p:nvSpPr>
        <p:spPr bwMode="auto">
          <a:xfrm>
            <a:off x="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63" name="Rectangle 7"/>
          <p:cNvSpPr>
            <a:spLocks noGrp="1" noChangeArrowheads="1"/>
          </p:cNvSpPr>
          <p:nvPr>
            <p:ph type="sldNum" sz="quarter" idx="5"/>
          </p:nvPr>
        </p:nvSpPr>
        <p:spPr bwMode="auto">
          <a:xfrm>
            <a:off x="397256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r">
              <a:defRPr sz="1200" b="1">
                <a:solidFill>
                  <a:srgbClr val="000099"/>
                </a:solidFill>
                <a:latin typeface="Times New Roman" charset="0"/>
              </a:defRPr>
            </a:lvl1pPr>
          </a:lstStyle>
          <a:p>
            <a:fld id="{5721D7F7-CBDC-4618-B4D1-D6BF1CF121FB}" type="slidenum">
              <a:rPr lang="en-US"/>
              <a:pPr/>
              <a:t>‹#›</a:t>
            </a:fld>
            <a:endParaRPr lang="en-US"/>
          </a:p>
        </p:txBody>
      </p:sp>
    </p:spTree>
    <p:extLst>
      <p:ext uri="{BB962C8B-B14F-4D97-AF65-F5344CB8AC3E}">
        <p14:creationId xmlns:p14="http://schemas.microsoft.com/office/powerpoint/2010/main" val="1645551686"/>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100" kern="1200" baseline="0">
        <a:solidFill>
          <a:schemeClr val="tx1"/>
        </a:solidFill>
        <a:latin typeface="Tahoma" pitchFamily="34" charset="0"/>
        <a:ea typeface="+mn-ea"/>
        <a:cs typeface="+mn-cs"/>
      </a:defRPr>
    </a:lvl1pPr>
    <a:lvl2pPr marL="457200" algn="l" rtl="0" fontAlgn="base">
      <a:spcBef>
        <a:spcPct val="30000"/>
      </a:spcBef>
      <a:spcAft>
        <a:spcPct val="0"/>
      </a:spcAft>
      <a:defRPr sz="1100" kern="1200" baseline="0">
        <a:solidFill>
          <a:schemeClr val="tx1"/>
        </a:solidFill>
        <a:latin typeface="Tahoma" pitchFamily="34" charset="0"/>
        <a:ea typeface="+mn-ea"/>
        <a:cs typeface="+mn-cs"/>
      </a:defRPr>
    </a:lvl2pPr>
    <a:lvl3pPr marL="914400" algn="l" rtl="0" fontAlgn="base">
      <a:spcBef>
        <a:spcPct val="30000"/>
      </a:spcBef>
      <a:spcAft>
        <a:spcPct val="0"/>
      </a:spcAft>
      <a:defRPr sz="1100" kern="1200" baseline="0">
        <a:solidFill>
          <a:schemeClr val="tx1"/>
        </a:solidFill>
        <a:latin typeface="Tahoma" pitchFamily="34" charset="0"/>
        <a:ea typeface="+mn-ea"/>
        <a:cs typeface="+mn-cs"/>
      </a:defRPr>
    </a:lvl3pPr>
    <a:lvl4pPr marL="1371600" algn="l" rtl="0" fontAlgn="base">
      <a:spcBef>
        <a:spcPct val="30000"/>
      </a:spcBef>
      <a:spcAft>
        <a:spcPct val="0"/>
      </a:spcAft>
      <a:defRPr sz="1100" kern="1200" baseline="0">
        <a:solidFill>
          <a:schemeClr val="tx1"/>
        </a:solidFill>
        <a:latin typeface="Tahoma" pitchFamily="34" charset="0"/>
        <a:ea typeface="+mn-ea"/>
        <a:cs typeface="+mn-cs"/>
      </a:defRPr>
    </a:lvl4pPr>
    <a:lvl5pPr marL="1828800" algn="l" rtl="0" fontAlgn="base">
      <a:spcBef>
        <a:spcPct val="30000"/>
      </a:spcBef>
      <a:spcAft>
        <a:spcPct val="0"/>
      </a:spcAft>
      <a:defRPr sz="1100" kern="1200" baseline="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I’d like to start by asking a question…</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a:t>
            </a:fld>
            <a:endParaRPr lang="en-US"/>
          </a:p>
        </p:txBody>
      </p:sp>
    </p:spTree>
    <p:extLst>
      <p:ext uri="{BB962C8B-B14F-4D97-AF65-F5344CB8AC3E}">
        <p14:creationId xmlns:p14="http://schemas.microsoft.com/office/powerpoint/2010/main" val="2408284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kern="1200" baseline="0" dirty="0" smtClean="0">
                <a:solidFill>
                  <a:schemeClr val="tx1"/>
                </a:solidFill>
                <a:latin typeface="Tahoma" pitchFamily="34" charset="0"/>
                <a:ea typeface="+mn-ea"/>
                <a:cs typeface="+mn-cs"/>
              </a:rPr>
              <a:t>21-22. discusses </a:t>
            </a:r>
            <a:r>
              <a:rPr lang="en-US" sz="1100" kern="1200" baseline="0" dirty="0" err="1" smtClean="0">
                <a:solidFill>
                  <a:schemeClr val="tx1"/>
                </a:solidFill>
                <a:latin typeface="Tahoma" pitchFamily="34" charset="0"/>
                <a:ea typeface="+mn-ea"/>
                <a:cs typeface="+mn-cs"/>
              </a:rPr>
              <a:t>seneca</a:t>
            </a:r>
            <a:r>
              <a:rPr lang="en-US" sz="1100" kern="1200" baseline="0" dirty="0" smtClean="0">
                <a:solidFill>
                  <a:schemeClr val="tx1"/>
                </a:solidFill>
                <a:latin typeface="Tahoma" pitchFamily="34" charset="0"/>
                <a:ea typeface="+mn-ea"/>
                <a:cs typeface="+mn-cs"/>
              </a:rPr>
              <a:t>, roman writer, in contrast to </a:t>
            </a:r>
            <a:r>
              <a:rPr lang="en-US" sz="1100" kern="1200" baseline="0" dirty="0" err="1" smtClean="0">
                <a:solidFill>
                  <a:schemeClr val="tx1"/>
                </a:solidFill>
                <a:latin typeface="Tahoma" pitchFamily="34" charset="0"/>
                <a:ea typeface="+mn-ea"/>
                <a:cs typeface="+mn-cs"/>
              </a:rPr>
              <a:t>mdvl</a:t>
            </a:r>
            <a:r>
              <a:rPr lang="en-US" sz="1100" kern="1200" baseline="0" dirty="0" smtClean="0">
                <a:solidFill>
                  <a:schemeClr val="tx1"/>
                </a:solidFill>
                <a:latin typeface="Tahoma" pitchFamily="34" charset="0"/>
                <a:ea typeface="+mn-ea"/>
                <a:cs typeface="+mn-cs"/>
              </a:rPr>
              <a:t> </a:t>
            </a:r>
            <a:r>
              <a:rPr lang="en-US" sz="1100" kern="1200" baseline="0" dirty="0" err="1" smtClean="0">
                <a:solidFill>
                  <a:schemeClr val="tx1"/>
                </a:solidFill>
                <a:latin typeface="Tahoma" pitchFamily="34" charset="0"/>
                <a:ea typeface="+mn-ea"/>
                <a:cs typeface="+mn-cs"/>
              </a:rPr>
              <a:t>trag</a:t>
            </a:r>
            <a:r>
              <a:rPr lang="en-US" sz="1100" kern="1200" baseline="0" dirty="0" smtClean="0">
                <a:solidFill>
                  <a:schemeClr val="tx1"/>
                </a:solidFill>
                <a:latin typeface="Tahoma" pitchFamily="34" charset="0"/>
                <a:ea typeface="+mn-ea"/>
                <a:cs typeface="+mn-cs"/>
              </a:rPr>
              <a:t>. in </a:t>
            </a:r>
            <a:r>
              <a:rPr lang="en-US" sz="1100" kern="1200" baseline="0" dirty="0" err="1" smtClean="0">
                <a:solidFill>
                  <a:schemeClr val="tx1"/>
                </a:solidFill>
                <a:latin typeface="Tahoma" pitchFamily="34" charset="0"/>
                <a:ea typeface="+mn-ea"/>
                <a:cs typeface="+mn-cs"/>
              </a:rPr>
              <a:t>sen</a:t>
            </a:r>
            <a:r>
              <a:rPr lang="en-US" sz="1100" kern="1200" baseline="0" dirty="0" smtClean="0">
                <a:solidFill>
                  <a:schemeClr val="tx1"/>
                </a:solidFill>
                <a:latin typeface="Tahoma" pitchFamily="34" charset="0"/>
                <a:ea typeface="+mn-ea"/>
                <a:cs typeface="+mn-cs"/>
              </a:rPr>
              <a:t> the "nobility of suffering" would later find its way into "the later transfer of interest to the suffering individual, away from the general action [i.e., from concerns of </a:t>
            </a:r>
            <a:r>
              <a:rPr lang="en-US" sz="1100" kern="1200" baseline="0" dirty="0" err="1" smtClean="0">
                <a:solidFill>
                  <a:schemeClr val="tx1"/>
                </a:solidFill>
                <a:latin typeface="Tahoma" pitchFamily="34" charset="0"/>
                <a:ea typeface="+mn-ea"/>
                <a:cs typeface="+mn-cs"/>
              </a:rPr>
              <a:t>grk</a:t>
            </a:r>
            <a:r>
              <a:rPr lang="en-US" sz="1100" kern="1200" baseline="0" dirty="0" smtClean="0">
                <a:solidFill>
                  <a:schemeClr val="tx1"/>
                </a:solidFill>
                <a:latin typeface="Tahoma" pitchFamily="34" charset="0"/>
                <a:ea typeface="+mn-ea"/>
                <a:cs typeface="+mn-cs"/>
              </a:rPr>
              <a:t> </a:t>
            </a:r>
            <a:r>
              <a:rPr lang="en-US" sz="1100" kern="1200" baseline="0" dirty="0" err="1" smtClean="0">
                <a:solidFill>
                  <a:schemeClr val="tx1"/>
                </a:solidFill>
                <a:latin typeface="Tahoma" pitchFamily="34" charset="0"/>
                <a:ea typeface="+mn-ea"/>
                <a:cs typeface="+mn-cs"/>
              </a:rPr>
              <a:t>trag</a:t>
            </a:r>
            <a:r>
              <a:rPr lang="en-US" sz="1100" kern="1200" baseline="0" dirty="0" smtClean="0">
                <a:solidFill>
                  <a:schemeClr val="tx1"/>
                </a:solidFill>
                <a:latin typeface="Tahoma" pitchFamily="34" charset="0"/>
                <a:ea typeface="+mn-ea"/>
                <a:cs typeface="+mn-cs"/>
              </a:rPr>
              <a:t>]." in between, </a:t>
            </a:r>
            <a:r>
              <a:rPr lang="en-US" sz="1100" kern="1200" baseline="0" dirty="0" err="1" smtClean="0">
                <a:solidFill>
                  <a:schemeClr val="tx1"/>
                </a:solidFill>
                <a:latin typeface="Tahoma" pitchFamily="34" charset="0"/>
                <a:ea typeface="+mn-ea"/>
                <a:cs typeface="+mn-cs"/>
              </a:rPr>
              <a:t>mdvl</a:t>
            </a:r>
            <a:r>
              <a:rPr lang="en-US" sz="1100" kern="1200" baseline="0" dirty="0" smtClean="0">
                <a:solidFill>
                  <a:schemeClr val="tx1"/>
                </a:solidFill>
                <a:latin typeface="Tahoma" pitchFamily="34" charset="0"/>
                <a:ea typeface="+mn-ea"/>
                <a:cs typeface="+mn-cs"/>
              </a:rPr>
              <a:t> fortune features notions of </a:t>
            </a:r>
            <a:r>
              <a:rPr lang="en-US" sz="1100" kern="1200" baseline="0" dirty="0" err="1" smtClean="0">
                <a:solidFill>
                  <a:schemeClr val="tx1"/>
                </a:solidFill>
                <a:latin typeface="Tahoma" pitchFamily="34" charset="0"/>
                <a:ea typeface="+mn-ea"/>
                <a:cs typeface="+mn-cs"/>
              </a:rPr>
              <a:t>xian</a:t>
            </a:r>
            <a:r>
              <a:rPr lang="en-US" sz="1100" kern="1200" baseline="0" dirty="0" smtClean="0">
                <a:solidFill>
                  <a:schemeClr val="tx1"/>
                </a:solidFill>
                <a:latin typeface="Tahoma" pitchFamily="34" charset="0"/>
                <a:ea typeface="+mn-ea"/>
                <a:cs typeface="+mn-cs"/>
              </a:rPr>
              <a:t> providence and of the wheel of fortune. this is new: the choice to consign once to the wheel, to fortune's ups and downs. various </a:t>
            </a:r>
            <a:r>
              <a:rPr lang="en-US" sz="1100" kern="1200" baseline="0" dirty="0" err="1" smtClean="0">
                <a:solidFill>
                  <a:schemeClr val="tx1"/>
                </a:solidFill>
                <a:latin typeface="Tahoma" pitchFamily="34" charset="0"/>
                <a:ea typeface="+mn-ea"/>
                <a:cs typeface="+mn-cs"/>
              </a:rPr>
              <a:t>defs</a:t>
            </a:r>
            <a:r>
              <a:rPr lang="en-US" sz="1100" kern="1200" baseline="0" dirty="0" smtClean="0">
                <a:solidFill>
                  <a:schemeClr val="tx1"/>
                </a:solidFill>
                <a:latin typeface="Tahoma" pitchFamily="34" charset="0"/>
                <a:ea typeface="+mn-ea"/>
                <a:cs typeface="+mn-cs"/>
              </a:rPr>
              <a:t> of tragedy from </a:t>
            </a:r>
            <a:r>
              <a:rPr lang="en-US" sz="1100" kern="1200" baseline="0" dirty="0" err="1" smtClean="0">
                <a:solidFill>
                  <a:schemeClr val="tx1"/>
                </a:solidFill>
                <a:latin typeface="Tahoma" pitchFamily="34" charset="0"/>
                <a:ea typeface="+mn-ea"/>
                <a:cs typeface="+mn-cs"/>
              </a:rPr>
              <a:t>ari</a:t>
            </a:r>
            <a:r>
              <a:rPr lang="en-US" sz="1100" kern="1200" baseline="0" dirty="0" smtClean="0">
                <a:solidFill>
                  <a:schemeClr val="tx1"/>
                </a:solidFill>
                <a:latin typeface="Tahoma" pitchFamily="34" charset="0"/>
                <a:ea typeface="+mn-ea"/>
                <a:cs typeface="+mn-cs"/>
              </a:rPr>
              <a:t> to late antiquity. reversal of fortune [the continuous </a:t>
            </a:r>
            <a:r>
              <a:rPr lang="en-US" sz="1100" kern="1200" baseline="0" dirty="0" err="1" smtClean="0">
                <a:solidFill>
                  <a:schemeClr val="tx1"/>
                </a:solidFill>
                <a:latin typeface="Tahoma" pitchFamily="34" charset="0"/>
                <a:ea typeface="+mn-ea"/>
                <a:cs typeface="+mn-cs"/>
              </a:rPr>
              <a:t>grk</a:t>
            </a:r>
            <a:r>
              <a:rPr lang="en-US" sz="1100" kern="1200" baseline="0" dirty="0" smtClean="0">
                <a:solidFill>
                  <a:schemeClr val="tx1"/>
                </a:solidFill>
                <a:latin typeface="Tahoma" pitchFamily="34" charset="0"/>
                <a:ea typeface="+mn-ea"/>
                <a:cs typeface="+mn-cs"/>
              </a:rPr>
              <a:t> element] here as reversals not for families [</a:t>
            </a:r>
            <a:r>
              <a:rPr lang="en-US" sz="1100" kern="1200" baseline="0" dirty="0" err="1" smtClean="0">
                <a:solidFill>
                  <a:schemeClr val="tx1"/>
                </a:solidFill>
                <a:latin typeface="Tahoma" pitchFamily="34" charset="0"/>
                <a:ea typeface="+mn-ea"/>
                <a:cs typeface="+mn-cs"/>
              </a:rPr>
              <a:t>grk</a:t>
            </a:r>
            <a:r>
              <a:rPr lang="en-US" sz="1100" kern="1200" baseline="0" dirty="0" smtClean="0">
                <a:solidFill>
                  <a:schemeClr val="tx1"/>
                </a:solidFill>
                <a:latin typeface="Tahoma" pitchFamily="34" charset="0"/>
                <a:ea typeface="+mn-ea"/>
                <a:cs typeface="+mn-cs"/>
              </a:rPr>
              <a:t>] but great [</a:t>
            </a:r>
            <a:r>
              <a:rPr lang="en-US" sz="1100" kern="1200" baseline="0" dirty="0" err="1" smtClean="0">
                <a:solidFill>
                  <a:schemeClr val="tx1"/>
                </a:solidFill>
                <a:latin typeface="Tahoma" pitchFamily="34" charset="0"/>
                <a:ea typeface="+mn-ea"/>
                <a:cs typeface="+mn-cs"/>
              </a:rPr>
              <a:t>contin</a:t>
            </a:r>
            <a:r>
              <a:rPr lang="en-US" sz="1100" kern="1200" baseline="0" dirty="0" smtClean="0">
                <a:solidFill>
                  <a:schemeClr val="tx1"/>
                </a:solidFill>
                <a:latin typeface="Tahoma" pitchFamily="34" charset="0"/>
                <a:ea typeface="+mn-ea"/>
                <a:cs typeface="+mn-cs"/>
              </a:rPr>
              <a:t>] individuals [new]. "the stress has shifted from </a:t>
            </a:r>
            <a:r>
              <a:rPr lang="en-US" sz="1100" kern="1200" baseline="0" dirty="0" err="1" smtClean="0">
                <a:solidFill>
                  <a:schemeClr val="tx1"/>
                </a:solidFill>
                <a:latin typeface="Tahoma" pitchFamily="34" charset="0"/>
                <a:ea typeface="+mn-ea"/>
                <a:cs typeface="+mn-cs"/>
              </a:rPr>
              <a:t>aristotle's</a:t>
            </a:r>
            <a:r>
              <a:rPr lang="en-US" sz="1100" kern="1200" baseline="0" dirty="0" smtClean="0">
                <a:solidFill>
                  <a:schemeClr val="tx1"/>
                </a:solidFill>
                <a:latin typeface="Tahoma" pitchFamily="34" charset="0"/>
                <a:ea typeface="+mn-ea"/>
                <a:cs typeface="+mn-cs"/>
              </a:rPr>
              <a:t> 'happiness and misery' to 'prosperity and adversity.' “</a:t>
            </a:r>
          </a:p>
          <a:p>
            <a:r>
              <a:rPr lang="en-US" sz="1100" kern="1200" baseline="0" dirty="0" smtClean="0">
                <a:solidFill>
                  <a:schemeClr val="tx1"/>
                </a:solidFill>
                <a:latin typeface="Tahoma" pitchFamily="34" charset="0"/>
                <a:ea typeface="+mn-ea"/>
                <a:cs typeface="+mn-cs"/>
              </a:rPr>
              <a:t>some claim there was no tragedy in </a:t>
            </a:r>
            <a:r>
              <a:rPr lang="en-US" sz="1100" kern="1200" baseline="0" dirty="0" err="1" smtClean="0">
                <a:solidFill>
                  <a:schemeClr val="tx1"/>
                </a:solidFill>
                <a:latin typeface="Tahoma" pitchFamily="34" charset="0"/>
                <a:ea typeface="+mn-ea"/>
                <a:cs typeface="+mn-cs"/>
              </a:rPr>
              <a:t>mdvl</a:t>
            </a:r>
            <a:r>
              <a:rPr lang="en-US" sz="1100" kern="1200" baseline="0" dirty="0" smtClean="0">
                <a:solidFill>
                  <a:schemeClr val="tx1"/>
                </a:solidFill>
                <a:latin typeface="Tahoma" pitchFamily="34" charset="0"/>
                <a:ea typeface="+mn-ea"/>
                <a:cs typeface="+mn-cs"/>
              </a:rPr>
              <a:t> period, but that’s only to confine tragedy to drama form. various tales in Chaucer are tragic.</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100" kern="1200" baseline="0" dirty="0" smtClean="0">
                <a:solidFill>
                  <a:schemeClr val="tx1"/>
                </a:solidFill>
                <a:latin typeface="Tahoma" pitchFamily="34" charset="0"/>
                <a:ea typeface="+mn-ea"/>
                <a:cs typeface="+mn-cs"/>
              </a:rPr>
              <a:t>22. the big sin in </a:t>
            </a:r>
            <a:r>
              <a:rPr lang="en-US" sz="1100" kern="1200" baseline="0" dirty="0" err="1" smtClean="0">
                <a:solidFill>
                  <a:schemeClr val="tx1"/>
                </a:solidFill>
                <a:latin typeface="Tahoma" pitchFamily="34" charset="0"/>
                <a:ea typeface="+mn-ea"/>
                <a:cs typeface="+mn-cs"/>
              </a:rPr>
              <a:t>mdvl</a:t>
            </a:r>
            <a:r>
              <a:rPr lang="en-US" sz="1100" kern="1200" baseline="0" dirty="0" smtClean="0">
                <a:solidFill>
                  <a:schemeClr val="tx1"/>
                </a:solidFill>
                <a:latin typeface="Tahoma" pitchFamily="34" charset="0"/>
                <a:ea typeface="+mn-ea"/>
                <a:cs typeface="+mn-cs"/>
              </a:rPr>
              <a:t> </a:t>
            </a:r>
            <a:r>
              <a:rPr lang="en-US" sz="1100" kern="1200" baseline="0" dirty="0" err="1" smtClean="0">
                <a:solidFill>
                  <a:schemeClr val="tx1"/>
                </a:solidFill>
                <a:latin typeface="Tahoma" pitchFamily="34" charset="0"/>
                <a:ea typeface="+mn-ea"/>
                <a:cs typeface="+mn-cs"/>
              </a:rPr>
              <a:t>trag</a:t>
            </a:r>
            <a:r>
              <a:rPr lang="en-US" sz="1100" kern="1200" baseline="0" dirty="0" smtClean="0">
                <a:solidFill>
                  <a:schemeClr val="tx1"/>
                </a:solidFill>
                <a:latin typeface="Tahoma" pitchFamily="34" charset="0"/>
                <a:ea typeface="+mn-ea"/>
                <a:cs typeface="+mn-cs"/>
              </a:rPr>
              <a:t>: "that of trusting to fortune in the sense of seeking worldly success at all."</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10</a:t>
            </a:fld>
            <a:endParaRPr lang="en-US"/>
          </a:p>
        </p:txBody>
      </p:sp>
    </p:spTree>
    <p:extLst>
      <p:ext uri="{BB962C8B-B14F-4D97-AF65-F5344CB8AC3E}">
        <p14:creationId xmlns:p14="http://schemas.microsoft.com/office/powerpoint/2010/main" val="3798141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kern="1200" baseline="0" dirty="0" smtClean="0">
                <a:solidFill>
                  <a:schemeClr val="tx1"/>
                </a:solidFill>
                <a:latin typeface="Tahoma" pitchFamily="34" charset="0"/>
                <a:ea typeface="+mn-ea"/>
                <a:cs typeface="+mn-cs"/>
              </a:rPr>
              <a:t>25. neo-classical. rank continues to matter, but in terms of "aristocratic style."</a:t>
            </a:r>
          </a:p>
          <a:p>
            <a:r>
              <a:rPr lang="en-US" sz="1100" kern="1200" baseline="0" dirty="0" smtClean="0">
                <a:solidFill>
                  <a:schemeClr val="tx1"/>
                </a:solidFill>
                <a:latin typeface="Tahoma" pitchFamily="34" charset="0"/>
                <a:ea typeface="+mn-ea"/>
                <a:cs typeface="+mn-cs"/>
              </a:rPr>
              <a:t>26. "behavior," not "metaphysical condition or a metaphysical fault" as crucial element. movement from </a:t>
            </a:r>
            <a:r>
              <a:rPr lang="en-US" sz="1100" kern="1200" baseline="0" dirty="0" err="1" smtClean="0">
                <a:solidFill>
                  <a:schemeClr val="tx1"/>
                </a:solidFill>
                <a:latin typeface="Tahoma" pitchFamily="34" charset="0"/>
                <a:ea typeface="+mn-ea"/>
                <a:cs typeface="+mn-cs"/>
              </a:rPr>
              <a:t>ari's</a:t>
            </a:r>
            <a:r>
              <a:rPr lang="en-US" sz="1100" kern="1200" baseline="0" dirty="0" smtClean="0">
                <a:solidFill>
                  <a:schemeClr val="tx1"/>
                </a:solidFill>
                <a:latin typeface="Tahoma" pitchFamily="34" charset="0"/>
                <a:ea typeface="+mn-ea"/>
                <a:cs typeface="+mn-cs"/>
              </a:rPr>
              <a:t> reversal contingent on errant action to tragic flaw. "the way to handle suffering is now at least as important as the way to experience it or learn from it." </a:t>
            </a:r>
            <a:r>
              <a:rPr lang="en-US" sz="1100" kern="1200" baseline="0" dirty="0" err="1" smtClean="0">
                <a:solidFill>
                  <a:schemeClr val="tx1"/>
                </a:solidFill>
                <a:latin typeface="Tahoma" pitchFamily="34" charset="0"/>
                <a:ea typeface="+mn-ea"/>
                <a:cs typeface="+mn-cs"/>
              </a:rPr>
              <a:t>emph</a:t>
            </a:r>
            <a:r>
              <a:rPr lang="en-US" sz="1100" kern="1200" baseline="0" dirty="0" smtClean="0">
                <a:solidFill>
                  <a:schemeClr val="tx1"/>
                </a:solidFill>
                <a:latin typeface="Tahoma" pitchFamily="34" charset="0"/>
                <a:ea typeface="+mn-ea"/>
                <a:cs typeface="+mn-cs"/>
              </a:rPr>
              <a:t> on the " 'noble' way to handle suffering."</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11</a:t>
            </a:fld>
            <a:endParaRPr lang="en-US"/>
          </a:p>
        </p:txBody>
      </p:sp>
    </p:spTree>
    <p:extLst>
      <p:ext uri="{BB962C8B-B14F-4D97-AF65-F5344CB8AC3E}">
        <p14:creationId xmlns:p14="http://schemas.microsoft.com/office/powerpoint/2010/main" val="1782804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kern="1200" baseline="0" dirty="0" err="1" smtClean="0">
                <a:solidFill>
                  <a:schemeClr val="tx1"/>
                </a:solidFill>
                <a:latin typeface="Tahoma" pitchFamily="34" charset="0"/>
                <a:ea typeface="+mn-ea"/>
                <a:cs typeface="+mn-cs"/>
              </a:rPr>
              <a:t>lessing</a:t>
            </a:r>
            <a:r>
              <a:rPr lang="en-US" sz="1100" kern="1200" baseline="0" dirty="0" smtClean="0">
                <a:solidFill>
                  <a:schemeClr val="tx1"/>
                </a:solidFill>
                <a:latin typeface="Tahoma" pitchFamily="34" charset="0"/>
                <a:ea typeface="+mn-ea"/>
                <a:cs typeface="+mn-cs"/>
              </a:rPr>
              <a:t> as rejecting neo-classicism, the real heir of </a:t>
            </a:r>
            <a:r>
              <a:rPr lang="en-US" sz="1100" kern="1200" baseline="0" dirty="0" err="1" smtClean="0">
                <a:solidFill>
                  <a:schemeClr val="tx1"/>
                </a:solidFill>
                <a:latin typeface="Tahoma" pitchFamily="34" charset="0"/>
                <a:ea typeface="+mn-ea"/>
                <a:cs typeface="+mn-cs"/>
              </a:rPr>
              <a:t>grks</a:t>
            </a:r>
            <a:r>
              <a:rPr lang="en-US" sz="1100" kern="1200" baseline="0" dirty="0" smtClean="0">
                <a:solidFill>
                  <a:schemeClr val="tx1"/>
                </a:solidFill>
                <a:latin typeface="Tahoma" pitchFamily="34" charset="0"/>
                <a:ea typeface="+mn-ea"/>
                <a:cs typeface="+mn-cs"/>
              </a:rPr>
              <a:t> was </a:t>
            </a:r>
            <a:r>
              <a:rPr lang="en-US" sz="1100" kern="1200" baseline="0" dirty="0" err="1" smtClean="0">
                <a:solidFill>
                  <a:schemeClr val="tx1"/>
                </a:solidFill>
                <a:latin typeface="Tahoma" pitchFamily="34" charset="0"/>
                <a:ea typeface="+mn-ea"/>
                <a:cs typeface="+mn-cs"/>
              </a:rPr>
              <a:t>shakespeare</a:t>
            </a:r>
            <a:r>
              <a:rPr lang="en-US" sz="1100" kern="1200" baseline="0" dirty="0" smtClean="0">
                <a:solidFill>
                  <a:schemeClr val="tx1"/>
                </a:solidFill>
                <a:latin typeface="Tahoma" pitchFamily="34" charset="0"/>
                <a:ea typeface="+mn-ea"/>
                <a:cs typeface="+mn-cs"/>
              </a:rPr>
              <a:t>. but shake a new kind of </a:t>
            </a:r>
            <a:r>
              <a:rPr lang="en-US" sz="1100" kern="1200" baseline="0" dirty="0" err="1" smtClean="0">
                <a:solidFill>
                  <a:schemeClr val="tx1"/>
                </a:solidFill>
                <a:latin typeface="Tahoma" pitchFamily="34" charset="0"/>
                <a:ea typeface="+mn-ea"/>
                <a:cs typeface="+mn-cs"/>
              </a:rPr>
              <a:t>trag</a:t>
            </a:r>
            <a:r>
              <a:rPr lang="en-US" sz="1100" kern="1200" baseline="0" dirty="0" smtClean="0">
                <a:solidFill>
                  <a:schemeClr val="tx1"/>
                </a:solidFill>
                <a:latin typeface="Tahoma" pitchFamily="34" charset="0"/>
                <a:ea typeface="+mn-ea"/>
                <a:cs typeface="+mn-cs"/>
              </a:rPr>
              <a:t> altogether.</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12</a:t>
            </a:fld>
            <a:endParaRPr lang="en-US"/>
          </a:p>
        </p:txBody>
      </p:sp>
    </p:spTree>
    <p:extLst>
      <p:ext uri="{BB962C8B-B14F-4D97-AF65-F5344CB8AC3E}">
        <p14:creationId xmlns:p14="http://schemas.microsoft.com/office/powerpoint/2010/main" val="14152605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sz="1100" kern="1200" baseline="0" dirty="0" smtClean="0">
                <a:solidFill>
                  <a:schemeClr val="tx1"/>
                </a:solidFill>
                <a:latin typeface="Tahoma" pitchFamily="34" charset="0"/>
                <a:ea typeface="+mn-ea"/>
                <a:cs typeface="+mn-cs"/>
              </a:rPr>
              <a:t>32 ff. hegel et al.</a:t>
            </a:r>
            <a:endParaRPr lang="en-US" sz="1100" kern="1200" baseline="0" dirty="0" smtClean="0">
              <a:solidFill>
                <a:schemeClr val="tx1"/>
              </a:solidFill>
              <a:latin typeface="Tahoma" pitchFamily="34" charset="0"/>
              <a:ea typeface="+mn-ea"/>
              <a:cs typeface="+mn-cs"/>
            </a:endParaRPr>
          </a:p>
          <a:p>
            <a:r>
              <a:rPr lang="en-US" sz="1100" kern="1200" baseline="0" dirty="0" smtClean="0">
                <a:solidFill>
                  <a:schemeClr val="tx1"/>
                </a:solidFill>
                <a:latin typeface="Tahoma" pitchFamily="34" charset="0"/>
                <a:ea typeface="+mn-ea"/>
                <a:cs typeface="+mn-cs"/>
              </a:rPr>
              <a:t>for </a:t>
            </a:r>
            <a:r>
              <a:rPr lang="en-US" sz="1100" kern="1200" baseline="0" dirty="0" err="1" smtClean="0">
                <a:solidFill>
                  <a:schemeClr val="tx1"/>
                </a:solidFill>
                <a:latin typeface="Tahoma" pitchFamily="34" charset="0"/>
                <a:ea typeface="+mn-ea"/>
                <a:cs typeface="+mn-cs"/>
              </a:rPr>
              <a:t>hegel</a:t>
            </a:r>
            <a:r>
              <a:rPr lang="en-US" sz="1100" kern="1200" baseline="0" dirty="0" smtClean="0">
                <a:solidFill>
                  <a:schemeClr val="tx1"/>
                </a:solidFill>
                <a:latin typeface="Tahoma" pitchFamily="34" charset="0"/>
                <a:ea typeface="+mn-ea"/>
                <a:cs typeface="+mn-cs"/>
              </a:rPr>
              <a:t>, the bourgeois poetic justice thing = social drama, not tragedy.</a:t>
            </a:r>
          </a:p>
          <a:p>
            <a:r>
              <a:rPr lang="en-US" sz="1100" kern="1200" baseline="0" dirty="0" smtClean="0">
                <a:solidFill>
                  <a:schemeClr val="tx1"/>
                </a:solidFill>
                <a:latin typeface="Tahoma" pitchFamily="34" charset="0"/>
                <a:ea typeface="+mn-ea"/>
                <a:cs typeface="+mn-cs"/>
              </a:rPr>
              <a:t>with </a:t>
            </a:r>
            <a:r>
              <a:rPr lang="en-US" sz="1100" kern="1200" baseline="0" dirty="0" err="1" smtClean="0">
                <a:solidFill>
                  <a:schemeClr val="tx1"/>
                </a:solidFill>
                <a:latin typeface="Tahoma" pitchFamily="34" charset="0"/>
                <a:ea typeface="+mn-ea"/>
                <a:cs typeface="+mn-cs"/>
              </a:rPr>
              <a:t>hegel's</a:t>
            </a:r>
            <a:r>
              <a:rPr lang="en-US" sz="1100" kern="1200" baseline="0" dirty="0" smtClean="0">
                <a:solidFill>
                  <a:schemeClr val="tx1"/>
                </a:solidFill>
                <a:latin typeface="Tahoma" pitchFamily="34" charset="0"/>
                <a:ea typeface="+mn-ea"/>
                <a:cs typeface="+mn-cs"/>
              </a:rPr>
              <a:t> metaphysical tragedy we have made a momentous step forward.</a:t>
            </a:r>
          </a:p>
          <a:p>
            <a:r>
              <a:rPr lang="en-US" sz="1100" kern="1200" baseline="0" dirty="0" smtClean="0">
                <a:solidFill>
                  <a:schemeClr val="tx1"/>
                </a:solidFill>
                <a:latin typeface="Tahoma" pitchFamily="34" charset="0"/>
                <a:ea typeface="+mn-ea"/>
                <a:cs typeface="+mn-cs"/>
              </a:rPr>
              <a:t>33. </a:t>
            </a:r>
            <a:r>
              <a:rPr lang="en-US" sz="1100" kern="1200" baseline="0" dirty="0" err="1" smtClean="0">
                <a:solidFill>
                  <a:schemeClr val="tx1"/>
                </a:solidFill>
                <a:latin typeface="Tahoma" pitchFamily="34" charset="0"/>
                <a:ea typeface="+mn-ea"/>
                <a:cs typeface="+mn-cs"/>
              </a:rPr>
              <a:t>acc</a:t>
            </a:r>
            <a:r>
              <a:rPr lang="en-US" sz="1100" kern="1200" baseline="0" dirty="0" smtClean="0">
                <a:solidFill>
                  <a:schemeClr val="tx1"/>
                </a:solidFill>
                <a:latin typeface="Tahoma" pitchFamily="34" charset="0"/>
                <a:ea typeface="+mn-ea"/>
                <a:cs typeface="+mn-cs"/>
              </a:rPr>
              <a:t> to h, </a:t>
            </a:r>
            <a:r>
              <a:rPr lang="en-US" sz="1100" kern="1200" baseline="0" dirty="0" err="1" smtClean="0">
                <a:solidFill>
                  <a:schemeClr val="tx1"/>
                </a:solidFill>
                <a:latin typeface="Tahoma" pitchFamily="34" charset="0"/>
                <a:ea typeface="+mn-ea"/>
                <a:cs typeface="+mn-cs"/>
              </a:rPr>
              <a:t>trageedy</a:t>
            </a:r>
            <a:r>
              <a:rPr lang="en-US" sz="1100" kern="1200" baseline="0" dirty="0" smtClean="0">
                <a:solidFill>
                  <a:schemeClr val="tx1"/>
                </a:solidFill>
                <a:latin typeface="Tahoma" pitchFamily="34" charset="0"/>
                <a:ea typeface="+mn-ea"/>
                <a:cs typeface="+mn-cs"/>
              </a:rPr>
              <a:t> as resolution of genuine conflict. individuals are destroyed but worldviews are reconciled.</a:t>
            </a:r>
          </a:p>
          <a:p>
            <a:r>
              <a:rPr lang="en-US" sz="1100" kern="1200" baseline="0" dirty="0" smtClean="0">
                <a:solidFill>
                  <a:schemeClr val="tx1"/>
                </a:solidFill>
                <a:latin typeface="Tahoma" pitchFamily="34" charset="0"/>
                <a:ea typeface="+mn-ea"/>
                <a:cs typeface="+mn-cs"/>
              </a:rPr>
              <a:t>34. In Hegel's version of the tragic action, valid but partial claims come into inevitable conflict; in the tragic resolution, they are reconciled, even at the cost of the destruction of the characters who stand for them." ancient tragedy, "substantial ethical ends," i.e., ideological positions. modern: "personal" ends. b/c personal, resolution and the justice involved is more internal-personal.</a:t>
            </a:r>
          </a:p>
          <a:p>
            <a:r>
              <a:rPr lang="en-US" sz="1100" kern="1200" baseline="0" dirty="0" smtClean="0">
                <a:solidFill>
                  <a:schemeClr val="tx1"/>
                </a:solidFill>
                <a:latin typeface="Tahoma" pitchFamily="34" charset="0"/>
                <a:ea typeface="+mn-ea"/>
                <a:cs typeface="+mn-cs"/>
              </a:rPr>
              <a:t>35. "</a:t>
            </a:r>
            <a:r>
              <a:rPr lang="en-US" sz="1100" kern="1200" baseline="0" dirty="0" err="1" smtClean="0">
                <a:solidFill>
                  <a:schemeClr val="tx1"/>
                </a:solidFill>
                <a:latin typeface="Tahoma" pitchFamily="34" charset="0"/>
                <a:ea typeface="+mn-ea"/>
                <a:cs typeface="+mn-cs"/>
              </a:rPr>
              <a:t>marx</a:t>
            </a:r>
            <a:r>
              <a:rPr lang="en-US" sz="1100" kern="1200" baseline="0" dirty="0" smtClean="0">
                <a:solidFill>
                  <a:schemeClr val="tx1"/>
                </a:solidFill>
                <a:latin typeface="Tahoma" pitchFamily="34" charset="0"/>
                <a:ea typeface="+mn-ea"/>
                <a:cs typeface="+mn-cs"/>
              </a:rPr>
              <a:t> took a description of a spiritual process and mad it a description of a social process." </a:t>
            </a:r>
            <a:r>
              <a:rPr lang="en-US" sz="1100" kern="1200" baseline="0" dirty="0" err="1" smtClean="0">
                <a:solidFill>
                  <a:schemeClr val="tx1"/>
                </a:solidFill>
                <a:latin typeface="Tahoma" pitchFamily="34" charset="0"/>
                <a:ea typeface="+mn-ea"/>
                <a:cs typeface="+mn-cs"/>
              </a:rPr>
              <a:t>marxist</a:t>
            </a:r>
            <a:r>
              <a:rPr lang="en-US" sz="1100" kern="1200" baseline="0" dirty="0" smtClean="0">
                <a:solidFill>
                  <a:schemeClr val="tx1"/>
                </a:solidFill>
                <a:latin typeface="Tahoma" pitchFamily="34" charset="0"/>
                <a:ea typeface="+mn-ea"/>
                <a:cs typeface="+mn-cs"/>
              </a:rPr>
              <a:t> [reductive] readings of different eras of tragedy as resolutions of social-political conflict. tragic hero as "the individual whose 'personal passions </a:t>
            </a:r>
            <a:r>
              <a:rPr lang="en-US" sz="1100" kern="1200" baseline="0" dirty="0" err="1" smtClean="0">
                <a:solidFill>
                  <a:schemeClr val="tx1"/>
                </a:solidFill>
                <a:latin typeface="Tahoma" pitchFamily="34" charset="0"/>
                <a:ea typeface="+mn-ea"/>
                <a:cs typeface="+mn-cs"/>
              </a:rPr>
              <a:t>centre</a:t>
            </a:r>
            <a:r>
              <a:rPr lang="en-US" sz="1100" kern="1200" baseline="0" dirty="0" smtClean="0">
                <a:solidFill>
                  <a:schemeClr val="tx1"/>
                </a:solidFill>
                <a:latin typeface="Tahoma" pitchFamily="34" charset="0"/>
                <a:ea typeface="+mn-ea"/>
                <a:cs typeface="+mn-cs"/>
              </a:rPr>
              <a:t> upon the content of the collision' (</a:t>
            </a:r>
            <a:r>
              <a:rPr lang="en-US" sz="1100" kern="1200" baseline="0" dirty="0" err="1" smtClean="0">
                <a:solidFill>
                  <a:schemeClr val="tx1"/>
                </a:solidFill>
                <a:latin typeface="Tahoma" pitchFamily="34" charset="0"/>
                <a:ea typeface="+mn-ea"/>
                <a:cs typeface="+mn-cs"/>
              </a:rPr>
              <a:t>Lukács</a:t>
            </a:r>
            <a:r>
              <a:rPr lang="en-US" sz="1100" kern="1200" baseline="0" dirty="0" smtClean="0">
                <a:solidFill>
                  <a:schemeClr val="tx1"/>
                </a:solidFill>
                <a:latin typeface="Tahoma" pitchFamily="34" charset="0"/>
                <a:ea typeface="+mn-ea"/>
                <a:cs typeface="+mn-cs"/>
              </a:rPr>
              <a:t>). "</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13</a:t>
            </a:fld>
            <a:endParaRPr lang="en-US"/>
          </a:p>
        </p:txBody>
      </p:sp>
    </p:spTree>
    <p:extLst>
      <p:ext uri="{BB962C8B-B14F-4D97-AF65-F5344CB8AC3E}">
        <p14:creationId xmlns:p14="http://schemas.microsoft.com/office/powerpoint/2010/main" val="10280269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100" kern="1200" baseline="0" dirty="0" smtClean="0">
                <a:solidFill>
                  <a:schemeClr val="tx1"/>
                </a:solidFill>
                <a:latin typeface="Tahoma" pitchFamily="34" charset="0"/>
                <a:ea typeface="+mn-ea"/>
                <a:cs typeface="+mn-cs"/>
              </a:rPr>
              <a:t>37 ff. "schopenhauer and nietzsche."</a:t>
            </a:r>
            <a:endParaRPr lang="en-US" sz="1100" kern="1200" baseline="0" dirty="0" smtClean="0">
              <a:solidFill>
                <a:schemeClr val="tx1"/>
              </a:solidFill>
              <a:latin typeface="Tahoma" pitchFamily="34" charset="0"/>
              <a:ea typeface="+mn-ea"/>
              <a:cs typeface="+mn-cs"/>
            </a:endParaRPr>
          </a:p>
          <a:p>
            <a:r>
              <a:rPr lang="en-US" sz="1100" kern="1200" baseline="0" dirty="0" err="1" smtClean="0">
                <a:solidFill>
                  <a:schemeClr val="tx1"/>
                </a:solidFill>
                <a:latin typeface="Tahoma" pitchFamily="34" charset="0"/>
                <a:ea typeface="+mn-ea"/>
                <a:cs typeface="+mn-cs"/>
              </a:rPr>
              <a:t>schop</a:t>
            </a:r>
            <a:r>
              <a:rPr lang="en-US" sz="1100" kern="1200" baseline="0" dirty="0" smtClean="0">
                <a:solidFill>
                  <a:schemeClr val="tx1"/>
                </a:solidFill>
                <a:latin typeface="Tahoma" pitchFamily="34" charset="0"/>
                <a:ea typeface="+mn-ea"/>
                <a:cs typeface="+mn-cs"/>
              </a:rPr>
              <a:t> (direct quote): "The true sense of tragedy is the deeper insight that, that it is not his own, individual sins that the hero atones for, but original sin, i.e., the sin of existence itself."</a:t>
            </a:r>
          </a:p>
          <a:p>
            <a:r>
              <a:rPr lang="en-US" sz="1100" kern="1200" baseline="0" dirty="0" err="1" smtClean="0">
                <a:solidFill>
                  <a:schemeClr val="tx1"/>
                </a:solidFill>
                <a:latin typeface="Tahoma" pitchFamily="34" charset="0"/>
                <a:ea typeface="+mn-ea"/>
                <a:cs typeface="+mn-cs"/>
              </a:rPr>
              <a:t>hegelian</a:t>
            </a:r>
            <a:r>
              <a:rPr lang="en-US" sz="1100" kern="1200" baseline="0" dirty="0" smtClean="0">
                <a:solidFill>
                  <a:schemeClr val="tx1"/>
                </a:solidFill>
                <a:latin typeface="Tahoma" pitchFamily="34" charset="0"/>
                <a:ea typeface="+mn-ea"/>
                <a:cs typeface="+mn-cs"/>
              </a:rPr>
              <a:t> and post-</a:t>
            </a:r>
            <a:r>
              <a:rPr lang="en-US" sz="1100" kern="1200" baseline="0" dirty="0" err="1" smtClean="0">
                <a:solidFill>
                  <a:schemeClr val="tx1"/>
                </a:solidFill>
                <a:latin typeface="Tahoma" pitchFamily="34" charset="0"/>
                <a:ea typeface="+mn-ea"/>
                <a:cs typeface="+mn-cs"/>
              </a:rPr>
              <a:t>hegelian</a:t>
            </a:r>
            <a:r>
              <a:rPr lang="en-US" sz="1100" kern="1200" baseline="0" dirty="0" smtClean="0">
                <a:solidFill>
                  <a:schemeClr val="tx1"/>
                </a:solidFill>
                <a:latin typeface="Tahoma" pitchFamily="34" charset="0"/>
                <a:ea typeface="+mn-ea"/>
                <a:cs typeface="+mn-cs"/>
              </a:rPr>
              <a:t> idea of tragedy as achievement of order out of disorder. </a:t>
            </a:r>
            <a:r>
              <a:rPr lang="en-US" sz="1100" kern="1200" baseline="0" dirty="0" err="1" smtClean="0">
                <a:solidFill>
                  <a:schemeClr val="tx1"/>
                </a:solidFill>
                <a:latin typeface="Tahoma" pitchFamily="34" charset="0"/>
                <a:ea typeface="+mn-ea"/>
                <a:cs typeface="+mn-cs"/>
              </a:rPr>
              <a:t>schop</a:t>
            </a:r>
            <a:r>
              <a:rPr lang="en-US" sz="1100" kern="1200" baseline="0" dirty="0" smtClean="0">
                <a:solidFill>
                  <a:schemeClr val="tx1"/>
                </a:solidFill>
                <a:latin typeface="Tahoma" pitchFamily="34" charset="0"/>
                <a:ea typeface="+mn-ea"/>
                <a:cs typeface="+mn-cs"/>
              </a:rPr>
              <a:t> much more pessimistic: </a:t>
            </a:r>
            <a:r>
              <a:rPr lang="en-US" sz="1100" kern="1200" baseline="0" dirty="0" err="1" smtClean="0">
                <a:solidFill>
                  <a:schemeClr val="tx1"/>
                </a:solidFill>
                <a:latin typeface="Tahoma" pitchFamily="34" charset="0"/>
                <a:ea typeface="+mn-ea"/>
                <a:cs typeface="+mn-cs"/>
              </a:rPr>
              <a:t>trag</a:t>
            </a:r>
            <a:r>
              <a:rPr lang="en-US" sz="1100" kern="1200" baseline="0" dirty="0" smtClean="0">
                <a:solidFill>
                  <a:schemeClr val="tx1"/>
                </a:solidFill>
                <a:latin typeface="Tahoma" pitchFamily="34" charset="0"/>
                <a:ea typeface="+mn-ea"/>
                <a:cs typeface="+mn-cs"/>
              </a:rPr>
              <a:t> = triumph of suffering, evil, and chance - defeat of justice etc.</a:t>
            </a:r>
          </a:p>
          <a:p>
            <a:r>
              <a:rPr lang="en-US" sz="1100" kern="1200" baseline="0" dirty="0" smtClean="0">
                <a:solidFill>
                  <a:schemeClr val="tx1"/>
                </a:solidFill>
                <a:latin typeface="Tahoma" pitchFamily="34" charset="0"/>
                <a:ea typeface="+mn-ea"/>
                <a:cs typeface="+mn-cs"/>
              </a:rPr>
              <a:t>misfortune is the expected result of human flawed c </a:t>
            </a:r>
            <a:r>
              <a:rPr lang="en-US" sz="1100" kern="1200" baseline="0" dirty="0" err="1" smtClean="0">
                <a:solidFill>
                  <a:schemeClr val="tx1"/>
                </a:solidFill>
                <a:latin typeface="Tahoma" pitchFamily="34" charset="0"/>
                <a:ea typeface="+mn-ea"/>
                <a:cs typeface="+mn-cs"/>
              </a:rPr>
              <a:t>haracter</a:t>
            </a:r>
            <a:r>
              <a:rPr lang="en-US" sz="1100" kern="1200" baseline="0" dirty="0" smtClean="0">
                <a:solidFill>
                  <a:schemeClr val="tx1"/>
                </a:solidFill>
                <a:latin typeface="Tahoma" pitchFamily="34" charset="0"/>
                <a:ea typeface="+mn-ea"/>
                <a:cs typeface="+mn-cs"/>
              </a:rPr>
              <a:t>. </a:t>
            </a:r>
            <a:r>
              <a:rPr lang="en-US" sz="1100" kern="1200" baseline="0" dirty="0" err="1" smtClean="0">
                <a:solidFill>
                  <a:schemeClr val="tx1"/>
                </a:solidFill>
                <a:latin typeface="Tahoma" pitchFamily="34" charset="0"/>
                <a:ea typeface="+mn-ea"/>
                <a:cs typeface="+mn-cs"/>
              </a:rPr>
              <a:t>trgaic</a:t>
            </a:r>
            <a:r>
              <a:rPr lang="en-US" sz="1100" kern="1200" baseline="0" dirty="0" smtClean="0">
                <a:solidFill>
                  <a:schemeClr val="tx1"/>
                </a:solidFill>
                <a:latin typeface="Tahoma" pitchFamily="34" charset="0"/>
                <a:ea typeface="+mn-ea"/>
                <a:cs typeface="+mn-cs"/>
              </a:rPr>
              <a:t> </a:t>
            </a:r>
            <a:r>
              <a:rPr lang="en-US" sz="1100" kern="1200" baseline="0" dirty="0" err="1" smtClean="0">
                <a:solidFill>
                  <a:schemeClr val="tx1"/>
                </a:solidFill>
                <a:latin typeface="Tahoma" pitchFamily="34" charset="0"/>
                <a:ea typeface="+mn-ea"/>
                <a:cs typeface="+mn-cs"/>
              </a:rPr>
              <a:t>heroees</a:t>
            </a:r>
            <a:r>
              <a:rPr lang="en-US" sz="1100" kern="1200" baseline="0" dirty="0" smtClean="0">
                <a:solidFill>
                  <a:schemeClr val="tx1"/>
                </a:solidFill>
                <a:latin typeface="Tahoma" pitchFamily="34" charset="0"/>
                <a:ea typeface="+mn-ea"/>
                <a:cs typeface="+mn-cs"/>
              </a:rPr>
              <a:t> are "purified" by being cured of the "will to live."</a:t>
            </a:r>
          </a:p>
          <a:p>
            <a:r>
              <a:rPr lang="en-US" sz="1100" kern="1200" baseline="0" dirty="0" smtClean="0">
                <a:solidFill>
                  <a:schemeClr val="tx1"/>
                </a:solidFill>
                <a:latin typeface="Tahoma" pitchFamily="34" charset="0"/>
                <a:ea typeface="+mn-ea"/>
                <a:cs typeface="+mn-cs"/>
              </a:rPr>
              <a:t>38. n's anti-defeatist, anti-</a:t>
            </a:r>
            <a:r>
              <a:rPr lang="en-US" sz="1100" kern="1200" baseline="0" dirty="0" err="1" smtClean="0">
                <a:solidFill>
                  <a:schemeClr val="tx1"/>
                </a:solidFill>
                <a:latin typeface="Tahoma" pitchFamily="34" charset="0"/>
                <a:ea typeface="+mn-ea"/>
                <a:cs typeface="+mn-cs"/>
              </a:rPr>
              <a:t>schop</a:t>
            </a:r>
            <a:r>
              <a:rPr lang="en-US" sz="1100" kern="1200" baseline="0" dirty="0" smtClean="0">
                <a:solidFill>
                  <a:schemeClr val="tx1"/>
                </a:solidFill>
                <a:latin typeface="Tahoma" pitchFamily="34" charset="0"/>
                <a:ea typeface="+mn-ea"/>
                <a:cs typeface="+mn-cs"/>
              </a:rPr>
              <a:t> stance.</a:t>
            </a:r>
          </a:p>
          <a:p>
            <a:r>
              <a:rPr lang="en-US" sz="1100" kern="1200" baseline="0" dirty="0" smtClean="0">
                <a:solidFill>
                  <a:schemeClr val="tx1"/>
                </a:solidFill>
                <a:latin typeface="Tahoma" pitchFamily="34" charset="0"/>
                <a:ea typeface="+mn-ea"/>
                <a:cs typeface="+mn-cs"/>
              </a:rPr>
              <a:t>38-39. tragedy as dramatizing "a tension which it resolves in a higher unity. ... Tragedy is 'an Apollonian embodiment of Dionysiac insights and powers.' It creates heroes, but in order to destroy them, as a way of asserting the primal unity of joy and life." tragedy reminds us that all that is must end, and there's a joy in that realization. the tragic hero embodies "the extravagant fecundity of the world will."</a:t>
            </a:r>
          </a:p>
          <a:p>
            <a:r>
              <a:rPr lang="en-US" sz="1100" kern="1200" baseline="0" dirty="0" smtClean="0">
                <a:solidFill>
                  <a:schemeClr val="tx1"/>
                </a:solidFill>
                <a:latin typeface="Tahoma" pitchFamily="34" charset="0"/>
                <a:ea typeface="+mn-ea"/>
                <a:cs typeface="+mn-cs"/>
              </a:rPr>
              <a:t>40-1. tragedy as shouldering the hero with destruction delighting the audience. tragedy as unifying a culture with myth. </a:t>
            </a:r>
            <a:r>
              <a:rPr lang="en-US" sz="1100" kern="1200" baseline="0" dirty="0" err="1" smtClean="0">
                <a:solidFill>
                  <a:schemeClr val="tx1"/>
                </a:solidFill>
                <a:latin typeface="Tahoma" pitchFamily="34" charset="0"/>
                <a:ea typeface="+mn-ea"/>
                <a:cs typeface="+mn-cs"/>
              </a:rPr>
              <a:t>socrates</a:t>
            </a:r>
            <a:r>
              <a:rPr lang="en-US" sz="1100" kern="1200" baseline="0" dirty="0" smtClean="0">
                <a:solidFill>
                  <a:schemeClr val="tx1"/>
                </a:solidFill>
                <a:latin typeface="Tahoma" pitchFamily="34" charset="0"/>
                <a:ea typeface="+mn-ea"/>
                <a:cs typeface="+mn-cs"/>
              </a:rPr>
              <a:t> as seeking to impose on society knowledge instead of myth. this seems an attack on the enlightenment, which n connections with </a:t>
            </a:r>
            <a:r>
              <a:rPr lang="en-US" sz="1100" kern="1200" baseline="0" dirty="0" err="1" smtClean="0">
                <a:solidFill>
                  <a:schemeClr val="tx1"/>
                </a:solidFill>
                <a:latin typeface="Tahoma" pitchFamily="34" charset="0"/>
                <a:ea typeface="+mn-ea"/>
                <a:cs typeface="+mn-cs"/>
              </a:rPr>
              <a:t>socr</a:t>
            </a:r>
            <a:r>
              <a:rPr lang="en-US" sz="1100" kern="1200" baseline="0" dirty="0" smtClean="0">
                <a:solidFill>
                  <a:schemeClr val="tx1"/>
                </a:solidFill>
                <a:latin typeface="Tahoma" pitchFamily="34" charset="0"/>
                <a:ea typeface="+mn-ea"/>
                <a:cs typeface="+mn-cs"/>
              </a:rPr>
              <a:t>, </a:t>
            </a:r>
            <a:r>
              <a:rPr lang="en-US" sz="1100" kern="1200" baseline="0" dirty="0" err="1" smtClean="0">
                <a:solidFill>
                  <a:schemeClr val="tx1"/>
                </a:solidFill>
                <a:latin typeface="Tahoma" pitchFamily="34" charset="0"/>
                <a:ea typeface="+mn-ea"/>
                <a:cs typeface="+mn-cs"/>
              </a:rPr>
              <a:t>judaism</a:t>
            </a:r>
            <a:r>
              <a:rPr lang="en-US" sz="1100" kern="1200" baseline="0" dirty="0" smtClean="0">
                <a:solidFill>
                  <a:schemeClr val="tx1"/>
                </a:solidFill>
                <a:latin typeface="Tahoma" pitchFamily="34" charset="0"/>
                <a:ea typeface="+mn-ea"/>
                <a:cs typeface="+mn-cs"/>
              </a:rPr>
              <a:t>, etc. the destruction of tragedy as quintessentially a </a:t>
            </a:r>
            <a:r>
              <a:rPr lang="en-US" sz="1100" kern="1200" baseline="0" dirty="0" err="1" smtClean="0">
                <a:solidFill>
                  <a:schemeClr val="tx1"/>
                </a:solidFill>
                <a:latin typeface="Tahoma" pitchFamily="34" charset="0"/>
                <a:ea typeface="+mn-ea"/>
                <a:cs typeface="+mn-cs"/>
              </a:rPr>
              <a:t>european</a:t>
            </a:r>
            <a:r>
              <a:rPr lang="en-US" sz="1100" kern="1200" baseline="0" dirty="0" smtClean="0">
                <a:solidFill>
                  <a:schemeClr val="tx1"/>
                </a:solidFill>
                <a:latin typeface="Tahoma" pitchFamily="34" charset="0"/>
                <a:ea typeface="+mn-ea"/>
                <a:cs typeface="+mn-cs"/>
              </a:rPr>
              <a:t> renewal of humanity through myth - "myth" here as "a supra-rational source of spiritual wisdom" (43).</a:t>
            </a:r>
          </a:p>
          <a:p>
            <a:r>
              <a:rPr lang="en-US" sz="1100" kern="1200" baseline="0" dirty="0" smtClean="0">
                <a:solidFill>
                  <a:schemeClr val="tx1"/>
                </a:solidFill>
                <a:latin typeface="Tahoma" pitchFamily="34" charset="0"/>
                <a:ea typeface="+mn-ea"/>
                <a:cs typeface="+mn-cs"/>
              </a:rPr>
              <a:t>44. n's idea of tragic as something teaching that "suffering is a vital and </a:t>
            </a:r>
            <a:r>
              <a:rPr lang="en-US" sz="1100" kern="1200" baseline="0" dirty="0" err="1" smtClean="0">
                <a:solidFill>
                  <a:schemeClr val="tx1"/>
                </a:solidFill>
                <a:latin typeface="Tahoma" pitchFamily="34" charset="0"/>
                <a:ea typeface="+mn-ea"/>
                <a:cs typeface="+mn-cs"/>
              </a:rPr>
              <a:t>energising</a:t>
            </a:r>
            <a:r>
              <a:rPr lang="en-US" sz="1100" kern="1200" baseline="0" dirty="0" smtClean="0">
                <a:solidFill>
                  <a:schemeClr val="tx1"/>
                </a:solidFill>
                <a:latin typeface="Tahoma" pitchFamily="34" charset="0"/>
                <a:ea typeface="+mn-ea"/>
                <a:cs typeface="+mn-cs"/>
              </a:rPr>
              <a:t> part of the natural order.“</a:t>
            </a:r>
          </a:p>
          <a:p>
            <a:r>
              <a:rPr lang="en-US" sz="1100" kern="1200" baseline="0" dirty="0" smtClean="0">
                <a:solidFill>
                  <a:schemeClr val="tx1"/>
                </a:solidFill>
                <a:latin typeface="Tahoma" pitchFamily="34" charset="0"/>
                <a:ea typeface="+mn-ea"/>
                <a:cs typeface="+mn-cs"/>
              </a:rPr>
              <a:t>but there’s a danger to n’s ideas…</a:t>
            </a:r>
          </a:p>
          <a:p>
            <a:r>
              <a:rPr lang="en-US" sz="1100" kern="1200" baseline="0" dirty="0" smtClean="0">
                <a:solidFill>
                  <a:schemeClr val="tx1"/>
                </a:solidFill>
                <a:latin typeface="Tahoma" pitchFamily="34" charset="0"/>
                <a:ea typeface="+mn-ea"/>
                <a:cs typeface="+mn-cs"/>
              </a:rPr>
              <a:t>the bigger thing, not fully clarified, in the </a:t>
            </a:r>
            <a:r>
              <a:rPr lang="en-US" sz="1100" kern="1200" baseline="0" dirty="0" err="1" smtClean="0">
                <a:solidFill>
                  <a:schemeClr val="tx1"/>
                </a:solidFill>
                <a:latin typeface="Tahoma" pitchFamily="34" charset="0"/>
                <a:ea typeface="+mn-ea"/>
                <a:cs typeface="+mn-cs"/>
              </a:rPr>
              <a:t>schop</a:t>
            </a:r>
            <a:r>
              <a:rPr lang="en-US" sz="1100" kern="1200" baseline="0" dirty="0" smtClean="0">
                <a:solidFill>
                  <a:schemeClr val="tx1"/>
                </a:solidFill>
                <a:latin typeface="Tahoma" pitchFamily="34" charset="0"/>
                <a:ea typeface="+mn-ea"/>
                <a:cs typeface="+mn-cs"/>
              </a:rPr>
              <a:t>-n bit, is </a:t>
            </a:r>
            <a:r>
              <a:rPr lang="en-US" sz="1100" kern="1200" baseline="0" dirty="0" err="1" smtClean="0">
                <a:solidFill>
                  <a:schemeClr val="tx1"/>
                </a:solidFill>
                <a:latin typeface="Tahoma" pitchFamily="34" charset="0"/>
                <a:ea typeface="+mn-ea"/>
                <a:cs typeface="+mn-cs"/>
              </a:rPr>
              <a:t>schop's</a:t>
            </a:r>
            <a:r>
              <a:rPr lang="en-US" sz="1100" kern="1200" baseline="0" dirty="0" smtClean="0">
                <a:solidFill>
                  <a:schemeClr val="tx1"/>
                </a:solidFill>
                <a:latin typeface="Tahoma" pitchFamily="34" charset="0"/>
                <a:ea typeface="+mn-ea"/>
                <a:cs typeface="+mn-cs"/>
              </a:rPr>
              <a:t> problematic tradition rejection (SCHOP quoted by w: “only the dull, optimistic, protestant-rationalistic or peculiarly </a:t>
            </a:r>
            <a:r>
              <a:rPr lang="en-US" sz="1100" kern="1200" baseline="0" dirty="0" err="1" smtClean="0">
                <a:solidFill>
                  <a:schemeClr val="tx1"/>
                </a:solidFill>
                <a:latin typeface="Tahoma" pitchFamily="34" charset="0"/>
                <a:ea typeface="+mn-ea"/>
                <a:cs typeface="+mn-cs"/>
              </a:rPr>
              <a:t>jewish</a:t>
            </a:r>
            <a:r>
              <a:rPr lang="en-US" sz="1100" kern="1200" baseline="0" dirty="0" smtClean="0">
                <a:solidFill>
                  <a:schemeClr val="tx1"/>
                </a:solidFill>
                <a:latin typeface="Tahoma" pitchFamily="34" charset="0"/>
                <a:ea typeface="+mn-ea"/>
                <a:cs typeface="+mn-cs"/>
              </a:rPr>
              <a:t> view of life”) paves way for n's tradition appropriation - affirmation of </a:t>
            </a:r>
            <a:r>
              <a:rPr lang="en-US" sz="1100" kern="1200" baseline="0" dirty="0" err="1" smtClean="0">
                <a:solidFill>
                  <a:schemeClr val="tx1"/>
                </a:solidFill>
                <a:latin typeface="Tahoma" pitchFamily="34" charset="0"/>
                <a:ea typeface="+mn-ea"/>
                <a:cs typeface="+mn-cs"/>
              </a:rPr>
              <a:t>of</a:t>
            </a:r>
            <a:r>
              <a:rPr lang="en-US" sz="1100" kern="1200" baseline="0" dirty="0" smtClean="0">
                <a:solidFill>
                  <a:schemeClr val="tx1"/>
                </a:solidFill>
                <a:latin typeface="Tahoma" pitchFamily="34" charset="0"/>
                <a:ea typeface="+mn-ea"/>
                <a:cs typeface="+mn-cs"/>
              </a:rPr>
              <a:t> ID-building, Volk-building myth. a covert critique of the </a:t>
            </a:r>
            <a:r>
              <a:rPr lang="en-US" sz="1100" kern="1200" baseline="0" dirty="0" err="1" smtClean="0">
                <a:solidFill>
                  <a:schemeClr val="tx1"/>
                </a:solidFill>
                <a:latin typeface="Tahoma" pitchFamily="34" charset="0"/>
                <a:ea typeface="+mn-ea"/>
                <a:cs typeface="+mn-cs"/>
              </a:rPr>
              <a:t>cambridge</a:t>
            </a:r>
            <a:r>
              <a:rPr lang="en-US" sz="1100" kern="1200" baseline="0" dirty="0" smtClean="0">
                <a:solidFill>
                  <a:schemeClr val="tx1"/>
                </a:solidFill>
                <a:latin typeface="Tahoma" pitchFamily="34" charset="0"/>
                <a:ea typeface="+mn-ea"/>
                <a:cs typeface="+mn-cs"/>
              </a:rPr>
              <a:t> school of perpetuating that perspective. making tragedy part of a mythic system meaningful to "us". yes, n makes it relatable in a way, but only in potentially odious, potentially dangerous ways.</a:t>
            </a:r>
          </a:p>
          <a:p>
            <a:pPr lvl="1"/>
            <a:r>
              <a:rPr lang="en-US" sz="1100" kern="1200" baseline="0" dirty="0" smtClean="0">
                <a:solidFill>
                  <a:schemeClr val="tx1"/>
                </a:solidFill>
                <a:latin typeface="Tahoma" pitchFamily="34" charset="0"/>
                <a:ea typeface="+mn-ea"/>
                <a:cs typeface="+mn-cs"/>
              </a:rPr>
              <a:t>but note as well w’s own narrow focus in the book on western tragedy, wester traditions. are those traditions then to be taken as universal?</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14</a:t>
            </a:fld>
            <a:endParaRPr lang="en-US"/>
          </a:p>
        </p:txBody>
      </p:sp>
    </p:spTree>
    <p:extLst>
      <p:ext uri="{BB962C8B-B14F-4D97-AF65-F5344CB8AC3E}">
        <p14:creationId xmlns:p14="http://schemas.microsoft.com/office/powerpoint/2010/main" val="15925165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kern="1200" baseline="0" dirty="0" smtClean="0">
                <a:solidFill>
                  <a:schemeClr val="tx1"/>
                </a:solidFill>
                <a:latin typeface="Tahoma" pitchFamily="34" charset="0"/>
                <a:ea typeface="+mn-ea"/>
                <a:cs typeface="+mn-cs"/>
              </a:rPr>
              <a:t>46. w seeks to develop a different kind of theory of tragedy as not "a permanent kind of fact" but "a series of experiences and conventions and institutions." tragedy as non-universalist. rec'd theory as privileging past over present and as separating "critical theory from creative practice."</a:t>
            </a:r>
          </a:p>
          <a:p>
            <a:r>
              <a:rPr lang="en-US" sz="1100" kern="1200" baseline="0" dirty="0" smtClean="0">
                <a:solidFill>
                  <a:schemeClr val="tx1"/>
                </a:solidFill>
                <a:latin typeface="Tahoma" pitchFamily="34" charset="0"/>
                <a:ea typeface="+mn-ea"/>
                <a:cs typeface="+mn-cs"/>
              </a:rPr>
              <a:t>seems to "break" that.</a:t>
            </a:r>
          </a:p>
          <a:p>
            <a:r>
              <a:rPr lang="en-US" sz="1100" kern="1200" baseline="0" dirty="0" smtClean="0">
                <a:solidFill>
                  <a:schemeClr val="tx1"/>
                </a:solidFill>
                <a:latin typeface="Tahoma" pitchFamily="34" charset="0"/>
                <a:ea typeface="+mn-ea"/>
                <a:cs typeface="+mn-cs"/>
              </a:rPr>
              <a:t>46. following. refuses to separate events (tragedy in quotes) from response (lit tragedy). mourning in real life is tragic.</a:t>
            </a:r>
          </a:p>
          <a:p>
            <a:r>
              <a:rPr lang="en-US" sz="1100" kern="1200" baseline="0" dirty="0" smtClean="0">
                <a:solidFill>
                  <a:schemeClr val="tx1"/>
                </a:solidFill>
                <a:latin typeface="Tahoma" pitchFamily="34" charset="0"/>
                <a:ea typeface="+mn-ea"/>
                <a:cs typeface="+mn-cs"/>
              </a:rPr>
              <a:t>[seeks to allow tragedy top enter into the experience of ordinary persons!] objects to view of every-day suffering as "mere," not tragic suffering.</a:t>
            </a:r>
          </a:p>
          <a:p>
            <a:r>
              <a:rPr lang="en-US" sz="1100" kern="1200" baseline="0" dirty="0" smtClean="0">
                <a:solidFill>
                  <a:schemeClr val="tx1"/>
                </a:solidFill>
                <a:latin typeface="Tahoma" pitchFamily="34" charset="0"/>
                <a:ea typeface="+mn-ea"/>
                <a:cs typeface="+mn-cs"/>
              </a:rPr>
              <a:t>49. traditionally, suffering is tragic because is that of persons of higher station. ordinary folks implicated in tragic action only through the mediation of the tragic hero higher than them.</a:t>
            </a:r>
          </a:p>
          <a:p>
            <a:r>
              <a:rPr lang="en-US" sz="1100" kern="1200" baseline="0" dirty="0" smtClean="0">
                <a:solidFill>
                  <a:schemeClr val="tx1"/>
                </a:solidFill>
                <a:latin typeface="Tahoma" pitchFamily="34" charset="0"/>
                <a:ea typeface="+mn-ea"/>
                <a:cs typeface="+mn-cs"/>
              </a:rPr>
              <a:t>51. "to </a:t>
            </a:r>
            <a:r>
              <a:rPr lang="en-US" sz="1100" i="1" kern="1200" baseline="0" dirty="0" smtClean="0">
                <a:solidFill>
                  <a:schemeClr val="tx1"/>
                </a:solidFill>
                <a:latin typeface="Tahoma" pitchFamily="34" charset="0"/>
                <a:ea typeface="+mn-ea"/>
                <a:cs typeface="+mn-cs"/>
              </a:rPr>
              <a:t>find</a:t>
            </a:r>
            <a:r>
              <a:rPr lang="en-US" sz="1100" i="0" kern="1200" baseline="0" dirty="0" smtClean="0">
                <a:solidFill>
                  <a:schemeClr val="tx1"/>
                </a:solidFill>
                <a:latin typeface="Tahoma" pitchFamily="34" charset="0"/>
                <a:ea typeface="+mn-ea"/>
                <a:cs typeface="+mn-cs"/>
              </a:rPr>
              <a:t> significance is to be capable of tragedy, but of course it was easier to find insignificance."</a:t>
            </a:r>
          </a:p>
          <a:p>
            <a:r>
              <a:rPr lang="en-US" sz="1100" i="0" kern="1200" baseline="0" dirty="0" smtClean="0">
                <a:solidFill>
                  <a:schemeClr val="tx1"/>
                </a:solidFill>
                <a:latin typeface="Tahoma" pitchFamily="34" charset="0"/>
                <a:ea typeface="+mn-ea"/>
                <a:cs typeface="+mn-cs"/>
              </a:rPr>
              <a:t>54 ff. "the destruction of the hero."</a:t>
            </a:r>
          </a:p>
          <a:p>
            <a:r>
              <a:rPr lang="en-US" sz="1100" i="0" kern="1200" baseline="0" dirty="0" smtClean="0">
                <a:solidFill>
                  <a:schemeClr val="tx1"/>
                </a:solidFill>
                <a:latin typeface="Tahoma" pitchFamily="34" charset="0"/>
                <a:ea typeface="+mn-ea"/>
                <a:cs typeface="+mn-cs"/>
              </a:rPr>
              <a:t>w sees tragedy as what happens not to but through the hero. tragedies end with life picking up again.</a:t>
            </a:r>
          </a:p>
          <a:p>
            <a:r>
              <a:rPr lang="en-US" sz="1100" i="0" kern="1200" baseline="0" dirty="0" smtClean="0">
                <a:solidFill>
                  <a:schemeClr val="tx1"/>
                </a:solidFill>
                <a:latin typeface="Tahoma" pitchFamily="34" charset="0"/>
                <a:ea typeface="+mn-ea"/>
                <a:cs typeface="+mn-cs"/>
              </a:rPr>
              <a:t>56 ff. "irreparable action." death as dominating pessimistically interpretation of tragic action. again, the idea that death really isn't the end of tragedy. [this is adumbrated in a </a:t>
            </a:r>
            <a:r>
              <a:rPr lang="en-US" sz="1100" i="0" kern="1200" baseline="0" dirty="0" err="1" smtClean="0">
                <a:solidFill>
                  <a:schemeClr val="tx1"/>
                </a:solidFill>
                <a:latin typeface="Tahoma" pitchFamily="34" charset="0"/>
                <a:ea typeface="+mn-ea"/>
                <a:cs typeface="+mn-cs"/>
              </a:rPr>
              <a:t>bucnh</a:t>
            </a:r>
            <a:r>
              <a:rPr lang="en-US" sz="1100" i="0" kern="1200" baseline="0" dirty="0" smtClean="0">
                <a:solidFill>
                  <a:schemeClr val="tx1"/>
                </a:solidFill>
                <a:latin typeface="Tahoma" pitchFamily="34" charset="0"/>
                <a:ea typeface="+mn-ea"/>
                <a:cs typeface="+mn-cs"/>
              </a:rPr>
              <a:t> of ways in earlier thought]</a:t>
            </a:r>
          </a:p>
          <a:p>
            <a:r>
              <a:rPr lang="en-US" sz="1100" i="0" kern="1200" baseline="0" dirty="0" smtClean="0">
                <a:solidFill>
                  <a:schemeClr val="tx1"/>
                </a:solidFill>
                <a:latin typeface="Tahoma" pitchFamily="34" charset="0"/>
                <a:ea typeface="+mn-ea"/>
                <a:cs typeface="+mn-cs"/>
              </a:rPr>
              <a:t>58 ff. "the emphasis of evil."</a:t>
            </a:r>
          </a:p>
          <a:p>
            <a:r>
              <a:rPr lang="en-US" sz="1100" i="0" kern="1200" baseline="0" dirty="0" smtClean="0">
                <a:solidFill>
                  <a:schemeClr val="tx1"/>
                </a:solidFill>
                <a:latin typeface="Tahoma" pitchFamily="34" charset="0"/>
                <a:ea typeface="+mn-ea"/>
                <a:cs typeface="+mn-cs"/>
              </a:rPr>
              <a:t>cites the idea of tragedy as showing "the fact of evil as inescapable and inevitable."</a:t>
            </a:r>
          </a:p>
          <a:p>
            <a:r>
              <a:rPr lang="en-US" sz="1100" i="0" kern="1200" baseline="0" dirty="0" smtClean="0">
                <a:solidFill>
                  <a:schemeClr val="tx1"/>
                </a:solidFill>
                <a:latin typeface="Tahoma" pitchFamily="34" charset="0"/>
                <a:ea typeface="+mn-ea"/>
                <a:cs typeface="+mn-cs"/>
              </a:rPr>
              <a:t>60-1. </a:t>
            </a:r>
            <a:r>
              <a:rPr lang="en-US" sz="1100" i="0" kern="1200" baseline="0" dirty="0" err="1" smtClean="0">
                <a:solidFill>
                  <a:schemeClr val="tx1"/>
                </a:solidFill>
                <a:latin typeface="Tahoma" pitchFamily="34" charset="0"/>
                <a:ea typeface="+mn-ea"/>
                <a:cs typeface="+mn-cs"/>
              </a:rPr>
              <a:t>acc</a:t>
            </a:r>
            <a:r>
              <a:rPr lang="en-US" sz="1100" i="0" kern="1200" baseline="0" dirty="0" smtClean="0">
                <a:solidFill>
                  <a:schemeClr val="tx1"/>
                </a:solidFill>
                <a:latin typeface="Tahoma" pitchFamily="34" charset="0"/>
                <a:ea typeface="+mn-ea"/>
                <a:cs typeface="+mn-cs"/>
              </a:rPr>
              <a:t> to w, absolute evil doesn't end tragedies. tragedies can, though with evil experienced and lived through. self-blinding is done in </a:t>
            </a:r>
            <a:r>
              <a:rPr lang="en-US" sz="1100" i="0" kern="1200" baseline="0" dirty="0" err="1" smtClean="0">
                <a:solidFill>
                  <a:schemeClr val="tx1"/>
                </a:solidFill>
                <a:latin typeface="Tahoma" pitchFamily="34" charset="0"/>
                <a:ea typeface="+mn-ea"/>
                <a:cs typeface="+mn-cs"/>
              </a:rPr>
              <a:t>oed</a:t>
            </a:r>
            <a:r>
              <a:rPr lang="en-US" sz="1100" i="0" kern="1200" baseline="0" dirty="0" smtClean="0">
                <a:solidFill>
                  <a:schemeClr val="tx1"/>
                </a:solidFill>
                <a:latin typeface="Tahoma" pitchFamily="34" charset="0"/>
                <a:ea typeface="+mn-ea"/>
                <a:cs typeface="+mn-cs"/>
              </a:rPr>
              <a:t> to allow </a:t>
            </a:r>
            <a:r>
              <a:rPr lang="en-US" sz="1100" i="0" kern="1200" baseline="0" dirty="0" err="1" smtClean="0">
                <a:solidFill>
                  <a:schemeClr val="tx1"/>
                </a:solidFill>
                <a:latin typeface="Tahoma" pitchFamily="34" charset="0"/>
                <a:ea typeface="+mn-ea"/>
                <a:cs typeface="+mn-cs"/>
              </a:rPr>
              <a:t>oed</a:t>
            </a:r>
            <a:r>
              <a:rPr lang="en-US" sz="1100" i="0" kern="1200" baseline="0" dirty="0" smtClean="0">
                <a:solidFill>
                  <a:schemeClr val="tx1"/>
                </a:solidFill>
                <a:latin typeface="Tahoma" pitchFamily="34" charset="0"/>
                <a:ea typeface="+mn-ea"/>
                <a:cs typeface="+mn-cs"/>
              </a:rPr>
              <a:t> to not to see the evil, but the spectators aren't likewise asked to blind selves.</a:t>
            </a:r>
          </a:p>
          <a:p>
            <a:r>
              <a:rPr lang="en-US" sz="1100" i="0" kern="1200" baseline="0" dirty="0" smtClean="0">
                <a:solidFill>
                  <a:schemeClr val="tx1"/>
                </a:solidFill>
                <a:latin typeface="Tahoma" pitchFamily="34" charset="0"/>
                <a:ea typeface="+mn-ea"/>
                <a:cs typeface="+mn-cs"/>
              </a:rPr>
              <a:t>this prepares for the idea that revolutionary change can be violent and involve evil, but can also be a revival.</a:t>
            </a:r>
          </a:p>
          <a:p>
            <a:r>
              <a:rPr lang="en-US" sz="1100" i="0" kern="1200" baseline="0" dirty="0" smtClean="0">
                <a:solidFill>
                  <a:schemeClr val="tx1"/>
                </a:solidFill>
                <a:latin typeface="Tahoma" pitchFamily="34" charset="0"/>
                <a:ea typeface="+mn-ea"/>
                <a:cs typeface="+mn-cs"/>
              </a:rPr>
              <a:t>so as you read </a:t>
            </a:r>
            <a:r>
              <a:rPr lang="en-US" sz="1100" i="0" kern="1200" baseline="0" dirty="0" err="1" smtClean="0">
                <a:solidFill>
                  <a:schemeClr val="tx1"/>
                </a:solidFill>
                <a:latin typeface="Tahoma" pitchFamily="34" charset="0"/>
                <a:ea typeface="+mn-ea"/>
                <a:cs typeface="+mn-cs"/>
              </a:rPr>
              <a:t>eur’s</a:t>
            </a:r>
            <a:r>
              <a:rPr lang="en-US" sz="1100" i="0" kern="1200" baseline="0" dirty="0" smtClean="0">
                <a:solidFill>
                  <a:schemeClr val="tx1"/>
                </a:solidFill>
                <a:latin typeface="Tahoma" pitchFamily="34" charset="0"/>
                <a:ea typeface="+mn-ea"/>
                <a:cs typeface="+mn-cs"/>
              </a:rPr>
              <a:t> </a:t>
            </a:r>
            <a:r>
              <a:rPr lang="en-US" sz="1100" i="0" kern="1200" baseline="0" dirty="0" err="1" smtClean="0">
                <a:solidFill>
                  <a:schemeClr val="tx1"/>
                </a:solidFill>
                <a:latin typeface="Tahoma" pitchFamily="34" charset="0"/>
                <a:ea typeface="+mn-ea"/>
                <a:cs typeface="+mn-cs"/>
              </a:rPr>
              <a:t>iph</a:t>
            </a:r>
            <a:r>
              <a:rPr lang="en-US" sz="1100" i="0" kern="1200" baseline="0" dirty="0" smtClean="0">
                <a:solidFill>
                  <a:schemeClr val="tx1"/>
                </a:solidFill>
                <a:latin typeface="Tahoma" pitchFamily="34" charset="0"/>
                <a:ea typeface="+mn-ea"/>
                <a:cs typeface="+mn-cs"/>
              </a:rPr>
              <a:t> at </a:t>
            </a:r>
            <a:r>
              <a:rPr lang="en-US" sz="1100" i="0" kern="1200" baseline="0" dirty="0" err="1" smtClean="0">
                <a:solidFill>
                  <a:schemeClr val="tx1"/>
                </a:solidFill>
                <a:latin typeface="Tahoma" pitchFamily="34" charset="0"/>
                <a:ea typeface="+mn-ea"/>
                <a:cs typeface="+mn-cs"/>
              </a:rPr>
              <a:t>aulis</a:t>
            </a:r>
            <a:r>
              <a:rPr lang="en-US" sz="1100" i="0" kern="1200" baseline="0" dirty="0" smtClean="0">
                <a:solidFill>
                  <a:schemeClr val="tx1"/>
                </a:solidFill>
                <a:latin typeface="Tahoma" pitchFamily="34" charset="0"/>
                <a:ea typeface="+mn-ea"/>
                <a:cs typeface="+mn-cs"/>
              </a:rPr>
              <a:t>, </a:t>
            </a:r>
            <a:r>
              <a:rPr lang="en-US" sz="1100" i="0" kern="1200" baseline="0" dirty="0" err="1" smtClean="0">
                <a:solidFill>
                  <a:schemeClr val="tx1"/>
                </a:solidFill>
                <a:latin typeface="Tahoma" pitchFamily="34" charset="0"/>
                <a:ea typeface="+mn-ea"/>
                <a:cs typeface="+mn-cs"/>
              </a:rPr>
              <a:t>eur</a:t>
            </a:r>
            <a:r>
              <a:rPr lang="en-US" sz="1100" i="0" kern="1200" baseline="0" dirty="0" smtClean="0">
                <a:solidFill>
                  <a:schemeClr val="tx1"/>
                </a:solidFill>
                <a:latin typeface="Tahoma" pitchFamily="34" charset="0"/>
                <a:ea typeface="+mn-ea"/>
                <a:cs typeface="+mn-cs"/>
              </a:rPr>
              <a:t> more generally, do Williams’s ideas on tragedy help? are the character in those, in the other plays, are they (as Aristotle would have it), better than us? OR ARE THEY US – at least, as we would have been then? or can the ancient tradition, because so ancient, ever really be relatable?</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15</a:t>
            </a:fld>
            <a:endParaRPr lang="en-US"/>
          </a:p>
        </p:txBody>
      </p:sp>
    </p:spTree>
    <p:extLst>
      <p:ext uri="{BB962C8B-B14F-4D97-AF65-F5344CB8AC3E}">
        <p14:creationId xmlns:p14="http://schemas.microsoft.com/office/powerpoint/2010/main" val="33866292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16</a:t>
            </a:fld>
            <a:endParaRPr lang="en-US"/>
          </a:p>
        </p:txBody>
      </p:sp>
    </p:spTree>
    <p:extLst>
      <p:ext uri="{BB962C8B-B14F-4D97-AF65-F5344CB8AC3E}">
        <p14:creationId xmlns:p14="http://schemas.microsoft.com/office/powerpoint/2010/main" val="38107216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17</a:t>
            </a:fld>
            <a:endParaRPr lang="en-US"/>
          </a:p>
        </p:txBody>
      </p:sp>
    </p:spTree>
    <p:extLst>
      <p:ext uri="{BB962C8B-B14F-4D97-AF65-F5344CB8AC3E}">
        <p14:creationId xmlns:p14="http://schemas.microsoft.com/office/powerpoint/2010/main" val="3290158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what is tragedy?</a:t>
            </a:r>
          </a:p>
          <a:p>
            <a:r>
              <a:rPr lang="en-US" baseline="0" dirty="0" smtClean="0"/>
              <a:t>this will be a free-form discussion, but before we discuss, let’s perform the opening of a dialogue, then watch a clip</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2</a:t>
            </a:fld>
            <a:endParaRPr lang="en-US"/>
          </a:p>
        </p:txBody>
      </p:sp>
    </p:spTree>
    <p:extLst>
      <p:ext uri="{BB962C8B-B14F-4D97-AF65-F5344CB8AC3E}">
        <p14:creationId xmlns:p14="http://schemas.microsoft.com/office/powerpoint/2010/main" val="687309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three characters: </a:t>
            </a:r>
            <a:r>
              <a:rPr lang="en-US" dirty="0" err="1" smtClean="0"/>
              <a:t>Ridyear</a:t>
            </a:r>
            <a:r>
              <a:rPr lang="en-US" dirty="0" smtClean="0"/>
              <a:t>, Holt, Clark. Let’s assign them and read it….</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3</a:t>
            </a:fld>
            <a:endParaRPr lang="en-US"/>
          </a:p>
        </p:txBody>
      </p:sp>
    </p:spTree>
    <p:extLst>
      <p:ext uri="{BB962C8B-B14F-4D97-AF65-F5344CB8AC3E}">
        <p14:creationId xmlns:p14="http://schemas.microsoft.com/office/powerpoint/2010/main" val="1169276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4</a:t>
            </a:fld>
            <a:endParaRPr lang="en-US"/>
          </a:p>
        </p:txBody>
      </p:sp>
    </p:spTree>
    <p:extLst>
      <p:ext uri="{BB962C8B-B14F-4D97-AF65-F5344CB8AC3E}">
        <p14:creationId xmlns:p14="http://schemas.microsoft.com/office/powerpoint/2010/main" val="3128258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 acknowledging that the Challenger disaster was an </a:t>
            </a:r>
            <a:r>
              <a:rPr lang="en-US" i="1" dirty="0" smtClean="0"/>
              <a:t>avoidable</a:t>
            </a:r>
            <a:r>
              <a:rPr lang="en-US" i="0" dirty="0" smtClean="0"/>
              <a:t> accident, I still want to make two columns, or two lists:</a:t>
            </a:r>
            <a:r>
              <a:rPr lang="en-US" i="0" baseline="0" dirty="0" smtClean="0"/>
              <a:t> for column A, 3 ways that it </a:t>
            </a:r>
            <a:r>
              <a:rPr lang="en-US" i="1" baseline="0" dirty="0" smtClean="0"/>
              <a:t>was</a:t>
            </a:r>
            <a:r>
              <a:rPr lang="en-US" i="0" baseline="0" dirty="0" smtClean="0"/>
              <a:t> a tragedy. for column b, three ways that it wasn’t one – I’ll call on people to share….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i="0" baseline="0" dirty="0" smtClean="0"/>
              <a:t>if that wasn’t tragic simply b/c not part of imaginative work of dramatic/literary art, still, the launch was broadcast on live </a:t>
            </a:r>
            <a:r>
              <a:rPr lang="en-US" i="0" baseline="0" dirty="0" err="1" smtClean="0"/>
              <a:t>tv</a:t>
            </a:r>
            <a:r>
              <a:rPr lang="en-US" i="0" baseline="0" dirty="0" smtClean="0"/>
              <a:t>. school children watched the disaster that ended the life of Christa McAuliffe, a school teacher. it’s hard not to imagine the pity and fear felt by the </a:t>
            </a:r>
            <a:r>
              <a:rPr lang="en-US" i="0" baseline="0" dirty="0" err="1" smtClean="0"/>
              <a:t>tv</a:t>
            </a:r>
            <a:r>
              <a:rPr lang="en-US" i="0" baseline="0" dirty="0" smtClean="0"/>
              <a:t> audience.</a:t>
            </a:r>
            <a:endParaRPr lang="en-US" dirty="0" smtClean="0"/>
          </a:p>
          <a:p>
            <a:r>
              <a:rPr lang="en-US" i="0" baseline="0" dirty="0" smtClean="0"/>
              <a:t>if those deaths tragic because an </a:t>
            </a:r>
            <a:r>
              <a:rPr lang="en-US" i="1" baseline="0" dirty="0" smtClean="0"/>
              <a:t>avoidable</a:t>
            </a:r>
            <a:r>
              <a:rPr lang="en-US" i="0" baseline="0" dirty="0" smtClean="0"/>
              <a:t> accident, still, how are they tragic characters? they had no control over their deaths.</a:t>
            </a:r>
          </a:p>
          <a:p>
            <a:r>
              <a:rPr lang="en-US" sz="1100" b="0" i="0" kern="1200" baseline="0" dirty="0" smtClean="0">
                <a:solidFill>
                  <a:schemeClr val="tx1"/>
                </a:solidFill>
                <a:effectLst/>
                <a:latin typeface="Tahoma" pitchFamily="34" charset="0"/>
                <a:ea typeface="+mn-ea"/>
                <a:cs typeface="+mn-cs"/>
              </a:rPr>
              <a:t>was the CD a tragedy because…</a:t>
            </a:r>
          </a:p>
          <a:p>
            <a:pPr lvl="1"/>
            <a:r>
              <a:rPr lang="en-US" b="0" i="0" kern="1200" baseline="0" dirty="0" smtClean="0">
                <a:solidFill>
                  <a:schemeClr val="tx1"/>
                </a:solidFill>
                <a:effectLst/>
                <a:latin typeface="Tahoma" pitchFamily="34" charset="0"/>
                <a:ea typeface="+mn-ea"/>
                <a:cs typeface="+mn-cs"/>
              </a:rPr>
              <a:t>suffering and death?</a:t>
            </a:r>
          </a:p>
          <a:p>
            <a:pPr lvl="1"/>
            <a:r>
              <a:rPr lang="en-US" b="0" i="0" kern="1200" baseline="0" dirty="0" smtClean="0">
                <a:solidFill>
                  <a:schemeClr val="tx1"/>
                </a:solidFill>
                <a:effectLst/>
                <a:latin typeface="Tahoma" pitchFamily="34" charset="0"/>
                <a:ea typeface="+mn-ea"/>
                <a:cs typeface="+mn-cs"/>
              </a:rPr>
              <a:t>suffering and of a higher order (non-ordinary)</a:t>
            </a:r>
          </a:p>
          <a:p>
            <a:pPr lvl="2"/>
            <a:r>
              <a:rPr lang="en-US" b="0" i="0" kern="1200" baseline="0" dirty="0" smtClean="0">
                <a:solidFill>
                  <a:schemeClr val="tx1"/>
                </a:solidFill>
                <a:effectLst/>
                <a:latin typeface="Tahoma" pitchFamily="34" charset="0"/>
                <a:ea typeface="+mn-ea"/>
                <a:cs typeface="+mn-cs"/>
              </a:rPr>
              <a:t>more horrific?</a:t>
            </a:r>
          </a:p>
          <a:p>
            <a:pPr lvl="2"/>
            <a:r>
              <a:rPr lang="en-US" b="0" i="0" kern="1200" baseline="0" dirty="0" smtClean="0">
                <a:solidFill>
                  <a:schemeClr val="tx1"/>
                </a:solidFill>
                <a:effectLst/>
                <a:latin typeface="Tahoma" pitchFamily="34" charset="0"/>
                <a:ea typeface="+mn-ea"/>
                <a:cs typeface="+mn-cs"/>
              </a:rPr>
              <a:t>evil?</a:t>
            </a:r>
          </a:p>
          <a:p>
            <a:pPr lvl="1"/>
            <a:r>
              <a:rPr lang="en-US" b="0" i="0" kern="1200" baseline="0" dirty="0" smtClean="0">
                <a:solidFill>
                  <a:schemeClr val="tx1"/>
                </a:solidFill>
                <a:effectLst/>
                <a:latin typeface="Tahoma" pitchFamily="34" charset="0"/>
                <a:ea typeface="+mn-ea"/>
                <a:cs typeface="+mn-cs"/>
              </a:rPr>
              <a:t>suffering and death that seizes the national imagination?</a:t>
            </a:r>
          </a:p>
          <a:p>
            <a:pPr lvl="2"/>
            <a:r>
              <a:rPr lang="en-US" b="0" i="0" kern="1200" baseline="0" dirty="0" smtClean="0">
                <a:solidFill>
                  <a:schemeClr val="tx1"/>
                </a:solidFill>
                <a:effectLst/>
                <a:latin typeface="Tahoma" pitchFamily="34" charset="0"/>
                <a:ea typeface="+mn-ea"/>
                <a:cs typeface="+mn-cs"/>
              </a:rPr>
              <a:t>the death of Christa McAuliffe, the first teacher in space</a:t>
            </a:r>
          </a:p>
          <a:p>
            <a:pPr lvl="2"/>
            <a:r>
              <a:rPr lang="en-US" b="0" i="0" kern="1200" baseline="0" dirty="0" smtClean="0">
                <a:solidFill>
                  <a:schemeClr val="tx1"/>
                </a:solidFill>
                <a:effectLst/>
                <a:latin typeface="Tahoma" pitchFamily="34" charset="0"/>
                <a:ea typeface="+mn-ea"/>
                <a:cs typeface="+mn-cs"/>
              </a:rPr>
              <a:t>multiple deaths witnessed on national television?</a:t>
            </a:r>
          </a:p>
          <a:p>
            <a:pPr lvl="0"/>
            <a:r>
              <a:rPr lang="en-US" b="0" i="0" kern="1200" baseline="0" dirty="0" smtClean="0">
                <a:solidFill>
                  <a:schemeClr val="tx1"/>
                </a:solidFill>
                <a:effectLst/>
                <a:latin typeface="Tahoma" pitchFamily="34" charset="0"/>
                <a:ea typeface="+mn-ea"/>
                <a:cs typeface="+mn-cs"/>
              </a:rPr>
              <a:t>is all death, all suffering tragic? is life fundamentally tragic?</a:t>
            </a:r>
          </a:p>
          <a:p>
            <a:pPr lvl="0"/>
            <a:r>
              <a:rPr lang="en-US" b="0" i="0" kern="1200" baseline="0" dirty="0" smtClean="0">
                <a:solidFill>
                  <a:schemeClr val="tx1"/>
                </a:solidFill>
                <a:effectLst/>
                <a:latin typeface="Tahoma" pitchFamily="34" charset="0"/>
                <a:ea typeface="+mn-ea"/>
                <a:cs typeface="+mn-cs"/>
              </a:rPr>
              <a:t>or is tragedy fundamentally and exclusively a lit genre?</a:t>
            </a:r>
          </a:p>
          <a:p>
            <a:pPr lvl="0"/>
            <a:r>
              <a:rPr lang="en-US" b="0" i="0" kern="1200" baseline="0" dirty="0" smtClean="0">
                <a:solidFill>
                  <a:schemeClr val="tx1"/>
                </a:solidFill>
                <a:effectLst/>
                <a:latin typeface="Tahoma" pitchFamily="34" charset="0"/>
                <a:ea typeface="+mn-ea"/>
                <a:cs typeface="+mn-cs"/>
              </a:rPr>
              <a:t>what is tragedy?</a:t>
            </a:r>
            <a:endParaRPr lang="en-US" i="0" dirty="0" smtClean="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5</a:t>
            </a:fld>
            <a:endParaRPr lang="en-US"/>
          </a:p>
        </p:txBody>
      </p:sp>
    </p:spTree>
    <p:extLst>
      <p:ext uri="{BB962C8B-B14F-4D97-AF65-F5344CB8AC3E}">
        <p14:creationId xmlns:p14="http://schemas.microsoft.com/office/powerpoint/2010/main" val="1248890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6</a:t>
            </a:fld>
            <a:endParaRPr lang="en-US"/>
          </a:p>
        </p:txBody>
      </p:sp>
    </p:spTree>
    <p:extLst>
      <p:ext uri="{BB962C8B-B14F-4D97-AF65-F5344CB8AC3E}">
        <p14:creationId xmlns:p14="http://schemas.microsoft.com/office/powerpoint/2010/main" val="1979605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7</a:t>
            </a:fld>
            <a:endParaRPr lang="en-US"/>
          </a:p>
        </p:txBody>
      </p:sp>
    </p:spTree>
    <p:extLst>
      <p:ext uri="{BB962C8B-B14F-4D97-AF65-F5344CB8AC3E}">
        <p14:creationId xmlns:p14="http://schemas.microsoft.com/office/powerpoint/2010/main" val="1511242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GENERAL CONSIDERATIONS: </a:t>
            </a:r>
            <a:r>
              <a:rPr lang="en-US" i="1" dirty="0" smtClean="0"/>
              <a:t>Modern Tragedy</a:t>
            </a:r>
            <a:r>
              <a:rPr lang="en-US" dirty="0" smtClean="0"/>
              <a:t> as “crossroads”</a:t>
            </a:r>
          </a:p>
          <a:p>
            <a:pPr lvl="2"/>
            <a:r>
              <a:rPr lang="en-US" sz="1100" kern="1200" baseline="0" dirty="0" smtClean="0">
                <a:solidFill>
                  <a:schemeClr val="tx1"/>
                </a:solidFill>
                <a:latin typeface="Tahoma" pitchFamily="34" charset="0"/>
                <a:ea typeface="+mn-ea"/>
                <a:cs typeface="+mn-cs"/>
              </a:rPr>
              <a:t>p. 13. on the book as crossroads between experience, literature, academic theoretical debates. w's own personal experience tragedies and its connection to tragedies of his age</a:t>
            </a:r>
            <a:endParaRPr lang="en-US" dirty="0" smtClean="0"/>
          </a:p>
          <a:p>
            <a:pPr lvl="1"/>
            <a:r>
              <a:rPr lang="en-US" dirty="0" smtClean="0"/>
              <a:t>Experience</a:t>
            </a:r>
          </a:p>
          <a:p>
            <a:pPr lvl="1"/>
            <a:r>
              <a:rPr lang="en-US" dirty="0" smtClean="0"/>
              <a:t>Literary/dramatic works</a:t>
            </a:r>
          </a:p>
          <a:p>
            <a:pPr lvl="1"/>
            <a:r>
              <a:rPr lang="en-US" dirty="0" smtClean="0"/>
              <a:t>Theory</a:t>
            </a:r>
          </a:p>
          <a:p>
            <a:pPr lvl="2"/>
            <a:r>
              <a:rPr lang="en-US" dirty="0" smtClean="0"/>
              <a:t>“Deep relations” between history and literature</a:t>
            </a:r>
          </a:p>
          <a:p>
            <a:pPr marL="1371600" marR="0" lvl="3" indent="0" algn="l" defTabSz="914400" rtl="0" eaLnBrk="1" fontAlgn="base" latinLnBrk="0" hangingPunct="1">
              <a:lnSpc>
                <a:spcPct val="100000"/>
              </a:lnSpc>
              <a:spcBef>
                <a:spcPct val="30000"/>
              </a:spcBef>
              <a:spcAft>
                <a:spcPct val="0"/>
              </a:spcAft>
              <a:buClrTx/>
              <a:buSzTx/>
              <a:buFontTx/>
              <a:buNone/>
              <a:tabLst/>
              <a:defRPr/>
            </a:pPr>
            <a:r>
              <a:rPr lang="en-US" sz="1100" kern="1200" baseline="0" dirty="0" smtClean="0">
                <a:solidFill>
                  <a:schemeClr val="tx1"/>
                </a:solidFill>
                <a:latin typeface="Tahoma" pitchFamily="34" charset="0"/>
                <a:ea typeface="+mn-ea"/>
                <a:cs typeface="+mn-cs"/>
              </a:rPr>
              <a:t>basic idea, "central argument": the deep relations between the actual forms of our history and the tragic forms within which these are perceived, articulated, and reshaped" (208).</a:t>
            </a:r>
          </a:p>
          <a:p>
            <a:r>
              <a:rPr lang="en-US" dirty="0" smtClean="0"/>
              <a:t>Problem of lived versus literary tragedy</a:t>
            </a:r>
          </a:p>
          <a:p>
            <a:pPr lvl="1"/>
            <a:r>
              <a:rPr lang="en-US" dirty="0" smtClean="0"/>
              <a:t>the great challenge that W confronts here is the one announced from day one of our course: what is tragedy? if we can even conceive of lived experiences</a:t>
            </a:r>
            <a:r>
              <a:rPr lang="en-US" baseline="0" dirty="0" smtClean="0"/>
              <a:t> as tragic, then what is the connection between those experiences and literary versions? when </a:t>
            </a:r>
            <a:r>
              <a:rPr lang="en-US" baseline="0" dirty="0" err="1" smtClean="0"/>
              <a:t>soph</a:t>
            </a:r>
            <a:r>
              <a:rPr lang="en-US" baseline="0" dirty="0" smtClean="0"/>
              <a:t> has his chorus in OAC say, “Not to be born is best,” he seems to be saying that </a:t>
            </a:r>
            <a:r>
              <a:rPr lang="en-US" baseline="0" dirty="0" err="1" smtClean="0"/>
              <a:t>Oed</a:t>
            </a:r>
            <a:r>
              <a:rPr lang="en-US" baseline="0" dirty="0" smtClean="0"/>
              <a:t> exemplifies the fundamental tragedy of human existence. then what is the point of tragic art? is it to derive pleasure from pity and fear? is, then, that pleasure positive, constructive? or is it a perverse pleasure, maybe dangerous?</a:t>
            </a:r>
            <a:endParaRPr lang="en-US" sz="1100" kern="1200" baseline="0" dirty="0" smtClean="0">
              <a:solidFill>
                <a:schemeClr val="tx1"/>
              </a:solidFill>
              <a:latin typeface="Tahoma" pitchFamily="34" charset="0"/>
              <a:ea typeface="+mn-ea"/>
              <a:cs typeface="+mn-cs"/>
            </a:endParaRP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8</a:t>
            </a:fld>
            <a:endParaRPr lang="en-US"/>
          </a:p>
        </p:txBody>
      </p:sp>
    </p:spTree>
    <p:extLst>
      <p:ext uri="{BB962C8B-B14F-4D97-AF65-F5344CB8AC3E}">
        <p14:creationId xmlns:p14="http://schemas.microsoft.com/office/powerpoint/2010/main" val="12281268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“Tragedy and the Tradition”</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100" kern="1200" baseline="0" dirty="0" smtClean="0">
                <a:solidFill>
                  <a:schemeClr val="tx1"/>
                </a:solidFill>
                <a:latin typeface="Tahoma" pitchFamily="34" charset="0"/>
                <a:ea typeface="+mn-ea"/>
                <a:cs typeface="+mn-cs"/>
              </a:rPr>
              <a:t>16. tradition not as mere reception of past but as interpretation of it, "a selection and valuation of ancestors, rather than a neutral record." "it is not the contrast but the relationship between modern and traditional that concerns the cultural historian." to place works in context "as well as in their historical continuity."</a:t>
            </a:r>
            <a:endParaRPr lang="en-US" dirty="0" smtClean="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9</a:t>
            </a:fld>
            <a:endParaRPr lang="en-US"/>
          </a:p>
        </p:txBody>
      </p:sp>
    </p:spTree>
    <p:extLst>
      <p:ext uri="{BB962C8B-B14F-4D97-AF65-F5344CB8AC3E}">
        <p14:creationId xmlns:p14="http://schemas.microsoft.com/office/powerpoint/2010/main" val="5907816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191311"/>
            <a:ext cx="8534400" cy="1470025"/>
          </a:xfrm>
          <a:noFill/>
        </p:spPr>
        <p:txBody>
          <a:bodyPr>
            <a:noAutofit/>
          </a:bodyPr>
          <a:lstStyle>
            <a:lvl1pPr algn="ctr">
              <a:defRPr sz="4800" b="0">
                <a:solidFill>
                  <a:schemeClr val="bg1"/>
                </a:solidFill>
                <a:effectLst>
                  <a:outerShdw blurRad="38100" dist="63500" dir="2700000" algn="tl">
                    <a:srgbClr val="000000">
                      <a:alpha val="43137"/>
                    </a:srgbClr>
                  </a:outerShdw>
                </a:effectLst>
                <a:latin typeface="+mj-lt"/>
                <a:cs typeface="Levenim MT" pitchFamily="2" charset="-79"/>
              </a:defRPr>
            </a:lvl1pPr>
          </a:lstStyle>
          <a:p>
            <a:r>
              <a:rPr lang="en-US" smtClean="0"/>
              <a:t>Click to edit Master title style</a:t>
            </a:r>
            <a:endParaRPr lang="en-US" dirty="0"/>
          </a:p>
        </p:txBody>
      </p:sp>
      <p:sp>
        <p:nvSpPr>
          <p:cNvPr id="3" name="Subtitle 2"/>
          <p:cNvSpPr>
            <a:spLocks noGrp="1"/>
          </p:cNvSpPr>
          <p:nvPr>
            <p:ph type="subTitle" idx="1"/>
          </p:nvPr>
        </p:nvSpPr>
        <p:spPr>
          <a:xfrm>
            <a:off x="304800" y="2947086"/>
            <a:ext cx="8534400" cy="1752600"/>
          </a:xfrm>
        </p:spPr>
        <p:txBody>
          <a:bodyPr>
            <a:normAutofit/>
          </a:bodyPr>
          <a:lstStyle>
            <a:lvl1pPr marL="0" indent="0" algn="ctr">
              <a:buNone/>
              <a:defRPr sz="3600" b="1">
                <a:solidFill>
                  <a:schemeClr val="accent1">
                    <a:lumMod val="75000"/>
                  </a:schemeClr>
                </a:solidFill>
                <a:effectLst/>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effectLst>
                  <a:outerShdw dist="38100" sx="1000" sy="1000" algn="ctr" rotWithShape="0">
                    <a:srgbClr val="000000"/>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26-oct-17</a:t>
            </a:r>
            <a:endParaRPr lang="en-US"/>
          </a:p>
        </p:txBody>
      </p:sp>
      <p:sp>
        <p:nvSpPr>
          <p:cNvPr id="7" name="Slide Number Placeholder 6"/>
          <p:cNvSpPr>
            <a:spLocks noGrp="1"/>
          </p:cNvSpPr>
          <p:nvPr>
            <p:ph type="sldNum" sz="quarter" idx="12"/>
          </p:nvPr>
        </p:nvSpPr>
        <p:spPr/>
        <p:txBody>
          <a:bodyPr/>
          <a:lstStyle/>
          <a:p>
            <a:fld id="{8CA028EF-8D2F-4BE3-B1C0-CE3278149C79}" type="slidenum">
              <a:rPr lang="en-US" smtClean="0"/>
              <a:pPr/>
              <a:t>‹#›</a:t>
            </a:fld>
            <a:endParaRPr lang="en-US"/>
          </a:p>
        </p:txBody>
      </p:sp>
      <p:sp>
        <p:nvSpPr>
          <p:cNvPr id="10"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williams modern tragedy</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26-oct-17</a:t>
            </a:r>
            <a:endParaRPr lang="en-US"/>
          </a:p>
        </p:txBody>
      </p:sp>
      <p:sp>
        <p:nvSpPr>
          <p:cNvPr id="7" name="Slide Number Placeholder 6"/>
          <p:cNvSpPr>
            <a:spLocks noGrp="1"/>
          </p:cNvSpPr>
          <p:nvPr>
            <p:ph type="sldNum" sz="quarter" idx="12"/>
          </p:nvPr>
        </p:nvSpPr>
        <p:spPr/>
        <p:txBody>
          <a:bodyPr/>
          <a:lstStyle/>
          <a:p>
            <a:fld id="{0E2B0241-DBC4-47FC-A6F0-845E6B9C1C6A}" type="slidenum">
              <a:rPr lang="en-US" smtClean="0"/>
              <a:pPr/>
              <a:t>‹#›</a:t>
            </a:fld>
            <a:endParaRPr lang="en-US"/>
          </a:p>
        </p:txBody>
      </p:sp>
      <p:sp>
        <p:nvSpPr>
          <p:cNvPr id="9"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williams modern tragedy</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26-oct-17</a:t>
            </a:r>
            <a:endParaRPr lang="en-US"/>
          </a:p>
        </p:txBody>
      </p:sp>
      <p:sp>
        <p:nvSpPr>
          <p:cNvPr id="6" name="Slide Number Placeholder 5"/>
          <p:cNvSpPr>
            <a:spLocks noGrp="1"/>
          </p:cNvSpPr>
          <p:nvPr>
            <p:ph type="sldNum" sz="quarter" idx="12"/>
          </p:nvPr>
        </p:nvSpPr>
        <p:spPr/>
        <p:txBody>
          <a:bodyPr/>
          <a:lstStyle/>
          <a:p>
            <a:fld id="{C94D3E10-C0C1-4D71-A41A-6CB8B8E1C6BB}" type="slidenum">
              <a:rPr lang="en-US" smtClean="0"/>
              <a:pPr/>
              <a:t>‹#›</a:t>
            </a:fld>
            <a:endParaRPr lang="en-US"/>
          </a:p>
        </p:txBody>
      </p:sp>
      <p:sp>
        <p:nvSpPr>
          <p:cNvPr id="8"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williams modern tragedy</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26-oct-17</a:t>
            </a:r>
            <a:endParaRPr lang="en-US"/>
          </a:p>
        </p:txBody>
      </p:sp>
      <p:sp>
        <p:nvSpPr>
          <p:cNvPr id="6" name="Slide Number Placeholder 5"/>
          <p:cNvSpPr>
            <a:spLocks noGrp="1"/>
          </p:cNvSpPr>
          <p:nvPr>
            <p:ph type="sldNum" sz="quarter" idx="12"/>
          </p:nvPr>
        </p:nvSpPr>
        <p:spPr/>
        <p:txBody>
          <a:bodyPr/>
          <a:lstStyle/>
          <a:p>
            <a:fld id="{F5E7D54D-86BF-4ED5-B0AB-3890F7CE24D8}" type="slidenum">
              <a:rPr lang="en-US" smtClean="0"/>
              <a:pPr/>
              <a:t>‹#›</a:t>
            </a:fld>
            <a:endParaRPr lang="en-US"/>
          </a:p>
        </p:txBody>
      </p:sp>
      <p:sp>
        <p:nvSpPr>
          <p:cNvPr id="9"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williams modern tragedy</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600200" y="266700"/>
            <a:ext cx="7315200" cy="14097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600200" y="1752600"/>
            <a:ext cx="35814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334000" y="1752600"/>
            <a:ext cx="3581400" cy="4419600"/>
          </a:xfrm>
        </p:spPr>
        <p:txBody>
          <a:bodyPr/>
          <a:lstStyle/>
          <a:p>
            <a:r>
              <a:rPr lang="en-US" smtClean="0"/>
              <a:t>Click icon to add clip art</a:t>
            </a:r>
            <a:endParaRPr lang="en-US"/>
          </a:p>
        </p:txBody>
      </p:sp>
      <p:sp>
        <p:nvSpPr>
          <p:cNvPr id="5" name="Date Placeholder 4"/>
          <p:cNvSpPr>
            <a:spLocks noGrp="1"/>
          </p:cNvSpPr>
          <p:nvPr>
            <p:ph type="dt" sz="half" idx="10"/>
          </p:nvPr>
        </p:nvSpPr>
        <p:spPr>
          <a:xfrm>
            <a:off x="1688757" y="6248400"/>
            <a:ext cx="1905000" cy="457200"/>
          </a:xfrm>
        </p:spPr>
        <p:txBody>
          <a:bodyPr/>
          <a:lstStyle>
            <a:lvl1pPr>
              <a:defRPr/>
            </a:lvl1pPr>
          </a:lstStyle>
          <a:p>
            <a:r>
              <a:rPr lang="en-US" smtClean="0"/>
              <a:t>26-oct-17</a:t>
            </a:r>
            <a:endParaRPr lang="en-US"/>
          </a:p>
        </p:txBody>
      </p:sp>
      <p:sp>
        <p:nvSpPr>
          <p:cNvPr id="7" name="Slide Number Placeholder 6"/>
          <p:cNvSpPr>
            <a:spLocks noGrp="1"/>
          </p:cNvSpPr>
          <p:nvPr>
            <p:ph type="sldNum" sz="quarter" idx="12"/>
          </p:nvPr>
        </p:nvSpPr>
        <p:spPr>
          <a:xfrm>
            <a:off x="6946557" y="6248400"/>
            <a:ext cx="1905000" cy="457200"/>
          </a:xfrm>
        </p:spPr>
        <p:txBody>
          <a:bodyPr/>
          <a:lstStyle>
            <a:lvl1pPr>
              <a:defRPr/>
            </a:lvl1pPr>
          </a:lstStyle>
          <a:p>
            <a:fld id="{DCF7D5BA-2450-4DE4-93DC-4BB79E372CED}" type="slidenum">
              <a:rPr lang="en-US"/>
              <a:pPr/>
              <a:t>‹#›</a:t>
            </a:fld>
            <a:endParaRPr lang="en-US"/>
          </a:p>
        </p:txBody>
      </p:sp>
      <p:sp>
        <p:nvSpPr>
          <p:cNvPr id="9" name="Footer Placeholder 5"/>
          <p:cNvSpPr>
            <a:spLocks noGrp="1"/>
          </p:cNvSpPr>
          <p:nvPr>
            <p:ph type="ftr" sz="quarter" idx="3"/>
          </p:nvPr>
        </p:nvSpPr>
        <p:spPr>
          <a:xfrm>
            <a:off x="3822357" y="6257709"/>
            <a:ext cx="2895600" cy="45720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williams modern tragedy</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0200" y="266700"/>
            <a:ext cx="7315200" cy="14097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600200" y="1752600"/>
            <a:ext cx="35814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334000" y="1752600"/>
            <a:ext cx="35814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688757" y="6248400"/>
            <a:ext cx="1905000" cy="457200"/>
          </a:xfrm>
        </p:spPr>
        <p:txBody>
          <a:bodyPr/>
          <a:lstStyle>
            <a:lvl1pPr>
              <a:defRPr/>
            </a:lvl1pPr>
          </a:lstStyle>
          <a:p>
            <a:r>
              <a:rPr lang="en-US" smtClean="0"/>
              <a:t>26-oct-17</a:t>
            </a:r>
            <a:endParaRPr lang="en-US"/>
          </a:p>
        </p:txBody>
      </p:sp>
      <p:sp>
        <p:nvSpPr>
          <p:cNvPr id="6" name="Footer Placeholder 5"/>
          <p:cNvSpPr>
            <a:spLocks noGrp="1"/>
          </p:cNvSpPr>
          <p:nvPr>
            <p:ph type="ftr" sz="quarter" idx="11"/>
          </p:nvPr>
        </p:nvSpPr>
        <p:spPr>
          <a:xfrm>
            <a:off x="3822357" y="6248400"/>
            <a:ext cx="2895600" cy="457200"/>
          </a:xfrm>
          <a:prstGeom prst="rect">
            <a:avLst/>
          </a:prstGeom>
        </p:spPr>
        <p:txBody>
          <a:bodyPr anchor="ctr" anchorCtr="0"/>
          <a:lstStyle>
            <a:lvl1pPr marL="0" marR="0" indent="0" algn="ctr" defTabSz="914400" rtl="0" eaLnBrk="1" fontAlgn="base" latinLnBrk="0" hangingPunct="1">
              <a:lnSpc>
                <a:spcPct val="100000"/>
              </a:lnSpc>
              <a:spcBef>
                <a:spcPct val="0"/>
              </a:spcBef>
              <a:spcAft>
                <a:spcPct val="0"/>
              </a:spcAft>
              <a:buClrTx/>
              <a:buSzTx/>
              <a:buFontTx/>
              <a:buNone/>
              <a:tabLst/>
              <a:defRPr i="0"/>
            </a:lvl1pPr>
          </a:lstStyle>
          <a:p>
            <a:r>
              <a:rPr lang="en-US" smtClean="0"/>
              <a:t>williams modern tragedy</a:t>
            </a:r>
          </a:p>
        </p:txBody>
      </p:sp>
      <p:sp>
        <p:nvSpPr>
          <p:cNvPr id="7" name="Slide Number Placeholder 6"/>
          <p:cNvSpPr>
            <a:spLocks noGrp="1"/>
          </p:cNvSpPr>
          <p:nvPr>
            <p:ph type="sldNum" sz="quarter" idx="12"/>
          </p:nvPr>
        </p:nvSpPr>
        <p:spPr>
          <a:xfrm>
            <a:off x="6946557" y="6248400"/>
            <a:ext cx="1905000" cy="457200"/>
          </a:xfrm>
        </p:spPr>
        <p:txBody>
          <a:bodyPr/>
          <a:lstStyle>
            <a:lvl1pPr>
              <a:defRPr/>
            </a:lvl1pPr>
          </a:lstStyle>
          <a:p>
            <a:fld id="{3CA14644-1A19-4066-9D2B-9C4AE6988583}"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Untitled-1.jpg"/>
          <p:cNvPicPr>
            <a:picLocks noChangeAspect="1"/>
          </p:cNvPicPr>
          <p:nvPr userDrawn="1"/>
        </p:nvPicPr>
        <p:blipFill>
          <a:blip r:embed="rId2" cstate="print"/>
          <a:stretch>
            <a:fillRect/>
          </a:stretch>
        </p:blipFill>
        <p:spPr>
          <a:xfrm>
            <a:off x="635000" y="1104900"/>
            <a:ext cx="3251200" cy="4648200"/>
          </a:xfrm>
          <a:prstGeom prst="rect">
            <a:avLst/>
          </a:prstGeom>
        </p:spPr>
      </p:pic>
      <p:sp>
        <p:nvSpPr>
          <p:cNvPr id="5" name="Title 1"/>
          <p:cNvSpPr>
            <a:spLocks noGrp="1"/>
          </p:cNvSpPr>
          <p:nvPr userDrawn="1">
            <p:ph type="ctrTitle"/>
          </p:nvPr>
        </p:nvSpPr>
        <p:spPr>
          <a:xfrm>
            <a:off x="4121012" y="1922208"/>
            <a:ext cx="4800600" cy="769441"/>
          </a:xfrm>
          <a:noFill/>
        </p:spPr>
        <p:txBody>
          <a:bodyPr wrap="square" anchor="b" anchorCtr="0">
            <a:noAutofit/>
          </a:bodyPr>
          <a:lstStyle/>
          <a:p>
            <a:pPr algn="l"/>
            <a:endParaRPr lang="en-US" dirty="0">
              <a:solidFill>
                <a:srgbClr val="FFFFFF"/>
              </a:solidFill>
              <a:effectLst/>
            </a:endParaRPr>
          </a:p>
        </p:txBody>
      </p:sp>
      <p:sp>
        <p:nvSpPr>
          <p:cNvPr id="6" name="Subtitle 2"/>
          <p:cNvSpPr>
            <a:spLocks noGrp="1"/>
          </p:cNvSpPr>
          <p:nvPr userDrawn="1">
            <p:ph type="subTitle" idx="1"/>
          </p:nvPr>
        </p:nvSpPr>
        <p:spPr>
          <a:xfrm>
            <a:off x="4121012" y="3327691"/>
            <a:ext cx="4800600" cy="1077218"/>
          </a:xfrm>
        </p:spPr>
        <p:txBody>
          <a:bodyPr wrap="square">
            <a:noAutofit/>
          </a:bodyPr>
          <a:lstStyle>
            <a:lvl1pPr marL="0" indent="0">
              <a:buNone/>
              <a:defRPr/>
            </a:lvl1pPr>
          </a:lstStyle>
          <a:p>
            <a:pPr algn="l"/>
            <a:endParaRPr lang="en-US" dirty="0">
              <a:solidFill>
                <a:srgbClr val="FFFFFF"/>
              </a:solidFill>
            </a:endParaRPr>
          </a:p>
        </p:txBody>
      </p:sp>
    </p:spTree>
    <p:extLst>
      <p:ext uri="{BB962C8B-B14F-4D97-AF65-F5344CB8AC3E}">
        <p14:creationId xmlns:p14="http://schemas.microsoft.com/office/powerpoint/2010/main" val="3973925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spc="0" baseline="0">
                <a:solidFill>
                  <a:srgbClr val="000099"/>
                </a:solidFill>
                <a:effectLst>
                  <a:outerShdw blurRad="50800" dist="25400" dir="2700000" algn="tl" rotWithShape="0">
                    <a:prstClr val="black">
                      <a:alpha val="25000"/>
                    </a:prstClr>
                  </a:outerShdw>
                </a:effectLst>
                <a:latin typeface="+mn-lt"/>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Clr>
                <a:srgbClr val="0000FF"/>
              </a:buClr>
              <a:buSzPct val="125000"/>
              <a:buFont typeface="Arial" pitchFamily="34" charset="0"/>
              <a:buChar char="•"/>
              <a:defRPr/>
            </a:lvl1pPr>
            <a:lvl2pPr>
              <a:buClr>
                <a:schemeClr val="accent5"/>
              </a:buClr>
              <a:buSzPct val="125000"/>
              <a:buFont typeface="Arial" pitchFamily="34" charset="0"/>
              <a:buChar char="•"/>
              <a:defRPr/>
            </a:lvl2pPr>
            <a:lvl3pPr>
              <a:buClr>
                <a:schemeClr val="accent3">
                  <a:lumMod val="75000"/>
                </a:schemeClr>
              </a:buClr>
              <a:buSzPct val="125000"/>
              <a:defRPr/>
            </a:lvl3pPr>
            <a:lvl4pPr>
              <a:buClr>
                <a:srgbClr val="00B0F0"/>
              </a:buClr>
              <a:buFont typeface="Arial" pitchFamily="34" charset="0"/>
              <a:buChar char="•"/>
              <a:defRPr/>
            </a:lvl4pPr>
            <a:lvl5pPr>
              <a:buClr>
                <a:schemeClr val="accent3">
                  <a:lumMod val="75000"/>
                </a:schemeClr>
              </a:buClr>
              <a:buFont typeface="Arial"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26-oct-17</a:t>
            </a:r>
            <a:endParaRPr lang="en-US"/>
          </a:p>
        </p:txBody>
      </p:sp>
      <p:sp>
        <p:nvSpPr>
          <p:cNvPr id="6" name="Slide Number Placeholder 5"/>
          <p:cNvSpPr>
            <a:spLocks noGrp="1"/>
          </p:cNvSpPr>
          <p:nvPr>
            <p:ph type="sldNum" sz="quarter" idx="12"/>
          </p:nvPr>
        </p:nvSpPr>
        <p:spPr/>
        <p:txBody>
          <a:bodyPr/>
          <a:lstStyle/>
          <a:p>
            <a:fld id="{C84949BF-B90B-4E25-9A47-07E9FB3241D4}" type="slidenum">
              <a:rPr lang="en-US" smtClean="0"/>
              <a:pPr/>
              <a:t>‹#›</a:t>
            </a:fld>
            <a:endParaRPr lang="en-US"/>
          </a:p>
        </p:txBody>
      </p:sp>
      <p:sp>
        <p:nvSpPr>
          <p:cNvPr id="7" name="Footer Placeholder 5"/>
          <p:cNvSpPr>
            <a:spLocks noGrp="1"/>
          </p:cNvSpPr>
          <p:nvPr>
            <p:ph type="ftr" sz="quarter" idx="3"/>
          </p:nvPr>
        </p:nvSpPr>
        <p:spPr>
          <a:xfrm>
            <a:off x="3124200" y="6355080"/>
            <a:ext cx="2895600" cy="365760"/>
          </a:xfrm>
          <a:prstGeom prst="rect">
            <a:avLst/>
          </a:prstGeom>
        </p:spPr>
        <p:txBody>
          <a:bodyPr/>
          <a:lstStyle>
            <a:lvl1pPr algn="ctr" rtl="0" fontAlgn="base">
              <a:spcBef>
                <a:spcPct val="0"/>
              </a:spcBef>
              <a:spcAft>
                <a:spcPct val="0"/>
              </a:spcAft>
              <a:defRPr lang="en-US" sz="1200" i="0" kern="1200" smtClean="0">
                <a:solidFill>
                  <a:schemeClr val="tx1">
                    <a:tint val="75000"/>
                  </a:schemeClr>
                </a:solidFill>
                <a:latin typeface="Arial" charset="0"/>
                <a:ea typeface="+mn-ea"/>
                <a:cs typeface="+mn-cs"/>
              </a:defRPr>
            </a:lvl1pPr>
          </a:lstStyle>
          <a:p>
            <a:r>
              <a:rPr lang="en-US" smtClean="0"/>
              <a:t>williams modern tragedy</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spc="0" baseline="0">
                <a:solidFill>
                  <a:srgbClr val="000099"/>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914400" y="1600200"/>
            <a:ext cx="7772400" cy="4525963"/>
          </a:xfrm>
        </p:spPr>
        <p:txBody>
          <a:bodyPr>
            <a:normAutofit/>
          </a:bodyPr>
          <a:lstStyle>
            <a:lvl1pPr marL="0" indent="0">
              <a:buClr>
                <a:srgbClr val="0000FF"/>
              </a:buClr>
              <a:buSzPct val="125000"/>
              <a:buFont typeface="Arial" pitchFamily="34" charset="0"/>
              <a:buNone/>
              <a:defRPr sz="2800"/>
            </a:lvl1pPr>
            <a:lvl2pPr marL="457200" indent="0">
              <a:buClr>
                <a:schemeClr val="accent5"/>
              </a:buClr>
              <a:buSzPct val="125000"/>
              <a:buFont typeface="Arial" pitchFamily="34" charset="0"/>
              <a:buNone/>
              <a:defRPr sz="2400"/>
            </a:lvl2pPr>
            <a:lvl3pPr marL="914400" indent="0">
              <a:buClr>
                <a:schemeClr val="accent3">
                  <a:lumMod val="75000"/>
                </a:schemeClr>
              </a:buClr>
              <a:buSzPct val="125000"/>
              <a:buNone/>
              <a:defRPr sz="2000"/>
            </a:lvl3pPr>
            <a:lvl4pPr marL="1371600" indent="0">
              <a:buClr>
                <a:srgbClr val="00B0F0"/>
              </a:buClr>
              <a:buFont typeface="Arial" pitchFamily="34" charset="0"/>
              <a:buNone/>
              <a:defRPr sz="1800"/>
            </a:lvl4pPr>
            <a:lvl5pPr marL="1828800" indent="0">
              <a:buClr>
                <a:schemeClr val="accent3">
                  <a:lumMod val="75000"/>
                </a:schemeClr>
              </a:buClr>
              <a:buFont typeface="Arial" pitchFamily="34" charset="0"/>
              <a:buNone/>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26-oct-17</a:t>
            </a:r>
            <a:endParaRPr lang="en-US"/>
          </a:p>
        </p:txBody>
      </p:sp>
      <p:sp>
        <p:nvSpPr>
          <p:cNvPr id="6" name="Slide Number Placeholder 5"/>
          <p:cNvSpPr>
            <a:spLocks noGrp="1"/>
          </p:cNvSpPr>
          <p:nvPr>
            <p:ph type="sldNum" sz="quarter" idx="12"/>
          </p:nvPr>
        </p:nvSpPr>
        <p:spPr/>
        <p:txBody>
          <a:bodyPr/>
          <a:lstStyle/>
          <a:p>
            <a:fld id="{C84949BF-B90B-4E25-9A47-07E9FB3241D4}" type="slidenum">
              <a:rPr lang="en-US" smtClean="0"/>
              <a:pPr/>
              <a:t>‹#›</a:t>
            </a:fld>
            <a:endParaRPr lang="en-US"/>
          </a:p>
        </p:txBody>
      </p:sp>
      <p:sp>
        <p:nvSpPr>
          <p:cNvPr id="7"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williams modern tragedy</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732450"/>
            <a:ext cx="7772400" cy="1362075"/>
          </a:xfrm>
        </p:spPr>
        <p:txBody>
          <a:bodyPr anchor="ctr" anchorCtr="0"/>
          <a:lstStyle>
            <a:lvl1pPr algn="l">
              <a:defRPr sz="4000" b="1" cap="none" baseline="0"/>
            </a:lvl1pPr>
          </a:lstStyle>
          <a:p>
            <a:r>
              <a:rPr lang="en-US" smtClean="0"/>
              <a:t>Click to edit Master title style</a:t>
            </a:r>
            <a:endParaRPr lang="en-US" dirty="0"/>
          </a:p>
        </p:txBody>
      </p:sp>
      <p:sp>
        <p:nvSpPr>
          <p:cNvPr id="7" name="Text Placeholder 2"/>
          <p:cNvSpPr>
            <a:spLocks noGrp="1"/>
          </p:cNvSpPr>
          <p:nvPr>
            <p:ph type="body" idx="1"/>
          </p:nvPr>
        </p:nvSpPr>
        <p:spPr>
          <a:xfrm>
            <a:off x="722313" y="4279100"/>
            <a:ext cx="7772400" cy="1500187"/>
          </a:xfrm>
        </p:spPr>
        <p:txBody>
          <a:bodyPr anchor="t" anchorCtr="0">
            <a:normAutofit/>
          </a:bodyPr>
          <a:lstStyle>
            <a:lvl1pPr marL="0" indent="0">
              <a:buNone/>
              <a:defRPr sz="32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9" name="Straight Connector 8"/>
          <p:cNvCxnSpPr/>
          <p:nvPr userDrawn="1"/>
        </p:nvCxnSpPr>
        <p:spPr>
          <a:xfrm rot="5400000">
            <a:off x="2895600" y="3429000"/>
            <a:ext cx="3200400" cy="0"/>
          </a:xfrm>
          <a:prstGeom prst="line">
            <a:avLst/>
          </a:prstGeom>
          <a:ln w="25400">
            <a:gradFill>
              <a:gsLst>
                <a:gs pos="0">
                  <a:schemeClr val="tx2"/>
                </a:gs>
                <a:gs pos="50000">
                  <a:schemeClr val="accent1">
                    <a:tint val="44500"/>
                    <a:satMod val="160000"/>
                  </a:schemeClr>
                </a:gs>
                <a:gs pos="0">
                  <a:schemeClr val="accent1">
                    <a:tint val="23500"/>
                    <a:satMod val="160000"/>
                    <a:alpha val="0"/>
                  </a:schemeClr>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26-oct-17</a:t>
            </a:r>
            <a:endParaRPr lang="en-US"/>
          </a:p>
        </p:txBody>
      </p:sp>
      <p:sp>
        <p:nvSpPr>
          <p:cNvPr id="7" name="Slide Number Placeholder 6"/>
          <p:cNvSpPr>
            <a:spLocks noGrp="1"/>
          </p:cNvSpPr>
          <p:nvPr>
            <p:ph type="sldNum" sz="quarter" idx="12"/>
          </p:nvPr>
        </p:nvSpPr>
        <p:spPr/>
        <p:txBody>
          <a:bodyPr/>
          <a:lstStyle/>
          <a:p>
            <a:fld id="{E5A160DF-E29A-4672-A7A8-D5391F57194F}" type="slidenum">
              <a:rPr lang="en-US" smtClean="0"/>
              <a:pPr/>
              <a:t>‹#›</a:t>
            </a:fld>
            <a:endParaRPr lang="en-US"/>
          </a:p>
        </p:txBody>
      </p:sp>
      <p:sp>
        <p:nvSpPr>
          <p:cNvPr id="8"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williams modern tragedy</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cxnSp>
        <p:nvCxnSpPr>
          <p:cNvPr id="12" name="Straight Connector 11"/>
          <p:cNvCxnSpPr/>
          <p:nvPr userDrawn="1"/>
        </p:nvCxnSpPr>
        <p:spPr>
          <a:xfrm>
            <a:off x="571500" y="1981200"/>
            <a:ext cx="8001000" cy="0"/>
          </a:xfrm>
          <a:prstGeom prst="line">
            <a:avLst/>
          </a:prstGeom>
          <a:ln w="254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446087"/>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981200"/>
            <a:ext cx="4040188" cy="4144963"/>
          </a:xfrm>
        </p:spPr>
        <p:txBody>
          <a:bodyPr>
            <a:normAutofit/>
          </a:bodyPr>
          <a:lstStyle>
            <a:lvl1pPr>
              <a:defRPr sz="2800"/>
            </a:lvl1pPr>
            <a:lvl2pPr marL="625475" indent="-285750">
              <a:defRPr sz="2400"/>
            </a:lvl2pPr>
            <a:lvl3pPr marL="914400" indent="-287338">
              <a:defRPr sz="2400"/>
            </a:lvl3pPr>
            <a:lvl4pPr marL="1149350" indent="-234950">
              <a:defRPr sz="2000"/>
            </a:lvl4pPr>
            <a:lvl5pPr marL="1371600" indent="-222250">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446087"/>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981200"/>
            <a:ext cx="4041775" cy="4144963"/>
          </a:xfrm>
        </p:spPr>
        <p:txBody>
          <a:bodyPr>
            <a:normAutofit/>
          </a:bodyPr>
          <a:lstStyle>
            <a:lvl1pPr>
              <a:defRPr sz="2800"/>
            </a:lvl1pPr>
            <a:lvl2pPr marL="574675" indent="-234950">
              <a:defRPr sz="2400"/>
            </a:lvl2pPr>
            <a:lvl3pPr marL="796925" indent="-222250">
              <a:defRPr sz="2400"/>
            </a:lvl3pPr>
            <a:lvl4pPr marL="1031875" indent="-234950">
              <a:defRPr sz="2000"/>
            </a:lvl4pPr>
            <a:lvl5pPr marL="1254125" indent="-222250">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smtClean="0"/>
              <a:t>26-oct-17</a:t>
            </a:r>
            <a:endParaRPr lang="en-US"/>
          </a:p>
        </p:txBody>
      </p:sp>
      <p:sp>
        <p:nvSpPr>
          <p:cNvPr id="9" name="Slide Number Placeholder 8"/>
          <p:cNvSpPr>
            <a:spLocks noGrp="1"/>
          </p:cNvSpPr>
          <p:nvPr>
            <p:ph type="sldNum" sz="quarter" idx="12"/>
          </p:nvPr>
        </p:nvSpPr>
        <p:spPr/>
        <p:txBody>
          <a:bodyPr/>
          <a:lstStyle/>
          <a:p>
            <a:fld id="{B1A7D873-BDEC-4D0E-826C-A647DDEC7662}" type="slidenum">
              <a:rPr lang="en-US" smtClean="0"/>
              <a:pPr/>
              <a:t>‹#›</a:t>
            </a:fld>
            <a:endParaRPr lang="en-US"/>
          </a:p>
        </p:txBody>
      </p:sp>
      <p:cxnSp>
        <p:nvCxnSpPr>
          <p:cNvPr id="10" name="Straight Connector 9"/>
          <p:cNvCxnSpPr/>
          <p:nvPr userDrawn="1"/>
        </p:nvCxnSpPr>
        <p:spPr>
          <a:xfrm rot="5400000">
            <a:off x="2895600" y="3429000"/>
            <a:ext cx="3200400" cy="0"/>
          </a:xfrm>
          <a:prstGeom prst="line">
            <a:avLst/>
          </a:prstGeom>
          <a:ln w="25400">
            <a:gradFill>
              <a:gsLst>
                <a:gs pos="0">
                  <a:schemeClr val="tx2"/>
                </a:gs>
                <a:gs pos="50000">
                  <a:schemeClr val="accent1">
                    <a:tint val="44500"/>
                    <a:satMod val="160000"/>
                  </a:schemeClr>
                </a:gs>
                <a:gs pos="0">
                  <a:schemeClr val="accent1">
                    <a:tint val="23500"/>
                    <a:satMod val="160000"/>
                    <a:alpha val="0"/>
                  </a:schemeClr>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1" name="Footer Placeholder 5"/>
          <p:cNvSpPr>
            <a:spLocks noGrp="1"/>
          </p:cNvSpPr>
          <p:nvPr>
            <p:ph type="ftr" sz="quarter" idx="1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williams modern tragedy</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Obj" preserve="1">
  <p:cSld name="Analysis">
    <p:spTree>
      <p:nvGrpSpPr>
        <p:cNvPr id="1" name=""/>
        <p:cNvGrpSpPr/>
        <p:nvPr/>
      </p:nvGrpSpPr>
      <p:grpSpPr>
        <a:xfrm>
          <a:off x="0" y="0"/>
          <a:ext cx="0" cy="0"/>
          <a:chOff x="0" y="0"/>
          <a:chExt cx="0" cy="0"/>
        </a:xfrm>
      </p:grpSpPr>
      <p:cxnSp>
        <p:nvCxnSpPr>
          <p:cNvPr id="9" name="Straight Connector 8"/>
          <p:cNvCxnSpPr/>
          <p:nvPr userDrawn="1"/>
        </p:nvCxnSpPr>
        <p:spPr>
          <a:xfrm rot="5400000">
            <a:off x="2895600" y="3429000"/>
            <a:ext cx="3200400" cy="0"/>
          </a:xfrm>
          <a:prstGeom prst="line">
            <a:avLst/>
          </a:prstGeom>
          <a:ln w="25400">
            <a:gradFill>
              <a:gsLst>
                <a:gs pos="0">
                  <a:schemeClr val="tx2"/>
                </a:gs>
                <a:gs pos="50000">
                  <a:schemeClr val="accent1">
                    <a:tint val="44500"/>
                    <a:satMod val="160000"/>
                  </a:schemeClr>
                </a:gs>
                <a:gs pos="0">
                  <a:schemeClr val="accent1">
                    <a:tint val="23500"/>
                    <a:satMod val="160000"/>
                    <a:alpha val="0"/>
                  </a:schemeClr>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53761" y="274638"/>
            <a:ext cx="7036478" cy="769441"/>
          </a:xfrm>
          <a:noFill/>
        </p:spPr>
        <p:txBody>
          <a:bodyPr vert="horz" wrap="none" lIns="91440" tIns="45720" rIns="91440" bIns="45720" rtlCol="0" anchor="t" anchorCtr="0">
            <a:spAutoFit/>
          </a:bodyPr>
          <a:lstStyle>
            <a:lvl1pPr algn="ctr">
              <a:defRPr lang="en-US" dirty="0">
                <a:effectLst>
                  <a:outerShdw blurRad="50800" dist="25400" dir="2700000" algn="tl" rotWithShape="0">
                    <a:prstClr val="black">
                      <a:alpha val="25000"/>
                    </a:prstClr>
                  </a:outerShdw>
                </a:effectLst>
              </a:defRPr>
            </a:lvl1pPr>
          </a:lstStyle>
          <a:p>
            <a:pPr lvl="0" algn="ctr"/>
            <a:r>
              <a:rPr lang="en-US" smtClean="0"/>
              <a:t>Click to edit Master title style</a:t>
            </a:r>
            <a:endParaRPr lang="en-US" dirty="0"/>
          </a:p>
        </p:txBody>
      </p:sp>
      <p:sp>
        <p:nvSpPr>
          <p:cNvPr id="3" name="Content Placeholder 2"/>
          <p:cNvSpPr>
            <a:spLocks noGrp="1"/>
          </p:cNvSpPr>
          <p:nvPr>
            <p:ph sz="half" idx="1"/>
          </p:nvPr>
        </p:nvSpPr>
        <p:spPr>
          <a:xfrm>
            <a:off x="457200" y="1143000"/>
            <a:ext cx="4038600" cy="5562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143000"/>
            <a:ext cx="4038600" cy="5562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03348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53761" y="274638"/>
            <a:ext cx="7036478" cy="769441"/>
          </a:xfrm>
          <a:noFill/>
        </p:spPr>
        <p:txBody>
          <a:bodyPr wrap="none" anchor="t" anchorCtr="0">
            <a:spAutoFit/>
          </a:bodyPr>
          <a:lstStyle>
            <a:lvl1pPr algn="ctr">
              <a:defRPr>
                <a:effectLst>
                  <a:outerShdw blurRad="50800" dist="25400" dir="2700000" algn="tl" rotWithShape="0">
                    <a:prstClr val="black">
                      <a:alpha val="25000"/>
                    </a:prstClr>
                  </a:outerShdw>
                </a:effectLst>
              </a:defRPr>
            </a:lvl1pPr>
          </a:lstStyle>
          <a:p>
            <a:r>
              <a:rPr lang="en-US" smtClean="0"/>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780249" y="0"/>
            <a:ext cx="45720" cy="2743200"/>
          </a:xfrm>
          <a:prstGeom prst="rect">
            <a:avLst/>
          </a:prstGeom>
          <a:gradFill>
            <a:gsLst>
              <a:gs pos="0">
                <a:schemeClr val="bg1">
                  <a:lumMod val="75000"/>
                </a:schemeClr>
              </a:gs>
              <a:gs pos="99000">
                <a:schemeClr val="bg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2" name="Title Placeholder 1"/>
          <p:cNvSpPr>
            <a:spLocks noGrp="1"/>
          </p:cNvSpPr>
          <p:nvPr>
            <p:ph type="title"/>
          </p:nvPr>
        </p:nvSpPr>
        <p:spPr>
          <a:xfrm>
            <a:off x="457200" y="274638"/>
            <a:ext cx="8229600" cy="1143000"/>
          </a:xfrm>
          <a:prstGeom prst="rect">
            <a:avLst/>
          </a:prstGeom>
          <a:gradFill>
            <a:gsLst>
              <a:gs pos="20000">
                <a:schemeClr val="bg1"/>
              </a:gs>
              <a:gs pos="99000">
                <a:schemeClr val="bg1">
                  <a:lumMod val="75000"/>
                </a:schemeClr>
              </a:gs>
            </a:gsLst>
            <a:lin ang="2700000" scaled="0"/>
          </a:gradFill>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26-oct-17</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105F9F-A147-4999-9337-ABC437A27969}" type="slidenum">
              <a:rPr lang="en-US" smtClean="0"/>
              <a:pPr/>
              <a:t>‹#›</a:t>
            </a:fld>
            <a:endParaRPr lang="en-US" dirty="0"/>
          </a:p>
        </p:txBody>
      </p:sp>
      <p:sp>
        <p:nvSpPr>
          <p:cNvPr id="10" name="Rectangle 9"/>
          <p:cNvSpPr/>
          <p:nvPr/>
        </p:nvSpPr>
        <p:spPr>
          <a:xfrm rot="16200000">
            <a:off x="1348741" y="145656"/>
            <a:ext cx="45720" cy="2743200"/>
          </a:xfrm>
          <a:prstGeom prst="rect">
            <a:avLst/>
          </a:prstGeom>
          <a:gradFill>
            <a:gsLst>
              <a:gs pos="0">
                <a:schemeClr val="bg1">
                  <a:lumMod val="75000"/>
                </a:schemeClr>
              </a:gs>
              <a:gs pos="99000">
                <a:schemeClr val="bg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Footer Placeholder 5"/>
          <p:cNvSpPr>
            <a:spLocks noGrp="1"/>
          </p:cNvSpPr>
          <p:nvPr>
            <p:ph type="ftr" sz="quarter" idx="3"/>
          </p:nvPr>
        </p:nvSpPr>
        <p:spPr>
          <a:xfrm>
            <a:off x="3124200" y="6355080"/>
            <a:ext cx="2895600" cy="365760"/>
          </a:xfrm>
          <a:prstGeom prst="rect">
            <a:avLst/>
          </a:prstGeom>
        </p:spPr>
        <p:txBody>
          <a:bodyPr anchor="ctr" anchorCtr="0"/>
          <a:lstStyle>
            <a:lvl1pPr>
              <a:defRPr lang="en-US" sz="1200" i="0" kern="1200" dirty="0" smtClean="0">
                <a:solidFill>
                  <a:schemeClr val="tx1">
                    <a:tint val="75000"/>
                  </a:schemeClr>
                </a:solidFill>
                <a:latin typeface="Arial" charset="0"/>
                <a:ea typeface="+mn-ea"/>
                <a:cs typeface="+mn-cs"/>
              </a:defRPr>
            </a:lvl1pPr>
          </a:lstStyle>
          <a:p>
            <a:r>
              <a:rPr lang="en-US" smtClean="0"/>
              <a:t>williams modern tragedy</a:t>
            </a:r>
            <a:endParaRPr lang="en-US" dirty="0"/>
          </a:p>
        </p:txBody>
      </p:sp>
    </p:spTree>
  </p:cSld>
  <p:clrMap bg1="lt1" tx1="dk1" bg2="lt2" tx2="dk2" accent1="accent1" accent2="accent2" accent3="accent3" accent4="accent4" accent5="accent5" accent6="accent6" hlink="hlink" folHlink="folHlink"/>
  <p:sldLayoutIdLst>
    <p:sldLayoutId id="2147483677" r:id="rId1"/>
    <p:sldLayoutId id="2147483664" r:id="rId2"/>
    <p:sldLayoutId id="2147483676" r:id="rId3"/>
    <p:sldLayoutId id="2147483665" r:id="rId4"/>
    <p:sldLayoutId id="2147483666" r:id="rId5"/>
    <p:sldLayoutId id="2147483667" r:id="rId6"/>
    <p:sldLayoutId id="2147483678"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80"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spcBef>
          <a:spcPct val="0"/>
        </a:spcBef>
        <a:buNone/>
        <a:defRPr sz="4400" b="1" kern="1200">
          <a:solidFill>
            <a:srgbClr val="000099"/>
          </a:solidFill>
          <a:effectLst>
            <a:outerShdw blurRad="50800" dist="25400" dir="2700000" algn="ctr" rotWithShape="0">
              <a:srgbClr val="000000">
                <a:alpha val="25000"/>
              </a:srgbClr>
            </a:outerShdw>
          </a:effectLst>
          <a:latin typeface="+mn-lt"/>
          <a:ea typeface="+mj-ea"/>
          <a:cs typeface="+mj-cs"/>
        </a:defRPr>
      </a:lvl1pPr>
    </p:titleStyle>
    <p:bodyStyle>
      <a:lvl1pPr marL="342900" indent="-342900" algn="l" defTabSz="914400" rtl="0" eaLnBrk="1" latinLnBrk="0" hangingPunct="1">
        <a:spcBef>
          <a:spcPct val="20000"/>
        </a:spcBef>
        <a:buClr>
          <a:srgbClr val="0000FF"/>
        </a:buClr>
        <a:buSzPct val="125000"/>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4BACC6"/>
        </a:buClr>
        <a:buSzPct val="125000"/>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77933C"/>
        </a:buClr>
        <a:buSzPct val="125000"/>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00B0F0"/>
        </a:buClr>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77933C"/>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AfnvFnzs91s?t=17s"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What is Tragedy (cont’d)</a:t>
            </a:r>
            <a:endParaRPr lang="en-US" dirty="0"/>
          </a:p>
        </p:txBody>
      </p:sp>
      <p:sp>
        <p:nvSpPr>
          <p:cNvPr id="3" name="Subtitle 2"/>
          <p:cNvSpPr>
            <a:spLocks noGrp="1"/>
          </p:cNvSpPr>
          <p:nvPr>
            <p:ph type="subTitle" idx="1"/>
          </p:nvPr>
        </p:nvSpPr>
        <p:spPr/>
        <p:txBody>
          <a:bodyPr/>
          <a:lstStyle/>
          <a:p>
            <a:r>
              <a:rPr lang="en-US" dirty="0" smtClean="0"/>
              <a:t>Williams in </a:t>
            </a:r>
            <a:r>
              <a:rPr lang="en-US" i="1" dirty="0" smtClean="0"/>
              <a:t>Modern Tragedy</a:t>
            </a:r>
            <a:endParaRPr lang="en-US" dirty="0"/>
          </a:p>
        </p:txBody>
      </p:sp>
    </p:spTree>
    <p:extLst>
      <p:ext uri="{BB962C8B-B14F-4D97-AF65-F5344CB8AC3E}">
        <p14:creationId xmlns:p14="http://schemas.microsoft.com/office/powerpoint/2010/main" val="30099414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Ancient, Medieval Tragedy</a:t>
            </a:r>
            <a:endParaRPr lang="en-US" dirty="0"/>
          </a:p>
        </p:txBody>
      </p:sp>
      <p:sp>
        <p:nvSpPr>
          <p:cNvPr id="4" name="Text Placeholder 3"/>
          <p:cNvSpPr>
            <a:spLocks noGrp="1"/>
          </p:cNvSpPr>
          <p:nvPr>
            <p:ph type="body" idx="1"/>
          </p:nvPr>
        </p:nvSpPr>
        <p:spPr/>
        <p:txBody>
          <a:bodyPr/>
          <a:lstStyle/>
          <a:p>
            <a:r>
              <a:rPr lang="en-US" dirty="0" smtClean="0"/>
              <a:t>Ancient</a:t>
            </a:r>
            <a:endParaRPr lang="en-US" dirty="0"/>
          </a:p>
        </p:txBody>
      </p:sp>
      <p:sp>
        <p:nvSpPr>
          <p:cNvPr id="5" name="Content Placeholder 4"/>
          <p:cNvSpPr>
            <a:spLocks noGrp="1"/>
          </p:cNvSpPr>
          <p:nvPr>
            <p:ph sz="half" idx="2"/>
          </p:nvPr>
        </p:nvSpPr>
        <p:spPr/>
        <p:txBody>
          <a:bodyPr/>
          <a:lstStyle/>
          <a:p>
            <a:r>
              <a:rPr lang="en-US" dirty="0" smtClean="0"/>
              <a:t>“A </a:t>
            </a:r>
            <a:r>
              <a:rPr lang="en-US" dirty="0"/>
              <a:t>shared and indeed collective </a:t>
            </a:r>
            <a:r>
              <a:rPr lang="en-US" dirty="0" smtClean="0"/>
              <a:t>experience”</a:t>
            </a:r>
            <a:endParaRPr lang="en-US" dirty="0"/>
          </a:p>
        </p:txBody>
      </p:sp>
      <p:sp>
        <p:nvSpPr>
          <p:cNvPr id="6" name="Text Placeholder 5"/>
          <p:cNvSpPr>
            <a:spLocks noGrp="1"/>
          </p:cNvSpPr>
          <p:nvPr>
            <p:ph type="body" sz="quarter" idx="3"/>
          </p:nvPr>
        </p:nvSpPr>
        <p:spPr/>
        <p:txBody>
          <a:bodyPr/>
          <a:lstStyle/>
          <a:p>
            <a:r>
              <a:rPr lang="en-US" dirty="0" smtClean="0"/>
              <a:t>Medieval</a:t>
            </a:r>
            <a:endParaRPr lang="en-US" dirty="0"/>
          </a:p>
        </p:txBody>
      </p:sp>
      <p:sp>
        <p:nvSpPr>
          <p:cNvPr id="7" name="Content Placeholder 6"/>
          <p:cNvSpPr>
            <a:spLocks noGrp="1"/>
          </p:cNvSpPr>
          <p:nvPr>
            <p:ph sz="quarter" idx="4"/>
          </p:nvPr>
        </p:nvSpPr>
        <p:spPr/>
        <p:txBody>
          <a:bodyPr/>
          <a:lstStyle/>
          <a:p>
            <a:r>
              <a:rPr lang="en-US" dirty="0" smtClean="0"/>
              <a:t>Individual suffering</a:t>
            </a:r>
          </a:p>
          <a:p>
            <a:r>
              <a:rPr lang="en-US" dirty="0" smtClean="0"/>
              <a:t>Reversal as surrender to fortune</a:t>
            </a:r>
            <a:endParaRPr lang="en-US" dirty="0"/>
          </a:p>
        </p:txBody>
      </p:sp>
      <p:sp>
        <p:nvSpPr>
          <p:cNvPr id="10" name="Date Placeholder 9"/>
          <p:cNvSpPr>
            <a:spLocks noGrp="1"/>
          </p:cNvSpPr>
          <p:nvPr>
            <p:ph type="dt" sz="half" idx="10"/>
          </p:nvPr>
        </p:nvSpPr>
        <p:spPr/>
        <p:txBody>
          <a:bodyPr/>
          <a:lstStyle/>
          <a:p>
            <a:r>
              <a:rPr lang="en-US" smtClean="0"/>
              <a:t>26-oct-17</a:t>
            </a:r>
            <a:endParaRPr lang="en-US"/>
          </a:p>
        </p:txBody>
      </p:sp>
      <p:sp>
        <p:nvSpPr>
          <p:cNvPr id="11" name="Footer Placeholder 10"/>
          <p:cNvSpPr>
            <a:spLocks noGrp="1"/>
          </p:cNvSpPr>
          <p:nvPr>
            <p:ph type="ftr" sz="quarter" idx="13"/>
          </p:nvPr>
        </p:nvSpPr>
        <p:spPr/>
        <p:txBody>
          <a:bodyPr/>
          <a:lstStyle/>
          <a:p>
            <a:r>
              <a:rPr lang="en-US" smtClean="0"/>
              <a:t>williams modern tragedy</a:t>
            </a:r>
            <a:endParaRPr lang="en-US"/>
          </a:p>
        </p:txBody>
      </p:sp>
      <p:sp>
        <p:nvSpPr>
          <p:cNvPr id="12" name="Slide Number Placeholder 11"/>
          <p:cNvSpPr>
            <a:spLocks noGrp="1"/>
          </p:cNvSpPr>
          <p:nvPr>
            <p:ph type="sldNum" sz="quarter" idx="12"/>
          </p:nvPr>
        </p:nvSpPr>
        <p:spPr/>
        <p:txBody>
          <a:bodyPr/>
          <a:lstStyle/>
          <a:p>
            <a:fld id="{B1A7D873-BDEC-4D0E-826C-A647DDEC7662}" type="slidenum">
              <a:rPr lang="en-US" smtClean="0"/>
              <a:pPr/>
              <a:t>10</a:t>
            </a:fld>
            <a:endParaRPr lang="en-US"/>
          </a:p>
        </p:txBody>
      </p:sp>
    </p:spTree>
    <p:extLst>
      <p:ext uri="{BB962C8B-B14F-4D97-AF65-F5344CB8AC3E}">
        <p14:creationId xmlns:p14="http://schemas.microsoft.com/office/powerpoint/2010/main" val="2686298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Renaissance, Neo-Classical</a:t>
            </a:r>
            <a:endParaRPr lang="en-US" dirty="0"/>
          </a:p>
        </p:txBody>
      </p:sp>
      <p:sp>
        <p:nvSpPr>
          <p:cNvPr id="4" name="Text Placeholder 3"/>
          <p:cNvSpPr>
            <a:spLocks noGrp="1"/>
          </p:cNvSpPr>
          <p:nvPr>
            <p:ph type="body" idx="1"/>
          </p:nvPr>
        </p:nvSpPr>
        <p:spPr/>
        <p:txBody>
          <a:bodyPr/>
          <a:lstStyle/>
          <a:p>
            <a:r>
              <a:rPr lang="en-US" dirty="0" smtClean="0"/>
              <a:t>Renaissance</a:t>
            </a:r>
            <a:endParaRPr lang="en-US" dirty="0"/>
          </a:p>
        </p:txBody>
      </p:sp>
      <p:sp>
        <p:nvSpPr>
          <p:cNvPr id="3" name="Content Placeholder 2"/>
          <p:cNvSpPr>
            <a:spLocks noGrp="1"/>
          </p:cNvSpPr>
          <p:nvPr>
            <p:ph sz="half" idx="2"/>
          </p:nvPr>
        </p:nvSpPr>
        <p:spPr/>
        <p:txBody>
          <a:bodyPr/>
          <a:lstStyle/>
          <a:p>
            <a:r>
              <a:rPr lang="en-US" dirty="0" smtClean="0"/>
              <a:t>Reversal of </a:t>
            </a:r>
            <a:r>
              <a:rPr lang="en-US" i="1" dirty="0" smtClean="0"/>
              <a:t>moral character</a:t>
            </a:r>
          </a:p>
          <a:p>
            <a:pPr lvl="1"/>
            <a:r>
              <a:rPr lang="en-US" dirty="0" smtClean="0"/>
              <a:t>King to tyrant</a:t>
            </a:r>
          </a:p>
          <a:p>
            <a:r>
              <a:rPr lang="en-US" dirty="0" smtClean="0"/>
              <a:t>Preoccupation </a:t>
            </a:r>
            <a:r>
              <a:rPr lang="en-US" dirty="0"/>
              <a:t>with </a:t>
            </a:r>
            <a:r>
              <a:rPr lang="en-US" dirty="0" smtClean="0"/>
              <a:t>“methods </a:t>
            </a:r>
            <a:r>
              <a:rPr lang="en-US" dirty="0"/>
              <a:t>and </a:t>
            </a:r>
            <a:r>
              <a:rPr lang="en-US" dirty="0" smtClean="0"/>
              <a:t>effects”</a:t>
            </a:r>
            <a:endParaRPr lang="en-US" dirty="0"/>
          </a:p>
        </p:txBody>
      </p:sp>
      <p:sp>
        <p:nvSpPr>
          <p:cNvPr id="5" name="Text Placeholder 4"/>
          <p:cNvSpPr>
            <a:spLocks noGrp="1"/>
          </p:cNvSpPr>
          <p:nvPr>
            <p:ph type="body" sz="quarter" idx="3"/>
          </p:nvPr>
        </p:nvSpPr>
        <p:spPr/>
        <p:txBody>
          <a:bodyPr/>
          <a:lstStyle/>
          <a:p>
            <a:r>
              <a:rPr lang="en-US" dirty="0" smtClean="0"/>
              <a:t>Neo-Classical </a:t>
            </a:r>
            <a:r>
              <a:rPr lang="en-US" sz="2000" dirty="0" smtClean="0"/>
              <a:t>(16</a:t>
            </a:r>
            <a:r>
              <a:rPr lang="en-US" sz="2000" baseline="30000" dirty="0" smtClean="0"/>
              <a:t>th</a:t>
            </a:r>
            <a:r>
              <a:rPr lang="en-US" sz="2000" dirty="0" smtClean="0"/>
              <a:t>-cent. French)</a:t>
            </a:r>
            <a:endParaRPr lang="en-US" dirty="0"/>
          </a:p>
        </p:txBody>
      </p:sp>
      <p:sp>
        <p:nvSpPr>
          <p:cNvPr id="6" name="Content Placeholder 5"/>
          <p:cNvSpPr>
            <a:spLocks noGrp="1"/>
          </p:cNvSpPr>
          <p:nvPr>
            <p:ph sz="quarter" idx="4"/>
          </p:nvPr>
        </p:nvSpPr>
        <p:spPr/>
        <p:txBody>
          <a:bodyPr/>
          <a:lstStyle/>
          <a:p>
            <a:r>
              <a:rPr lang="en-US" dirty="0" smtClean="0"/>
              <a:t>Matters of style</a:t>
            </a:r>
          </a:p>
          <a:p>
            <a:pPr lvl="1"/>
            <a:r>
              <a:rPr lang="en-US" dirty="0" smtClean="0"/>
              <a:t>Aristocratic comportment</a:t>
            </a:r>
          </a:p>
        </p:txBody>
      </p:sp>
      <p:sp>
        <p:nvSpPr>
          <p:cNvPr id="10" name="Date Placeholder 9"/>
          <p:cNvSpPr>
            <a:spLocks noGrp="1"/>
          </p:cNvSpPr>
          <p:nvPr>
            <p:ph type="dt" sz="half" idx="10"/>
          </p:nvPr>
        </p:nvSpPr>
        <p:spPr/>
        <p:txBody>
          <a:bodyPr/>
          <a:lstStyle/>
          <a:p>
            <a:r>
              <a:rPr lang="en-US" smtClean="0"/>
              <a:t>26-oct-17</a:t>
            </a:r>
            <a:endParaRPr lang="en-US"/>
          </a:p>
        </p:txBody>
      </p:sp>
      <p:sp>
        <p:nvSpPr>
          <p:cNvPr id="11" name="Footer Placeholder 10"/>
          <p:cNvSpPr>
            <a:spLocks noGrp="1"/>
          </p:cNvSpPr>
          <p:nvPr>
            <p:ph type="ftr" sz="quarter" idx="13"/>
          </p:nvPr>
        </p:nvSpPr>
        <p:spPr/>
        <p:txBody>
          <a:bodyPr/>
          <a:lstStyle/>
          <a:p>
            <a:r>
              <a:rPr lang="en-US" smtClean="0"/>
              <a:t>williams modern tragedy</a:t>
            </a:r>
            <a:endParaRPr lang="en-US"/>
          </a:p>
        </p:txBody>
      </p:sp>
      <p:sp>
        <p:nvSpPr>
          <p:cNvPr id="12" name="Slide Number Placeholder 11"/>
          <p:cNvSpPr>
            <a:spLocks noGrp="1"/>
          </p:cNvSpPr>
          <p:nvPr>
            <p:ph type="sldNum" sz="quarter" idx="12"/>
          </p:nvPr>
        </p:nvSpPr>
        <p:spPr/>
        <p:txBody>
          <a:bodyPr/>
          <a:lstStyle/>
          <a:p>
            <a:fld id="{B1A7D873-BDEC-4D0E-826C-A647DDEC7662}" type="slidenum">
              <a:rPr lang="en-US" smtClean="0"/>
              <a:pPr/>
              <a:t>11</a:t>
            </a:fld>
            <a:endParaRPr lang="en-US"/>
          </a:p>
        </p:txBody>
      </p:sp>
    </p:spTree>
    <p:extLst>
      <p:ext uri="{BB962C8B-B14F-4D97-AF65-F5344CB8AC3E}">
        <p14:creationId xmlns:p14="http://schemas.microsoft.com/office/powerpoint/2010/main" val="1225535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Lessing and Tradition</a:t>
            </a:r>
            <a:endParaRPr lang="en-US" dirty="0"/>
          </a:p>
        </p:txBody>
      </p:sp>
      <p:sp>
        <p:nvSpPr>
          <p:cNvPr id="3" name="Content Placeholder 2"/>
          <p:cNvSpPr>
            <a:spLocks noGrp="1"/>
          </p:cNvSpPr>
          <p:nvPr>
            <p:ph idx="1"/>
          </p:nvPr>
        </p:nvSpPr>
        <p:spPr/>
        <p:txBody>
          <a:bodyPr/>
          <a:lstStyle/>
          <a:p>
            <a:r>
              <a:rPr lang="en-US" dirty="0" smtClean="0"/>
              <a:t>Neo-classicism as false…</a:t>
            </a:r>
          </a:p>
          <a:p>
            <a:r>
              <a:rPr lang="en-US" dirty="0" smtClean="0"/>
              <a:t>Shakespeare as true heir of the Greeks</a:t>
            </a:r>
          </a:p>
          <a:p>
            <a:r>
              <a:rPr lang="en-US" dirty="0" smtClean="0"/>
              <a:t>“Bourgeois tragedy” as heir of Shakespeare</a:t>
            </a:r>
            <a:endParaRPr lang="en-US" dirty="0"/>
          </a:p>
        </p:txBody>
      </p:sp>
      <p:sp>
        <p:nvSpPr>
          <p:cNvPr id="7" name="Date Placeholder 6"/>
          <p:cNvSpPr>
            <a:spLocks noGrp="1"/>
          </p:cNvSpPr>
          <p:nvPr>
            <p:ph type="dt" sz="half" idx="10"/>
          </p:nvPr>
        </p:nvSpPr>
        <p:spPr/>
        <p:txBody>
          <a:bodyPr/>
          <a:lstStyle/>
          <a:p>
            <a:r>
              <a:rPr lang="en-US" smtClean="0"/>
              <a:t>26-oct-17</a:t>
            </a:r>
            <a:endParaRPr lang="en-US"/>
          </a:p>
        </p:txBody>
      </p:sp>
      <p:sp>
        <p:nvSpPr>
          <p:cNvPr id="8" name="Footer Placeholder 7"/>
          <p:cNvSpPr>
            <a:spLocks noGrp="1"/>
          </p:cNvSpPr>
          <p:nvPr>
            <p:ph type="ftr" sz="quarter" idx="3"/>
          </p:nvPr>
        </p:nvSpPr>
        <p:spPr/>
        <p:txBody>
          <a:bodyPr/>
          <a:lstStyle/>
          <a:p>
            <a:r>
              <a:rPr lang="en-US" smtClean="0"/>
              <a:t>williams modern tragedy</a:t>
            </a:r>
            <a:endParaRPr lang="en-US"/>
          </a:p>
        </p:txBody>
      </p:sp>
      <p:sp>
        <p:nvSpPr>
          <p:cNvPr id="9" name="Slide Number Placeholder 8"/>
          <p:cNvSpPr>
            <a:spLocks noGrp="1"/>
          </p:cNvSpPr>
          <p:nvPr>
            <p:ph type="sldNum" sz="quarter" idx="12"/>
          </p:nvPr>
        </p:nvSpPr>
        <p:spPr/>
        <p:txBody>
          <a:bodyPr/>
          <a:lstStyle/>
          <a:p>
            <a:fld id="{C84949BF-B90B-4E25-9A47-07E9FB3241D4}" type="slidenum">
              <a:rPr lang="en-US" smtClean="0"/>
              <a:pPr/>
              <a:t>12</a:t>
            </a:fld>
            <a:endParaRPr lang="en-US"/>
          </a:p>
        </p:txBody>
      </p:sp>
    </p:spTree>
    <p:extLst>
      <p:ext uri="{BB962C8B-B14F-4D97-AF65-F5344CB8AC3E}">
        <p14:creationId xmlns:p14="http://schemas.microsoft.com/office/powerpoint/2010/main" val="1250043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Hegel’s Dialectic</a:t>
            </a:r>
            <a:endParaRPr lang="en-US" dirty="0"/>
          </a:p>
        </p:txBody>
      </p:sp>
      <p:sp>
        <p:nvSpPr>
          <p:cNvPr id="3" name="Content Placeholder 2"/>
          <p:cNvSpPr>
            <a:spLocks noGrp="1"/>
          </p:cNvSpPr>
          <p:nvPr>
            <p:ph idx="1"/>
          </p:nvPr>
        </p:nvSpPr>
        <p:spPr/>
        <p:txBody>
          <a:bodyPr/>
          <a:lstStyle/>
          <a:p>
            <a:r>
              <a:rPr lang="en-US" dirty="0" smtClean="0"/>
              <a:t>Thesis</a:t>
            </a:r>
          </a:p>
          <a:p>
            <a:r>
              <a:rPr lang="en-US" dirty="0" smtClean="0"/>
              <a:t>Antithesis</a:t>
            </a:r>
          </a:p>
          <a:p>
            <a:r>
              <a:rPr lang="en-US" dirty="0" smtClean="0"/>
              <a:t>Synthesis</a:t>
            </a:r>
          </a:p>
        </p:txBody>
      </p:sp>
      <p:sp>
        <p:nvSpPr>
          <p:cNvPr id="7" name="Date Placeholder 6"/>
          <p:cNvSpPr>
            <a:spLocks noGrp="1"/>
          </p:cNvSpPr>
          <p:nvPr>
            <p:ph type="dt" sz="half" idx="10"/>
          </p:nvPr>
        </p:nvSpPr>
        <p:spPr/>
        <p:txBody>
          <a:bodyPr/>
          <a:lstStyle/>
          <a:p>
            <a:r>
              <a:rPr lang="en-US" smtClean="0"/>
              <a:t>26-oct-17</a:t>
            </a:r>
            <a:endParaRPr lang="en-US"/>
          </a:p>
        </p:txBody>
      </p:sp>
      <p:sp>
        <p:nvSpPr>
          <p:cNvPr id="8" name="Footer Placeholder 7"/>
          <p:cNvSpPr>
            <a:spLocks noGrp="1"/>
          </p:cNvSpPr>
          <p:nvPr>
            <p:ph type="ftr" sz="quarter" idx="3"/>
          </p:nvPr>
        </p:nvSpPr>
        <p:spPr/>
        <p:txBody>
          <a:bodyPr/>
          <a:lstStyle/>
          <a:p>
            <a:r>
              <a:rPr lang="en-US" smtClean="0"/>
              <a:t>williams modern tragedy</a:t>
            </a:r>
            <a:endParaRPr lang="en-US"/>
          </a:p>
        </p:txBody>
      </p:sp>
      <p:sp>
        <p:nvSpPr>
          <p:cNvPr id="9" name="Slide Number Placeholder 8"/>
          <p:cNvSpPr>
            <a:spLocks noGrp="1"/>
          </p:cNvSpPr>
          <p:nvPr>
            <p:ph type="sldNum" sz="quarter" idx="12"/>
          </p:nvPr>
        </p:nvSpPr>
        <p:spPr/>
        <p:txBody>
          <a:bodyPr/>
          <a:lstStyle/>
          <a:p>
            <a:fld id="{C84949BF-B90B-4E25-9A47-07E9FB3241D4}" type="slidenum">
              <a:rPr lang="en-US" smtClean="0"/>
              <a:pPr/>
              <a:t>13</a:t>
            </a:fld>
            <a:endParaRPr lang="en-US"/>
          </a:p>
        </p:txBody>
      </p:sp>
    </p:spTree>
    <p:extLst>
      <p:ext uri="{BB962C8B-B14F-4D97-AF65-F5344CB8AC3E}">
        <p14:creationId xmlns:p14="http://schemas.microsoft.com/office/powerpoint/2010/main" val="1365726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Schopenhauer &amp; Nietzsche</a:t>
            </a:r>
            <a:endParaRPr lang="en-US" dirty="0"/>
          </a:p>
        </p:txBody>
      </p:sp>
      <p:sp>
        <p:nvSpPr>
          <p:cNvPr id="5" name="Text Placeholder 4"/>
          <p:cNvSpPr>
            <a:spLocks noGrp="1"/>
          </p:cNvSpPr>
          <p:nvPr>
            <p:ph type="body" idx="1"/>
          </p:nvPr>
        </p:nvSpPr>
        <p:spPr/>
        <p:txBody>
          <a:bodyPr/>
          <a:lstStyle/>
          <a:p>
            <a:r>
              <a:rPr lang="en-US" dirty="0" smtClean="0"/>
              <a:t>Schopenhauer</a:t>
            </a:r>
            <a:endParaRPr lang="en-US" dirty="0"/>
          </a:p>
        </p:txBody>
      </p:sp>
      <p:sp>
        <p:nvSpPr>
          <p:cNvPr id="6" name="Content Placeholder 5"/>
          <p:cNvSpPr>
            <a:spLocks noGrp="1"/>
          </p:cNvSpPr>
          <p:nvPr>
            <p:ph sz="half" idx="2"/>
          </p:nvPr>
        </p:nvSpPr>
        <p:spPr/>
        <p:txBody>
          <a:bodyPr/>
          <a:lstStyle/>
          <a:p>
            <a:r>
              <a:rPr lang="en-US" dirty="0" smtClean="0"/>
              <a:t>Existential pessimism</a:t>
            </a:r>
            <a:endParaRPr lang="en-US" dirty="0"/>
          </a:p>
        </p:txBody>
      </p:sp>
      <p:sp>
        <p:nvSpPr>
          <p:cNvPr id="7" name="Text Placeholder 6"/>
          <p:cNvSpPr>
            <a:spLocks noGrp="1"/>
          </p:cNvSpPr>
          <p:nvPr>
            <p:ph type="body" sz="quarter" idx="3"/>
          </p:nvPr>
        </p:nvSpPr>
        <p:spPr/>
        <p:txBody>
          <a:bodyPr/>
          <a:lstStyle/>
          <a:p>
            <a:r>
              <a:rPr lang="en-US" dirty="0" smtClean="0"/>
              <a:t>Nietzsche</a:t>
            </a:r>
            <a:endParaRPr lang="en-US" dirty="0"/>
          </a:p>
        </p:txBody>
      </p:sp>
      <p:sp>
        <p:nvSpPr>
          <p:cNvPr id="8" name="Content Placeholder 7"/>
          <p:cNvSpPr>
            <a:spLocks noGrp="1"/>
          </p:cNvSpPr>
          <p:nvPr>
            <p:ph sz="quarter" idx="4"/>
          </p:nvPr>
        </p:nvSpPr>
        <p:spPr/>
        <p:txBody>
          <a:bodyPr/>
          <a:lstStyle/>
          <a:p>
            <a:r>
              <a:rPr lang="en-US" dirty="0" smtClean="0"/>
              <a:t>Nihilistic optimism</a:t>
            </a:r>
          </a:p>
          <a:p>
            <a:pPr lvl="1"/>
            <a:r>
              <a:rPr lang="en-US" dirty="0" smtClean="0"/>
              <a:t>Dionysian-Apollonian synthesis</a:t>
            </a:r>
            <a:endParaRPr lang="en-US" dirty="0"/>
          </a:p>
        </p:txBody>
      </p:sp>
      <p:sp>
        <p:nvSpPr>
          <p:cNvPr id="10" name="Date Placeholder 9"/>
          <p:cNvSpPr>
            <a:spLocks noGrp="1"/>
          </p:cNvSpPr>
          <p:nvPr>
            <p:ph type="dt" sz="half" idx="10"/>
          </p:nvPr>
        </p:nvSpPr>
        <p:spPr/>
        <p:txBody>
          <a:bodyPr/>
          <a:lstStyle/>
          <a:p>
            <a:r>
              <a:rPr lang="en-US" smtClean="0"/>
              <a:t>26-oct-17</a:t>
            </a:r>
            <a:endParaRPr lang="en-US"/>
          </a:p>
        </p:txBody>
      </p:sp>
      <p:sp>
        <p:nvSpPr>
          <p:cNvPr id="11" name="Footer Placeholder 10"/>
          <p:cNvSpPr>
            <a:spLocks noGrp="1"/>
          </p:cNvSpPr>
          <p:nvPr>
            <p:ph type="ftr" sz="quarter" idx="13"/>
          </p:nvPr>
        </p:nvSpPr>
        <p:spPr/>
        <p:txBody>
          <a:bodyPr/>
          <a:lstStyle/>
          <a:p>
            <a:r>
              <a:rPr lang="en-US" smtClean="0"/>
              <a:t>williams modern tragedy</a:t>
            </a:r>
            <a:endParaRPr lang="en-US"/>
          </a:p>
        </p:txBody>
      </p:sp>
      <p:sp>
        <p:nvSpPr>
          <p:cNvPr id="12" name="Slide Number Placeholder 11"/>
          <p:cNvSpPr>
            <a:spLocks noGrp="1"/>
          </p:cNvSpPr>
          <p:nvPr>
            <p:ph type="sldNum" sz="quarter" idx="12"/>
          </p:nvPr>
        </p:nvSpPr>
        <p:spPr/>
        <p:txBody>
          <a:bodyPr/>
          <a:lstStyle/>
          <a:p>
            <a:fld id="{B1A7D873-BDEC-4D0E-826C-A647DDEC7662}" type="slidenum">
              <a:rPr lang="en-US" smtClean="0"/>
              <a:pPr/>
              <a:t>14</a:t>
            </a:fld>
            <a:endParaRPr lang="en-US"/>
          </a:p>
        </p:txBody>
      </p:sp>
    </p:spTree>
    <p:extLst>
      <p:ext uri="{BB962C8B-B14F-4D97-AF65-F5344CB8AC3E}">
        <p14:creationId xmlns:p14="http://schemas.microsoft.com/office/powerpoint/2010/main" val="1186416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Tragedy and Contemporary Ideas</a:t>
            </a:r>
            <a:endParaRPr lang="en-US" dirty="0"/>
          </a:p>
        </p:txBody>
      </p:sp>
      <p:sp>
        <p:nvSpPr>
          <p:cNvPr id="3" name="Content Placeholder 2"/>
          <p:cNvSpPr>
            <a:spLocks noGrp="1"/>
          </p:cNvSpPr>
          <p:nvPr>
            <p:ph idx="1"/>
          </p:nvPr>
        </p:nvSpPr>
        <p:spPr/>
        <p:txBody>
          <a:bodyPr/>
          <a:lstStyle/>
          <a:p>
            <a:r>
              <a:rPr lang="en-US" dirty="0" smtClean="0"/>
              <a:t>“The destruction of the hero”</a:t>
            </a:r>
          </a:p>
          <a:p>
            <a:r>
              <a:rPr lang="en-US" dirty="0" smtClean="0"/>
              <a:t>“Irreparable action”</a:t>
            </a:r>
          </a:p>
          <a:p>
            <a:r>
              <a:rPr lang="en-US" dirty="0" smtClean="0"/>
              <a:t>“The emphasis of evil”</a:t>
            </a:r>
            <a:endParaRPr lang="en-US" dirty="0"/>
          </a:p>
        </p:txBody>
      </p:sp>
      <p:sp>
        <p:nvSpPr>
          <p:cNvPr id="7" name="Date Placeholder 6"/>
          <p:cNvSpPr>
            <a:spLocks noGrp="1"/>
          </p:cNvSpPr>
          <p:nvPr>
            <p:ph type="dt" sz="half" idx="10"/>
          </p:nvPr>
        </p:nvSpPr>
        <p:spPr/>
        <p:txBody>
          <a:bodyPr/>
          <a:lstStyle/>
          <a:p>
            <a:r>
              <a:rPr lang="en-US" smtClean="0"/>
              <a:t>26-oct-17</a:t>
            </a:r>
            <a:endParaRPr lang="en-US"/>
          </a:p>
        </p:txBody>
      </p:sp>
      <p:sp>
        <p:nvSpPr>
          <p:cNvPr id="8" name="Footer Placeholder 7"/>
          <p:cNvSpPr>
            <a:spLocks noGrp="1"/>
          </p:cNvSpPr>
          <p:nvPr>
            <p:ph type="ftr" sz="quarter" idx="3"/>
          </p:nvPr>
        </p:nvSpPr>
        <p:spPr/>
        <p:txBody>
          <a:bodyPr/>
          <a:lstStyle/>
          <a:p>
            <a:r>
              <a:rPr lang="en-US" smtClean="0"/>
              <a:t>williams modern tragedy</a:t>
            </a:r>
            <a:endParaRPr lang="en-US"/>
          </a:p>
        </p:txBody>
      </p:sp>
      <p:sp>
        <p:nvSpPr>
          <p:cNvPr id="9" name="Slide Number Placeholder 8"/>
          <p:cNvSpPr>
            <a:spLocks noGrp="1"/>
          </p:cNvSpPr>
          <p:nvPr>
            <p:ph type="sldNum" sz="quarter" idx="12"/>
          </p:nvPr>
        </p:nvSpPr>
        <p:spPr/>
        <p:txBody>
          <a:bodyPr/>
          <a:lstStyle/>
          <a:p>
            <a:fld id="{C84949BF-B90B-4E25-9A47-07E9FB3241D4}" type="slidenum">
              <a:rPr lang="en-US" smtClean="0"/>
              <a:pPr/>
              <a:t>15</a:t>
            </a:fld>
            <a:endParaRPr lang="en-US"/>
          </a:p>
        </p:txBody>
      </p:sp>
    </p:spTree>
    <p:extLst>
      <p:ext uri="{BB962C8B-B14F-4D97-AF65-F5344CB8AC3E}">
        <p14:creationId xmlns:p14="http://schemas.microsoft.com/office/powerpoint/2010/main" val="1545544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Tragedy as Universal?</a:t>
            </a:r>
            <a:endParaRPr lang="en-US" dirty="0"/>
          </a:p>
        </p:txBody>
      </p:sp>
      <p:sp>
        <p:nvSpPr>
          <p:cNvPr id="3" name="Text Placeholder 2"/>
          <p:cNvSpPr>
            <a:spLocks noGrp="1"/>
          </p:cNvSpPr>
          <p:nvPr>
            <p:ph type="body" idx="1"/>
          </p:nvPr>
        </p:nvSpPr>
        <p:spPr/>
        <p:txBody>
          <a:bodyPr/>
          <a:lstStyle/>
          <a:p>
            <a:r>
              <a:rPr lang="en-US" dirty="0" smtClean="0"/>
              <a:t>What do You Think?</a:t>
            </a:r>
            <a:endParaRPr lang="en-US" dirty="0"/>
          </a:p>
        </p:txBody>
      </p:sp>
    </p:spTree>
    <p:extLst>
      <p:ext uri="{BB962C8B-B14F-4D97-AF65-F5344CB8AC3E}">
        <p14:creationId xmlns:p14="http://schemas.microsoft.com/office/powerpoint/2010/main" val="2323509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6700" y="674400"/>
            <a:ext cx="8610600" cy="5509200"/>
          </a:xfrm>
          <a:prstGeom prst="rect">
            <a:avLst/>
          </a:prstGeom>
          <a:noFill/>
        </p:spPr>
        <p:txBody>
          <a:bodyPr wrap="square" rtlCol="0" anchor="ctr" anchorCtr="0">
            <a:spAutoFit/>
          </a:bodyPr>
          <a:lstStyle/>
          <a:p>
            <a:r>
              <a:rPr lang="en-US" sz="3200" dirty="0">
                <a:latin typeface="+mn-lt"/>
              </a:rPr>
              <a:t>TRAGIC ESSENCE — Does the reading seem to convey the idea that there's a thing, "tragedy," that remains, if not wholly unvarying, then at least stable enough to be recognizable as such across different times and places?</a:t>
            </a:r>
          </a:p>
          <a:p>
            <a:r>
              <a:rPr lang="en-US" sz="3200" dirty="0" smtClean="0">
                <a:latin typeface="+mn-lt"/>
              </a:rPr>
              <a:t>What </a:t>
            </a:r>
            <a:r>
              <a:rPr lang="en-US" sz="3200" dirty="0">
                <a:latin typeface="+mn-lt"/>
              </a:rPr>
              <a:t>do </a:t>
            </a:r>
            <a:r>
              <a:rPr lang="en-US" sz="3200" i="1" dirty="0">
                <a:latin typeface="+mn-lt"/>
              </a:rPr>
              <a:t>you</a:t>
            </a:r>
            <a:r>
              <a:rPr lang="en-US" sz="3200" dirty="0">
                <a:latin typeface="+mn-lt"/>
              </a:rPr>
              <a:t> think? Even if you're not hugely familiar with a host of dramatic-literary traditions (few of us are!), do you tend to agree with the reading on this point. . . .</a:t>
            </a:r>
          </a:p>
          <a:p>
            <a:r>
              <a:rPr lang="en-US" sz="3200" dirty="0">
                <a:latin typeface="+mn-lt"/>
              </a:rPr>
              <a:t>And whether you do or don't, what is tragedy, anyway</a:t>
            </a:r>
            <a:r>
              <a:rPr lang="en-US" sz="3200" dirty="0" smtClean="0">
                <a:latin typeface="+mn-lt"/>
              </a:rPr>
              <a:t>?</a:t>
            </a:r>
            <a:endParaRPr lang="en-US" sz="3200" dirty="0">
              <a:latin typeface="+mn-lt"/>
            </a:endParaRPr>
          </a:p>
        </p:txBody>
      </p:sp>
    </p:spTree>
    <p:extLst>
      <p:ext uri="{BB962C8B-B14F-4D97-AF65-F5344CB8AC3E}">
        <p14:creationId xmlns:p14="http://schemas.microsoft.com/office/powerpoint/2010/main" val="4049306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82245" y="2875005"/>
            <a:ext cx="6179512" cy="1107996"/>
          </a:xfrm>
          <a:prstGeom prst="rect">
            <a:avLst/>
          </a:prstGeom>
          <a:noFill/>
        </p:spPr>
        <p:txBody>
          <a:bodyPr wrap="none" rtlCol="0" anchor="ctr" anchorCtr="0">
            <a:spAutoFit/>
          </a:bodyPr>
          <a:lstStyle/>
          <a:p>
            <a:r>
              <a:rPr lang="en-US" sz="6600" b="1" dirty="0" smtClean="0">
                <a:solidFill>
                  <a:srgbClr val="000099"/>
                </a:solidFill>
                <a:effectLst>
                  <a:outerShdw blurRad="50800" dist="25400" dir="2700000" algn="ctr" rotWithShape="0">
                    <a:srgbClr val="000000">
                      <a:alpha val="25000"/>
                    </a:srgbClr>
                  </a:outerShdw>
                </a:effectLst>
                <a:latin typeface="+mn-lt"/>
              </a:rPr>
              <a:t>What is Tragedy?</a:t>
            </a:r>
            <a:endParaRPr lang="en-US" sz="6600" b="1" dirty="0">
              <a:solidFill>
                <a:srgbClr val="000099"/>
              </a:solidFill>
              <a:effectLst>
                <a:outerShdw blurRad="50800" dist="25400" dir="2700000" algn="ctr" rotWithShape="0">
                  <a:srgbClr val="000000">
                    <a:alpha val="25000"/>
                  </a:srgbClr>
                </a:outerShdw>
              </a:effectLst>
              <a:latin typeface="+mn-lt"/>
            </a:endParaRPr>
          </a:p>
        </p:txBody>
      </p:sp>
    </p:spTree>
    <p:extLst>
      <p:ext uri="{BB962C8B-B14F-4D97-AF65-F5344CB8AC3E}">
        <p14:creationId xmlns:p14="http://schemas.microsoft.com/office/powerpoint/2010/main" val="2039226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7933" y="1428454"/>
            <a:ext cx="8348134" cy="4001095"/>
          </a:xfrm>
          <a:prstGeom prst="rect">
            <a:avLst/>
          </a:prstGeom>
          <a:noFill/>
        </p:spPr>
        <p:txBody>
          <a:bodyPr wrap="square" rtlCol="0" anchor="ctr" anchorCtr="0">
            <a:spAutoFit/>
          </a:bodyPr>
          <a:lstStyle/>
          <a:p>
            <a:pPr marL="1262063" indent="-1262063" algn="l">
              <a:spcAft>
                <a:spcPts val="1200"/>
              </a:spcAft>
            </a:pPr>
            <a:r>
              <a:rPr lang="en-US" sz="2800" dirty="0" err="1" smtClean="0">
                <a:latin typeface="+mn-lt"/>
              </a:rPr>
              <a:t>Ridyear</a:t>
            </a:r>
            <a:r>
              <a:rPr lang="en-US" sz="2800" dirty="0" smtClean="0">
                <a:latin typeface="+mn-lt"/>
              </a:rPr>
              <a:t>:	Certainly </a:t>
            </a:r>
            <a:r>
              <a:rPr lang="en-US" sz="2800" dirty="0">
                <a:latin typeface="+mn-lt"/>
              </a:rPr>
              <a:t>his death was a tragedy</a:t>
            </a:r>
            <a:r>
              <a:rPr lang="en-US" sz="2800" dirty="0" smtClean="0">
                <a:latin typeface="+mn-lt"/>
              </a:rPr>
              <a:t>.</a:t>
            </a:r>
            <a:endParaRPr lang="en-US" sz="2800" dirty="0">
              <a:latin typeface="+mn-lt"/>
            </a:endParaRPr>
          </a:p>
          <a:p>
            <a:pPr marL="1262063" indent="-1262063" algn="l">
              <a:spcAft>
                <a:spcPts val="1200"/>
              </a:spcAft>
            </a:pPr>
            <a:r>
              <a:rPr lang="en-US" sz="2800" dirty="0" smtClean="0">
                <a:latin typeface="+mn-lt"/>
              </a:rPr>
              <a:t>Holt:	I </a:t>
            </a:r>
            <a:r>
              <a:rPr lang="en-US" sz="2800" dirty="0">
                <a:latin typeface="+mn-lt"/>
              </a:rPr>
              <a:t>agree, but I wonder if Clark agrees</a:t>
            </a:r>
            <a:r>
              <a:rPr lang="en-US" sz="2800" dirty="0" smtClean="0">
                <a:latin typeface="+mn-lt"/>
              </a:rPr>
              <a:t>.</a:t>
            </a:r>
            <a:endParaRPr lang="en-US" sz="2800" dirty="0">
              <a:latin typeface="+mn-lt"/>
            </a:endParaRPr>
          </a:p>
          <a:p>
            <a:pPr marL="1262063" indent="-1262063" algn="l">
              <a:spcAft>
                <a:spcPts val="1200"/>
              </a:spcAft>
            </a:pPr>
            <a:r>
              <a:rPr lang="en-US" sz="2800" dirty="0" smtClean="0">
                <a:latin typeface="+mn-lt"/>
              </a:rPr>
              <a:t>Clark:	Of </a:t>
            </a:r>
            <a:r>
              <a:rPr lang="en-US" sz="2800" dirty="0">
                <a:latin typeface="+mn-lt"/>
              </a:rPr>
              <a:t>course I agree. I had a very great respect for him</a:t>
            </a:r>
            <a:r>
              <a:rPr lang="en-US" sz="2800" dirty="0" smtClean="0">
                <a:latin typeface="+mn-lt"/>
              </a:rPr>
              <a:t>.</a:t>
            </a:r>
            <a:endParaRPr lang="en-US" sz="2800" dirty="0">
              <a:latin typeface="+mn-lt"/>
            </a:endParaRPr>
          </a:p>
          <a:p>
            <a:pPr marL="1262063" indent="-1262063" algn="l">
              <a:spcAft>
                <a:spcPts val="1200"/>
              </a:spcAft>
            </a:pPr>
            <a:r>
              <a:rPr lang="en-US" sz="2800" dirty="0" smtClean="0">
                <a:latin typeface="+mn-lt"/>
              </a:rPr>
              <a:t>Holt:	But </a:t>
            </a:r>
            <a:r>
              <a:rPr lang="en-US" sz="2800" dirty="0">
                <a:latin typeface="+mn-lt"/>
              </a:rPr>
              <a:t>that isn’t what I was asking. I remember hearing you say once, with such conviction that you almost convinced me, that an accident is not a tragedy. And this death was an accident.</a:t>
            </a:r>
          </a:p>
        </p:txBody>
      </p:sp>
    </p:spTree>
    <p:extLst>
      <p:ext uri="{BB962C8B-B14F-4D97-AF65-F5344CB8AC3E}">
        <p14:creationId xmlns:p14="http://schemas.microsoft.com/office/powerpoint/2010/main" val="3392637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14546" y="3167391"/>
            <a:ext cx="5514907" cy="523220"/>
          </a:xfrm>
          <a:prstGeom prst="rect">
            <a:avLst/>
          </a:prstGeom>
          <a:noFill/>
        </p:spPr>
        <p:txBody>
          <a:bodyPr wrap="none" rtlCol="0" anchor="ctr" anchorCtr="0">
            <a:spAutoFit/>
          </a:bodyPr>
          <a:lstStyle/>
          <a:p>
            <a:pPr marL="1262063" indent="-1262063">
              <a:spcAft>
                <a:spcPts val="1200"/>
              </a:spcAft>
            </a:pPr>
            <a:r>
              <a:rPr lang="en-US" sz="2800" dirty="0">
                <a:latin typeface="+mn-lt"/>
                <a:hlinkClick r:id="rId3"/>
              </a:rPr>
              <a:t>https://youtu.be/AfnvFnzs91s?t=17s</a:t>
            </a:r>
            <a:endParaRPr lang="en-US" sz="2800" dirty="0">
              <a:latin typeface="+mn-lt"/>
            </a:endParaRPr>
          </a:p>
        </p:txBody>
      </p:sp>
    </p:spTree>
    <p:extLst>
      <p:ext uri="{BB962C8B-B14F-4D97-AF65-F5344CB8AC3E}">
        <p14:creationId xmlns:p14="http://schemas.microsoft.com/office/powerpoint/2010/main" val="3030779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Tragedy?</a:t>
            </a:r>
            <a:endParaRPr lang="en-US" dirty="0"/>
          </a:p>
        </p:txBody>
      </p:sp>
      <p:sp>
        <p:nvSpPr>
          <p:cNvPr id="3" name="Content Placeholder 2"/>
          <p:cNvSpPr>
            <a:spLocks noGrp="1"/>
          </p:cNvSpPr>
          <p:nvPr>
            <p:ph idx="1"/>
          </p:nvPr>
        </p:nvSpPr>
        <p:spPr/>
        <p:txBody>
          <a:bodyPr/>
          <a:lstStyle/>
          <a:p>
            <a:r>
              <a:rPr lang="en-US" dirty="0" smtClean="0"/>
              <a:t>Challenger Disaster (28-Jan, 1986)</a:t>
            </a:r>
          </a:p>
          <a:p>
            <a:r>
              <a:rPr lang="en-US" dirty="0"/>
              <a:t>“But that isn’t what I was asking. I remember hearing you say once, with such conviction that you almost convinced me, that an accident is not a tragedy. And this death was an accident</a:t>
            </a:r>
            <a:r>
              <a:rPr lang="en-US" dirty="0" smtClean="0"/>
              <a:t>”</a:t>
            </a:r>
          </a:p>
          <a:p>
            <a:pPr marL="857250" lvl="2" indent="0">
              <a:buNone/>
            </a:pPr>
            <a:r>
              <a:rPr lang="en-US" dirty="0" smtClean="0"/>
              <a:t>Raymond Williams</a:t>
            </a:r>
            <a:r>
              <a:rPr lang="en-US" dirty="0"/>
              <a:t>, </a:t>
            </a:r>
            <a:r>
              <a:rPr lang="en-US" dirty="0" smtClean="0"/>
              <a:t>“</a:t>
            </a:r>
            <a:r>
              <a:rPr lang="en-US" dirty="0"/>
              <a:t>A Dialogue on </a:t>
            </a:r>
            <a:r>
              <a:rPr lang="en-US" dirty="0" smtClean="0"/>
              <a:t>Tragedy,” </a:t>
            </a:r>
            <a:r>
              <a:rPr lang="en-US" i="1" dirty="0"/>
              <a:t>New Left Review</a:t>
            </a:r>
            <a:r>
              <a:rPr lang="en-US" dirty="0"/>
              <a:t> </a:t>
            </a:r>
            <a:r>
              <a:rPr lang="en-US" dirty="0" smtClean="0"/>
              <a:t>(</a:t>
            </a:r>
            <a:r>
              <a:rPr lang="en-US" dirty="0"/>
              <a:t>1962</a:t>
            </a:r>
            <a:r>
              <a:rPr lang="en-US" dirty="0" smtClean="0"/>
              <a:t>) p. 23</a:t>
            </a:r>
            <a:endParaRPr lang="en-US" dirty="0"/>
          </a:p>
        </p:txBody>
      </p:sp>
      <p:sp>
        <p:nvSpPr>
          <p:cNvPr id="4" name="Date Placeholder 3"/>
          <p:cNvSpPr>
            <a:spLocks noGrp="1"/>
          </p:cNvSpPr>
          <p:nvPr>
            <p:ph type="dt" sz="half" idx="10"/>
          </p:nvPr>
        </p:nvSpPr>
        <p:spPr/>
        <p:txBody>
          <a:bodyPr/>
          <a:lstStyle/>
          <a:p>
            <a:r>
              <a:rPr lang="en-US" smtClean="0"/>
              <a:t>26-oct-17</a:t>
            </a:r>
            <a:endParaRPr lang="en-US"/>
          </a:p>
        </p:txBody>
      </p:sp>
      <p:sp>
        <p:nvSpPr>
          <p:cNvPr id="5" name="Slide Number Placeholder 4"/>
          <p:cNvSpPr>
            <a:spLocks noGrp="1"/>
          </p:cNvSpPr>
          <p:nvPr>
            <p:ph type="sldNum" sz="quarter" idx="12"/>
          </p:nvPr>
        </p:nvSpPr>
        <p:spPr/>
        <p:txBody>
          <a:bodyPr/>
          <a:lstStyle/>
          <a:p>
            <a:fld id="{C84949BF-B90B-4E25-9A47-07E9FB3241D4}" type="slidenum">
              <a:rPr lang="en-US" smtClean="0"/>
              <a:pPr/>
              <a:t>5</a:t>
            </a:fld>
            <a:endParaRPr lang="en-US"/>
          </a:p>
        </p:txBody>
      </p:sp>
      <p:sp>
        <p:nvSpPr>
          <p:cNvPr id="6" name="Footer Placeholder 5"/>
          <p:cNvSpPr>
            <a:spLocks noGrp="1"/>
          </p:cNvSpPr>
          <p:nvPr>
            <p:ph type="ftr" sz="quarter" idx="3"/>
          </p:nvPr>
        </p:nvSpPr>
        <p:spPr/>
        <p:txBody>
          <a:bodyPr/>
          <a:lstStyle/>
          <a:p>
            <a:r>
              <a:rPr lang="en-US" smtClean="0"/>
              <a:t>williams modern tragedy</a:t>
            </a:r>
            <a:endParaRPr lang="en-US"/>
          </a:p>
        </p:txBody>
      </p:sp>
    </p:spTree>
    <p:extLst>
      <p:ext uri="{BB962C8B-B14F-4D97-AF65-F5344CB8AC3E}">
        <p14:creationId xmlns:p14="http://schemas.microsoft.com/office/powerpoint/2010/main" val="1053500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lvl="0"/>
            <a:r>
              <a:rPr lang="en-US" dirty="0" smtClean="0"/>
              <a:t>Theory, Art, Life</a:t>
            </a:r>
          </a:p>
          <a:p>
            <a:pPr lvl="1"/>
            <a:r>
              <a:rPr lang="en-US" dirty="0" smtClean="0"/>
              <a:t>Raymond Williams on “Tragic Ideas”</a:t>
            </a:r>
          </a:p>
          <a:p>
            <a:pPr lvl="0"/>
            <a:r>
              <a:rPr lang="en-US" dirty="0" smtClean="0"/>
              <a:t>Tragedy as Universal?</a:t>
            </a:r>
          </a:p>
          <a:p>
            <a:pPr lvl="1"/>
            <a:r>
              <a:rPr lang="en-US" dirty="0" smtClean="0"/>
              <a:t>What do You Think?</a:t>
            </a:r>
            <a:endParaRPr lang="en-US" dirty="0"/>
          </a:p>
        </p:txBody>
      </p:sp>
      <p:sp>
        <p:nvSpPr>
          <p:cNvPr id="4" name="Date Placeholder 3"/>
          <p:cNvSpPr>
            <a:spLocks noGrp="1"/>
          </p:cNvSpPr>
          <p:nvPr>
            <p:ph type="dt" sz="half" idx="10"/>
          </p:nvPr>
        </p:nvSpPr>
        <p:spPr/>
        <p:txBody>
          <a:bodyPr/>
          <a:lstStyle/>
          <a:p>
            <a:r>
              <a:rPr lang="en-US" smtClean="0"/>
              <a:t>26-oct-17</a:t>
            </a:r>
            <a:endParaRPr lang="en-US"/>
          </a:p>
        </p:txBody>
      </p:sp>
      <p:sp>
        <p:nvSpPr>
          <p:cNvPr id="5" name="Slide Number Placeholder 4"/>
          <p:cNvSpPr>
            <a:spLocks noGrp="1"/>
          </p:cNvSpPr>
          <p:nvPr>
            <p:ph type="sldNum" sz="quarter" idx="12"/>
          </p:nvPr>
        </p:nvSpPr>
        <p:spPr/>
        <p:txBody>
          <a:bodyPr/>
          <a:lstStyle/>
          <a:p>
            <a:fld id="{C84949BF-B90B-4E25-9A47-07E9FB3241D4}" type="slidenum">
              <a:rPr lang="en-US" smtClean="0"/>
              <a:pPr/>
              <a:t>6</a:t>
            </a:fld>
            <a:endParaRPr lang="en-US"/>
          </a:p>
        </p:txBody>
      </p:sp>
      <p:sp>
        <p:nvSpPr>
          <p:cNvPr id="6" name="Footer Placeholder 5"/>
          <p:cNvSpPr>
            <a:spLocks noGrp="1"/>
          </p:cNvSpPr>
          <p:nvPr>
            <p:ph type="ftr" sz="quarter" idx="3"/>
          </p:nvPr>
        </p:nvSpPr>
        <p:spPr/>
        <p:txBody>
          <a:bodyPr/>
          <a:lstStyle/>
          <a:p>
            <a:r>
              <a:rPr lang="en-US" smtClean="0"/>
              <a:t>williams modern tragedy</a:t>
            </a:r>
            <a:endParaRPr lang="en-US"/>
          </a:p>
        </p:txBody>
      </p:sp>
    </p:spTree>
    <p:extLst>
      <p:ext uri="{BB962C8B-B14F-4D97-AF65-F5344CB8AC3E}">
        <p14:creationId xmlns:p14="http://schemas.microsoft.com/office/powerpoint/2010/main" val="2251249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Raymond Williams</a:t>
            </a:r>
            <a:endParaRPr lang="en-US" dirty="0"/>
          </a:p>
        </p:txBody>
      </p:sp>
      <p:sp>
        <p:nvSpPr>
          <p:cNvPr id="3" name="Content Placeholder 2"/>
          <p:cNvSpPr>
            <a:spLocks noGrp="1"/>
          </p:cNvSpPr>
          <p:nvPr>
            <p:ph idx="1"/>
          </p:nvPr>
        </p:nvSpPr>
        <p:spPr>
          <a:xfrm>
            <a:off x="457200" y="1600200"/>
            <a:ext cx="5410200" cy="4525963"/>
          </a:xfrm>
        </p:spPr>
        <p:txBody>
          <a:bodyPr/>
          <a:lstStyle/>
          <a:p>
            <a:r>
              <a:rPr lang="en-US" dirty="0" smtClean="0"/>
              <a:t>1921–1988</a:t>
            </a:r>
          </a:p>
          <a:p>
            <a:r>
              <a:rPr lang="en-US" dirty="0" smtClean="0"/>
              <a:t>British academic</a:t>
            </a:r>
          </a:p>
          <a:p>
            <a:r>
              <a:rPr lang="en-US" dirty="0" smtClean="0"/>
              <a:t>Leftist critic, writer, cultural historian</a:t>
            </a:r>
          </a:p>
        </p:txBody>
      </p:sp>
      <p:pic>
        <p:nvPicPr>
          <p:cNvPr id="1026" name="Picture 2" descr="http://upload.wikimedia.org/wikipedia/commons/e/e2/Raymond_Williams_At_Saffron_Wald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1981" y="1600200"/>
            <a:ext cx="2394820" cy="3200400"/>
          </a:xfrm>
          <a:prstGeom prst="rect">
            <a:avLst/>
          </a:prstGeom>
          <a:noFill/>
          <a:extLst>
            <a:ext uri="{909E8E84-426E-40DD-AFC4-6F175D3DCCD1}">
              <a14:hiddenFill xmlns:a14="http://schemas.microsoft.com/office/drawing/2010/main">
                <a:solidFill>
                  <a:srgbClr val="FFFFFF"/>
                </a:solidFill>
              </a14:hiddenFill>
            </a:ext>
          </a:extLst>
        </p:spPr>
      </p:pic>
      <p:sp>
        <p:nvSpPr>
          <p:cNvPr id="7" name="Date Placeholder 6"/>
          <p:cNvSpPr>
            <a:spLocks noGrp="1"/>
          </p:cNvSpPr>
          <p:nvPr>
            <p:ph type="dt" sz="half" idx="10"/>
          </p:nvPr>
        </p:nvSpPr>
        <p:spPr/>
        <p:txBody>
          <a:bodyPr/>
          <a:lstStyle/>
          <a:p>
            <a:r>
              <a:rPr lang="en-US" smtClean="0"/>
              <a:t>26-oct-17</a:t>
            </a:r>
            <a:endParaRPr lang="en-US"/>
          </a:p>
        </p:txBody>
      </p:sp>
      <p:sp>
        <p:nvSpPr>
          <p:cNvPr id="8" name="Footer Placeholder 7"/>
          <p:cNvSpPr>
            <a:spLocks noGrp="1"/>
          </p:cNvSpPr>
          <p:nvPr>
            <p:ph type="ftr" sz="quarter" idx="3"/>
          </p:nvPr>
        </p:nvSpPr>
        <p:spPr/>
        <p:txBody>
          <a:bodyPr/>
          <a:lstStyle/>
          <a:p>
            <a:r>
              <a:rPr lang="en-US" smtClean="0"/>
              <a:t>williams modern tragedy</a:t>
            </a:r>
            <a:endParaRPr lang="en-US"/>
          </a:p>
        </p:txBody>
      </p:sp>
      <p:sp>
        <p:nvSpPr>
          <p:cNvPr id="9" name="Slide Number Placeholder 8"/>
          <p:cNvSpPr>
            <a:spLocks noGrp="1"/>
          </p:cNvSpPr>
          <p:nvPr>
            <p:ph type="sldNum" sz="quarter" idx="12"/>
          </p:nvPr>
        </p:nvSpPr>
        <p:spPr/>
        <p:txBody>
          <a:bodyPr/>
          <a:lstStyle/>
          <a:p>
            <a:fld id="{C84949BF-B90B-4E25-9A47-07E9FB3241D4}" type="slidenum">
              <a:rPr lang="en-US" smtClean="0"/>
              <a:pPr/>
              <a:t>7</a:t>
            </a:fld>
            <a:endParaRPr lang="en-US"/>
          </a:p>
        </p:txBody>
      </p:sp>
    </p:spTree>
    <p:extLst>
      <p:ext uri="{BB962C8B-B14F-4D97-AF65-F5344CB8AC3E}">
        <p14:creationId xmlns:p14="http://schemas.microsoft.com/office/powerpoint/2010/main" val="1435537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Considerations</a:t>
            </a:r>
            <a:endParaRPr lang="en-US" dirty="0"/>
          </a:p>
        </p:txBody>
      </p:sp>
      <p:sp>
        <p:nvSpPr>
          <p:cNvPr id="3" name="Content Placeholder 2"/>
          <p:cNvSpPr>
            <a:spLocks noGrp="1"/>
          </p:cNvSpPr>
          <p:nvPr>
            <p:ph sz="half" idx="1"/>
          </p:nvPr>
        </p:nvSpPr>
        <p:spPr/>
        <p:txBody>
          <a:bodyPr>
            <a:normAutofit/>
          </a:bodyPr>
          <a:lstStyle/>
          <a:p>
            <a:r>
              <a:rPr lang="en-US" i="1" dirty="0" smtClean="0"/>
              <a:t>Modern Tragedy</a:t>
            </a:r>
            <a:r>
              <a:rPr lang="en-US" dirty="0" smtClean="0"/>
              <a:t> as reconnecting...</a:t>
            </a:r>
          </a:p>
          <a:p>
            <a:r>
              <a:rPr lang="en-US" dirty="0" smtClean="0"/>
              <a:t>“</a:t>
            </a:r>
            <a:r>
              <a:rPr lang="en-US" dirty="0"/>
              <a:t>Tragic Ideas</a:t>
            </a:r>
            <a:r>
              <a:rPr lang="en-US" dirty="0" smtClean="0"/>
              <a:t>” (ch1) as disjunctures between…</a:t>
            </a:r>
            <a:endParaRPr lang="en-US" dirty="0"/>
          </a:p>
        </p:txBody>
      </p:sp>
      <p:sp>
        <p:nvSpPr>
          <p:cNvPr id="11" name="Content Placeholder 10"/>
          <p:cNvSpPr>
            <a:spLocks noGrp="1"/>
          </p:cNvSpPr>
          <p:nvPr>
            <p:ph sz="half" idx="2"/>
          </p:nvPr>
        </p:nvSpPr>
        <p:spPr/>
        <p:txBody>
          <a:bodyPr/>
          <a:lstStyle/>
          <a:p>
            <a:r>
              <a:rPr lang="en-US" dirty="0"/>
              <a:t>Art</a:t>
            </a:r>
          </a:p>
          <a:p>
            <a:r>
              <a:rPr lang="en-US" dirty="0"/>
              <a:t>Theory</a:t>
            </a:r>
          </a:p>
          <a:p>
            <a:r>
              <a:rPr lang="en-US" dirty="0" smtClean="0"/>
              <a:t>Life</a:t>
            </a:r>
            <a:endParaRPr lang="en-US" dirty="0"/>
          </a:p>
        </p:txBody>
      </p:sp>
      <p:sp>
        <p:nvSpPr>
          <p:cNvPr id="7" name="Date Placeholder 6"/>
          <p:cNvSpPr>
            <a:spLocks noGrp="1"/>
          </p:cNvSpPr>
          <p:nvPr>
            <p:ph type="dt" sz="half" idx="10"/>
          </p:nvPr>
        </p:nvSpPr>
        <p:spPr/>
        <p:txBody>
          <a:bodyPr/>
          <a:lstStyle/>
          <a:p>
            <a:r>
              <a:rPr lang="en-US" smtClean="0"/>
              <a:t>26-oct-17</a:t>
            </a:r>
            <a:endParaRPr lang="en-US"/>
          </a:p>
        </p:txBody>
      </p:sp>
      <p:sp>
        <p:nvSpPr>
          <p:cNvPr id="9" name="Slide Number Placeholder 8"/>
          <p:cNvSpPr>
            <a:spLocks noGrp="1"/>
          </p:cNvSpPr>
          <p:nvPr>
            <p:ph type="sldNum" sz="quarter" idx="12"/>
          </p:nvPr>
        </p:nvSpPr>
        <p:spPr/>
        <p:txBody>
          <a:bodyPr/>
          <a:lstStyle/>
          <a:p>
            <a:fld id="{C84949BF-B90B-4E25-9A47-07E9FB3241D4}" type="slidenum">
              <a:rPr lang="en-US" smtClean="0"/>
              <a:pPr/>
              <a:t>8</a:t>
            </a:fld>
            <a:endParaRPr lang="en-US"/>
          </a:p>
        </p:txBody>
      </p:sp>
      <p:sp>
        <p:nvSpPr>
          <p:cNvPr id="8" name="Footer Placeholder 7"/>
          <p:cNvSpPr>
            <a:spLocks noGrp="1"/>
          </p:cNvSpPr>
          <p:nvPr>
            <p:ph type="ftr" sz="quarter" idx="3"/>
          </p:nvPr>
        </p:nvSpPr>
        <p:spPr/>
        <p:txBody>
          <a:bodyPr/>
          <a:lstStyle/>
          <a:p>
            <a:r>
              <a:rPr lang="en-US" smtClean="0"/>
              <a:t>williams modern tragedy</a:t>
            </a:r>
            <a:endParaRPr lang="en-US"/>
          </a:p>
        </p:txBody>
      </p:sp>
    </p:spTree>
    <p:extLst>
      <p:ext uri="{BB962C8B-B14F-4D97-AF65-F5344CB8AC3E}">
        <p14:creationId xmlns:p14="http://schemas.microsoft.com/office/powerpoint/2010/main" val="1714445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Tradition” Is…</a:t>
            </a:r>
            <a:endParaRPr lang="en-US" i="1" dirty="0"/>
          </a:p>
        </p:txBody>
      </p:sp>
      <p:sp>
        <p:nvSpPr>
          <p:cNvPr id="3" name="Content Placeholder 2"/>
          <p:cNvSpPr>
            <a:spLocks noGrp="1"/>
          </p:cNvSpPr>
          <p:nvPr>
            <p:ph idx="1"/>
          </p:nvPr>
        </p:nvSpPr>
        <p:spPr/>
        <p:txBody>
          <a:bodyPr/>
          <a:lstStyle/>
          <a:p>
            <a:r>
              <a:rPr lang="en-US" dirty="0" smtClean="0"/>
              <a:t>Tradition as social construction</a:t>
            </a:r>
          </a:p>
          <a:p>
            <a:pPr lvl="1"/>
            <a:r>
              <a:rPr lang="en-US" dirty="0" smtClean="0"/>
              <a:t>As not simply </a:t>
            </a:r>
            <a:r>
              <a:rPr lang="en-US" dirty="0" smtClean="0"/>
              <a:t>reception</a:t>
            </a:r>
          </a:p>
          <a:p>
            <a:r>
              <a:rPr lang="en-US" dirty="0" smtClean="0"/>
              <a:t>(Dis)continuity</a:t>
            </a:r>
          </a:p>
        </p:txBody>
      </p:sp>
      <p:sp>
        <p:nvSpPr>
          <p:cNvPr id="7" name="Date Placeholder 6"/>
          <p:cNvSpPr>
            <a:spLocks noGrp="1"/>
          </p:cNvSpPr>
          <p:nvPr>
            <p:ph type="dt" sz="half" idx="10"/>
          </p:nvPr>
        </p:nvSpPr>
        <p:spPr/>
        <p:txBody>
          <a:bodyPr/>
          <a:lstStyle/>
          <a:p>
            <a:r>
              <a:rPr lang="en-US" smtClean="0"/>
              <a:t>26-oct-17</a:t>
            </a:r>
            <a:endParaRPr lang="en-US"/>
          </a:p>
        </p:txBody>
      </p:sp>
      <p:sp>
        <p:nvSpPr>
          <p:cNvPr id="8" name="Footer Placeholder 7"/>
          <p:cNvSpPr>
            <a:spLocks noGrp="1"/>
          </p:cNvSpPr>
          <p:nvPr>
            <p:ph type="ftr" sz="quarter" idx="3"/>
          </p:nvPr>
        </p:nvSpPr>
        <p:spPr/>
        <p:txBody>
          <a:bodyPr/>
          <a:lstStyle/>
          <a:p>
            <a:r>
              <a:rPr lang="en-US" smtClean="0"/>
              <a:t>williams modern tragedy</a:t>
            </a:r>
            <a:endParaRPr lang="en-US"/>
          </a:p>
        </p:txBody>
      </p:sp>
      <p:sp>
        <p:nvSpPr>
          <p:cNvPr id="9" name="Slide Number Placeholder 8"/>
          <p:cNvSpPr>
            <a:spLocks noGrp="1"/>
          </p:cNvSpPr>
          <p:nvPr>
            <p:ph type="sldNum" sz="quarter" idx="12"/>
          </p:nvPr>
        </p:nvSpPr>
        <p:spPr/>
        <p:txBody>
          <a:bodyPr/>
          <a:lstStyle/>
          <a:p>
            <a:fld id="{C84949BF-B90B-4E25-9A47-07E9FB3241D4}" type="slidenum">
              <a:rPr lang="en-US" smtClean="0"/>
              <a:pPr/>
              <a:t>9</a:t>
            </a:fld>
            <a:endParaRPr lang="en-US"/>
          </a:p>
        </p:txBody>
      </p:sp>
    </p:spTree>
    <p:extLst>
      <p:ext uri="{BB962C8B-B14F-4D97-AF65-F5344CB8AC3E}">
        <p14:creationId xmlns:p14="http://schemas.microsoft.com/office/powerpoint/2010/main" val="3611817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ragedy_gree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itho">
      <a:majorFont>
        <a:latin typeface="Century Gothic"/>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tragedy_greek</Template>
  <TotalTime>610</TotalTime>
  <Words>2223</Words>
  <Application>Microsoft Office PowerPoint</Application>
  <PresentationFormat>On-screen Show (4:3)</PresentationFormat>
  <Paragraphs>184</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Century Gothic</vt:lpstr>
      <vt:lpstr>Levenim MT</vt:lpstr>
      <vt:lpstr>Tahoma</vt:lpstr>
      <vt:lpstr>Times New Roman</vt:lpstr>
      <vt:lpstr>tragedy_greek</vt:lpstr>
      <vt:lpstr>What is Tragedy (cont’d)</vt:lpstr>
      <vt:lpstr>PowerPoint Presentation</vt:lpstr>
      <vt:lpstr>PowerPoint Presentation</vt:lpstr>
      <vt:lpstr>PowerPoint Presentation</vt:lpstr>
      <vt:lpstr>Tragedy?</vt:lpstr>
      <vt:lpstr>Agenda</vt:lpstr>
      <vt:lpstr>Raymond Williams</vt:lpstr>
      <vt:lpstr>General Considerations</vt:lpstr>
      <vt:lpstr>“The Tradition” Is…</vt:lpstr>
      <vt:lpstr>Ancient, Medieval Tragedy</vt:lpstr>
      <vt:lpstr>Renaissance, Neo-Classical</vt:lpstr>
      <vt:lpstr>Lessing and Tradition</vt:lpstr>
      <vt:lpstr>Hegel’s Dialectic</vt:lpstr>
      <vt:lpstr>Schopenhauer &amp; Nietzsche</vt:lpstr>
      <vt:lpstr>Tragedy and Contemporary Ideas</vt:lpstr>
      <vt:lpstr>Tragedy as Universal?</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Pity the Man?</dc:title>
  <dc:creator>ascholtz</dc:creator>
  <cp:lastModifiedBy>Scholtz, Andrew</cp:lastModifiedBy>
  <cp:revision>118</cp:revision>
  <cp:lastPrinted>2015-03-23T21:48:04Z</cp:lastPrinted>
  <dcterms:created xsi:type="dcterms:W3CDTF">2011-10-26T17:10:13Z</dcterms:created>
  <dcterms:modified xsi:type="dcterms:W3CDTF">2017-10-26T17:09:52Z</dcterms:modified>
</cp:coreProperties>
</file>