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5" r:id="rId1"/>
  </p:sldMasterIdLst>
  <p:notesMasterIdLst>
    <p:notesMasterId r:id="rId17"/>
  </p:notesMasterIdLst>
  <p:handoutMasterIdLst>
    <p:handoutMasterId r:id="rId18"/>
  </p:handoutMasterIdLst>
  <p:sldIdLst>
    <p:sldId id="257" r:id="rId2"/>
    <p:sldId id="284" r:id="rId3"/>
    <p:sldId id="286" r:id="rId4"/>
    <p:sldId id="260" r:id="rId5"/>
    <p:sldId id="273" r:id="rId6"/>
    <p:sldId id="274" r:id="rId7"/>
    <p:sldId id="275" r:id="rId8"/>
    <p:sldId id="278" r:id="rId9"/>
    <p:sldId id="279" r:id="rId10"/>
    <p:sldId id="267" r:id="rId11"/>
    <p:sldId id="280" r:id="rId12"/>
    <p:sldId id="281" r:id="rId13"/>
    <p:sldId id="287" r:id="rId14"/>
    <p:sldId id="259" r:id="rId15"/>
    <p:sldId id="283" r:id="rId1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5FF"/>
    <a:srgbClr val="1A1A1A"/>
    <a:srgbClr val="898989"/>
    <a:srgbClr val="0000FF"/>
    <a:srgbClr val="000099"/>
    <a:srgbClr val="0000CC"/>
    <a:srgbClr val="0000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96" autoAdjust="0"/>
    <p:restoredTop sz="94535" autoAdjust="0"/>
  </p:normalViewPr>
  <p:slideViewPr>
    <p:cSldViewPr showGuides="1">
      <p:cViewPr varScale="1">
        <p:scale>
          <a:sx n="111" d="100"/>
          <a:sy n="111" d="100"/>
        </p:scale>
        <p:origin x="117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3786" y="78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4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736" y="3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8806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736" y="8918806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88350B-9EA6-43EC-87D2-08E326D334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611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rgbClr val="000099"/>
                </a:solidFill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3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000099"/>
                </a:solidFill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682750" y="487363"/>
            <a:ext cx="3738563" cy="21034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2415" y="2730465"/>
            <a:ext cx="5997646" cy="59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8806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b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rgbClr val="000099"/>
                </a:solidFill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918806"/>
            <a:ext cx="3077739" cy="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0" tIns="47215" rIns="94430" bIns="472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000099"/>
                </a:solidFill>
                <a:latin typeface="Times New Roman" charset="0"/>
              </a:defRPr>
            </a:lvl1pPr>
          </a:lstStyle>
          <a:p>
            <a:fld id="{5721D7F7-CBDC-4618-B4D1-D6BF1CF121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516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100" kern="1200" baseline="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100" kern="1200" baseline="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100" kern="1200" baseline="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100" kern="1200" baseline="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100" kern="1200" baseline="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8FD32C-BB2B-4AB5-8F57-0C14D7CA321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658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2750" y="487363"/>
            <a:ext cx="3738563" cy="2103437"/>
          </a:xfrm>
          <a:ln/>
        </p:spPr>
      </p:sp>
      <p:sp>
        <p:nvSpPr>
          <p:cNvPr id="1658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358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C7FB3A-6A18-4F6A-BF45-B2B690A96F8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8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2750" y="487363"/>
            <a:ext cx="3738563" cy="2103437"/>
          </a:xfrm>
          <a:ln/>
        </p:spPr>
      </p:sp>
      <p:sp>
        <p:nvSpPr>
          <p:cNvPr id="88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Candidate Agamemnon …</a:t>
            </a:r>
          </a:p>
          <a:p>
            <a:pPr lvl="1"/>
            <a:r>
              <a:rPr lang="en-US" altLang="en-US"/>
              <a:t>Agamemnon canvasses “friends”</a:t>
            </a:r>
          </a:p>
          <a:p>
            <a:pPr lvl="2"/>
            <a:r>
              <a:rPr lang="en-US" altLang="en-US"/>
              <a:t>Menelaus to Agamemnon: “And then, when you had got the command, you changed your tune. You were no longer the friend of all your friends” (p. 322)</a:t>
            </a:r>
          </a:p>
          <a:p>
            <a:r>
              <a:rPr lang="en-US" altLang="en-US"/>
              <a:t>Leadership inconstancy</a:t>
            </a:r>
          </a:p>
          <a:p>
            <a:pPr lvl="1"/>
            <a:r>
              <a:rPr lang="en-US" altLang="en-US"/>
              <a:t>Agamemnon’s fear of the </a:t>
            </a:r>
            <a:r>
              <a:rPr lang="en-US" altLang="en-US" b="1" i="1"/>
              <a:t>okhlos</a:t>
            </a:r>
            <a:r>
              <a:rPr lang="en-US" altLang="en-US"/>
              <a:t> (“mob”)</a:t>
            </a:r>
            <a:endParaRPr lang="en-US" altLang="en-US" b="1"/>
          </a:p>
          <a:p>
            <a:pPr lvl="2"/>
            <a:r>
              <a:rPr lang="en-US" altLang="en-US"/>
              <a:t>disparaging term for </a:t>
            </a:r>
            <a:r>
              <a:rPr lang="en-US" altLang="en-US" b="1" i="1"/>
              <a:t>demos</a:t>
            </a:r>
            <a:r>
              <a:rPr lang="en-US" altLang="en-US"/>
              <a:t>, “the people”</a:t>
            </a:r>
          </a:p>
          <a:p>
            <a:r>
              <a:rPr lang="en-US" altLang="en-US"/>
              <a:t>Realpolitik</a:t>
            </a:r>
          </a:p>
          <a:p>
            <a:pPr lvl="1"/>
            <a:r>
              <a:rPr lang="en-US" altLang="en-US"/>
              <a:t>Menelaus to Agamemnon: “Not for his courage would I make a man chief of his country or commander of its armies. A general must have a head; any man with shrewdness may be governor of a state” (p. 323)</a:t>
            </a:r>
          </a:p>
          <a:p>
            <a:r>
              <a:rPr lang="en-US" altLang="en-US"/>
              <a:t>Odysseus as demagogue</a:t>
            </a:r>
          </a:p>
          <a:p>
            <a:pPr lvl="1"/>
            <a:r>
              <a:rPr lang="en-US" altLang="en-US"/>
              <a:t>Agamemnon: “He is subtle, always with the crowd </a:t>
            </a:r>
            <a:r>
              <a:rPr lang="en-US" altLang="en-US" b="1"/>
              <a:t>(okhlos)”</a:t>
            </a:r>
          </a:p>
          <a:p>
            <a:pPr lvl="1"/>
            <a:r>
              <a:rPr lang="en-US" altLang="en-US"/>
              <a:t> Menelaus: “He is indeed a slave to ambition, a terrible disease” (p. 327)</a:t>
            </a:r>
          </a:p>
          <a:p>
            <a:r>
              <a:rPr lang="en-US" altLang="en-US"/>
              <a:t>QUOTES</a:t>
            </a:r>
          </a:p>
          <a:p>
            <a:pPr lvl="1"/>
            <a:r>
              <a:rPr lang="en-US" altLang="en-US" b="1"/>
              <a:t>Achilles:</a:t>
            </a:r>
            <a:r>
              <a:rPr lang="en-US" altLang="en-US"/>
              <a:t> “… A terrible passion </a:t>
            </a:r>
            <a:r>
              <a:rPr lang="en-US" altLang="en-US" sz="800"/>
              <a:t>(</a:t>
            </a:r>
            <a:r>
              <a:rPr lang="en-US" altLang="en-US" sz="800" i="1"/>
              <a:t>erōs</a:t>
            </a:r>
            <a:r>
              <a:rPr lang="en-US" altLang="en-US" sz="800"/>
              <a:t>)</a:t>
            </a:r>
            <a:r>
              <a:rPr lang="en-US" altLang="en-US"/>
              <a:t> has seized all Greece to make this expedition - not without / Heaven’s contrivance” </a:t>
            </a:r>
            <a:r>
              <a:rPr lang="en-US" altLang="en-US" sz="800"/>
              <a:t>(808-809)</a:t>
            </a:r>
            <a:endParaRPr lang="en-US" altLang="en-US"/>
          </a:p>
          <a:p>
            <a:pPr lvl="1"/>
            <a:r>
              <a:rPr lang="en-US" altLang="en-US" b="1"/>
              <a:t>Agamemnon to Iphigenia:</a:t>
            </a:r>
            <a:r>
              <a:rPr lang="en-US" altLang="en-US"/>
              <a:t> “O child, a mighty passion </a:t>
            </a:r>
            <a:r>
              <a:rPr lang="en-US" altLang="en-US" sz="800"/>
              <a:t>(lit., “Aphrodite”)</a:t>
            </a:r>
            <a:r>
              <a:rPr lang="en-US" altLang="en-US"/>
              <a:t> seizes / The Greek soldiers and maddens them to sail / … That they may halt … the rape and seizure of Greek women” </a:t>
            </a:r>
            <a:r>
              <a:rPr lang="en-US" altLang="en-US" sz="800"/>
              <a:t>(1263-1267)</a:t>
            </a:r>
            <a:endParaRPr lang="en-US" altLang="en-US"/>
          </a:p>
          <a:p>
            <a:pPr lvl="1"/>
            <a:r>
              <a:rPr lang="en-US" altLang="en-US" b="1"/>
              <a:t>Clytemnestra to Agamemnon:</a:t>
            </a:r>
            <a:r>
              <a:rPr lang="en-US" altLang="en-US"/>
              <a:t> “Tell me now, / After the sacrifice of your child, what prayer / Can your mouth utter? What things of good / Can you ever pray for when you have / Slain the girl?” </a:t>
            </a:r>
            <a:r>
              <a:rPr lang="en-US" altLang="en-US" sz="800"/>
              <a:t>(1185-1188)</a:t>
            </a:r>
            <a:endParaRPr lang="en-US" altLang="en-US"/>
          </a:p>
          <a:p>
            <a:pPr lvl="1"/>
            <a:r>
              <a:rPr lang="en-US" altLang="en-US" b="1"/>
              <a:t>Iphigenia to Clytemnestra:</a:t>
            </a:r>
            <a:r>
              <a:rPr lang="en-US" altLang="en-US"/>
              <a:t> “Because of me, never more will / Barbarians wrong and ravish Greek women” </a:t>
            </a:r>
            <a:r>
              <a:rPr lang="en-US" altLang="en-US" sz="800"/>
              <a:t>(1379-1380). </a:t>
            </a:r>
            <a:r>
              <a:rPr lang="en-US" altLang="en-US"/>
              <a:t>“Only let me, if I have the strength, save Greece” </a:t>
            </a:r>
            <a:r>
              <a:rPr lang="en-US" altLang="en-US" sz="800"/>
              <a:t>(1420)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1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82750" y="487363"/>
            <a:ext cx="3738563" cy="2103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mix of political, social, and gender-related</a:t>
            </a:r>
            <a:r>
              <a:rPr lang="en-US" baseline="0" dirty="0" smtClean="0"/>
              <a:t> themes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Social</a:t>
            </a:r>
          </a:p>
          <a:p>
            <a:pPr lvl="1"/>
            <a:r>
              <a:rPr lang="en-US" dirty="0" smtClean="0"/>
              <a:t>Social class</a:t>
            </a:r>
          </a:p>
          <a:p>
            <a:pPr lvl="2"/>
            <a:r>
              <a:rPr lang="en-US" dirty="0" smtClean="0"/>
              <a:t>Obligations of nobility</a:t>
            </a:r>
          </a:p>
          <a:p>
            <a:pPr lvl="3"/>
            <a:r>
              <a:rPr lang="en-US" dirty="0"/>
              <a:t>prologue. </a:t>
            </a:r>
            <a:r>
              <a:rPr lang="en-US" dirty="0" err="1"/>
              <a:t>ag</a:t>
            </a:r>
            <a:r>
              <a:rPr lang="en-US" dirty="0"/>
              <a:t> and retainer. </a:t>
            </a:r>
            <a:r>
              <a:rPr lang="en-US" dirty="0" err="1"/>
              <a:t>ag</a:t>
            </a:r>
            <a:r>
              <a:rPr lang="en-US" dirty="0"/>
              <a:t> envies the retainer for his quiet life. retainer implies a king's life envious. </a:t>
            </a:r>
            <a:r>
              <a:rPr lang="en-US" dirty="0" err="1"/>
              <a:t>ag</a:t>
            </a:r>
            <a:r>
              <a:rPr lang="en-US" dirty="0"/>
              <a:t>: ambition's life not all it's cracked up to be. danger etc.</a:t>
            </a:r>
          </a:p>
          <a:p>
            <a:pPr lvl="3"/>
            <a:r>
              <a:rPr lang="en-US" dirty="0"/>
              <a:t>233. </a:t>
            </a:r>
            <a:r>
              <a:rPr lang="en-US" dirty="0" err="1"/>
              <a:t>ag</a:t>
            </a:r>
            <a:r>
              <a:rPr lang="en-US" dirty="0"/>
              <a:t>: "we of the ruling class have to keep the stiff upper lip" - </a:t>
            </a:r>
            <a:r>
              <a:rPr lang="en-US" dirty="0" err="1"/>
              <a:t>williams</a:t>
            </a:r>
            <a:r>
              <a:rPr lang="en-US" dirty="0"/>
              <a:t>. does this show tragic characters as necessarily noble? a tragic suspense over comportment? yes and no.... </a:t>
            </a:r>
            <a:r>
              <a:rPr lang="en-US" dirty="0" err="1"/>
              <a:t>ag's</a:t>
            </a:r>
            <a:r>
              <a:rPr lang="en-US" dirty="0"/>
              <a:t> suffering goes well beyond issues of noble comportment.</a:t>
            </a:r>
          </a:p>
          <a:p>
            <a:pPr lvl="3"/>
            <a:r>
              <a:rPr lang="en-US" dirty="0"/>
              <a:t>247. </a:t>
            </a:r>
            <a:r>
              <a:rPr lang="en-US" dirty="0" err="1"/>
              <a:t>cly’s</a:t>
            </a:r>
            <a:r>
              <a:rPr lang="en-US" dirty="0"/>
              <a:t> coy treatment of ach on meeting, </a:t>
            </a:r>
            <a:r>
              <a:rPr lang="en-US" dirty="0" err="1"/>
              <a:t>ach’s</a:t>
            </a:r>
            <a:r>
              <a:rPr lang="en-US" dirty="0"/>
              <a:t> concern for decorum.</a:t>
            </a:r>
            <a:endParaRPr lang="en-US" dirty="0" smtClean="0"/>
          </a:p>
          <a:p>
            <a:pPr lvl="2"/>
            <a:r>
              <a:rPr lang="en-US" dirty="0" smtClean="0"/>
              <a:t>Aristocratic attitude</a:t>
            </a:r>
          </a:p>
          <a:p>
            <a:pPr lvl="3"/>
            <a:r>
              <a:rPr lang="en-US" dirty="0"/>
              <a:t>227. 1st episode. men and retainer and </a:t>
            </a:r>
            <a:r>
              <a:rPr lang="en-US" dirty="0" err="1"/>
              <a:t>ag</a:t>
            </a:r>
            <a:r>
              <a:rPr lang="en-US" dirty="0"/>
              <a:t>. men (hero-noble) being violent and arrogant to old man. the letter.</a:t>
            </a:r>
          </a:p>
          <a:p>
            <a:pPr lvl="3"/>
            <a:r>
              <a:rPr lang="en-US" dirty="0"/>
              <a:t>246.</a:t>
            </a:r>
          </a:p>
          <a:p>
            <a:pPr lvl="4"/>
            <a:r>
              <a:rPr lang="en-US" dirty="0"/>
              <a:t>246. ach on the eros for war. impatience of </a:t>
            </a:r>
            <a:r>
              <a:rPr lang="en-US" dirty="0" err="1"/>
              <a:t>ach's</a:t>
            </a:r>
            <a:r>
              <a:rPr lang="en-US" dirty="0"/>
              <a:t> men. interesting dramatization of the awkward meeting. [unspoken: that men and women don't just freely mix.] </a:t>
            </a:r>
            <a:r>
              <a:rPr lang="en-US" dirty="0" err="1"/>
              <a:t>cly</a:t>
            </a:r>
            <a:r>
              <a:rPr lang="en-US" dirty="0"/>
              <a:t> </a:t>
            </a:r>
            <a:r>
              <a:rPr lang="en-US" dirty="0" err="1"/>
              <a:t>tels</a:t>
            </a:r>
            <a:r>
              <a:rPr lang="en-US" dirty="0"/>
              <a:t> ach of the marriage. more awkwardness. retainer comes and reveals the secret.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ach's</a:t>
            </a:r>
            <a:r>
              <a:rPr lang="en-US" dirty="0"/>
              <a:t> treatment of ret (curtness, cut-to-the-chase attitude), and </a:t>
            </a:r>
            <a:r>
              <a:rPr lang="en-US" dirty="0" err="1"/>
              <a:t>ret's</a:t>
            </a:r>
            <a:r>
              <a:rPr lang="en-US" dirty="0"/>
              <a:t> kneeling to ach, bring up the class thing - as if </a:t>
            </a:r>
            <a:r>
              <a:rPr lang="en-US" dirty="0" err="1"/>
              <a:t>eur</a:t>
            </a:r>
            <a:r>
              <a:rPr lang="en-US" dirty="0"/>
              <a:t> explicitly acknowledges generic conventions and ;lays </a:t>
            </a:r>
            <a:r>
              <a:rPr lang="en-US" dirty="0" err="1"/>
              <a:t>wiith</a:t>
            </a:r>
            <a:r>
              <a:rPr lang="en-US" dirty="0"/>
              <a:t> them. play is conscious of self as </a:t>
            </a:r>
            <a:r>
              <a:rPr lang="en-US" dirty="0" err="1"/>
              <a:t>specatcle</a:t>
            </a:r>
            <a:r>
              <a:rPr lang="en-US" dirty="0"/>
              <a:t> and as tragedy.]</a:t>
            </a:r>
          </a:p>
          <a:p>
            <a:pPr lvl="3"/>
            <a:r>
              <a:rPr lang="en-US" dirty="0"/>
              <a:t>249.</a:t>
            </a:r>
          </a:p>
          <a:p>
            <a:pPr lvl="4"/>
            <a:r>
              <a:rPr lang="en-US" dirty="0"/>
              <a:t>ach behaving like a gentleman. army as undisciplined mob. concerns with decorum!! [cf. the od demagogue thing]</a:t>
            </a:r>
          </a:p>
          <a:p>
            <a:pPr lvl="4"/>
            <a:r>
              <a:rPr lang="en-US" dirty="0" err="1"/>
              <a:t>cly</a:t>
            </a:r>
            <a:r>
              <a:rPr lang="en-US" dirty="0"/>
              <a:t> begs ach for help. her supplication. ach will oblige. ach "the lowest </a:t>
            </a:r>
            <a:r>
              <a:rPr lang="en-US" dirty="0" err="1"/>
              <a:t>maan</a:t>
            </a:r>
            <a:r>
              <a:rPr lang="en-US" dirty="0"/>
              <a:t>" if harm come to </a:t>
            </a:r>
            <a:r>
              <a:rPr lang="en-US" dirty="0" err="1"/>
              <a:t>iph</a:t>
            </a:r>
            <a:r>
              <a:rPr lang="en-US" dirty="0"/>
              <a:t>. fatal words. play unpacks nobility, </a:t>
            </a:r>
            <a:r>
              <a:rPr lang="en-US" dirty="0" err="1"/>
              <a:t>heroicism</a:t>
            </a:r>
            <a:endParaRPr lang="en-US" dirty="0"/>
          </a:p>
          <a:p>
            <a:pPr marL="1849283" lvl="4" defTabSz="924641">
              <a:defRPr/>
            </a:pPr>
            <a:r>
              <a:rPr lang="en-US" dirty="0"/>
              <a:t>[ach deeply concerned about </a:t>
            </a:r>
            <a:r>
              <a:rPr lang="en-US" dirty="0" err="1"/>
              <a:t>iph's</a:t>
            </a:r>
            <a:r>
              <a:rPr lang="en-US" dirty="0"/>
              <a:t> decorum - "so don't go raging like a maenad through the troops | shaming your family's name" p. 254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58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06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25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1AF731-CE28-493D-8ABC-EEA16A9C07A2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87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2750" y="487363"/>
            <a:ext cx="3738563" cy="2103437"/>
          </a:xfrm>
          <a:ln/>
        </p:spPr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6337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82750" y="487363"/>
            <a:ext cx="3738563" cy="2103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71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29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25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82750" y="487363"/>
            <a:ext cx="3738563" cy="2103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09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F82721-B7F7-4D17-9E06-B125A54253F7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3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2750" y="487363"/>
            <a:ext cx="3738563" cy="2103437"/>
          </a:xfrm>
          <a:ln/>
        </p:spPr>
      </p:sp>
      <p:sp>
        <p:nvSpPr>
          <p:cNvPr id="83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396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F82171-6552-49F6-B040-62DF76C72EDB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2750" y="487363"/>
            <a:ext cx="3738563" cy="2103437"/>
          </a:xfrm>
          <a:ln/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Serious textual corruption</a:t>
            </a:r>
          </a:p>
          <a:p>
            <a:pPr lvl="1"/>
            <a:r>
              <a:rPr lang="en-US" altLang="en-US" dirty="0"/>
              <a:t>incomplete at death?</a:t>
            </a:r>
          </a:p>
          <a:p>
            <a:pPr lvl="1"/>
            <a:r>
              <a:rPr lang="en-US" altLang="en-US" dirty="0"/>
              <a:t>much interpolation (insertion)</a:t>
            </a:r>
          </a:p>
          <a:p>
            <a:pPr lvl="2"/>
            <a:r>
              <a:rPr lang="en-US" altLang="en-US" dirty="0"/>
              <a:t>beginning (2 prologues)</a:t>
            </a:r>
          </a:p>
          <a:p>
            <a:pPr lvl="2"/>
            <a:r>
              <a:rPr lang="en-US" altLang="en-US" dirty="0"/>
              <a:t>ending</a:t>
            </a:r>
          </a:p>
          <a:p>
            <a:pPr lvl="3"/>
            <a:r>
              <a:rPr lang="en-US" altLang="en-US" dirty="0"/>
              <a:t>just sacrifice?</a:t>
            </a:r>
          </a:p>
          <a:p>
            <a:pPr lvl="3"/>
            <a:r>
              <a:rPr lang="en-US" altLang="en-US" dirty="0"/>
              <a:t>messenger speech-miracle?</a:t>
            </a:r>
          </a:p>
          <a:p>
            <a:pPr lvl="3"/>
            <a:r>
              <a:rPr lang="en-US" altLang="en-US" i="1" dirty="0"/>
              <a:t>deus ex machina</a:t>
            </a:r>
            <a:r>
              <a:rPr lang="en-US" altLang="en-US" dirty="0"/>
              <a:t>?</a:t>
            </a:r>
          </a:p>
          <a:p>
            <a:pPr lvl="4"/>
            <a:r>
              <a:rPr lang="en-US" altLang="en-US" dirty="0"/>
              <a:t>?? Artemis to Clytemnestra: “I shall put a horned deer into the dear hands of the Achaeans, and they shall imagine, as they sacrifice it, that they are sacrificing your daughter” (reported Aelian </a:t>
            </a:r>
            <a:r>
              <a:rPr lang="en-US" altLang="en-US" i="1" dirty="0"/>
              <a:t>Historia </a:t>
            </a:r>
            <a:r>
              <a:rPr lang="en-US" altLang="en-US" i="1" dirty="0" err="1"/>
              <a:t>animalium</a:t>
            </a:r>
            <a:r>
              <a:rPr lang="en-US" altLang="en-US" dirty="0"/>
              <a:t> 7.39)</a:t>
            </a:r>
          </a:p>
          <a:p>
            <a:r>
              <a:rPr lang="en-US" altLang="en-US" dirty="0"/>
              <a:t>dramaturgy</a:t>
            </a:r>
          </a:p>
          <a:p>
            <a:pPr lvl="1"/>
            <a:r>
              <a:rPr lang="en-US" altLang="en-US" dirty="0"/>
              <a:t>Plot</a:t>
            </a:r>
          </a:p>
          <a:p>
            <a:pPr lvl="2"/>
            <a:r>
              <a:rPr lang="en-US" altLang="en-US" dirty="0"/>
              <a:t>suspense</a:t>
            </a:r>
          </a:p>
          <a:p>
            <a:pPr lvl="2"/>
            <a:r>
              <a:rPr lang="en-US" altLang="en-US" dirty="0"/>
              <a:t>surprise</a:t>
            </a:r>
          </a:p>
          <a:p>
            <a:pPr lvl="1"/>
            <a:r>
              <a:rPr lang="en-US" altLang="en-US" dirty="0"/>
              <a:t>realism</a:t>
            </a:r>
          </a:p>
          <a:p>
            <a:pPr lvl="2"/>
            <a:r>
              <a:rPr lang="en-US" altLang="en-US" dirty="0"/>
              <a:t>330. cl &amp; </a:t>
            </a:r>
            <a:r>
              <a:rPr lang="en-US" altLang="en-US" dirty="0" err="1"/>
              <a:t>ag</a:t>
            </a:r>
            <a:r>
              <a:rPr lang="en-US" altLang="en-US" dirty="0"/>
              <a:t>. sort of silly genealogy about ach. meant as one of those realistic touches</a:t>
            </a:r>
          </a:p>
          <a:p>
            <a:pPr lvl="1"/>
            <a:r>
              <a:rPr lang="en-US" altLang="en-US" dirty="0"/>
              <a:t>De-emphasized chorus</a:t>
            </a:r>
          </a:p>
          <a:p>
            <a:pPr lvl="1"/>
            <a:r>
              <a:rPr lang="en-US" altLang="en-US" dirty="0"/>
              <a:t>more “arias”</a:t>
            </a:r>
          </a:p>
          <a:p>
            <a:pPr lvl="2"/>
            <a:r>
              <a:rPr lang="en-US" altLang="en-US" dirty="0"/>
              <a:t>anti-hero heroes. </a:t>
            </a:r>
            <a:r>
              <a:rPr lang="en-US" altLang="en-US" dirty="0" err="1"/>
              <a:t>ag</a:t>
            </a:r>
            <a:r>
              <a:rPr lang="en-US" altLang="en-US" dirty="0"/>
              <a:t> inconstant. men selfish. ach obsessed with reputation</a:t>
            </a:r>
          </a:p>
          <a:p>
            <a:pPr lvl="2"/>
            <a:r>
              <a:rPr lang="en-US" altLang="en-US" dirty="0"/>
              <a:t>heroic child</a:t>
            </a:r>
          </a:p>
          <a:p>
            <a:pPr lvl="1"/>
            <a:r>
              <a:rPr lang="en-US" altLang="en-US" dirty="0"/>
              <a:t>Exodos</a:t>
            </a:r>
          </a:p>
          <a:p>
            <a:pPr lvl="2"/>
            <a:r>
              <a:rPr lang="en-US" altLang="en-US" dirty="0"/>
              <a:t>patriotic message?</a:t>
            </a:r>
          </a:p>
          <a:p>
            <a:pPr lvl="3"/>
            <a:r>
              <a:rPr lang="en-US" altLang="en-US" dirty="0"/>
              <a:t>Panhellenic unity…</a:t>
            </a:r>
          </a:p>
          <a:p>
            <a:pPr lvl="2"/>
            <a:r>
              <a:rPr lang="en-US" altLang="en-US" i="1" dirty="0"/>
              <a:t>deus ex machina</a:t>
            </a:r>
            <a:r>
              <a:rPr lang="en-US" alt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0112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E4AE6B-84CA-42DB-9C88-9EC237F3812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4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2750" y="487363"/>
            <a:ext cx="3738563" cy="2103437"/>
          </a:xfrm>
          <a:ln/>
        </p:spPr>
      </p:sp>
      <p:sp>
        <p:nvSpPr>
          <p:cNvPr id="84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Other tellings (cont.)</a:t>
            </a:r>
          </a:p>
          <a:p>
            <a:pPr lvl="1"/>
            <a:r>
              <a:rPr lang="en-US" altLang="en-US" dirty="0"/>
              <a:t>Euripides </a:t>
            </a:r>
            <a:r>
              <a:rPr lang="en-US" altLang="en-US" i="1" dirty="0"/>
              <a:t>Iphigenia among the Taurians</a:t>
            </a:r>
            <a:r>
              <a:rPr lang="en-US" altLang="en-US" dirty="0"/>
              <a:t> (411 BCE)</a:t>
            </a:r>
          </a:p>
          <a:p>
            <a:pPr lvl="2"/>
            <a:r>
              <a:rPr lang="en-US" altLang="en-US" dirty="0"/>
              <a:t>Iphigenia as vowed sacrifice</a:t>
            </a:r>
          </a:p>
          <a:p>
            <a:pPr lvl="3"/>
            <a:r>
              <a:rPr lang="en-US" altLang="en-US" dirty="0"/>
              <a:t>“the most beautiful thing the year will bring forth”</a:t>
            </a:r>
          </a:p>
          <a:p>
            <a:pPr lvl="2"/>
            <a:r>
              <a:rPr lang="en-US" altLang="en-US" dirty="0"/>
              <a:t>deer substitution</a:t>
            </a:r>
          </a:p>
          <a:p>
            <a:pPr lvl="2"/>
            <a:r>
              <a:rPr lang="en-US" altLang="en-US" dirty="0"/>
              <a:t>relocation to Crimea</a:t>
            </a:r>
          </a:p>
          <a:p>
            <a:r>
              <a:rPr lang="en-US" altLang="en-US" dirty="0"/>
              <a:t>Our play</a:t>
            </a:r>
          </a:p>
          <a:p>
            <a:pPr lvl="1"/>
            <a:r>
              <a:rPr lang="en-US" altLang="en-US" dirty="0"/>
              <a:t>motive for adverse winds? (unstated)</a:t>
            </a:r>
          </a:p>
          <a:p>
            <a:pPr lvl="1"/>
            <a:r>
              <a:rPr lang="en-US" altLang="en-US" dirty="0"/>
              <a:t>genuine/spurious substitution?</a:t>
            </a:r>
          </a:p>
          <a:p>
            <a:r>
              <a:rPr lang="en-US" altLang="en-US" dirty="0"/>
              <a:t>context and theme</a:t>
            </a:r>
          </a:p>
          <a:p>
            <a:pPr lvl="1"/>
            <a:r>
              <a:rPr lang="en-US" altLang="en-US" dirty="0"/>
              <a:t>the war</a:t>
            </a:r>
          </a:p>
          <a:p>
            <a:pPr lvl="1"/>
            <a:r>
              <a:rPr lang="en-US" altLang="en-US" dirty="0"/>
              <a:t>politics</a:t>
            </a:r>
          </a:p>
          <a:p>
            <a:pPr lvl="2"/>
            <a:r>
              <a:rPr lang="en-US" altLang="en-US" dirty="0"/>
              <a:t>ag as opportunist</a:t>
            </a:r>
          </a:p>
          <a:p>
            <a:pPr lvl="2"/>
            <a:r>
              <a:rPr lang="en-US" altLang="en-US" dirty="0"/>
              <a:t>od as vulgar demagogue, </a:t>
            </a:r>
            <a:r>
              <a:rPr lang="en-US" altLang="en-US" dirty="0" err="1"/>
              <a:t>calchas</a:t>
            </a:r>
            <a:r>
              <a:rPr lang="en-US" altLang="en-US" dirty="0"/>
              <a:t> in cahoots</a:t>
            </a:r>
          </a:p>
          <a:p>
            <a:pPr lvl="2"/>
            <a:r>
              <a:rPr lang="en-US" altLang="en-US" dirty="0"/>
              <a:t>mob as tyrant</a:t>
            </a:r>
          </a:p>
          <a:p>
            <a:pPr lvl="2"/>
            <a:r>
              <a:rPr lang="en-US" altLang="en-US" dirty="0"/>
              <a:t>316. ag now fatalistic. on "high-born": "decorum rules our lives, and we by service / to the mob, become its slaves"</a:t>
            </a:r>
          </a:p>
        </p:txBody>
      </p:sp>
    </p:spTree>
    <p:extLst>
      <p:ext uri="{BB962C8B-B14F-4D97-AF65-F5344CB8AC3E}">
        <p14:creationId xmlns:p14="http://schemas.microsoft.com/office/powerpoint/2010/main" val="41370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82750" y="487363"/>
            <a:ext cx="3738563" cy="2103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baseline="0" dirty="0" smtClean="0"/>
              <a:t>characters: ag, men, </a:t>
            </a:r>
            <a:r>
              <a:rPr lang="en-US" i="0" baseline="0" dirty="0" err="1" smtClean="0"/>
              <a:t>cly</a:t>
            </a:r>
            <a:r>
              <a:rPr lang="en-US" i="0" baseline="0" dirty="0" smtClean="0"/>
              <a:t>, </a:t>
            </a:r>
            <a:r>
              <a:rPr lang="en-US" i="0" baseline="0" dirty="0" err="1" smtClean="0"/>
              <a:t>iph</a:t>
            </a:r>
            <a:r>
              <a:rPr lang="en-US" i="0" baseline="0" dirty="0" smtClean="0"/>
              <a:t>. character never onstage but crucial: </a:t>
            </a:r>
            <a:r>
              <a:rPr lang="en-US" i="0" baseline="0" dirty="0" err="1" smtClean="0"/>
              <a:t>odysseus</a:t>
            </a:r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prologue</a:t>
            </a:r>
          </a:p>
          <a:p>
            <a:pPr lvl="1"/>
            <a:r>
              <a:rPr lang="en-US" i="0" baseline="0" dirty="0" smtClean="0"/>
              <a:t>ag explains that Calchas, seer, predicts winds won’t come without sacrifice of Iphigenia. not that </a:t>
            </a:r>
            <a:r>
              <a:rPr lang="en-US" i="0" baseline="0" dirty="0" err="1" smtClean="0"/>
              <a:t>grks</a:t>
            </a:r>
            <a:r>
              <a:rPr lang="en-US" i="0" baseline="0" dirty="0" smtClean="0"/>
              <a:t> must destroy troy and destroy </a:t>
            </a:r>
            <a:r>
              <a:rPr lang="en-US" i="0" baseline="0" dirty="0" err="1" smtClean="0"/>
              <a:t>iphi</a:t>
            </a:r>
            <a:r>
              <a:rPr lang="en-US" i="0" baseline="0" dirty="0" smtClean="0"/>
              <a:t> too.</a:t>
            </a:r>
          </a:p>
          <a:p>
            <a:pPr lvl="1"/>
            <a:r>
              <a:rPr lang="en-US" i="0" baseline="0" dirty="0" smtClean="0"/>
              <a:t>“There isn’t a breath of breeze for the fleet. We are at a loss. And now the seer Calchas has declared: </a:t>
            </a:r>
          </a:p>
          <a:p>
            <a:pPr lvl="1"/>
            <a:r>
              <a:rPr lang="en-US" i="0" baseline="0" dirty="0" smtClean="0"/>
              <a:t> my own daughter, Iphigenia, must be sacrificed </a:t>
            </a:r>
          </a:p>
          <a:p>
            <a:pPr lvl="1"/>
            <a:r>
              <a:rPr lang="en-US" i="0" baseline="0" dirty="0" smtClean="0"/>
              <a:t> to Artemis, the goddess of this place. In no other way shall we set sail to sack Troy.”</a:t>
            </a:r>
          </a:p>
          <a:p>
            <a:pPr lvl="1"/>
            <a:r>
              <a:rPr lang="en-US" i="0" baseline="0" dirty="0" smtClean="0"/>
              <a:t>“There’re only four of us Achaeans that know the truth: </a:t>
            </a:r>
          </a:p>
          <a:p>
            <a:pPr lvl="1"/>
            <a:r>
              <a:rPr lang="en-US" i="0" baseline="0" dirty="0" smtClean="0"/>
              <a:t> Calchas, Odysseus, Menelaus, and I. But now I am trying to repair my mistake. </a:t>
            </a:r>
          </a:p>
          <a:p>
            <a:pPr lvl="1"/>
            <a:r>
              <a:rPr lang="en-US" i="0" baseline="0" dirty="0" smtClean="0"/>
              <a:t> I’ve written another letter—the one you saw me opening—</a:t>
            </a:r>
          </a:p>
          <a:p>
            <a:pPr lvl="1"/>
            <a:r>
              <a:rPr lang="en-US" i="0" baseline="0" dirty="0" smtClean="0"/>
              <a:t> yes, old man, opening and sealing up again in the gloom of </a:t>
            </a:r>
          </a:p>
          <a:p>
            <a:pPr lvl="1"/>
            <a:r>
              <a:rPr lang="en-US" i="0" baseline="0" dirty="0" smtClean="0"/>
              <a:t> night.”</a:t>
            </a:r>
          </a:p>
          <a:p>
            <a:pPr lvl="1"/>
            <a:r>
              <a:rPr lang="en-US" i="0" baseline="0" dirty="0" smtClean="0"/>
              <a:t>this is the secret they’re sitting on. there’s still an opening to avoid the awaiting bloodshed. but if it’s revealed to the men, disaster.</a:t>
            </a:r>
          </a:p>
          <a:p>
            <a:pPr lvl="0"/>
            <a:r>
              <a:rPr lang="en-US" i="0" baseline="0" dirty="0" smtClean="0"/>
              <a:t>1</a:t>
            </a:r>
            <a:r>
              <a:rPr lang="en-US" i="0" baseline="30000" dirty="0" smtClean="0"/>
              <a:t>st</a:t>
            </a:r>
            <a:r>
              <a:rPr lang="en-US" i="0" baseline="0" dirty="0" smtClean="0"/>
              <a:t> episode. ag as really unreliable and variable. then the tragically too late reconciliation between brothers.</a:t>
            </a:r>
          </a:p>
          <a:p>
            <a:pPr lvl="1"/>
            <a:r>
              <a:rPr lang="en-US" i="0" baseline="0" dirty="0" smtClean="0"/>
              <a:t>“Thousands have acted just like you. They scramble up the ladder to power, </a:t>
            </a:r>
          </a:p>
          <a:p>
            <a:pPr lvl="1"/>
            <a:r>
              <a:rPr lang="en-US" i="0" baseline="0" dirty="0" smtClean="0"/>
              <a:t> then come slithering down: </a:t>
            </a:r>
          </a:p>
          <a:p>
            <a:pPr lvl="1"/>
            <a:r>
              <a:rPr lang="en-US" i="0" baseline="0" dirty="0" smtClean="0"/>
              <a:t> some because the public is just too dim to understand them, </a:t>
            </a:r>
          </a:p>
          <a:p>
            <a:pPr lvl="1"/>
            <a:r>
              <a:rPr lang="en-US" i="0" baseline="0" dirty="0" smtClean="0"/>
              <a:t> but mostly because they themselves haven’t a clue about politics.”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clas215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bacchae 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42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82750" y="487363"/>
            <a:ext cx="3738563" cy="21034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Prologue</a:t>
            </a:r>
          </a:p>
          <a:p>
            <a:pPr lvl="1"/>
            <a:r>
              <a:rPr lang="en-US" dirty="0" smtClean="0"/>
              <a:t>Agamemnon’s speech, pp. 220 ff.</a:t>
            </a:r>
          </a:p>
          <a:p>
            <a:pPr lvl="2"/>
            <a:r>
              <a:rPr lang="en-US" dirty="0"/>
              <a:t>abduction of </a:t>
            </a:r>
            <a:r>
              <a:rPr lang="en-US" dirty="0" err="1"/>
              <a:t>helen</a:t>
            </a:r>
            <a:r>
              <a:rPr lang="en-US" dirty="0"/>
              <a:t>. predicament of fleet (this time, no wind). </a:t>
            </a:r>
            <a:r>
              <a:rPr lang="en-US" dirty="0" err="1"/>
              <a:t>calbhas</a:t>
            </a:r>
            <a:r>
              <a:rPr lang="en-US" dirty="0"/>
              <a:t> on </a:t>
            </a:r>
            <a:r>
              <a:rPr lang="en-US" dirty="0" err="1"/>
              <a:t>iphi's</a:t>
            </a:r>
            <a:r>
              <a:rPr lang="en-US" dirty="0"/>
              <a:t> </a:t>
            </a:r>
            <a:r>
              <a:rPr lang="en-US" dirty="0" err="1"/>
              <a:t>sacr</a:t>
            </a:r>
            <a:r>
              <a:rPr lang="en-US" dirty="0"/>
              <a:t>. </a:t>
            </a:r>
            <a:r>
              <a:rPr lang="en-US" dirty="0" err="1"/>
              <a:t>ag's</a:t>
            </a:r>
            <a:r>
              <a:rPr lang="en-US" dirty="0"/>
              <a:t> trick to get her to </a:t>
            </a:r>
            <a:r>
              <a:rPr lang="en-US" dirty="0" err="1"/>
              <a:t>aulis</a:t>
            </a:r>
            <a:r>
              <a:rPr lang="en-US" dirty="0"/>
              <a:t>. letter is to change the plan. </a:t>
            </a:r>
            <a:r>
              <a:rPr lang="en-US" dirty="0" err="1"/>
              <a:t>ag's</a:t>
            </a:r>
            <a:r>
              <a:rPr lang="en-US" dirty="0"/>
              <a:t> weakness: caves to men, caves to soft spot in heart </a:t>
            </a:r>
            <a:r>
              <a:rPr lang="en-US" dirty="0" err="1"/>
              <a:t>foor</a:t>
            </a:r>
            <a:r>
              <a:rPr lang="en-US" dirty="0"/>
              <a:t> </a:t>
            </a:r>
            <a:r>
              <a:rPr lang="en-US" dirty="0" err="1"/>
              <a:t>iph</a:t>
            </a:r>
            <a:r>
              <a:rPr lang="en-US" dirty="0"/>
              <a:t>.</a:t>
            </a:r>
          </a:p>
          <a:p>
            <a:r>
              <a:rPr lang="en-US" dirty="0" smtClean="0"/>
              <a:t>Solo singing</a:t>
            </a:r>
          </a:p>
          <a:p>
            <a:pPr lvl="1"/>
            <a:r>
              <a:rPr lang="en-US" dirty="0" smtClean="0"/>
              <a:t>Iphigenia’s aria (</a:t>
            </a:r>
            <a:r>
              <a:rPr lang="en-US" dirty="0" err="1" smtClean="0"/>
              <a:t>Cly</a:t>
            </a:r>
            <a:r>
              <a:rPr lang="en-US" dirty="0" smtClean="0"/>
              <a:t> + </a:t>
            </a:r>
            <a:r>
              <a:rPr lang="en-US" dirty="0" err="1" smtClean="0"/>
              <a:t>Iphi</a:t>
            </a:r>
            <a:r>
              <a:rPr lang="en-US" dirty="0" smtClean="0"/>
              <a:t> duet?), pp. 263 f.</a:t>
            </a:r>
          </a:p>
          <a:p>
            <a:pPr lvl="2"/>
            <a:r>
              <a:rPr lang="en-US" dirty="0" smtClean="0"/>
              <a:t>“You, dear mother, and I | must chant the selfsame dirge together”</a:t>
            </a:r>
          </a:p>
          <a:p>
            <a:r>
              <a:rPr lang="en-US" dirty="0" smtClean="0"/>
              <a:t>Realism, anti-mythological motivation</a:t>
            </a:r>
          </a:p>
          <a:p>
            <a:pPr lvl="1"/>
            <a:r>
              <a:rPr lang="en-US" dirty="0" smtClean="0"/>
              <a:t>Quasi-democratic politicking (Odysseus, Agamemnon)</a:t>
            </a:r>
          </a:p>
          <a:p>
            <a:pPr lvl="1"/>
            <a:r>
              <a:rPr lang="en-US" dirty="0" smtClean="0"/>
              <a:t>anti-mythology</a:t>
            </a:r>
          </a:p>
          <a:p>
            <a:pPr lvl="2"/>
            <a:r>
              <a:rPr lang="en-US" dirty="0"/>
              <a:t>[fate seems less important than the inevitability that ruinous decisions lock us into - the oath leading Trojan war]</a:t>
            </a:r>
          </a:p>
          <a:p>
            <a:pPr lvl="0"/>
            <a:r>
              <a:rPr lang="en-US" dirty="0"/>
              <a:t>anti-heroism</a:t>
            </a:r>
          </a:p>
          <a:p>
            <a:pPr lvl="1"/>
            <a:r>
              <a:rPr lang="en-US" altLang="en-US" dirty="0" err="1" smtClean="0"/>
              <a:t>ag</a:t>
            </a:r>
            <a:r>
              <a:rPr lang="en-US" altLang="en-US" dirty="0" smtClean="0"/>
              <a:t> inconstant. men selfish. ach obsessed with reputation</a:t>
            </a:r>
          </a:p>
          <a:p>
            <a:pPr lvl="1"/>
            <a:r>
              <a:rPr lang="en-US" dirty="0" err="1"/>
              <a:t>cly</a:t>
            </a:r>
            <a:r>
              <a:rPr lang="en-US" dirty="0"/>
              <a:t> begs ach for help. her supplication. ach will oblige. ach "the lowest </a:t>
            </a:r>
            <a:r>
              <a:rPr lang="en-US" dirty="0" err="1"/>
              <a:t>maan</a:t>
            </a:r>
            <a:r>
              <a:rPr lang="en-US" dirty="0"/>
              <a:t>" if harm come to </a:t>
            </a:r>
            <a:r>
              <a:rPr lang="en-US" dirty="0" err="1"/>
              <a:t>iph</a:t>
            </a:r>
            <a:r>
              <a:rPr lang="en-US" dirty="0"/>
              <a:t>. fatal words. play unpacks nobility, </a:t>
            </a:r>
            <a:r>
              <a:rPr lang="en-US" dirty="0" err="1"/>
              <a:t>heroicism</a:t>
            </a:r>
            <a:endParaRPr lang="en-US" dirty="0"/>
          </a:p>
          <a:p>
            <a:r>
              <a:rPr lang="en-US" dirty="0" smtClean="0"/>
              <a:t>Intrigue/deception</a:t>
            </a:r>
          </a:p>
          <a:p>
            <a:pPr lvl="1"/>
            <a:r>
              <a:rPr lang="en-US" dirty="0" smtClean="0"/>
              <a:t>Agamemnon’s first letter</a:t>
            </a:r>
          </a:p>
          <a:p>
            <a:r>
              <a:rPr lang="en-US" dirty="0" smtClean="0"/>
              <a:t>Deus ex machina</a:t>
            </a:r>
          </a:p>
          <a:p>
            <a:pPr lvl="1"/>
            <a:r>
              <a:rPr lang="en-US" dirty="0" smtClean="0"/>
              <a:t>Offstage business, Artemis saves the day</a:t>
            </a:r>
            <a:endParaRPr lang="en-US" dirty="0"/>
          </a:p>
          <a:p>
            <a:pPr lvl="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70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35949" y="908717"/>
            <a:ext cx="11323277" cy="2387600"/>
          </a:xfrm>
          <a:noFill/>
        </p:spPr>
        <p:txBody>
          <a:bodyPr anchor="b"/>
          <a:lstStyle>
            <a:lvl1pPr algn="ctr">
              <a:defRPr sz="6000" spc="100" baseline="0">
                <a:solidFill>
                  <a:srgbClr val="993300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35949" y="3602038"/>
            <a:ext cx="11323277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993300"/>
                </a:solidFill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4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07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930" y="685800"/>
            <a:ext cx="7418070" cy="54864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1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475"/>
            <a:ext cx="10871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1676400"/>
            <a:ext cx="10871200" cy="2095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3924300"/>
            <a:ext cx="10871200" cy="2095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184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BE7F42">
                  <a:alpha val="34000"/>
                  <a:lumMod val="75000"/>
                  <a:lumOff val="25000"/>
                </a:srgbClr>
              </a:gs>
              <a:gs pos="100000">
                <a:srgbClr val="FFFFFF">
                  <a:alpha val="0"/>
                </a:srgbClr>
              </a:gs>
            </a:gsLst>
            <a:lin ang="2700000" scaled="0"/>
          </a:gradFill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900"/>
              </a:spcBef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573088" indent="-228600">
              <a:lnSpc>
                <a:spcPct val="114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3000">
                <a:solidFill>
                  <a:schemeClr val="tx1">
                    <a:lumMod val="75000"/>
                  </a:schemeClr>
                </a:solidFill>
              </a:defRPr>
            </a:lvl2pPr>
            <a:lvl3pPr marL="854075" indent="-228600">
              <a:lnSpc>
                <a:spcPct val="114000"/>
              </a:lnSpc>
              <a:spcBef>
                <a:spcPts val="0"/>
              </a:spcBef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14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14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3633" y="6408109"/>
            <a:ext cx="184731" cy="2616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89341" y="6408109"/>
            <a:ext cx="184730" cy="26161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7931" y="2091268"/>
            <a:ext cx="9756141" cy="1354665"/>
          </a:xfrm>
        </p:spPr>
        <p:txBody>
          <a:bodyPr bIns="137160" anchor="b">
            <a:normAutofit/>
          </a:bodyPr>
          <a:lstStyle>
            <a:lvl1pPr algn="l">
              <a:defRPr sz="4400" b="0" cap="none" baseline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1213466" y="3742278"/>
            <a:ext cx="9760605" cy="11429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811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600" y="1828800"/>
            <a:ext cx="4709961" cy="434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4000"/>
              </a:lnSpc>
              <a:spcBef>
                <a:spcPts val="900"/>
              </a:spcBef>
              <a:buSzPct val="100000"/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lnSpc>
                <a:spcPct val="100000"/>
              </a:lnSpc>
              <a:buSzPct val="66000"/>
              <a:buFont typeface="Wingdings" panose="05000000000000000000" pitchFamily="2" charset="2"/>
              <a:buChar char="§"/>
              <a:defRPr sz="320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defRPr sz="280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defRPr sz="240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defRPr sz="24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110" y="1828800"/>
            <a:ext cx="4709961" cy="434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3000"/>
              </a:lnSpc>
              <a:spcBef>
                <a:spcPts val="900"/>
              </a:spcBef>
              <a:buSzPct val="100000"/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lnSpc>
                <a:spcPct val="100000"/>
              </a:lnSpc>
              <a:buSzPct val="66000"/>
              <a:buFont typeface="Wingdings" panose="05000000000000000000" pitchFamily="2" charset="2"/>
              <a:buChar char="§"/>
              <a:defRPr sz="320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defRPr sz="280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defRPr sz="240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defRPr sz="24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096001" y="1954566"/>
            <a:ext cx="0" cy="335237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09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761745"/>
            <a:ext cx="4710387" cy="838201"/>
          </a:xfrm>
          <a:prstGeom prst="rect">
            <a:avLst/>
          </a:prstGeom>
          <a:solidFill>
            <a:schemeClr val="bg2">
              <a:alpha val="15000"/>
            </a:schemeClr>
          </a:solidFill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en-US" sz="2800" b="0" kern="1200" cap="none" baseline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931" y="2743201"/>
            <a:ext cx="4710387" cy="3428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defRPr sz="32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lnSpc>
                <a:spcPct val="100000"/>
              </a:lnSpc>
              <a:buSzPct val="66000"/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3685" y="1761745"/>
            <a:ext cx="4710387" cy="838201"/>
          </a:xfrm>
          <a:prstGeom prst="rect">
            <a:avLst/>
          </a:prstGeom>
          <a:solidFill>
            <a:schemeClr val="bg2">
              <a:alpha val="15000"/>
            </a:schemeClr>
          </a:solidFill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3685" y="2743201"/>
            <a:ext cx="4710387" cy="3428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Pct val="100000"/>
              <a:defRPr sz="32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lnSpc>
                <a:spcPct val="100000"/>
              </a:lnSpc>
              <a:buSzPct val="66000"/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1" y="1954566"/>
            <a:ext cx="0" cy="335237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34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231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56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342" y="685800"/>
            <a:ext cx="5640269" cy="5486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2" cy="1295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2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2" cy="1295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40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  <a:gradFill>
            <a:gsLst>
              <a:gs pos="0">
                <a:srgbClr val="BE7F42">
                  <a:alpha val="34000"/>
                  <a:lumMod val="75000"/>
                  <a:lumOff val="25000"/>
                </a:srgbClr>
              </a:gs>
              <a:gs pos="100000">
                <a:srgbClr val="FFFFFF">
                  <a:alpha val="0"/>
                </a:srgbClr>
              </a:gs>
            </a:gsLst>
            <a:lin ang="2700000" scaled="0"/>
          </a:gra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151" y="6408109"/>
            <a:ext cx="1849806" cy="2616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3633" y="6408109"/>
            <a:ext cx="184731" cy="26161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9341" y="6408109"/>
            <a:ext cx="184730" cy="26161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114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292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31520" indent="-228600" algn="l" defTabSz="914400" rtl="0" eaLnBrk="1" latinLnBrk="0" hangingPunct="1">
              <a:lnSpc>
                <a:spcPct val="114000"/>
              </a:lnSpc>
              <a:spcBef>
                <a:spcPts val="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96012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18872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0" indent="-228600" algn="l" defTabSz="914400" rtl="0" eaLnBrk="1" latinLnBrk="0" hangingPunct="1">
              <a:lnSpc>
                <a:spcPct val="114000"/>
              </a:lnSpc>
              <a:spcBef>
                <a:spcPts val="9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</a:pPr>
            <a:r>
              <a:rPr lang="en-US" sz="3600" kern="12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Edit Master text styles</a:t>
            </a:r>
          </a:p>
          <a:p>
            <a:pPr marL="573088" lvl="1" indent="-22860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3000" kern="12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Second level</a:t>
            </a:r>
          </a:p>
          <a:p>
            <a:pPr marL="854075" lvl="2" indent="-228600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</a:pPr>
            <a:r>
              <a:rPr lang="en-US" sz="2400" kern="12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Third level</a:t>
            </a:r>
          </a:p>
          <a:p>
            <a:pPr marL="960120" lvl="3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</a:pPr>
            <a:r>
              <a:rPr lang="en-US" sz="2000" kern="12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Fourth level</a:t>
            </a:r>
          </a:p>
          <a:p>
            <a:pPr marL="1188720" lvl="4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</a:pPr>
            <a:r>
              <a:rPr lang="en-US" sz="2000" kern="12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Fifth level</a:t>
            </a:r>
            <a:endParaRPr lang="en-US" sz="2000" kern="12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9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none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hyperlink" Target="https://youtu.be/iXQVJiNb88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XQVJiNb88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14" y="2783728"/>
            <a:ext cx="3478972" cy="331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909" name="Rectangle 45"/>
          <p:cNvSpPr>
            <a:spLocks noGrp="1" noChangeArrowheads="1"/>
          </p:cNvSpPr>
          <p:nvPr>
            <p:ph type="ctrTitle"/>
          </p:nvPr>
        </p:nvSpPr>
        <p:spPr>
          <a:xfrm>
            <a:off x="1316488" y="715688"/>
            <a:ext cx="9559027" cy="923330"/>
          </a:xfrm>
        </p:spPr>
        <p:txBody>
          <a:bodyPr wrap="none">
            <a:spAutoFit/>
          </a:bodyPr>
          <a:lstStyle/>
          <a:p>
            <a:pPr algn="ctr"/>
            <a:r>
              <a:rPr lang="en-US" altLang="en-US" dirty="0">
                <a:solidFill>
                  <a:schemeClr val="bg1"/>
                </a:solidFill>
              </a:rPr>
              <a:t>Euripides’ </a:t>
            </a:r>
            <a:r>
              <a:rPr lang="en-US" altLang="en-US" i="1" dirty="0">
                <a:solidFill>
                  <a:schemeClr val="bg1"/>
                </a:solidFill>
              </a:rPr>
              <a:t>Iphigenia at </a:t>
            </a:r>
            <a:r>
              <a:rPr lang="en-US" altLang="en-US" i="1" dirty="0" smtClean="0">
                <a:solidFill>
                  <a:schemeClr val="bg1"/>
                </a:solidFill>
              </a:rPr>
              <a:t>Aulis</a:t>
            </a:r>
            <a:endParaRPr lang="en-US" altLang="en-US" i="1" dirty="0">
              <a:solidFill>
                <a:schemeClr val="bg1"/>
              </a:solidFill>
            </a:endParaRPr>
          </a:p>
        </p:txBody>
      </p:sp>
      <p:sp>
        <p:nvSpPr>
          <p:cNvPr id="164910" name="Rectangle 46"/>
          <p:cNvSpPr>
            <a:spLocks noGrp="1" noChangeArrowheads="1"/>
          </p:cNvSpPr>
          <p:nvPr>
            <p:ph type="subTitle" idx="1"/>
          </p:nvPr>
        </p:nvSpPr>
        <p:spPr>
          <a:xfrm>
            <a:off x="3695700" y="1808802"/>
            <a:ext cx="4800600" cy="584775"/>
          </a:xfrm>
        </p:spPr>
        <p:txBody>
          <a:bodyPr>
            <a:spAutoFit/>
          </a:bodyPr>
          <a:lstStyle/>
          <a:p>
            <a:pPr algn="ctr"/>
            <a:r>
              <a:rPr lang="en-US" altLang="en-US" i="1" dirty="0">
                <a:solidFill>
                  <a:schemeClr val="bg1"/>
                </a:solidFill>
              </a:rPr>
              <a:t>Why??</a:t>
            </a:r>
          </a:p>
        </p:txBody>
      </p:sp>
    </p:spTree>
    <p:extLst>
      <p:ext uri="{BB962C8B-B14F-4D97-AF65-F5344CB8AC3E}">
        <p14:creationId xmlns:p14="http://schemas.microsoft.com/office/powerpoint/2010/main" val="358727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763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Play — Topicality?</a:t>
            </a:r>
          </a:p>
        </p:txBody>
      </p:sp>
      <p:sp>
        <p:nvSpPr>
          <p:cNvPr id="884764" name="Rectangle 2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Spartan war (431-404)</a:t>
            </a:r>
          </a:p>
          <a:p>
            <a:r>
              <a:rPr lang="en-US" altLang="en-US"/>
              <a:t>Great Plague (431-426)</a:t>
            </a:r>
          </a:p>
          <a:p>
            <a:r>
              <a:rPr lang="en-US" altLang="en-US"/>
              <a:t>Sicilian Disaster (413)</a:t>
            </a:r>
          </a:p>
          <a:p>
            <a:r>
              <a:rPr lang="en-US" altLang="en-US"/>
              <a:t>Oligarchic coup (411)</a:t>
            </a:r>
          </a:p>
          <a:p>
            <a:r>
              <a:rPr lang="en-US" altLang="en-US"/>
              <a:t>Battle of Arginusae (406)</a:t>
            </a:r>
          </a:p>
          <a:p>
            <a:pPr lvl="1"/>
            <a:r>
              <a:rPr lang="en-US" altLang="en-US"/>
              <a:t>ensuing trial</a:t>
            </a:r>
          </a:p>
        </p:txBody>
      </p:sp>
      <p:grpSp>
        <p:nvGrpSpPr>
          <p:cNvPr id="884761" name="Group 25"/>
          <p:cNvGrpSpPr>
            <a:grpSpLocks/>
          </p:cNvGrpSpPr>
          <p:nvPr/>
        </p:nvGrpSpPr>
        <p:grpSpPr bwMode="auto">
          <a:xfrm flipH="1">
            <a:off x="7248526" y="1898650"/>
            <a:ext cx="2962275" cy="2978150"/>
            <a:chOff x="1836" y="1077"/>
            <a:chExt cx="2069" cy="2156"/>
          </a:xfrm>
        </p:grpSpPr>
        <p:sp>
          <p:nvSpPr>
            <p:cNvPr id="884741" name="Freeform 5"/>
            <p:cNvSpPr>
              <a:spLocks/>
            </p:cNvSpPr>
            <p:nvPr/>
          </p:nvSpPr>
          <p:spPr bwMode="auto">
            <a:xfrm>
              <a:off x="1851" y="1122"/>
              <a:ext cx="2054" cy="2111"/>
            </a:xfrm>
            <a:custGeom>
              <a:avLst/>
              <a:gdLst>
                <a:gd name="T0" fmla="*/ 0 w 4108"/>
                <a:gd name="T1" fmla="*/ 2597 h 4222"/>
                <a:gd name="T2" fmla="*/ 390 w 4108"/>
                <a:gd name="T3" fmla="*/ 977 h 4222"/>
                <a:gd name="T4" fmla="*/ 1597 w 4108"/>
                <a:gd name="T5" fmla="*/ 0 h 4222"/>
                <a:gd name="T6" fmla="*/ 2985 w 4108"/>
                <a:gd name="T7" fmla="*/ 221 h 4222"/>
                <a:gd name="T8" fmla="*/ 3730 w 4108"/>
                <a:gd name="T9" fmla="*/ 757 h 4222"/>
                <a:gd name="T10" fmla="*/ 4057 w 4108"/>
                <a:gd name="T11" fmla="*/ 1587 h 4222"/>
                <a:gd name="T12" fmla="*/ 4108 w 4108"/>
                <a:gd name="T13" fmla="*/ 3165 h 4222"/>
                <a:gd name="T14" fmla="*/ 3741 w 4108"/>
                <a:gd name="T15" fmla="*/ 4222 h 4222"/>
                <a:gd name="T16" fmla="*/ 1114 w 4108"/>
                <a:gd name="T17" fmla="*/ 4222 h 4222"/>
                <a:gd name="T18" fmla="*/ 548 w 4108"/>
                <a:gd name="T19" fmla="*/ 3407 h 4222"/>
                <a:gd name="T20" fmla="*/ 0 w 4108"/>
                <a:gd name="T21" fmla="*/ 2597 h 4222"/>
                <a:gd name="T22" fmla="*/ 0 w 4108"/>
                <a:gd name="T23" fmla="*/ 2597 h 4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08" h="4222">
                  <a:moveTo>
                    <a:pt x="0" y="2597"/>
                  </a:moveTo>
                  <a:lnTo>
                    <a:pt x="390" y="977"/>
                  </a:lnTo>
                  <a:lnTo>
                    <a:pt x="1597" y="0"/>
                  </a:lnTo>
                  <a:lnTo>
                    <a:pt x="2985" y="221"/>
                  </a:lnTo>
                  <a:lnTo>
                    <a:pt x="3730" y="757"/>
                  </a:lnTo>
                  <a:lnTo>
                    <a:pt x="4057" y="1587"/>
                  </a:lnTo>
                  <a:lnTo>
                    <a:pt x="4108" y="3165"/>
                  </a:lnTo>
                  <a:lnTo>
                    <a:pt x="3741" y="4222"/>
                  </a:lnTo>
                  <a:lnTo>
                    <a:pt x="1114" y="4222"/>
                  </a:lnTo>
                  <a:lnTo>
                    <a:pt x="548" y="3407"/>
                  </a:lnTo>
                  <a:lnTo>
                    <a:pt x="0" y="2597"/>
                  </a:lnTo>
                  <a:lnTo>
                    <a:pt x="0" y="2597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2" name="Freeform 6"/>
            <p:cNvSpPr>
              <a:spLocks/>
            </p:cNvSpPr>
            <p:nvPr/>
          </p:nvSpPr>
          <p:spPr bwMode="auto">
            <a:xfrm>
              <a:off x="3353" y="2145"/>
              <a:ext cx="432" cy="285"/>
            </a:xfrm>
            <a:custGeom>
              <a:avLst/>
              <a:gdLst>
                <a:gd name="T0" fmla="*/ 864 w 864"/>
                <a:gd name="T1" fmla="*/ 1 h 570"/>
                <a:gd name="T2" fmla="*/ 813 w 864"/>
                <a:gd name="T3" fmla="*/ 0 h 570"/>
                <a:gd name="T4" fmla="*/ 684 w 864"/>
                <a:gd name="T5" fmla="*/ 5 h 570"/>
                <a:gd name="T6" fmla="*/ 602 w 864"/>
                <a:gd name="T7" fmla="*/ 19 h 570"/>
                <a:gd name="T8" fmla="*/ 557 w 864"/>
                <a:gd name="T9" fmla="*/ 30 h 570"/>
                <a:gd name="T10" fmla="*/ 513 w 864"/>
                <a:gd name="T11" fmla="*/ 45 h 570"/>
                <a:gd name="T12" fmla="*/ 490 w 864"/>
                <a:gd name="T13" fmla="*/ 53 h 570"/>
                <a:gd name="T14" fmla="*/ 469 w 864"/>
                <a:gd name="T15" fmla="*/ 62 h 570"/>
                <a:gd name="T16" fmla="*/ 446 w 864"/>
                <a:gd name="T17" fmla="*/ 72 h 570"/>
                <a:gd name="T18" fmla="*/ 424 w 864"/>
                <a:gd name="T19" fmla="*/ 83 h 570"/>
                <a:gd name="T20" fmla="*/ 403 w 864"/>
                <a:gd name="T21" fmla="*/ 96 h 570"/>
                <a:gd name="T22" fmla="*/ 380 w 864"/>
                <a:gd name="T23" fmla="*/ 110 h 570"/>
                <a:gd name="T24" fmla="*/ 359 w 864"/>
                <a:gd name="T25" fmla="*/ 125 h 570"/>
                <a:gd name="T26" fmla="*/ 338 w 864"/>
                <a:gd name="T27" fmla="*/ 140 h 570"/>
                <a:gd name="T28" fmla="*/ 298 w 864"/>
                <a:gd name="T29" fmla="*/ 173 h 570"/>
                <a:gd name="T30" fmla="*/ 260 w 864"/>
                <a:gd name="T31" fmla="*/ 207 h 570"/>
                <a:gd name="T32" fmla="*/ 226 w 864"/>
                <a:gd name="T33" fmla="*/ 241 h 570"/>
                <a:gd name="T34" fmla="*/ 192 w 864"/>
                <a:gd name="T35" fmla="*/ 275 h 570"/>
                <a:gd name="T36" fmla="*/ 161 w 864"/>
                <a:gd name="T37" fmla="*/ 307 h 570"/>
                <a:gd name="T38" fmla="*/ 135 w 864"/>
                <a:gd name="T39" fmla="*/ 340 h 570"/>
                <a:gd name="T40" fmla="*/ 108 w 864"/>
                <a:gd name="T41" fmla="*/ 370 h 570"/>
                <a:gd name="T42" fmla="*/ 87 w 864"/>
                <a:gd name="T43" fmla="*/ 401 h 570"/>
                <a:gd name="T44" fmla="*/ 66 w 864"/>
                <a:gd name="T45" fmla="*/ 427 h 570"/>
                <a:gd name="T46" fmla="*/ 49 w 864"/>
                <a:gd name="T47" fmla="*/ 452 h 570"/>
                <a:gd name="T48" fmla="*/ 22 w 864"/>
                <a:gd name="T49" fmla="*/ 494 h 570"/>
                <a:gd name="T50" fmla="*/ 0 w 864"/>
                <a:gd name="T51" fmla="*/ 530 h 570"/>
                <a:gd name="T52" fmla="*/ 127 w 864"/>
                <a:gd name="T53" fmla="*/ 570 h 570"/>
                <a:gd name="T54" fmla="*/ 167 w 864"/>
                <a:gd name="T55" fmla="*/ 537 h 570"/>
                <a:gd name="T56" fmla="*/ 209 w 864"/>
                <a:gd name="T57" fmla="*/ 503 h 570"/>
                <a:gd name="T58" fmla="*/ 220 w 864"/>
                <a:gd name="T59" fmla="*/ 496 h 570"/>
                <a:gd name="T60" fmla="*/ 233 w 864"/>
                <a:gd name="T61" fmla="*/ 484 h 570"/>
                <a:gd name="T62" fmla="*/ 249 w 864"/>
                <a:gd name="T63" fmla="*/ 475 h 570"/>
                <a:gd name="T64" fmla="*/ 262 w 864"/>
                <a:gd name="T65" fmla="*/ 465 h 570"/>
                <a:gd name="T66" fmla="*/ 277 w 864"/>
                <a:gd name="T67" fmla="*/ 456 h 570"/>
                <a:gd name="T68" fmla="*/ 292 w 864"/>
                <a:gd name="T69" fmla="*/ 446 h 570"/>
                <a:gd name="T70" fmla="*/ 309 w 864"/>
                <a:gd name="T71" fmla="*/ 437 h 570"/>
                <a:gd name="T72" fmla="*/ 325 w 864"/>
                <a:gd name="T73" fmla="*/ 427 h 570"/>
                <a:gd name="T74" fmla="*/ 340 w 864"/>
                <a:gd name="T75" fmla="*/ 418 h 570"/>
                <a:gd name="T76" fmla="*/ 357 w 864"/>
                <a:gd name="T77" fmla="*/ 408 h 570"/>
                <a:gd name="T78" fmla="*/ 374 w 864"/>
                <a:gd name="T79" fmla="*/ 401 h 570"/>
                <a:gd name="T80" fmla="*/ 391 w 864"/>
                <a:gd name="T81" fmla="*/ 393 h 570"/>
                <a:gd name="T82" fmla="*/ 425 w 864"/>
                <a:gd name="T83" fmla="*/ 380 h 570"/>
                <a:gd name="T84" fmla="*/ 460 w 864"/>
                <a:gd name="T85" fmla="*/ 370 h 570"/>
                <a:gd name="T86" fmla="*/ 494 w 864"/>
                <a:gd name="T87" fmla="*/ 363 h 570"/>
                <a:gd name="T88" fmla="*/ 528 w 864"/>
                <a:gd name="T89" fmla="*/ 361 h 570"/>
                <a:gd name="T90" fmla="*/ 591 w 864"/>
                <a:gd name="T91" fmla="*/ 366 h 570"/>
                <a:gd name="T92" fmla="*/ 652 w 864"/>
                <a:gd name="T93" fmla="*/ 380 h 570"/>
                <a:gd name="T94" fmla="*/ 680 w 864"/>
                <a:gd name="T95" fmla="*/ 389 h 570"/>
                <a:gd name="T96" fmla="*/ 707 w 864"/>
                <a:gd name="T97" fmla="*/ 401 h 570"/>
                <a:gd name="T98" fmla="*/ 733 w 864"/>
                <a:gd name="T99" fmla="*/ 412 h 570"/>
                <a:gd name="T100" fmla="*/ 756 w 864"/>
                <a:gd name="T101" fmla="*/ 425 h 570"/>
                <a:gd name="T102" fmla="*/ 777 w 864"/>
                <a:gd name="T103" fmla="*/ 437 h 570"/>
                <a:gd name="T104" fmla="*/ 798 w 864"/>
                <a:gd name="T105" fmla="*/ 448 h 570"/>
                <a:gd name="T106" fmla="*/ 813 w 864"/>
                <a:gd name="T107" fmla="*/ 460 h 570"/>
                <a:gd name="T108" fmla="*/ 828 w 864"/>
                <a:gd name="T109" fmla="*/ 469 h 570"/>
                <a:gd name="T110" fmla="*/ 847 w 864"/>
                <a:gd name="T111" fmla="*/ 482 h 570"/>
                <a:gd name="T112" fmla="*/ 855 w 864"/>
                <a:gd name="T113" fmla="*/ 488 h 570"/>
                <a:gd name="T114" fmla="*/ 864 w 864"/>
                <a:gd name="T115" fmla="*/ 1 h 570"/>
                <a:gd name="T116" fmla="*/ 864 w 864"/>
                <a:gd name="T117" fmla="*/ 1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64" h="570">
                  <a:moveTo>
                    <a:pt x="864" y="1"/>
                  </a:moveTo>
                  <a:lnTo>
                    <a:pt x="813" y="0"/>
                  </a:lnTo>
                  <a:lnTo>
                    <a:pt x="684" y="5"/>
                  </a:lnTo>
                  <a:lnTo>
                    <a:pt x="602" y="19"/>
                  </a:lnTo>
                  <a:lnTo>
                    <a:pt x="557" y="30"/>
                  </a:lnTo>
                  <a:lnTo>
                    <a:pt x="513" y="45"/>
                  </a:lnTo>
                  <a:lnTo>
                    <a:pt x="490" y="53"/>
                  </a:lnTo>
                  <a:lnTo>
                    <a:pt x="469" y="62"/>
                  </a:lnTo>
                  <a:lnTo>
                    <a:pt x="446" y="72"/>
                  </a:lnTo>
                  <a:lnTo>
                    <a:pt x="424" y="83"/>
                  </a:lnTo>
                  <a:lnTo>
                    <a:pt x="403" y="96"/>
                  </a:lnTo>
                  <a:lnTo>
                    <a:pt x="380" y="110"/>
                  </a:lnTo>
                  <a:lnTo>
                    <a:pt x="359" y="125"/>
                  </a:lnTo>
                  <a:lnTo>
                    <a:pt x="338" y="140"/>
                  </a:lnTo>
                  <a:lnTo>
                    <a:pt x="298" y="173"/>
                  </a:lnTo>
                  <a:lnTo>
                    <a:pt x="260" y="207"/>
                  </a:lnTo>
                  <a:lnTo>
                    <a:pt x="226" y="241"/>
                  </a:lnTo>
                  <a:lnTo>
                    <a:pt x="192" y="275"/>
                  </a:lnTo>
                  <a:lnTo>
                    <a:pt x="161" y="307"/>
                  </a:lnTo>
                  <a:lnTo>
                    <a:pt x="135" y="340"/>
                  </a:lnTo>
                  <a:lnTo>
                    <a:pt x="108" y="370"/>
                  </a:lnTo>
                  <a:lnTo>
                    <a:pt x="87" y="401"/>
                  </a:lnTo>
                  <a:lnTo>
                    <a:pt x="66" y="427"/>
                  </a:lnTo>
                  <a:lnTo>
                    <a:pt x="49" y="452"/>
                  </a:lnTo>
                  <a:lnTo>
                    <a:pt x="22" y="494"/>
                  </a:lnTo>
                  <a:lnTo>
                    <a:pt x="0" y="530"/>
                  </a:lnTo>
                  <a:lnTo>
                    <a:pt x="127" y="570"/>
                  </a:lnTo>
                  <a:lnTo>
                    <a:pt x="167" y="537"/>
                  </a:lnTo>
                  <a:lnTo>
                    <a:pt x="209" y="503"/>
                  </a:lnTo>
                  <a:lnTo>
                    <a:pt x="220" y="496"/>
                  </a:lnTo>
                  <a:lnTo>
                    <a:pt x="233" y="484"/>
                  </a:lnTo>
                  <a:lnTo>
                    <a:pt x="249" y="475"/>
                  </a:lnTo>
                  <a:lnTo>
                    <a:pt x="262" y="465"/>
                  </a:lnTo>
                  <a:lnTo>
                    <a:pt x="277" y="456"/>
                  </a:lnTo>
                  <a:lnTo>
                    <a:pt x="292" y="446"/>
                  </a:lnTo>
                  <a:lnTo>
                    <a:pt x="309" y="437"/>
                  </a:lnTo>
                  <a:lnTo>
                    <a:pt x="325" y="427"/>
                  </a:lnTo>
                  <a:lnTo>
                    <a:pt x="340" y="418"/>
                  </a:lnTo>
                  <a:lnTo>
                    <a:pt x="357" y="408"/>
                  </a:lnTo>
                  <a:lnTo>
                    <a:pt x="374" y="401"/>
                  </a:lnTo>
                  <a:lnTo>
                    <a:pt x="391" y="393"/>
                  </a:lnTo>
                  <a:lnTo>
                    <a:pt x="425" y="380"/>
                  </a:lnTo>
                  <a:lnTo>
                    <a:pt x="460" y="370"/>
                  </a:lnTo>
                  <a:lnTo>
                    <a:pt x="494" y="363"/>
                  </a:lnTo>
                  <a:lnTo>
                    <a:pt x="528" y="361"/>
                  </a:lnTo>
                  <a:lnTo>
                    <a:pt x="591" y="366"/>
                  </a:lnTo>
                  <a:lnTo>
                    <a:pt x="652" y="380"/>
                  </a:lnTo>
                  <a:lnTo>
                    <a:pt x="680" y="389"/>
                  </a:lnTo>
                  <a:lnTo>
                    <a:pt x="707" y="401"/>
                  </a:lnTo>
                  <a:lnTo>
                    <a:pt x="733" y="412"/>
                  </a:lnTo>
                  <a:lnTo>
                    <a:pt x="756" y="425"/>
                  </a:lnTo>
                  <a:lnTo>
                    <a:pt x="777" y="437"/>
                  </a:lnTo>
                  <a:lnTo>
                    <a:pt x="798" y="448"/>
                  </a:lnTo>
                  <a:lnTo>
                    <a:pt x="813" y="460"/>
                  </a:lnTo>
                  <a:lnTo>
                    <a:pt x="828" y="469"/>
                  </a:lnTo>
                  <a:lnTo>
                    <a:pt x="847" y="482"/>
                  </a:lnTo>
                  <a:lnTo>
                    <a:pt x="855" y="488"/>
                  </a:lnTo>
                  <a:lnTo>
                    <a:pt x="864" y="1"/>
                  </a:lnTo>
                  <a:lnTo>
                    <a:pt x="8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3" name="Freeform 7"/>
            <p:cNvSpPr>
              <a:spLocks/>
            </p:cNvSpPr>
            <p:nvPr/>
          </p:nvSpPr>
          <p:spPr bwMode="auto">
            <a:xfrm>
              <a:off x="3197" y="2297"/>
              <a:ext cx="680" cy="906"/>
            </a:xfrm>
            <a:custGeom>
              <a:avLst/>
              <a:gdLst>
                <a:gd name="T0" fmla="*/ 437 w 1361"/>
                <a:gd name="T1" fmla="*/ 199 h 1811"/>
                <a:gd name="T2" fmla="*/ 475 w 1361"/>
                <a:gd name="T3" fmla="*/ 226 h 1811"/>
                <a:gd name="T4" fmla="*/ 498 w 1361"/>
                <a:gd name="T5" fmla="*/ 241 h 1811"/>
                <a:gd name="T6" fmla="*/ 525 w 1361"/>
                <a:gd name="T7" fmla="*/ 256 h 1811"/>
                <a:gd name="T8" fmla="*/ 555 w 1361"/>
                <a:gd name="T9" fmla="*/ 270 h 1811"/>
                <a:gd name="T10" fmla="*/ 587 w 1361"/>
                <a:gd name="T11" fmla="*/ 285 h 1811"/>
                <a:gd name="T12" fmla="*/ 659 w 1361"/>
                <a:gd name="T13" fmla="*/ 310 h 1811"/>
                <a:gd name="T14" fmla="*/ 739 w 1361"/>
                <a:gd name="T15" fmla="*/ 325 h 1811"/>
                <a:gd name="T16" fmla="*/ 910 w 1361"/>
                <a:gd name="T17" fmla="*/ 317 h 1811"/>
                <a:gd name="T18" fmla="*/ 979 w 1361"/>
                <a:gd name="T19" fmla="*/ 292 h 1811"/>
                <a:gd name="T20" fmla="*/ 1023 w 1361"/>
                <a:gd name="T21" fmla="*/ 268 h 1811"/>
                <a:gd name="T22" fmla="*/ 1080 w 1361"/>
                <a:gd name="T23" fmla="*/ 222 h 1811"/>
                <a:gd name="T24" fmla="*/ 1135 w 1361"/>
                <a:gd name="T25" fmla="*/ 154 h 1811"/>
                <a:gd name="T26" fmla="*/ 1361 w 1361"/>
                <a:gd name="T27" fmla="*/ 722 h 1811"/>
                <a:gd name="T28" fmla="*/ 1340 w 1361"/>
                <a:gd name="T29" fmla="*/ 806 h 1811"/>
                <a:gd name="T30" fmla="*/ 1306 w 1361"/>
                <a:gd name="T31" fmla="*/ 842 h 1811"/>
                <a:gd name="T32" fmla="*/ 1213 w 1361"/>
                <a:gd name="T33" fmla="*/ 857 h 1811"/>
                <a:gd name="T34" fmla="*/ 1059 w 1361"/>
                <a:gd name="T35" fmla="*/ 866 h 1811"/>
                <a:gd name="T36" fmla="*/ 1053 w 1361"/>
                <a:gd name="T37" fmla="*/ 1079 h 1811"/>
                <a:gd name="T38" fmla="*/ 914 w 1361"/>
                <a:gd name="T39" fmla="*/ 1095 h 1811"/>
                <a:gd name="T40" fmla="*/ 844 w 1361"/>
                <a:gd name="T41" fmla="*/ 1138 h 1811"/>
                <a:gd name="T42" fmla="*/ 846 w 1361"/>
                <a:gd name="T43" fmla="*/ 1212 h 1811"/>
                <a:gd name="T44" fmla="*/ 889 w 1361"/>
                <a:gd name="T45" fmla="*/ 1254 h 1811"/>
                <a:gd name="T46" fmla="*/ 927 w 1361"/>
                <a:gd name="T47" fmla="*/ 1273 h 1811"/>
                <a:gd name="T48" fmla="*/ 990 w 1361"/>
                <a:gd name="T49" fmla="*/ 1292 h 1811"/>
                <a:gd name="T50" fmla="*/ 1059 w 1361"/>
                <a:gd name="T51" fmla="*/ 1302 h 1811"/>
                <a:gd name="T52" fmla="*/ 1040 w 1361"/>
                <a:gd name="T53" fmla="*/ 1458 h 1811"/>
                <a:gd name="T54" fmla="*/ 1005 w 1361"/>
                <a:gd name="T55" fmla="*/ 1473 h 1811"/>
                <a:gd name="T56" fmla="*/ 960 w 1361"/>
                <a:gd name="T57" fmla="*/ 1471 h 1811"/>
                <a:gd name="T58" fmla="*/ 969 w 1361"/>
                <a:gd name="T59" fmla="*/ 1490 h 1811"/>
                <a:gd name="T60" fmla="*/ 981 w 1361"/>
                <a:gd name="T61" fmla="*/ 1593 h 1811"/>
                <a:gd name="T62" fmla="*/ 952 w 1361"/>
                <a:gd name="T63" fmla="*/ 1655 h 1811"/>
                <a:gd name="T64" fmla="*/ 910 w 1361"/>
                <a:gd name="T65" fmla="*/ 1697 h 1811"/>
                <a:gd name="T66" fmla="*/ 880 w 1361"/>
                <a:gd name="T67" fmla="*/ 1718 h 1811"/>
                <a:gd name="T68" fmla="*/ 848 w 1361"/>
                <a:gd name="T69" fmla="*/ 1735 h 1811"/>
                <a:gd name="T70" fmla="*/ 815 w 1361"/>
                <a:gd name="T71" fmla="*/ 1752 h 1811"/>
                <a:gd name="T72" fmla="*/ 783 w 1361"/>
                <a:gd name="T73" fmla="*/ 1767 h 1811"/>
                <a:gd name="T74" fmla="*/ 720 w 1361"/>
                <a:gd name="T75" fmla="*/ 1792 h 1811"/>
                <a:gd name="T76" fmla="*/ 654 w 1361"/>
                <a:gd name="T77" fmla="*/ 1807 h 1811"/>
                <a:gd name="T78" fmla="*/ 551 w 1361"/>
                <a:gd name="T79" fmla="*/ 1807 h 1811"/>
                <a:gd name="T80" fmla="*/ 439 w 1361"/>
                <a:gd name="T81" fmla="*/ 1771 h 1811"/>
                <a:gd name="T82" fmla="*/ 399 w 1361"/>
                <a:gd name="T83" fmla="*/ 1752 h 1811"/>
                <a:gd name="T84" fmla="*/ 355 w 1361"/>
                <a:gd name="T85" fmla="*/ 1728 h 1811"/>
                <a:gd name="T86" fmla="*/ 323 w 1361"/>
                <a:gd name="T87" fmla="*/ 1705 h 1811"/>
                <a:gd name="T88" fmla="*/ 268 w 1361"/>
                <a:gd name="T89" fmla="*/ 1663 h 1811"/>
                <a:gd name="T90" fmla="*/ 194 w 1361"/>
                <a:gd name="T91" fmla="*/ 1589 h 1811"/>
                <a:gd name="T92" fmla="*/ 135 w 1361"/>
                <a:gd name="T93" fmla="*/ 1509 h 1811"/>
                <a:gd name="T94" fmla="*/ 87 w 1361"/>
                <a:gd name="T95" fmla="*/ 1429 h 1811"/>
                <a:gd name="T96" fmla="*/ 38 w 1361"/>
                <a:gd name="T97" fmla="*/ 1315 h 1811"/>
                <a:gd name="T98" fmla="*/ 6 w 1361"/>
                <a:gd name="T99" fmla="*/ 1153 h 1811"/>
                <a:gd name="T100" fmla="*/ 30 w 1361"/>
                <a:gd name="T101" fmla="*/ 830 h 1811"/>
                <a:gd name="T102" fmla="*/ 405 w 1361"/>
                <a:gd name="T103" fmla="*/ 175 h 1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61" h="1811">
                  <a:moveTo>
                    <a:pt x="405" y="175"/>
                  </a:moveTo>
                  <a:lnTo>
                    <a:pt x="437" y="199"/>
                  </a:lnTo>
                  <a:lnTo>
                    <a:pt x="454" y="213"/>
                  </a:lnTo>
                  <a:lnTo>
                    <a:pt x="475" y="226"/>
                  </a:lnTo>
                  <a:lnTo>
                    <a:pt x="487" y="233"/>
                  </a:lnTo>
                  <a:lnTo>
                    <a:pt x="498" y="241"/>
                  </a:lnTo>
                  <a:lnTo>
                    <a:pt x="511" y="249"/>
                  </a:lnTo>
                  <a:lnTo>
                    <a:pt x="525" y="256"/>
                  </a:lnTo>
                  <a:lnTo>
                    <a:pt x="540" y="264"/>
                  </a:lnTo>
                  <a:lnTo>
                    <a:pt x="555" y="270"/>
                  </a:lnTo>
                  <a:lnTo>
                    <a:pt x="570" y="277"/>
                  </a:lnTo>
                  <a:lnTo>
                    <a:pt x="587" y="285"/>
                  </a:lnTo>
                  <a:lnTo>
                    <a:pt x="621" y="298"/>
                  </a:lnTo>
                  <a:lnTo>
                    <a:pt x="659" y="310"/>
                  </a:lnTo>
                  <a:lnTo>
                    <a:pt x="697" y="319"/>
                  </a:lnTo>
                  <a:lnTo>
                    <a:pt x="739" y="325"/>
                  </a:lnTo>
                  <a:lnTo>
                    <a:pt x="827" y="330"/>
                  </a:lnTo>
                  <a:lnTo>
                    <a:pt x="910" y="317"/>
                  </a:lnTo>
                  <a:lnTo>
                    <a:pt x="946" y="306"/>
                  </a:lnTo>
                  <a:lnTo>
                    <a:pt x="979" y="292"/>
                  </a:lnTo>
                  <a:lnTo>
                    <a:pt x="1009" y="277"/>
                  </a:lnTo>
                  <a:lnTo>
                    <a:pt x="1023" y="268"/>
                  </a:lnTo>
                  <a:lnTo>
                    <a:pt x="1036" y="260"/>
                  </a:lnTo>
                  <a:lnTo>
                    <a:pt x="1080" y="222"/>
                  </a:lnTo>
                  <a:lnTo>
                    <a:pt x="1112" y="186"/>
                  </a:lnTo>
                  <a:lnTo>
                    <a:pt x="1135" y="154"/>
                  </a:lnTo>
                  <a:lnTo>
                    <a:pt x="1152" y="123"/>
                  </a:lnTo>
                  <a:lnTo>
                    <a:pt x="1361" y="722"/>
                  </a:lnTo>
                  <a:lnTo>
                    <a:pt x="1349" y="783"/>
                  </a:lnTo>
                  <a:lnTo>
                    <a:pt x="1340" y="806"/>
                  </a:lnTo>
                  <a:lnTo>
                    <a:pt x="1325" y="827"/>
                  </a:lnTo>
                  <a:lnTo>
                    <a:pt x="1306" y="842"/>
                  </a:lnTo>
                  <a:lnTo>
                    <a:pt x="1279" y="851"/>
                  </a:lnTo>
                  <a:lnTo>
                    <a:pt x="1213" y="857"/>
                  </a:lnTo>
                  <a:lnTo>
                    <a:pt x="1140" y="863"/>
                  </a:lnTo>
                  <a:lnTo>
                    <a:pt x="1059" y="866"/>
                  </a:lnTo>
                  <a:lnTo>
                    <a:pt x="1095" y="1081"/>
                  </a:lnTo>
                  <a:lnTo>
                    <a:pt x="1053" y="1079"/>
                  </a:lnTo>
                  <a:lnTo>
                    <a:pt x="964" y="1085"/>
                  </a:lnTo>
                  <a:lnTo>
                    <a:pt x="914" y="1095"/>
                  </a:lnTo>
                  <a:lnTo>
                    <a:pt x="872" y="1112"/>
                  </a:lnTo>
                  <a:lnTo>
                    <a:pt x="844" y="1138"/>
                  </a:lnTo>
                  <a:lnTo>
                    <a:pt x="834" y="1174"/>
                  </a:lnTo>
                  <a:lnTo>
                    <a:pt x="846" y="1212"/>
                  </a:lnTo>
                  <a:lnTo>
                    <a:pt x="872" y="1241"/>
                  </a:lnTo>
                  <a:lnTo>
                    <a:pt x="889" y="1254"/>
                  </a:lnTo>
                  <a:lnTo>
                    <a:pt x="908" y="1264"/>
                  </a:lnTo>
                  <a:lnTo>
                    <a:pt x="927" y="1273"/>
                  </a:lnTo>
                  <a:lnTo>
                    <a:pt x="948" y="1281"/>
                  </a:lnTo>
                  <a:lnTo>
                    <a:pt x="990" y="1292"/>
                  </a:lnTo>
                  <a:lnTo>
                    <a:pt x="1024" y="1298"/>
                  </a:lnTo>
                  <a:lnTo>
                    <a:pt x="1059" y="1302"/>
                  </a:lnTo>
                  <a:lnTo>
                    <a:pt x="1053" y="1450"/>
                  </a:lnTo>
                  <a:lnTo>
                    <a:pt x="1040" y="1458"/>
                  </a:lnTo>
                  <a:lnTo>
                    <a:pt x="1026" y="1465"/>
                  </a:lnTo>
                  <a:lnTo>
                    <a:pt x="1005" y="1473"/>
                  </a:lnTo>
                  <a:lnTo>
                    <a:pt x="975" y="1475"/>
                  </a:lnTo>
                  <a:lnTo>
                    <a:pt x="960" y="1471"/>
                  </a:lnTo>
                  <a:lnTo>
                    <a:pt x="958" y="1465"/>
                  </a:lnTo>
                  <a:lnTo>
                    <a:pt x="969" y="1490"/>
                  </a:lnTo>
                  <a:lnTo>
                    <a:pt x="985" y="1553"/>
                  </a:lnTo>
                  <a:lnTo>
                    <a:pt x="981" y="1593"/>
                  </a:lnTo>
                  <a:lnTo>
                    <a:pt x="966" y="1634"/>
                  </a:lnTo>
                  <a:lnTo>
                    <a:pt x="952" y="1655"/>
                  </a:lnTo>
                  <a:lnTo>
                    <a:pt x="933" y="1676"/>
                  </a:lnTo>
                  <a:lnTo>
                    <a:pt x="910" y="1697"/>
                  </a:lnTo>
                  <a:lnTo>
                    <a:pt x="895" y="1707"/>
                  </a:lnTo>
                  <a:lnTo>
                    <a:pt x="880" y="1718"/>
                  </a:lnTo>
                  <a:lnTo>
                    <a:pt x="863" y="1728"/>
                  </a:lnTo>
                  <a:lnTo>
                    <a:pt x="848" y="1735"/>
                  </a:lnTo>
                  <a:lnTo>
                    <a:pt x="832" y="1745"/>
                  </a:lnTo>
                  <a:lnTo>
                    <a:pt x="815" y="1752"/>
                  </a:lnTo>
                  <a:lnTo>
                    <a:pt x="800" y="1760"/>
                  </a:lnTo>
                  <a:lnTo>
                    <a:pt x="783" y="1767"/>
                  </a:lnTo>
                  <a:lnTo>
                    <a:pt x="753" y="1783"/>
                  </a:lnTo>
                  <a:lnTo>
                    <a:pt x="720" y="1792"/>
                  </a:lnTo>
                  <a:lnTo>
                    <a:pt x="688" y="1802"/>
                  </a:lnTo>
                  <a:lnTo>
                    <a:pt x="654" y="1807"/>
                  </a:lnTo>
                  <a:lnTo>
                    <a:pt x="621" y="1811"/>
                  </a:lnTo>
                  <a:lnTo>
                    <a:pt x="551" y="1807"/>
                  </a:lnTo>
                  <a:lnTo>
                    <a:pt x="479" y="1788"/>
                  </a:lnTo>
                  <a:lnTo>
                    <a:pt x="439" y="1771"/>
                  </a:lnTo>
                  <a:lnTo>
                    <a:pt x="418" y="1762"/>
                  </a:lnTo>
                  <a:lnTo>
                    <a:pt x="399" y="1752"/>
                  </a:lnTo>
                  <a:lnTo>
                    <a:pt x="378" y="1741"/>
                  </a:lnTo>
                  <a:lnTo>
                    <a:pt x="355" y="1728"/>
                  </a:lnTo>
                  <a:lnTo>
                    <a:pt x="334" y="1712"/>
                  </a:lnTo>
                  <a:lnTo>
                    <a:pt x="323" y="1705"/>
                  </a:lnTo>
                  <a:lnTo>
                    <a:pt x="312" y="1697"/>
                  </a:lnTo>
                  <a:lnTo>
                    <a:pt x="268" y="1663"/>
                  </a:lnTo>
                  <a:lnTo>
                    <a:pt x="230" y="1627"/>
                  </a:lnTo>
                  <a:lnTo>
                    <a:pt x="194" y="1589"/>
                  </a:lnTo>
                  <a:lnTo>
                    <a:pt x="161" y="1551"/>
                  </a:lnTo>
                  <a:lnTo>
                    <a:pt x="135" y="1509"/>
                  </a:lnTo>
                  <a:lnTo>
                    <a:pt x="108" y="1469"/>
                  </a:lnTo>
                  <a:lnTo>
                    <a:pt x="87" y="1429"/>
                  </a:lnTo>
                  <a:lnTo>
                    <a:pt x="68" y="1391"/>
                  </a:lnTo>
                  <a:lnTo>
                    <a:pt x="38" y="1315"/>
                  </a:lnTo>
                  <a:lnTo>
                    <a:pt x="19" y="1249"/>
                  </a:lnTo>
                  <a:lnTo>
                    <a:pt x="6" y="1153"/>
                  </a:lnTo>
                  <a:lnTo>
                    <a:pt x="17" y="961"/>
                  </a:lnTo>
                  <a:lnTo>
                    <a:pt x="30" y="830"/>
                  </a:lnTo>
                  <a:lnTo>
                    <a:pt x="0" y="0"/>
                  </a:lnTo>
                  <a:lnTo>
                    <a:pt x="405" y="175"/>
                  </a:lnTo>
                  <a:lnTo>
                    <a:pt x="405" y="1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4" name="Freeform 8"/>
            <p:cNvSpPr>
              <a:spLocks/>
            </p:cNvSpPr>
            <p:nvPr/>
          </p:nvSpPr>
          <p:spPr bwMode="auto">
            <a:xfrm>
              <a:off x="3063" y="2406"/>
              <a:ext cx="180" cy="295"/>
            </a:xfrm>
            <a:custGeom>
              <a:avLst/>
              <a:gdLst>
                <a:gd name="T0" fmla="*/ 304 w 359"/>
                <a:gd name="T1" fmla="*/ 63 h 590"/>
                <a:gd name="T2" fmla="*/ 295 w 359"/>
                <a:gd name="T3" fmla="*/ 57 h 590"/>
                <a:gd name="T4" fmla="*/ 283 w 359"/>
                <a:gd name="T5" fmla="*/ 50 h 590"/>
                <a:gd name="T6" fmla="*/ 270 w 359"/>
                <a:gd name="T7" fmla="*/ 42 h 590"/>
                <a:gd name="T8" fmla="*/ 253 w 359"/>
                <a:gd name="T9" fmla="*/ 33 h 590"/>
                <a:gd name="T10" fmla="*/ 234 w 359"/>
                <a:gd name="T11" fmla="*/ 23 h 590"/>
                <a:gd name="T12" fmla="*/ 213 w 359"/>
                <a:gd name="T13" fmla="*/ 15 h 590"/>
                <a:gd name="T14" fmla="*/ 190 w 359"/>
                <a:gd name="T15" fmla="*/ 8 h 590"/>
                <a:gd name="T16" fmla="*/ 144 w 359"/>
                <a:gd name="T17" fmla="*/ 0 h 590"/>
                <a:gd name="T18" fmla="*/ 99 w 359"/>
                <a:gd name="T19" fmla="*/ 8 h 590"/>
                <a:gd name="T20" fmla="*/ 59 w 359"/>
                <a:gd name="T21" fmla="*/ 34 h 590"/>
                <a:gd name="T22" fmla="*/ 27 w 359"/>
                <a:gd name="T23" fmla="*/ 90 h 590"/>
                <a:gd name="T24" fmla="*/ 0 w 359"/>
                <a:gd name="T25" fmla="*/ 232 h 590"/>
                <a:gd name="T26" fmla="*/ 2 w 359"/>
                <a:gd name="T27" fmla="*/ 302 h 590"/>
                <a:gd name="T28" fmla="*/ 11 w 359"/>
                <a:gd name="T29" fmla="*/ 369 h 590"/>
                <a:gd name="T30" fmla="*/ 19 w 359"/>
                <a:gd name="T31" fmla="*/ 401 h 590"/>
                <a:gd name="T32" fmla="*/ 28 w 359"/>
                <a:gd name="T33" fmla="*/ 432 h 590"/>
                <a:gd name="T34" fmla="*/ 40 w 359"/>
                <a:gd name="T35" fmla="*/ 458 h 590"/>
                <a:gd name="T36" fmla="*/ 51 w 359"/>
                <a:gd name="T37" fmla="*/ 485 h 590"/>
                <a:gd name="T38" fmla="*/ 66 w 359"/>
                <a:gd name="T39" fmla="*/ 508 h 590"/>
                <a:gd name="T40" fmla="*/ 82 w 359"/>
                <a:gd name="T41" fmla="*/ 529 h 590"/>
                <a:gd name="T42" fmla="*/ 114 w 359"/>
                <a:gd name="T43" fmla="*/ 561 h 590"/>
                <a:gd name="T44" fmla="*/ 133 w 359"/>
                <a:gd name="T45" fmla="*/ 572 h 590"/>
                <a:gd name="T46" fmla="*/ 152 w 359"/>
                <a:gd name="T47" fmla="*/ 580 h 590"/>
                <a:gd name="T48" fmla="*/ 192 w 359"/>
                <a:gd name="T49" fmla="*/ 590 h 590"/>
                <a:gd name="T50" fmla="*/ 272 w 359"/>
                <a:gd name="T51" fmla="*/ 590 h 590"/>
                <a:gd name="T52" fmla="*/ 334 w 359"/>
                <a:gd name="T53" fmla="*/ 574 h 590"/>
                <a:gd name="T54" fmla="*/ 359 w 359"/>
                <a:gd name="T55" fmla="*/ 567 h 590"/>
                <a:gd name="T56" fmla="*/ 304 w 359"/>
                <a:gd name="T57" fmla="*/ 63 h 590"/>
                <a:gd name="T58" fmla="*/ 304 w 359"/>
                <a:gd name="T59" fmla="*/ 63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9" h="590">
                  <a:moveTo>
                    <a:pt x="304" y="63"/>
                  </a:moveTo>
                  <a:lnTo>
                    <a:pt x="295" y="57"/>
                  </a:lnTo>
                  <a:lnTo>
                    <a:pt x="283" y="50"/>
                  </a:lnTo>
                  <a:lnTo>
                    <a:pt x="270" y="42"/>
                  </a:lnTo>
                  <a:lnTo>
                    <a:pt x="253" y="33"/>
                  </a:lnTo>
                  <a:lnTo>
                    <a:pt x="234" y="23"/>
                  </a:lnTo>
                  <a:lnTo>
                    <a:pt x="213" y="15"/>
                  </a:lnTo>
                  <a:lnTo>
                    <a:pt x="190" y="8"/>
                  </a:lnTo>
                  <a:lnTo>
                    <a:pt x="144" y="0"/>
                  </a:lnTo>
                  <a:lnTo>
                    <a:pt x="99" y="8"/>
                  </a:lnTo>
                  <a:lnTo>
                    <a:pt x="59" y="34"/>
                  </a:lnTo>
                  <a:lnTo>
                    <a:pt x="27" y="90"/>
                  </a:lnTo>
                  <a:lnTo>
                    <a:pt x="0" y="232"/>
                  </a:lnTo>
                  <a:lnTo>
                    <a:pt x="2" y="302"/>
                  </a:lnTo>
                  <a:lnTo>
                    <a:pt x="11" y="369"/>
                  </a:lnTo>
                  <a:lnTo>
                    <a:pt x="19" y="401"/>
                  </a:lnTo>
                  <a:lnTo>
                    <a:pt x="28" y="432"/>
                  </a:lnTo>
                  <a:lnTo>
                    <a:pt x="40" y="458"/>
                  </a:lnTo>
                  <a:lnTo>
                    <a:pt x="51" y="485"/>
                  </a:lnTo>
                  <a:lnTo>
                    <a:pt x="66" y="508"/>
                  </a:lnTo>
                  <a:lnTo>
                    <a:pt x="82" y="529"/>
                  </a:lnTo>
                  <a:lnTo>
                    <a:pt x="114" y="561"/>
                  </a:lnTo>
                  <a:lnTo>
                    <a:pt x="133" y="572"/>
                  </a:lnTo>
                  <a:lnTo>
                    <a:pt x="152" y="580"/>
                  </a:lnTo>
                  <a:lnTo>
                    <a:pt x="192" y="590"/>
                  </a:lnTo>
                  <a:lnTo>
                    <a:pt x="272" y="590"/>
                  </a:lnTo>
                  <a:lnTo>
                    <a:pt x="334" y="574"/>
                  </a:lnTo>
                  <a:lnTo>
                    <a:pt x="359" y="567"/>
                  </a:lnTo>
                  <a:lnTo>
                    <a:pt x="304" y="63"/>
                  </a:lnTo>
                  <a:lnTo>
                    <a:pt x="304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5" name="Freeform 9"/>
            <p:cNvSpPr>
              <a:spLocks/>
            </p:cNvSpPr>
            <p:nvPr/>
          </p:nvSpPr>
          <p:spPr bwMode="auto">
            <a:xfrm>
              <a:off x="2557" y="2285"/>
              <a:ext cx="783" cy="943"/>
            </a:xfrm>
            <a:custGeom>
              <a:avLst/>
              <a:gdLst>
                <a:gd name="T0" fmla="*/ 1319 w 1566"/>
                <a:gd name="T1" fmla="*/ 57 h 1885"/>
                <a:gd name="T2" fmla="*/ 1288 w 1566"/>
                <a:gd name="T3" fmla="*/ 42 h 1885"/>
                <a:gd name="T4" fmla="*/ 1243 w 1566"/>
                <a:gd name="T5" fmla="*/ 25 h 1885"/>
                <a:gd name="T6" fmla="*/ 1182 w 1566"/>
                <a:gd name="T7" fmla="*/ 7 h 1885"/>
                <a:gd name="T8" fmla="*/ 1034 w 1566"/>
                <a:gd name="T9" fmla="*/ 4 h 1885"/>
                <a:gd name="T10" fmla="*/ 931 w 1566"/>
                <a:gd name="T11" fmla="*/ 36 h 1885"/>
                <a:gd name="T12" fmla="*/ 889 w 1566"/>
                <a:gd name="T13" fmla="*/ 59 h 1885"/>
                <a:gd name="T14" fmla="*/ 828 w 1566"/>
                <a:gd name="T15" fmla="*/ 106 h 1885"/>
                <a:gd name="T16" fmla="*/ 752 w 1566"/>
                <a:gd name="T17" fmla="*/ 180 h 1885"/>
                <a:gd name="T18" fmla="*/ 684 w 1566"/>
                <a:gd name="T19" fmla="*/ 264 h 1885"/>
                <a:gd name="T20" fmla="*/ 623 w 1566"/>
                <a:gd name="T21" fmla="*/ 353 h 1885"/>
                <a:gd name="T22" fmla="*/ 572 w 1566"/>
                <a:gd name="T23" fmla="*/ 448 h 1885"/>
                <a:gd name="T24" fmla="*/ 536 w 1566"/>
                <a:gd name="T25" fmla="*/ 545 h 1885"/>
                <a:gd name="T26" fmla="*/ 503 w 1566"/>
                <a:gd name="T27" fmla="*/ 688 h 1885"/>
                <a:gd name="T28" fmla="*/ 513 w 1566"/>
                <a:gd name="T29" fmla="*/ 867 h 1885"/>
                <a:gd name="T30" fmla="*/ 532 w 1566"/>
                <a:gd name="T31" fmla="*/ 964 h 1885"/>
                <a:gd name="T32" fmla="*/ 559 w 1566"/>
                <a:gd name="T33" fmla="*/ 1061 h 1885"/>
                <a:gd name="T34" fmla="*/ 589 w 1566"/>
                <a:gd name="T35" fmla="*/ 1154 h 1885"/>
                <a:gd name="T36" fmla="*/ 617 w 1566"/>
                <a:gd name="T37" fmla="*/ 1233 h 1885"/>
                <a:gd name="T38" fmla="*/ 665 w 1566"/>
                <a:gd name="T39" fmla="*/ 1355 h 1885"/>
                <a:gd name="T40" fmla="*/ 0 w 1566"/>
                <a:gd name="T41" fmla="*/ 1699 h 1885"/>
                <a:gd name="T42" fmla="*/ 182 w 1566"/>
                <a:gd name="T43" fmla="*/ 1686 h 1885"/>
                <a:gd name="T44" fmla="*/ 412 w 1566"/>
                <a:gd name="T45" fmla="*/ 1705 h 1885"/>
                <a:gd name="T46" fmla="*/ 501 w 1566"/>
                <a:gd name="T47" fmla="*/ 1737 h 1885"/>
                <a:gd name="T48" fmla="*/ 557 w 1566"/>
                <a:gd name="T49" fmla="*/ 1764 h 1885"/>
                <a:gd name="T50" fmla="*/ 612 w 1566"/>
                <a:gd name="T51" fmla="*/ 1789 h 1885"/>
                <a:gd name="T52" fmla="*/ 669 w 1566"/>
                <a:gd name="T53" fmla="*/ 1811 h 1885"/>
                <a:gd name="T54" fmla="*/ 731 w 1566"/>
                <a:gd name="T55" fmla="*/ 1834 h 1885"/>
                <a:gd name="T56" fmla="*/ 802 w 1566"/>
                <a:gd name="T57" fmla="*/ 1853 h 1885"/>
                <a:gd name="T58" fmla="*/ 884 w 1566"/>
                <a:gd name="T59" fmla="*/ 1868 h 1885"/>
                <a:gd name="T60" fmla="*/ 1028 w 1566"/>
                <a:gd name="T61" fmla="*/ 1884 h 1885"/>
                <a:gd name="T62" fmla="*/ 1404 w 1566"/>
                <a:gd name="T63" fmla="*/ 1874 h 1885"/>
                <a:gd name="T64" fmla="*/ 1566 w 1566"/>
                <a:gd name="T65" fmla="*/ 1853 h 1885"/>
                <a:gd name="T66" fmla="*/ 1539 w 1566"/>
                <a:gd name="T67" fmla="*/ 1834 h 1885"/>
                <a:gd name="T68" fmla="*/ 1475 w 1566"/>
                <a:gd name="T69" fmla="*/ 1785 h 1885"/>
                <a:gd name="T70" fmla="*/ 1395 w 1566"/>
                <a:gd name="T71" fmla="*/ 1716 h 1885"/>
                <a:gd name="T72" fmla="*/ 1342 w 1566"/>
                <a:gd name="T73" fmla="*/ 1661 h 1885"/>
                <a:gd name="T74" fmla="*/ 1296 w 1566"/>
                <a:gd name="T75" fmla="*/ 1606 h 1885"/>
                <a:gd name="T76" fmla="*/ 1256 w 1566"/>
                <a:gd name="T77" fmla="*/ 1524 h 1885"/>
                <a:gd name="T78" fmla="*/ 1254 w 1566"/>
                <a:gd name="T79" fmla="*/ 1393 h 1885"/>
                <a:gd name="T80" fmla="*/ 1285 w 1566"/>
                <a:gd name="T81" fmla="*/ 1239 h 1885"/>
                <a:gd name="T82" fmla="*/ 1319 w 1566"/>
                <a:gd name="T83" fmla="*/ 1112 h 1885"/>
                <a:gd name="T84" fmla="*/ 1315 w 1566"/>
                <a:gd name="T85" fmla="*/ 945 h 1885"/>
                <a:gd name="T86" fmla="*/ 1287 w 1566"/>
                <a:gd name="T87" fmla="*/ 960 h 1885"/>
                <a:gd name="T88" fmla="*/ 1212 w 1566"/>
                <a:gd name="T89" fmla="*/ 981 h 1885"/>
                <a:gd name="T90" fmla="*/ 1115 w 1566"/>
                <a:gd name="T91" fmla="*/ 979 h 1885"/>
                <a:gd name="T92" fmla="*/ 1019 w 1566"/>
                <a:gd name="T93" fmla="*/ 920 h 1885"/>
                <a:gd name="T94" fmla="*/ 956 w 1566"/>
                <a:gd name="T95" fmla="*/ 831 h 1885"/>
                <a:gd name="T96" fmla="*/ 910 w 1566"/>
                <a:gd name="T97" fmla="*/ 713 h 1885"/>
                <a:gd name="T98" fmla="*/ 874 w 1566"/>
                <a:gd name="T99" fmla="*/ 464 h 1885"/>
                <a:gd name="T100" fmla="*/ 889 w 1566"/>
                <a:gd name="T101" fmla="*/ 331 h 1885"/>
                <a:gd name="T102" fmla="*/ 923 w 1566"/>
                <a:gd name="T103" fmla="*/ 260 h 1885"/>
                <a:gd name="T104" fmla="*/ 971 w 1566"/>
                <a:gd name="T105" fmla="*/ 205 h 1885"/>
                <a:gd name="T106" fmla="*/ 1026 w 1566"/>
                <a:gd name="T107" fmla="*/ 165 h 1885"/>
                <a:gd name="T108" fmla="*/ 1066 w 1566"/>
                <a:gd name="T109" fmla="*/ 148 h 1885"/>
                <a:gd name="T110" fmla="*/ 1127 w 1566"/>
                <a:gd name="T111" fmla="*/ 135 h 1885"/>
                <a:gd name="T112" fmla="*/ 1237 w 1566"/>
                <a:gd name="T113" fmla="*/ 154 h 1885"/>
                <a:gd name="T114" fmla="*/ 1292 w 1566"/>
                <a:gd name="T115" fmla="*/ 186 h 1885"/>
                <a:gd name="T116" fmla="*/ 1340 w 1566"/>
                <a:gd name="T117" fmla="*/ 228 h 1885"/>
                <a:gd name="T118" fmla="*/ 1330 w 1566"/>
                <a:gd name="T119" fmla="*/ 64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66" h="1885">
                  <a:moveTo>
                    <a:pt x="1330" y="64"/>
                  </a:moveTo>
                  <a:lnTo>
                    <a:pt x="1319" y="57"/>
                  </a:lnTo>
                  <a:lnTo>
                    <a:pt x="1306" y="51"/>
                  </a:lnTo>
                  <a:lnTo>
                    <a:pt x="1288" y="42"/>
                  </a:lnTo>
                  <a:lnTo>
                    <a:pt x="1268" y="34"/>
                  </a:lnTo>
                  <a:lnTo>
                    <a:pt x="1243" y="25"/>
                  </a:lnTo>
                  <a:lnTo>
                    <a:pt x="1214" y="15"/>
                  </a:lnTo>
                  <a:lnTo>
                    <a:pt x="1182" y="7"/>
                  </a:lnTo>
                  <a:lnTo>
                    <a:pt x="1112" y="0"/>
                  </a:lnTo>
                  <a:lnTo>
                    <a:pt x="1034" y="4"/>
                  </a:lnTo>
                  <a:lnTo>
                    <a:pt x="952" y="26"/>
                  </a:lnTo>
                  <a:lnTo>
                    <a:pt x="931" y="36"/>
                  </a:lnTo>
                  <a:lnTo>
                    <a:pt x="910" y="47"/>
                  </a:lnTo>
                  <a:lnTo>
                    <a:pt x="889" y="59"/>
                  </a:lnTo>
                  <a:lnTo>
                    <a:pt x="868" y="74"/>
                  </a:lnTo>
                  <a:lnTo>
                    <a:pt x="828" y="106"/>
                  </a:lnTo>
                  <a:lnTo>
                    <a:pt x="790" y="142"/>
                  </a:lnTo>
                  <a:lnTo>
                    <a:pt x="752" y="180"/>
                  </a:lnTo>
                  <a:lnTo>
                    <a:pt x="716" y="220"/>
                  </a:lnTo>
                  <a:lnTo>
                    <a:pt x="684" y="264"/>
                  </a:lnTo>
                  <a:lnTo>
                    <a:pt x="652" y="308"/>
                  </a:lnTo>
                  <a:lnTo>
                    <a:pt x="623" y="353"/>
                  </a:lnTo>
                  <a:lnTo>
                    <a:pt x="597" y="401"/>
                  </a:lnTo>
                  <a:lnTo>
                    <a:pt x="572" y="448"/>
                  </a:lnTo>
                  <a:lnTo>
                    <a:pt x="553" y="496"/>
                  </a:lnTo>
                  <a:lnTo>
                    <a:pt x="536" y="545"/>
                  </a:lnTo>
                  <a:lnTo>
                    <a:pt x="520" y="593"/>
                  </a:lnTo>
                  <a:lnTo>
                    <a:pt x="503" y="688"/>
                  </a:lnTo>
                  <a:lnTo>
                    <a:pt x="501" y="777"/>
                  </a:lnTo>
                  <a:lnTo>
                    <a:pt x="513" y="867"/>
                  </a:lnTo>
                  <a:lnTo>
                    <a:pt x="520" y="916"/>
                  </a:lnTo>
                  <a:lnTo>
                    <a:pt x="532" y="964"/>
                  </a:lnTo>
                  <a:lnTo>
                    <a:pt x="545" y="1013"/>
                  </a:lnTo>
                  <a:lnTo>
                    <a:pt x="559" y="1061"/>
                  </a:lnTo>
                  <a:lnTo>
                    <a:pt x="574" y="1108"/>
                  </a:lnTo>
                  <a:lnTo>
                    <a:pt x="589" y="1154"/>
                  </a:lnTo>
                  <a:lnTo>
                    <a:pt x="602" y="1195"/>
                  </a:lnTo>
                  <a:lnTo>
                    <a:pt x="617" y="1233"/>
                  </a:lnTo>
                  <a:lnTo>
                    <a:pt x="640" y="1298"/>
                  </a:lnTo>
                  <a:lnTo>
                    <a:pt x="665" y="1355"/>
                  </a:lnTo>
                  <a:lnTo>
                    <a:pt x="91" y="1321"/>
                  </a:lnTo>
                  <a:lnTo>
                    <a:pt x="0" y="1699"/>
                  </a:lnTo>
                  <a:lnTo>
                    <a:pt x="53" y="1693"/>
                  </a:lnTo>
                  <a:lnTo>
                    <a:pt x="182" y="1686"/>
                  </a:lnTo>
                  <a:lnTo>
                    <a:pt x="338" y="1693"/>
                  </a:lnTo>
                  <a:lnTo>
                    <a:pt x="412" y="1705"/>
                  </a:lnTo>
                  <a:lnTo>
                    <a:pt x="475" y="1724"/>
                  </a:lnTo>
                  <a:lnTo>
                    <a:pt x="501" y="1737"/>
                  </a:lnTo>
                  <a:lnTo>
                    <a:pt x="530" y="1751"/>
                  </a:lnTo>
                  <a:lnTo>
                    <a:pt x="557" y="1764"/>
                  </a:lnTo>
                  <a:lnTo>
                    <a:pt x="583" y="1775"/>
                  </a:lnTo>
                  <a:lnTo>
                    <a:pt x="612" y="1789"/>
                  </a:lnTo>
                  <a:lnTo>
                    <a:pt x="640" y="1800"/>
                  </a:lnTo>
                  <a:lnTo>
                    <a:pt x="669" y="1811"/>
                  </a:lnTo>
                  <a:lnTo>
                    <a:pt x="699" y="1823"/>
                  </a:lnTo>
                  <a:lnTo>
                    <a:pt x="731" y="1834"/>
                  </a:lnTo>
                  <a:lnTo>
                    <a:pt x="766" y="1844"/>
                  </a:lnTo>
                  <a:lnTo>
                    <a:pt x="802" y="1853"/>
                  </a:lnTo>
                  <a:lnTo>
                    <a:pt x="842" y="1861"/>
                  </a:lnTo>
                  <a:lnTo>
                    <a:pt x="884" y="1868"/>
                  </a:lnTo>
                  <a:lnTo>
                    <a:pt x="927" y="1876"/>
                  </a:lnTo>
                  <a:lnTo>
                    <a:pt x="1028" y="1884"/>
                  </a:lnTo>
                  <a:lnTo>
                    <a:pt x="1233" y="1885"/>
                  </a:lnTo>
                  <a:lnTo>
                    <a:pt x="1404" y="1874"/>
                  </a:lnTo>
                  <a:lnTo>
                    <a:pt x="1522" y="1861"/>
                  </a:lnTo>
                  <a:lnTo>
                    <a:pt x="1566" y="1853"/>
                  </a:lnTo>
                  <a:lnTo>
                    <a:pt x="1553" y="1844"/>
                  </a:lnTo>
                  <a:lnTo>
                    <a:pt x="1539" y="1834"/>
                  </a:lnTo>
                  <a:lnTo>
                    <a:pt x="1522" y="1821"/>
                  </a:lnTo>
                  <a:lnTo>
                    <a:pt x="1475" y="1785"/>
                  </a:lnTo>
                  <a:lnTo>
                    <a:pt x="1421" y="1741"/>
                  </a:lnTo>
                  <a:lnTo>
                    <a:pt x="1395" y="1716"/>
                  </a:lnTo>
                  <a:lnTo>
                    <a:pt x="1366" y="1690"/>
                  </a:lnTo>
                  <a:lnTo>
                    <a:pt x="1342" y="1661"/>
                  </a:lnTo>
                  <a:lnTo>
                    <a:pt x="1317" y="1633"/>
                  </a:lnTo>
                  <a:lnTo>
                    <a:pt x="1296" y="1606"/>
                  </a:lnTo>
                  <a:lnTo>
                    <a:pt x="1277" y="1578"/>
                  </a:lnTo>
                  <a:lnTo>
                    <a:pt x="1256" y="1524"/>
                  </a:lnTo>
                  <a:lnTo>
                    <a:pt x="1250" y="1465"/>
                  </a:lnTo>
                  <a:lnTo>
                    <a:pt x="1254" y="1393"/>
                  </a:lnTo>
                  <a:lnTo>
                    <a:pt x="1268" y="1317"/>
                  </a:lnTo>
                  <a:lnTo>
                    <a:pt x="1285" y="1239"/>
                  </a:lnTo>
                  <a:lnTo>
                    <a:pt x="1302" y="1169"/>
                  </a:lnTo>
                  <a:lnTo>
                    <a:pt x="1319" y="1112"/>
                  </a:lnTo>
                  <a:lnTo>
                    <a:pt x="1334" y="1059"/>
                  </a:lnTo>
                  <a:lnTo>
                    <a:pt x="1315" y="945"/>
                  </a:lnTo>
                  <a:lnTo>
                    <a:pt x="1307" y="950"/>
                  </a:lnTo>
                  <a:lnTo>
                    <a:pt x="1287" y="960"/>
                  </a:lnTo>
                  <a:lnTo>
                    <a:pt x="1252" y="971"/>
                  </a:lnTo>
                  <a:lnTo>
                    <a:pt x="1212" y="981"/>
                  </a:lnTo>
                  <a:lnTo>
                    <a:pt x="1165" y="984"/>
                  </a:lnTo>
                  <a:lnTo>
                    <a:pt x="1115" y="979"/>
                  </a:lnTo>
                  <a:lnTo>
                    <a:pt x="1066" y="958"/>
                  </a:lnTo>
                  <a:lnTo>
                    <a:pt x="1019" y="920"/>
                  </a:lnTo>
                  <a:lnTo>
                    <a:pt x="975" y="863"/>
                  </a:lnTo>
                  <a:lnTo>
                    <a:pt x="956" y="831"/>
                  </a:lnTo>
                  <a:lnTo>
                    <a:pt x="939" y="793"/>
                  </a:lnTo>
                  <a:lnTo>
                    <a:pt x="910" y="713"/>
                  </a:lnTo>
                  <a:lnTo>
                    <a:pt x="891" y="629"/>
                  </a:lnTo>
                  <a:lnTo>
                    <a:pt x="874" y="464"/>
                  </a:lnTo>
                  <a:lnTo>
                    <a:pt x="878" y="390"/>
                  </a:lnTo>
                  <a:lnTo>
                    <a:pt x="889" y="331"/>
                  </a:lnTo>
                  <a:lnTo>
                    <a:pt x="910" y="281"/>
                  </a:lnTo>
                  <a:lnTo>
                    <a:pt x="923" y="260"/>
                  </a:lnTo>
                  <a:lnTo>
                    <a:pt x="939" y="239"/>
                  </a:lnTo>
                  <a:lnTo>
                    <a:pt x="971" y="205"/>
                  </a:lnTo>
                  <a:lnTo>
                    <a:pt x="1007" y="177"/>
                  </a:lnTo>
                  <a:lnTo>
                    <a:pt x="1026" y="165"/>
                  </a:lnTo>
                  <a:lnTo>
                    <a:pt x="1045" y="156"/>
                  </a:lnTo>
                  <a:lnTo>
                    <a:pt x="1066" y="148"/>
                  </a:lnTo>
                  <a:lnTo>
                    <a:pt x="1087" y="142"/>
                  </a:lnTo>
                  <a:lnTo>
                    <a:pt x="1127" y="135"/>
                  </a:lnTo>
                  <a:lnTo>
                    <a:pt x="1167" y="137"/>
                  </a:lnTo>
                  <a:lnTo>
                    <a:pt x="1237" y="154"/>
                  </a:lnTo>
                  <a:lnTo>
                    <a:pt x="1266" y="169"/>
                  </a:lnTo>
                  <a:lnTo>
                    <a:pt x="1292" y="186"/>
                  </a:lnTo>
                  <a:lnTo>
                    <a:pt x="1326" y="215"/>
                  </a:lnTo>
                  <a:lnTo>
                    <a:pt x="1340" y="228"/>
                  </a:lnTo>
                  <a:lnTo>
                    <a:pt x="1330" y="64"/>
                  </a:lnTo>
                  <a:lnTo>
                    <a:pt x="133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6" name="Freeform 10"/>
            <p:cNvSpPr>
              <a:spLocks/>
            </p:cNvSpPr>
            <p:nvPr/>
          </p:nvSpPr>
          <p:spPr bwMode="auto">
            <a:xfrm>
              <a:off x="2791" y="1901"/>
              <a:ext cx="1008" cy="353"/>
            </a:xfrm>
            <a:custGeom>
              <a:avLst/>
              <a:gdLst>
                <a:gd name="T0" fmla="*/ 491 w 2015"/>
                <a:gd name="T1" fmla="*/ 270 h 705"/>
                <a:gd name="T2" fmla="*/ 437 w 2015"/>
                <a:gd name="T3" fmla="*/ 245 h 705"/>
                <a:gd name="T4" fmla="*/ 348 w 2015"/>
                <a:gd name="T5" fmla="*/ 230 h 705"/>
                <a:gd name="T6" fmla="*/ 327 w 2015"/>
                <a:gd name="T7" fmla="*/ 331 h 705"/>
                <a:gd name="T8" fmla="*/ 384 w 2015"/>
                <a:gd name="T9" fmla="*/ 439 h 705"/>
                <a:gd name="T10" fmla="*/ 430 w 2015"/>
                <a:gd name="T11" fmla="*/ 468 h 705"/>
                <a:gd name="T12" fmla="*/ 525 w 2015"/>
                <a:gd name="T13" fmla="*/ 464 h 705"/>
                <a:gd name="T14" fmla="*/ 601 w 2015"/>
                <a:gd name="T15" fmla="*/ 411 h 705"/>
                <a:gd name="T16" fmla="*/ 679 w 2015"/>
                <a:gd name="T17" fmla="*/ 234 h 705"/>
                <a:gd name="T18" fmla="*/ 643 w 2015"/>
                <a:gd name="T19" fmla="*/ 118 h 705"/>
                <a:gd name="T20" fmla="*/ 584 w 2015"/>
                <a:gd name="T21" fmla="*/ 66 h 705"/>
                <a:gd name="T22" fmla="*/ 532 w 2015"/>
                <a:gd name="T23" fmla="*/ 40 h 705"/>
                <a:gd name="T24" fmla="*/ 456 w 2015"/>
                <a:gd name="T25" fmla="*/ 13 h 705"/>
                <a:gd name="T26" fmla="*/ 242 w 2015"/>
                <a:gd name="T27" fmla="*/ 13 h 705"/>
                <a:gd name="T28" fmla="*/ 160 w 2015"/>
                <a:gd name="T29" fmla="*/ 47 h 705"/>
                <a:gd name="T30" fmla="*/ 36 w 2015"/>
                <a:gd name="T31" fmla="*/ 190 h 705"/>
                <a:gd name="T32" fmla="*/ 6 w 2015"/>
                <a:gd name="T33" fmla="*/ 414 h 705"/>
                <a:gd name="T34" fmla="*/ 36 w 2015"/>
                <a:gd name="T35" fmla="*/ 500 h 705"/>
                <a:gd name="T36" fmla="*/ 93 w 2015"/>
                <a:gd name="T37" fmla="*/ 578 h 705"/>
                <a:gd name="T38" fmla="*/ 154 w 2015"/>
                <a:gd name="T39" fmla="*/ 625 h 705"/>
                <a:gd name="T40" fmla="*/ 206 w 2015"/>
                <a:gd name="T41" fmla="*/ 654 h 705"/>
                <a:gd name="T42" fmla="*/ 293 w 2015"/>
                <a:gd name="T43" fmla="*/ 684 h 705"/>
                <a:gd name="T44" fmla="*/ 436 w 2015"/>
                <a:gd name="T45" fmla="*/ 705 h 705"/>
                <a:gd name="T46" fmla="*/ 762 w 2015"/>
                <a:gd name="T47" fmla="*/ 669 h 705"/>
                <a:gd name="T48" fmla="*/ 890 w 2015"/>
                <a:gd name="T49" fmla="*/ 639 h 705"/>
                <a:gd name="T50" fmla="*/ 1019 w 2015"/>
                <a:gd name="T51" fmla="*/ 601 h 705"/>
                <a:gd name="T52" fmla="*/ 1145 w 2015"/>
                <a:gd name="T53" fmla="*/ 561 h 705"/>
                <a:gd name="T54" fmla="*/ 1264 w 2015"/>
                <a:gd name="T55" fmla="*/ 521 h 705"/>
                <a:gd name="T56" fmla="*/ 1376 w 2015"/>
                <a:gd name="T57" fmla="*/ 483 h 705"/>
                <a:gd name="T58" fmla="*/ 1479 w 2015"/>
                <a:gd name="T59" fmla="*/ 450 h 705"/>
                <a:gd name="T60" fmla="*/ 1595 w 2015"/>
                <a:gd name="T61" fmla="*/ 422 h 705"/>
                <a:gd name="T62" fmla="*/ 1778 w 2015"/>
                <a:gd name="T63" fmla="*/ 391 h 705"/>
                <a:gd name="T64" fmla="*/ 2015 w 2015"/>
                <a:gd name="T65" fmla="*/ 371 h 705"/>
                <a:gd name="T66" fmla="*/ 1802 w 2015"/>
                <a:gd name="T67" fmla="*/ 293 h 705"/>
                <a:gd name="T68" fmla="*/ 1618 w 2015"/>
                <a:gd name="T69" fmla="*/ 323 h 705"/>
                <a:gd name="T70" fmla="*/ 1422 w 2015"/>
                <a:gd name="T71" fmla="*/ 359 h 705"/>
                <a:gd name="T72" fmla="*/ 1251 w 2015"/>
                <a:gd name="T73" fmla="*/ 401 h 705"/>
                <a:gd name="T74" fmla="*/ 1162 w 2015"/>
                <a:gd name="T75" fmla="*/ 433 h 705"/>
                <a:gd name="T76" fmla="*/ 1088 w 2015"/>
                <a:gd name="T77" fmla="*/ 460 h 705"/>
                <a:gd name="T78" fmla="*/ 1004 w 2015"/>
                <a:gd name="T79" fmla="*/ 488 h 705"/>
                <a:gd name="T80" fmla="*/ 915 w 2015"/>
                <a:gd name="T81" fmla="*/ 515 h 705"/>
                <a:gd name="T82" fmla="*/ 821 w 2015"/>
                <a:gd name="T83" fmla="*/ 542 h 705"/>
                <a:gd name="T84" fmla="*/ 730 w 2015"/>
                <a:gd name="T85" fmla="*/ 566 h 705"/>
                <a:gd name="T86" fmla="*/ 584 w 2015"/>
                <a:gd name="T87" fmla="*/ 597 h 705"/>
                <a:gd name="T88" fmla="*/ 361 w 2015"/>
                <a:gd name="T89" fmla="*/ 602 h 705"/>
                <a:gd name="T90" fmla="*/ 261 w 2015"/>
                <a:gd name="T91" fmla="*/ 538 h 705"/>
                <a:gd name="T92" fmla="*/ 175 w 2015"/>
                <a:gd name="T93" fmla="*/ 334 h 705"/>
                <a:gd name="T94" fmla="*/ 215 w 2015"/>
                <a:gd name="T95" fmla="*/ 213 h 705"/>
                <a:gd name="T96" fmla="*/ 295 w 2015"/>
                <a:gd name="T97" fmla="*/ 139 h 705"/>
                <a:gd name="T98" fmla="*/ 354 w 2015"/>
                <a:gd name="T99" fmla="*/ 112 h 705"/>
                <a:gd name="T100" fmla="*/ 474 w 2015"/>
                <a:gd name="T101" fmla="*/ 120 h 705"/>
                <a:gd name="T102" fmla="*/ 531 w 2015"/>
                <a:gd name="T103" fmla="*/ 27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15" h="705">
                  <a:moveTo>
                    <a:pt x="525" y="289"/>
                  </a:moveTo>
                  <a:lnTo>
                    <a:pt x="515" y="283"/>
                  </a:lnTo>
                  <a:lnTo>
                    <a:pt x="491" y="270"/>
                  </a:lnTo>
                  <a:lnTo>
                    <a:pt x="475" y="262"/>
                  </a:lnTo>
                  <a:lnTo>
                    <a:pt x="458" y="253"/>
                  </a:lnTo>
                  <a:lnTo>
                    <a:pt x="437" y="245"/>
                  </a:lnTo>
                  <a:lnTo>
                    <a:pt x="418" y="238"/>
                  </a:lnTo>
                  <a:lnTo>
                    <a:pt x="380" y="228"/>
                  </a:lnTo>
                  <a:lnTo>
                    <a:pt x="348" y="230"/>
                  </a:lnTo>
                  <a:lnTo>
                    <a:pt x="325" y="247"/>
                  </a:lnTo>
                  <a:lnTo>
                    <a:pt x="320" y="283"/>
                  </a:lnTo>
                  <a:lnTo>
                    <a:pt x="327" y="331"/>
                  </a:lnTo>
                  <a:lnTo>
                    <a:pt x="341" y="372"/>
                  </a:lnTo>
                  <a:lnTo>
                    <a:pt x="360" y="409"/>
                  </a:lnTo>
                  <a:lnTo>
                    <a:pt x="384" y="439"/>
                  </a:lnTo>
                  <a:lnTo>
                    <a:pt x="398" y="450"/>
                  </a:lnTo>
                  <a:lnTo>
                    <a:pt x="413" y="460"/>
                  </a:lnTo>
                  <a:lnTo>
                    <a:pt x="430" y="468"/>
                  </a:lnTo>
                  <a:lnTo>
                    <a:pt x="447" y="473"/>
                  </a:lnTo>
                  <a:lnTo>
                    <a:pt x="485" y="473"/>
                  </a:lnTo>
                  <a:lnTo>
                    <a:pt x="525" y="464"/>
                  </a:lnTo>
                  <a:lnTo>
                    <a:pt x="546" y="452"/>
                  </a:lnTo>
                  <a:lnTo>
                    <a:pt x="565" y="441"/>
                  </a:lnTo>
                  <a:lnTo>
                    <a:pt x="601" y="411"/>
                  </a:lnTo>
                  <a:lnTo>
                    <a:pt x="633" y="372"/>
                  </a:lnTo>
                  <a:lnTo>
                    <a:pt x="656" y="329"/>
                  </a:lnTo>
                  <a:lnTo>
                    <a:pt x="679" y="234"/>
                  </a:lnTo>
                  <a:lnTo>
                    <a:pt x="675" y="186"/>
                  </a:lnTo>
                  <a:lnTo>
                    <a:pt x="658" y="141"/>
                  </a:lnTo>
                  <a:lnTo>
                    <a:pt x="643" y="118"/>
                  </a:lnTo>
                  <a:lnTo>
                    <a:pt x="624" y="97"/>
                  </a:lnTo>
                  <a:lnTo>
                    <a:pt x="597" y="76"/>
                  </a:lnTo>
                  <a:lnTo>
                    <a:pt x="584" y="66"/>
                  </a:lnTo>
                  <a:lnTo>
                    <a:pt x="567" y="57"/>
                  </a:lnTo>
                  <a:lnTo>
                    <a:pt x="552" y="49"/>
                  </a:lnTo>
                  <a:lnTo>
                    <a:pt x="532" y="40"/>
                  </a:lnTo>
                  <a:lnTo>
                    <a:pt x="515" y="32"/>
                  </a:lnTo>
                  <a:lnTo>
                    <a:pt x="496" y="27"/>
                  </a:lnTo>
                  <a:lnTo>
                    <a:pt x="456" y="13"/>
                  </a:lnTo>
                  <a:lnTo>
                    <a:pt x="415" y="6"/>
                  </a:lnTo>
                  <a:lnTo>
                    <a:pt x="327" y="0"/>
                  </a:lnTo>
                  <a:lnTo>
                    <a:pt x="242" y="13"/>
                  </a:lnTo>
                  <a:lnTo>
                    <a:pt x="200" y="27"/>
                  </a:lnTo>
                  <a:lnTo>
                    <a:pt x="179" y="38"/>
                  </a:lnTo>
                  <a:lnTo>
                    <a:pt x="160" y="47"/>
                  </a:lnTo>
                  <a:lnTo>
                    <a:pt x="90" y="110"/>
                  </a:lnTo>
                  <a:lnTo>
                    <a:pt x="61" y="148"/>
                  </a:lnTo>
                  <a:lnTo>
                    <a:pt x="36" y="190"/>
                  </a:lnTo>
                  <a:lnTo>
                    <a:pt x="6" y="277"/>
                  </a:lnTo>
                  <a:lnTo>
                    <a:pt x="0" y="369"/>
                  </a:lnTo>
                  <a:lnTo>
                    <a:pt x="6" y="414"/>
                  </a:lnTo>
                  <a:lnTo>
                    <a:pt x="17" y="458"/>
                  </a:lnTo>
                  <a:lnTo>
                    <a:pt x="27" y="479"/>
                  </a:lnTo>
                  <a:lnTo>
                    <a:pt x="36" y="500"/>
                  </a:lnTo>
                  <a:lnTo>
                    <a:pt x="48" y="521"/>
                  </a:lnTo>
                  <a:lnTo>
                    <a:pt x="63" y="540"/>
                  </a:lnTo>
                  <a:lnTo>
                    <a:pt x="93" y="578"/>
                  </a:lnTo>
                  <a:lnTo>
                    <a:pt x="133" y="610"/>
                  </a:lnTo>
                  <a:lnTo>
                    <a:pt x="145" y="618"/>
                  </a:lnTo>
                  <a:lnTo>
                    <a:pt x="154" y="625"/>
                  </a:lnTo>
                  <a:lnTo>
                    <a:pt x="168" y="633"/>
                  </a:lnTo>
                  <a:lnTo>
                    <a:pt x="179" y="641"/>
                  </a:lnTo>
                  <a:lnTo>
                    <a:pt x="206" y="654"/>
                  </a:lnTo>
                  <a:lnTo>
                    <a:pt x="232" y="665"/>
                  </a:lnTo>
                  <a:lnTo>
                    <a:pt x="263" y="677"/>
                  </a:lnTo>
                  <a:lnTo>
                    <a:pt x="293" y="684"/>
                  </a:lnTo>
                  <a:lnTo>
                    <a:pt x="325" y="692"/>
                  </a:lnTo>
                  <a:lnTo>
                    <a:pt x="361" y="699"/>
                  </a:lnTo>
                  <a:lnTo>
                    <a:pt x="436" y="705"/>
                  </a:lnTo>
                  <a:lnTo>
                    <a:pt x="513" y="705"/>
                  </a:lnTo>
                  <a:lnTo>
                    <a:pt x="677" y="686"/>
                  </a:lnTo>
                  <a:lnTo>
                    <a:pt x="762" y="669"/>
                  </a:lnTo>
                  <a:lnTo>
                    <a:pt x="804" y="660"/>
                  </a:lnTo>
                  <a:lnTo>
                    <a:pt x="848" y="650"/>
                  </a:lnTo>
                  <a:lnTo>
                    <a:pt x="890" y="639"/>
                  </a:lnTo>
                  <a:lnTo>
                    <a:pt x="934" y="625"/>
                  </a:lnTo>
                  <a:lnTo>
                    <a:pt x="975" y="614"/>
                  </a:lnTo>
                  <a:lnTo>
                    <a:pt x="1019" y="601"/>
                  </a:lnTo>
                  <a:lnTo>
                    <a:pt x="1061" y="587"/>
                  </a:lnTo>
                  <a:lnTo>
                    <a:pt x="1103" y="574"/>
                  </a:lnTo>
                  <a:lnTo>
                    <a:pt x="1145" y="561"/>
                  </a:lnTo>
                  <a:lnTo>
                    <a:pt x="1184" y="547"/>
                  </a:lnTo>
                  <a:lnTo>
                    <a:pt x="1224" y="534"/>
                  </a:lnTo>
                  <a:lnTo>
                    <a:pt x="1264" y="521"/>
                  </a:lnTo>
                  <a:lnTo>
                    <a:pt x="1302" y="507"/>
                  </a:lnTo>
                  <a:lnTo>
                    <a:pt x="1338" y="494"/>
                  </a:lnTo>
                  <a:lnTo>
                    <a:pt x="1376" y="483"/>
                  </a:lnTo>
                  <a:lnTo>
                    <a:pt x="1411" y="471"/>
                  </a:lnTo>
                  <a:lnTo>
                    <a:pt x="1445" y="460"/>
                  </a:lnTo>
                  <a:lnTo>
                    <a:pt x="1479" y="450"/>
                  </a:lnTo>
                  <a:lnTo>
                    <a:pt x="1509" y="441"/>
                  </a:lnTo>
                  <a:lnTo>
                    <a:pt x="1540" y="433"/>
                  </a:lnTo>
                  <a:lnTo>
                    <a:pt x="1595" y="422"/>
                  </a:lnTo>
                  <a:lnTo>
                    <a:pt x="1644" y="412"/>
                  </a:lnTo>
                  <a:lnTo>
                    <a:pt x="1692" y="405"/>
                  </a:lnTo>
                  <a:lnTo>
                    <a:pt x="1778" y="391"/>
                  </a:lnTo>
                  <a:lnTo>
                    <a:pt x="1850" y="384"/>
                  </a:lnTo>
                  <a:lnTo>
                    <a:pt x="1909" y="376"/>
                  </a:lnTo>
                  <a:lnTo>
                    <a:pt x="2015" y="371"/>
                  </a:lnTo>
                  <a:lnTo>
                    <a:pt x="1994" y="268"/>
                  </a:lnTo>
                  <a:lnTo>
                    <a:pt x="1903" y="279"/>
                  </a:lnTo>
                  <a:lnTo>
                    <a:pt x="1802" y="293"/>
                  </a:lnTo>
                  <a:lnTo>
                    <a:pt x="1745" y="302"/>
                  </a:lnTo>
                  <a:lnTo>
                    <a:pt x="1682" y="312"/>
                  </a:lnTo>
                  <a:lnTo>
                    <a:pt x="1618" y="323"/>
                  </a:lnTo>
                  <a:lnTo>
                    <a:pt x="1551" y="334"/>
                  </a:lnTo>
                  <a:lnTo>
                    <a:pt x="1487" y="346"/>
                  </a:lnTo>
                  <a:lnTo>
                    <a:pt x="1422" y="359"/>
                  </a:lnTo>
                  <a:lnTo>
                    <a:pt x="1361" y="372"/>
                  </a:lnTo>
                  <a:lnTo>
                    <a:pt x="1304" y="386"/>
                  </a:lnTo>
                  <a:lnTo>
                    <a:pt x="1251" y="401"/>
                  </a:lnTo>
                  <a:lnTo>
                    <a:pt x="1205" y="416"/>
                  </a:lnTo>
                  <a:lnTo>
                    <a:pt x="1184" y="424"/>
                  </a:lnTo>
                  <a:lnTo>
                    <a:pt x="1162" y="433"/>
                  </a:lnTo>
                  <a:lnTo>
                    <a:pt x="1137" y="441"/>
                  </a:lnTo>
                  <a:lnTo>
                    <a:pt x="1112" y="450"/>
                  </a:lnTo>
                  <a:lnTo>
                    <a:pt x="1088" y="460"/>
                  </a:lnTo>
                  <a:lnTo>
                    <a:pt x="1061" y="469"/>
                  </a:lnTo>
                  <a:lnTo>
                    <a:pt x="1032" y="477"/>
                  </a:lnTo>
                  <a:lnTo>
                    <a:pt x="1004" y="488"/>
                  </a:lnTo>
                  <a:lnTo>
                    <a:pt x="973" y="496"/>
                  </a:lnTo>
                  <a:lnTo>
                    <a:pt x="945" y="506"/>
                  </a:lnTo>
                  <a:lnTo>
                    <a:pt x="915" y="515"/>
                  </a:lnTo>
                  <a:lnTo>
                    <a:pt x="884" y="525"/>
                  </a:lnTo>
                  <a:lnTo>
                    <a:pt x="854" y="534"/>
                  </a:lnTo>
                  <a:lnTo>
                    <a:pt x="821" y="542"/>
                  </a:lnTo>
                  <a:lnTo>
                    <a:pt x="791" y="551"/>
                  </a:lnTo>
                  <a:lnTo>
                    <a:pt x="761" y="559"/>
                  </a:lnTo>
                  <a:lnTo>
                    <a:pt x="730" y="566"/>
                  </a:lnTo>
                  <a:lnTo>
                    <a:pt x="700" y="574"/>
                  </a:lnTo>
                  <a:lnTo>
                    <a:pt x="641" y="587"/>
                  </a:lnTo>
                  <a:lnTo>
                    <a:pt x="584" y="597"/>
                  </a:lnTo>
                  <a:lnTo>
                    <a:pt x="529" y="606"/>
                  </a:lnTo>
                  <a:lnTo>
                    <a:pt x="434" y="612"/>
                  </a:lnTo>
                  <a:lnTo>
                    <a:pt x="361" y="602"/>
                  </a:lnTo>
                  <a:lnTo>
                    <a:pt x="333" y="589"/>
                  </a:lnTo>
                  <a:lnTo>
                    <a:pt x="306" y="576"/>
                  </a:lnTo>
                  <a:lnTo>
                    <a:pt x="261" y="538"/>
                  </a:lnTo>
                  <a:lnTo>
                    <a:pt x="225" y="490"/>
                  </a:lnTo>
                  <a:lnTo>
                    <a:pt x="198" y="439"/>
                  </a:lnTo>
                  <a:lnTo>
                    <a:pt x="175" y="334"/>
                  </a:lnTo>
                  <a:lnTo>
                    <a:pt x="179" y="287"/>
                  </a:lnTo>
                  <a:lnTo>
                    <a:pt x="192" y="247"/>
                  </a:lnTo>
                  <a:lnTo>
                    <a:pt x="215" y="213"/>
                  </a:lnTo>
                  <a:lnTo>
                    <a:pt x="244" y="181"/>
                  </a:lnTo>
                  <a:lnTo>
                    <a:pt x="276" y="152"/>
                  </a:lnTo>
                  <a:lnTo>
                    <a:pt x="295" y="139"/>
                  </a:lnTo>
                  <a:lnTo>
                    <a:pt x="314" y="127"/>
                  </a:lnTo>
                  <a:lnTo>
                    <a:pt x="333" y="118"/>
                  </a:lnTo>
                  <a:lnTo>
                    <a:pt x="354" y="112"/>
                  </a:lnTo>
                  <a:lnTo>
                    <a:pt x="394" y="103"/>
                  </a:lnTo>
                  <a:lnTo>
                    <a:pt x="436" y="104"/>
                  </a:lnTo>
                  <a:lnTo>
                    <a:pt x="474" y="120"/>
                  </a:lnTo>
                  <a:lnTo>
                    <a:pt x="525" y="169"/>
                  </a:lnTo>
                  <a:lnTo>
                    <a:pt x="538" y="224"/>
                  </a:lnTo>
                  <a:lnTo>
                    <a:pt x="531" y="270"/>
                  </a:lnTo>
                  <a:lnTo>
                    <a:pt x="525" y="289"/>
                  </a:lnTo>
                  <a:lnTo>
                    <a:pt x="525" y="2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7" name="Freeform 11"/>
            <p:cNvSpPr>
              <a:spLocks/>
            </p:cNvSpPr>
            <p:nvPr/>
          </p:nvSpPr>
          <p:spPr bwMode="auto">
            <a:xfrm>
              <a:off x="3146" y="1579"/>
              <a:ext cx="560" cy="513"/>
            </a:xfrm>
            <a:custGeom>
              <a:avLst/>
              <a:gdLst>
                <a:gd name="T0" fmla="*/ 0 w 1122"/>
                <a:gd name="T1" fmla="*/ 1024 h 1024"/>
                <a:gd name="T2" fmla="*/ 76 w 1122"/>
                <a:gd name="T3" fmla="*/ 785 h 1024"/>
                <a:gd name="T4" fmla="*/ 1122 w 1122"/>
                <a:gd name="T5" fmla="*/ 0 h 1024"/>
                <a:gd name="T6" fmla="*/ 1080 w 1122"/>
                <a:gd name="T7" fmla="*/ 287 h 1024"/>
                <a:gd name="T8" fmla="*/ 0 w 1122"/>
                <a:gd name="T9" fmla="*/ 1024 h 1024"/>
                <a:gd name="T10" fmla="*/ 0 w 1122"/>
                <a:gd name="T11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2" h="1024">
                  <a:moveTo>
                    <a:pt x="0" y="1024"/>
                  </a:moveTo>
                  <a:lnTo>
                    <a:pt x="76" y="785"/>
                  </a:lnTo>
                  <a:lnTo>
                    <a:pt x="1122" y="0"/>
                  </a:lnTo>
                  <a:lnTo>
                    <a:pt x="1080" y="287"/>
                  </a:lnTo>
                  <a:lnTo>
                    <a:pt x="0" y="1024"/>
                  </a:lnTo>
                  <a:lnTo>
                    <a:pt x="0" y="10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8" name="Freeform 12"/>
            <p:cNvSpPr>
              <a:spLocks/>
            </p:cNvSpPr>
            <p:nvPr/>
          </p:nvSpPr>
          <p:spPr bwMode="auto">
            <a:xfrm>
              <a:off x="1836" y="1077"/>
              <a:ext cx="2058" cy="1828"/>
            </a:xfrm>
            <a:custGeom>
              <a:avLst/>
              <a:gdLst>
                <a:gd name="T0" fmla="*/ 1374 w 4115"/>
                <a:gd name="T1" fmla="*/ 3211 h 3657"/>
                <a:gd name="T2" fmla="*/ 1306 w 4115"/>
                <a:gd name="T3" fmla="*/ 3125 h 3657"/>
                <a:gd name="T4" fmla="*/ 1224 w 4115"/>
                <a:gd name="T5" fmla="*/ 3017 h 3657"/>
                <a:gd name="T6" fmla="*/ 1173 w 4115"/>
                <a:gd name="T7" fmla="*/ 2944 h 3657"/>
                <a:gd name="T8" fmla="*/ 1123 w 4115"/>
                <a:gd name="T9" fmla="*/ 2866 h 3657"/>
                <a:gd name="T10" fmla="*/ 1082 w 4115"/>
                <a:gd name="T11" fmla="*/ 2789 h 3657"/>
                <a:gd name="T12" fmla="*/ 1040 w 4115"/>
                <a:gd name="T13" fmla="*/ 2690 h 3657"/>
                <a:gd name="T14" fmla="*/ 1047 w 4115"/>
                <a:gd name="T15" fmla="*/ 2420 h 3657"/>
                <a:gd name="T16" fmla="*/ 1093 w 4115"/>
                <a:gd name="T17" fmla="*/ 2252 h 3657"/>
                <a:gd name="T18" fmla="*/ 1159 w 4115"/>
                <a:gd name="T19" fmla="*/ 2080 h 3657"/>
                <a:gd name="T20" fmla="*/ 1199 w 4115"/>
                <a:gd name="T21" fmla="*/ 2000 h 3657"/>
                <a:gd name="T22" fmla="*/ 1241 w 4115"/>
                <a:gd name="T23" fmla="*/ 1924 h 3657"/>
                <a:gd name="T24" fmla="*/ 1306 w 4115"/>
                <a:gd name="T25" fmla="*/ 1834 h 3657"/>
                <a:gd name="T26" fmla="*/ 1407 w 4115"/>
                <a:gd name="T27" fmla="*/ 1732 h 3657"/>
                <a:gd name="T28" fmla="*/ 1494 w 4115"/>
                <a:gd name="T29" fmla="*/ 1642 h 3657"/>
                <a:gd name="T30" fmla="*/ 1566 w 4115"/>
                <a:gd name="T31" fmla="*/ 1570 h 3657"/>
                <a:gd name="T32" fmla="*/ 1656 w 4115"/>
                <a:gd name="T33" fmla="*/ 1481 h 3657"/>
                <a:gd name="T34" fmla="*/ 819 w 4115"/>
                <a:gd name="T35" fmla="*/ 1819 h 3657"/>
                <a:gd name="T36" fmla="*/ 544 w 4115"/>
                <a:gd name="T37" fmla="*/ 2684 h 3657"/>
                <a:gd name="T38" fmla="*/ 500 w 4115"/>
                <a:gd name="T39" fmla="*/ 2532 h 3657"/>
                <a:gd name="T40" fmla="*/ 447 w 4115"/>
                <a:gd name="T41" fmla="*/ 2291 h 3657"/>
                <a:gd name="T42" fmla="*/ 411 w 4115"/>
                <a:gd name="T43" fmla="*/ 1792 h 3657"/>
                <a:gd name="T44" fmla="*/ 449 w 4115"/>
                <a:gd name="T45" fmla="*/ 1547 h 3657"/>
                <a:gd name="T46" fmla="*/ 496 w 4115"/>
                <a:gd name="T47" fmla="*/ 1414 h 3657"/>
                <a:gd name="T48" fmla="*/ 555 w 4115"/>
                <a:gd name="T49" fmla="*/ 1285 h 3657"/>
                <a:gd name="T50" fmla="*/ 623 w 4115"/>
                <a:gd name="T51" fmla="*/ 1161 h 3657"/>
                <a:gd name="T52" fmla="*/ 703 w 4115"/>
                <a:gd name="T53" fmla="*/ 1045 h 3657"/>
                <a:gd name="T54" fmla="*/ 791 w 4115"/>
                <a:gd name="T55" fmla="*/ 937 h 3657"/>
                <a:gd name="T56" fmla="*/ 886 w 4115"/>
                <a:gd name="T57" fmla="*/ 834 h 3657"/>
                <a:gd name="T58" fmla="*/ 988 w 4115"/>
                <a:gd name="T59" fmla="*/ 739 h 3657"/>
                <a:gd name="T60" fmla="*/ 1099 w 4115"/>
                <a:gd name="T61" fmla="*/ 652 h 3657"/>
                <a:gd name="T62" fmla="*/ 1154 w 4115"/>
                <a:gd name="T63" fmla="*/ 612 h 3657"/>
                <a:gd name="T64" fmla="*/ 1211 w 4115"/>
                <a:gd name="T65" fmla="*/ 572 h 3657"/>
                <a:gd name="T66" fmla="*/ 1270 w 4115"/>
                <a:gd name="T67" fmla="*/ 536 h 3657"/>
                <a:gd name="T68" fmla="*/ 1331 w 4115"/>
                <a:gd name="T69" fmla="*/ 502 h 3657"/>
                <a:gd name="T70" fmla="*/ 1389 w 4115"/>
                <a:gd name="T71" fmla="*/ 470 h 3657"/>
                <a:gd name="T72" fmla="*/ 1452 w 4115"/>
                <a:gd name="T73" fmla="*/ 439 h 3657"/>
                <a:gd name="T74" fmla="*/ 1515 w 4115"/>
                <a:gd name="T75" fmla="*/ 412 h 3657"/>
                <a:gd name="T76" fmla="*/ 1580 w 4115"/>
                <a:gd name="T77" fmla="*/ 388 h 3657"/>
                <a:gd name="T78" fmla="*/ 1671 w 4115"/>
                <a:gd name="T79" fmla="*/ 361 h 3657"/>
                <a:gd name="T80" fmla="*/ 1811 w 4115"/>
                <a:gd name="T81" fmla="*/ 329 h 3657"/>
                <a:gd name="T82" fmla="*/ 2003 w 4115"/>
                <a:gd name="T83" fmla="*/ 302 h 3657"/>
                <a:gd name="T84" fmla="*/ 2385 w 4115"/>
                <a:gd name="T85" fmla="*/ 297 h 3657"/>
                <a:gd name="T86" fmla="*/ 2724 w 4115"/>
                <a:gd name="T87" fmla="*/ 336 h 3657"/>
                <a:gd name="T88" fmla="*/ 2889 w 4115"/>
                <a:gd name="T89" fmla="*/ 378 h 3657"/>
                <a:gd name="T90" fmla="*/ 2977 w 4115"/>
                <a:gd name="T91" fmla="*/ 409 h 3657"/>
                <a:gd name="T92" fmla="*/ 3055 w 4115"/>
                <a:gd name="T93" fmla="*/ 445 h 3657"/>
                <a:gd name="T94" fmla="*/ 3125 w 4115"/>
                <a:gd name="T95" fmla="*/ 485 h 3657"/>
                <a:gd name="T96" fmla="*/ 3188 w 4115"/>
                <a:gd name="T97" fmla="*/ 527 h 3657"/>
                <a:gd name="T98" fmla="*/ 3273 w 4115"/>
                <a:gd name="T99" fmla="*/ 591 h 3657"/>
                <a:gd name="T100" fmla="*/ 3380 w 4115"/>
                <a:gd name="T101" fmla="*/ 696 h 3657"/>
                <a:gd name="T102" fmla="*/ 3665 w 4115"/>
                <a:gd name="T103" fmla="*/ 981 h 3657"/>
                <a:gd name="T104" fmla="*/ 3621 w 4115"/>
                <a:gd name="T105" fmla="*/ 1331 h 3657"/>
                <a:gd name="T106" fmla="*/ 3663 w 4115"/>
                <a:gd name="T107" fmla="*/ 1416 h 3657"/>
                <a:gd name="T108" fmla="*/ 3699 w 4115"/>
                <a:gd name="T109" fmla="*/ 1498 h 3657"/>
                <a:gd name="T110" fmla="*/ 3758 w 4115"/>
                <a:gd name="T111" fmla="*/ 1635 h 3657"/>
                <a:gd name="T112" fmla="*/ 3809 w 4115"/>
                <a:gd name="T113" fmla="*/ 1819 h 3657"/>
                <a:gd name="T114" fmla="*/ 3971 w 4115"/>
                <a:gd name="T115" fmla="*/ 2340 h 3657"/>
                <a:gd name="T116" fmla="*/ 3104 w 4115"/>
                <a:gd name="T117" fmla="*/ 257 h 3657"/>
                <a:gd name="T118" fmla="*/ 0 w 4115"/>
                <a:gd name="T119" fmla="*/ 2636 h 3657"/>
                <a:gd name="T120" fmla="*/ 1277 w 4115"/>
                <a:gd name="T121" fmla="*/ 3657 h 3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15" h="3657">
                  <a:moveTo>
                    <a:pt x="1277" y="3657"/>
                  </a:moveTo>
                  <a:lnTo>
                    <a:pt x="1391" y="3228"/>
                  </a:lnTo>
                  <a:lnTo>
                    <a:pt x="1374" y="3211"/>
                  </a:lnTo>
                  <a:lnTo>
                    <a:pt x="1357" y="3188"/>
                  </a:lnTo>
                  <a:lnTo>
                    <a:pt x="1332" y="3159"/>
                  </a:lnTo>
                  <a:lnTo>
                    <a:pt x="1306" y="3125"/>
                  </a:lnTo>
                  <a:lnTo>
                    <a:pt x="1274" y="3085"/>
                  </a:lnTo>
                  <a:lnTo>
                    <a:pt x="1241" y="3039"/>
                  </a:lnTo>
                  <a:lnTo>
                    <a:pt x="1224" y="3017"/>
                  </a:lnTo>
                  <a:lnTo>
                    <a:pt x="1207" y="2994"/>
                  </a:lnTo>
                  <a:lnTo>
                    <a:pt x="1190" y="2967"/>
                  </a:lnTo>
                  <a:lnTo>
                    <a:pt x="1173" y="2944"/>
                  </a:lnTo>
                  <a:lnTo>
                    <a:pt x="1156" y="2918"/>
                  </a:lnTo>
                  <a:lnTo>
                    <a:pt x="1140" y="2891"/>
                  </a:lnTo>
                  <a:lnTo>
                    <a:pt x="1123" y="2866"/>
                  </a:lnTo>
                  <a:lnTo>
                    <a:pt x="1108" y="2840"/>
                  </a:lnTo>
                  <a:lnTo>
                    <a:pt x="1095" y="2813"/>
                  </a:lnTo>
                  <a:lnTo>
                    <a:pt x="1082" y="2789"/>
                  </a:lnTo>
                  <a:lnTo>
                    <a:pt x="1068" y="2764"/>
                  </a:lnTo>
                  <a:lnTo>
                    <a:pt x="1057" y="2739"/>
                  </a:lnTo>
                  <a:lnTo>
                    <a:pt x="1040" y="2690"/>
                  </a:lnTo>
                  <a:lnTo>
                    <a:pt x="1023" y="2604"/>
                  </a:lnTo>
                  <a:lnTo>
                    <a:pt x="1028" y="2519"/>
                  </a:lnTo>
                  <a:lnTo>
                    <a:pt x="1047" y="2420"/>
                  </a:lnTo>
                  <a:lnTo>
                    <a:pt x="1059" y="2365"/>
                  </a:lnTo>
                  <a:lnTo>
                    <a:pt x="1076" y="2308"/>
                  </a:lnTo>
                  <a:lnTo>
                    <a:pt x="1093" y="2252"/>
                  </a:lnTo>
                  <a:lnTo>
                    <a:pt x="1112" y="2194"/>
                  </a:lnTo>
                  <a:lnTo>
                    <a:pt x="1135" y="2137"/>
                  </a:lnTo>
                  <a:lnTo>
                    <a:pt x="1159" y="2080"/>
                  </a:lnTo>
                  <a:lnTo>
                    <a:pt x="1171" y="2053"/>
                  </a:lnTo>
                  <a:lnTo>
                    <a:pt x="1184" y="2026"/>
                  </a:lnTo>
                  <a:lnTo>
                    <a:pt x="1199" y="2000"/>
                  </a:lnTo>
                  <a:lnTo>
                    <a:pt x="1213" y="1973"/>
                  </a:lnTo>
                  <a:lnTo>
                    <a:pt x="1228" y="1948"/>
                  </a:lnTo>
                  <a:lnTo>
                    <a:pt x="1241" y="1924"/>
                  </a:lnTo>
                  <a:lnTo>
                    <a:pt x="1258" y="1899"/>
                  </a:lnTo>
                  <a:lnTo>
                    <a:pt x="1274" y="1878"/>
                  </a:lnTo>
                  <a:lnTo>
                    <a:pt x="1306" y="1834"/>
                  </a:lnTo>
                  <a:lnTo>
                    <a:pt x="1340" y="1798"/>
                  </a:lnTo>
                  <a:lnTo>
                    <a:pt x="1374" y="1764"/>
                  </a:lnTo>
                  <a:lnTo>
                    <a:pt x="1407" y="1732"/>
                  </a:lnTo>
                  <a:lnTo>
                    <a:pt x="1437" y="1701"/>
                  </a:lnTo>
                  <a:lnTo>
                    <a:pt x="1465" y="1671"/>
                  </a:lnTo>
                  <a:lnTo>
                    <a:pt x="1494" y="1642"/>
                  </a:lnTo>
                  <a:lnTo>
                    <a:pt x="1521" y="1618"/>
                  </a:lnTo>
                  <a:lnTo>
                    <a:pt x="1543" y="1593"/>
                  </a:lnTo>
                  <a:lnTo>
                    <a:pt x="1566" y="1570"/>
                  </a:lnTo>
                  <a:lnTo>
                    <a:pt x="1604" y="1534"/>
                  </a:lnTo>
                  <a:lnTo>
                    <a:pt x="1633" y="1505"/>
                  </a:lnTo>
                  <a:lnTo>
                    <a:pt x="1656" y="1481"/>
                  </a:lnTo>
                  <a:lnTo>
                    <a:pt x="1359" y="1583"/>
                  </a:lnTo>
                  <a:lnTo>
                    <a:pt x="1116" y="1880"/>
                  </a:lnTo>
                  <a:lnTo>
                    <a:pt x="819" y="1819"/>
                  </a:lnTo>
                  <a:lnTo>
                    <a:pt x="810" y="2543"/>
                  </a:lnTo>
                  <a:lnTo>
                    <a:pt x="555" y="2718"/>
                  </a:lnTo>
                  <a:lnTo>
                    <a:pt x="544" y="2684"/>
                  </a:lnTo>
                  <a:lnTo>
                    <a:pt x="532" y="2646"/>
                  </a:lnTo>
                  <a:lnTo>
                    <a:pt x="517" y="2595"/>
                  </a:lnTo>
                  <a:lnTo>
                    <a:pt x="500" y="2532"/>
                  </a:lnTo>
                  <a:lnTo>
                    <a:pt x="483" y="2460"/>
                  </a:lnTo>
                  <a:lnTo>
                    <a:pt x="464" y="2378"/>
                  </a:lnTo>
                  <a:lnTo>
                    <a:pt x="447" y="2291"/>
                  </a:lnTo>
                  <a:lnTo>
                    <a:pt x="420" y="2097"/>
                  </a:lnTo>
                  <a:lnTo>
                    <a:pt x="409" y="1895"/>
                  </a:lnTo>
                  <a:lnTo>
                    <a:pt x="411" y="1792"/>
                  </a:lnTo>
                  <a:lnTo>
                    <a:pt x="420" y="1692"/>
                  </a:lnTo>
                  <a:lnTo>
                    <a:pt x="437" y="1595"/>
                  </a:lnTo>
                  <a:lnTo>
                    <a:pt x="449" y="1547"/>
                  </a:lnTo>
                  <a:lnTo>
                    <a:pt x="462" y="1502"/>
                  </a:lnTo>
                  <a:lnTo>
                    <a:pt x="479" y="1458"/>
                  </a:lnTo>
                  <a:lnTo>
                    <a:pt x="496" y="1414"/>
                  </a:lnTo>
                  <a:lnTo>
                    <a:pt x="515" y="1371"/>
                  </a:lnTo>
                  <a:lnTo>
                    <a:pt x="534" y="1327"/>
                  </a:lnTo>
                  <a:lnTo>
                    <a:pt x="555" y="1285"/>
                  </a:lnTo>
                  <a:lnTo>
                    <a:pt x="576" y="1243"/>
                  </a:lnTo>
                  <a:lnTo>
                    <a:pt x="601" y="1203"/>
                  </a:lnTo>
                  <a:lnTo>
                    <a:pt x="623" y="1161"/>
                  </a:lnTo>
                  <a:lnTo>
                    <a:pt x="650" y="1123"/>
                  </a:lnTo>
                  <a:lnTo>
                    <a:pt x="675" y="1083"/>
                  </a:lnTo>
                  <a:lnTo>
                    <a:pt x="703" y="1045"/>
                  </a:lnTo>
                  <a:lnTo>
                    <a:pt x="732" y="1009"/>
                  </a:lnTo>
                  <a:lnTo>
                    <a:pt x="760" y="971"/>
                  </a:lnTo>
                  <a:lnTo>
                    <a:pt x="791" y="937"/>
                  </a:lnTo>
                  <a:lnTo>
                    <a:pt x="823" y="901"/>
                  </a:lnTo>
                  <a:lnTo>
                    <a:pt x="853" y="867"/>
                  </a:lnTo>
                  <a:lnTo>
                    <a:pt x="886" y="834"/>
                  </a:lnTo>
                  <a:lnTo>
                    <a:pt x="920" y="802"/>
                  </a:lnTo>
                  <a:lnTo>
                    <a:pt x="954" y="770"/>
                  </a:lnTo>
                  <a:lnTo>
                    <a:pt x="988" y="739"/>
                  </a:lnTo>
                  <a:lnTo>
                    <a:pt x="1025" y="709"/>
                  </a:lnTo>
                  <a:lnTo>
                    <a:pt x="1061" y="681"/>
                  </a:lnTo>
                  <a:lnTo>
                    <a:pt x="1099" y="652"/>
                  </a:lnTo>
                  <a:lnTo>
                    <a:pt x="1116" y="639"/>
                  </a:lnTo>
                  <a:lnTo>
                    <a:pt x="1135" y="625"/>
                  </a:lnTo>
                  <a:lnTo>
                    <a:pt x="1154" y="612"/>
                  </a:lnTo>
                  <a:lnTo>
                    <a:pt x="1173" y="599"/>
                  </a:lnTo>
                  <a:lnTo>
                    <a:pt x="1192" y="585"/>
                  </a:lnTo>
                  <a:lnTo>
                    <a:pt x="1211" y="572"/>
                  </a:lnTo>
                  <a:lnTo>
                    <a:pt x="1232" y="561"/>
                  </a:lnTo>
                  <a:lnTo>
                    <a:pt x="1251" y="547"/>
                  </a:lnTo>
                  <a:lnTo>
                    <a:pt x="1270" y="536"/>
                  </a:lnTo>
                  <a:lnTo>
                    <a:pt x="1291" y="525"/>
                  </a:lnTo>
                  <a:lnTo>
                    <a:pt x="1310" y="513"/>
                  </a:lnTo>
                  <a:lnTo>
                    <a:pt x="1331" y="502"/>
                  </a:lnTo>
                  <a:lnTo>
                    <a:pt x="1350" y="490"/>
                  </a:lnTo>
                  <a:lnTo>
                    <a:pt x="1370" y="481"/>
                  </a:lnTo>
                  <a:lnTo>
                    <a:pt x="1389" y="470"/>
                  </a:lnTo>
                  <a:lnTo>
                    <a:pt x="1410" y="460"/>
                  </a:lnTo>
                  <a:lnTo>
                    <a:pt x="1431" y="451"/>
                  </a:lnTo>
                  <a:lnTo>
                    <a:pt x="1452" y="439"/>
                  </a:lnTo>
                  <a:lnTo>
                    <a:pt x="1473" y="430"/>
                  </a:lnTo>
                  <a:lnTo>
                    <a:pt x="1494" y="422"/>
                  </a:lnTo>
                  <a:lnTo>
                    <a:pt x="1515" y="412"/>
                  </a:lnTo>
                  <a:lnTo>
                    <a:pt x="1536" y="405"/>
                  </a:lnTo>
                  <a:lnTo>
                    <a:pt x="1559" y="397"/>
                  </a:lnTo>
                  <a:lnTo>
                    <a:pt x="1580" y="388"/>
                  </a:lnTo>
                  <a:lnTo>
                    <a:pt x="1602" y="380"/>
                  </a:lnTo>
                  <a:lnTo>
                    <a:pt x="1625" y="374"/>
                  </a:lnTo>
                  <a:lnTo>
                    <a:pt x="1671" y="361"/>
                  </a:lnTo>
                  <a:lnTo>
                    <a:pt x="1716" y="350"/>
                  </a:lnTo>
                  <a:lnTo>
                    <a:pt x="1764" y="338"/>
                  </a:lnTo>
                  <a:lnTo>
                    <a:pt x="1811" y="329"/>
                  </a:lnTo>
                  <a:lnTo>
                    <a:pt x="1859" y="321"/>
                  </a:lnTo>
                  <a:lnTo>
                    <a:pt x="1906" y="314"/>
                  </a:lnTo>
                  <a:lnTo>
                    <a:pt x="2003" y="302"/>
                  </a:lnTo>
                  <a:lnTo>
                    <a:pt x="2100" y="297"/>
                  </a:lnTo>
                  <a:lnTo>
                    <a:pt x="2197" y="293"/>
                  </a:lnTo>
                  <a:lnTo>
                    <a:pt x="2385" y="297"/>
                  </a:lnTo>
                  <a:lnTo>
                    <a:pt x="2564" y="312"/>
                  </a:lnTo>
                  <a:lnTo>
                    <a:pt x="2646" y="323"/>
                  </a:lnTo>
                  <a:lnTo>
                    <a:pt x="2724" y="336"/>
                  </a:lnTo>
                  <a:lnTo>
                    <a:pt x="2794" y="352"/>
                  </a:lnTo>
                  <a:lnTo>
                    <a:pt x="2859" y="369"/>
                  </a:lnTo>
                  <a:lnTo>
                    <a:pt x="2889" y="378"/>
                  </a:lnTo>
                  <a:lnTo>
                    <a:pt x="2920" y="388"/>
                  </a:lnTo>
                  <a:lnTo>
                    <a:pt x="2948" y="397"/>
                  </a:lnTo>
                  <a:lnTo>
                    <a:pt x="2977" y="409"/>
                  </a:lnTo>
                  <a:lnTo>
                    <a:pt x="3003" y="420"/>
                  </a:lnTo>
                  <a:lnTo>
                    <a:pt x="3030" y="433"/>
                  </a:lnTo>
                  <a:lnTo>
                    <a:pt x="3055" y="445"/>
                  </a:lnTo>
                  <a:lnTo>
                    <a:pt x="3079" y="458"/>
                  </a:lnTo>
                  <a:lnTo>
                    <a:pt x="3102" y="471"/>
                  </a:lnTo>
                  <a:lnTo>
                    <a:pt x="3125" y="485"/>
                  </a:lnTo>
                  <a:lnTo>
                    <a:pt x="3148" y="498"/>
                  </a:lnTo>
                  <a:lnTo>
                    <a:pt x="3167" y="511"/>
                  </a:lnTo>
                  <a:lnTo>
                    <a:pt x="3188" y="527"/>
                  </a:lnTo>
                  <a:lnTo>
                    <a:pt x="3207" y="540"/>
                  </a:lnTo>
                  <a:lnTo>
                    <a:pt x="3243" y="566"/>
                  </a:lnTo>
                  <a:lnTo>
                    <a:pt x="3273" y="591"/>
                  </a:lnTo>
                  <a:lnTo>
                    <a:pt x="3302" y="616"/>
                  </a:lnTo>
                  <a:lnTo>
                    <a:pt x="3343" y="658"/>
                  </a:lnTo>
                  <a:lnTo>
                    <a:pt x="3380" y="696"/>
                  </a:lnTo>
                  <a:lnTo>
                    <a:pt x="3102" y="1059"/>
                  </a:lnTo>
                  <a:lnTo>
                    <a:pt x="3267" y="1175"/>
                  </a:lnTo>
                  <a:lnTo>
                    <a:pt x="3665" y="981"/>
                  </a:lnTo>
                  <a:lnTo>
                    <a:pt x="3716" y="1135"/>
                  </a:lnTo>
                  <a:lnTo>
                    <a:pt x="3604" y="1298"/>
                  </a:lnTo>
                  <a:lnTo>
                    <a:pt x="3621" y="1331"/>
                  </a:lnTo>
                  <a:lnTo>
                    <a:pt x="3638" y="1369"/>
                  </a:lnTo>
                  <a:lnTo>
                    <a:pt x="3649" y="1391"/>
                  </a:lnTo>
                  <a:lnTo>
                    <a:pt x="3663" y="1416"/>
                  </a:lnTo>
                  <a:lnTo>
                    <a:pt x="3674" y="1443"/>
                  </a:lnTo>
                  <a:lnTo>
                    <a:pt x="3686" y="1469"/>
                  </a:lnTo>
                  <a:lnTo>
                    <a:pt x="3699" y="1498"/>
                  </a:lnTo>
                  <a:lnTo>
                    <a:pt x="3712" y="1526"/>
                  </a:lnTo>
                  <a:lnTo>
                    <a:pt x="3737" y="1581"/>
                  </a:lnTo>
                  <a:lnTo>
                    <a:pt x="3758" y="1635"/>
                  </a:lnTo>
                  <a:lnTo>
                    <a:pt x="3786" y="1718"/>
                  </a:lnTo>
                  <a:lnTo>
                    <a:pt x="3802" y="1777"/>
                  </a:lnTo>
                  <a:lnTo>
                    <a:pt x="3809" y="1819"/>
                  </a:lnTo>
                  <a:lnTo>
                    <a:pt x="3952" y="1931"/>
                  </a:lnTo>
                  <a:lnTo>
                    <a:pt x="3849" y="2002"/>
                  </a:lnTo>
                  <a:lnTo>
                    <a:pt x="3971" y="2340"/>
                  </a:lnTo>
                  <a:lnTo>
                    <a:pt x="4115" y="1665"/>
                  </a:lnTo>
                  <a:lnTo>
                    <a:pt x="3767" y="745"/>
                  </a:lnTo>
                  <a:lnTo>
                    <a:pt x="3104" y="257"/>
                  </a:lnTo>
                  <a:lnTo>
                    <a:pt x="1625" y="0"/>
                  </a:lnTo>
                  <a:lnTo>
                    <a:pt x="278" y="1032"/>
                  </a:lnTo>
                  <a:lnTo>
                    <a:pt x="0" y="2636"/>
                  </a:lnTo>
                  <a:lnTo>
                    <a:pt x="595" y="3534"/>
                  </a:lnTo>
                  <a:lnTo>
                    <a:pt x="1277" y="3657"/>
                  </a:lnTo>
                  <a:lnTo>
                    <a:pt x="1277" y="36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49" name="Freeform 13"/>
            <p:cNvSpPr>
              <a:spLocks/>
            </p:cNvSpPr>
            <p:nvPr/>
          </p:nvSpPr>
          <p:spPr bwMode="auto">
            <a:xfrm>
              <a:off x="2291" y="1506"/>
              <a:ext cx="1056" cy="439"/>
            </a:xfrm>
            <a:custGeom>
              <a:avLst/>
              <a:gdLst>
                <a:gd name="T0" fmla="*/ 164 w 2112"/>
                <a:gd name="T1" fmla="*/ 878 h 878"/>
                <a:gd name="T2" fmla="*/ 206 w 2112"/>
                <a:gd name="T3" fmla="*/ 818 h 878"/>
                <a:gd name="T4" fmla="*/ 255 w 2112"/>
                <a:gd name="T5" fmla="*/ 753 h 878"/>
                <a:gd name="T6" fmla="*/ 299 w 2112"/>
                <a:gd name="T7" fmla="*/ 700 h 878"/>
                <a:gd name="T8" fmla="*/ 348 w 2112"/>
                <a:gd name="T9" fmla="*/ 643 h 878"/>
                <a:gd name="T10" fmla="*/ 405 w 2112"/>
                <a:gd name="T11" fmla="*/ 580 h 878"/>
                <a:gd name="T12" fmla="*/ 470 w 2112"/>
                <a:gd name="T13" fmla="*/ 515 h 878"/>
                <a:gd name="T14" fmla="*/ 540 w 2112"/>
                <a:gd name="T15" fmla="*/ 449 h 878"/>
                <a:gd name="T16" fmla="*/ 616 w 2112"/>
                <a:gd name="T17" fmla="*/ 386 h 878"/>
                <a:gd name="T18" fmla="*/ 668 w 2112"/>
                <a:gd name="T19" fmla="*/ 348 h 878"/>
                <a:gd name="T20" fmla="*/ 698 w 2112"/>
                <a:gd name="T21" fmla="*/ 325 h 878"/>
                <a:gd name="T22" fmla="*/ 742 w 2112"/>
                <a:gd name="T23" fmla="*/ 297 h 878"/>
                <a:gd name="T24" fmla="*/ 785 w 2112"/>
                <a:gd name="T25" fmla="*/ 268 h 878"/>
                <a:gd name="T26" fmla="*/ 831 w 2112"/>
                <a:gd name="T27" fmla="*/ 243 h 878"/>
                <a:gd name="T28" fmla="*/ 877 w 2112"/>
                <a:gd name="T29" fmla="*/ 219 h 878"/>
                <a:gd name="T30" fmla="*/ 924 w 2112"/>
                <a:gd name="T31" fmla="*/ 196 h 878"/>
                <a:gd name="T32" fmla="*/ 972 w 2112"/>
                <a:gd name="T33" fmla="*/ 177 h 878"/>
                <a:gd name="T34" fmla="*/ 1021 w 2112"/>
                <a:gd name="T35" fmla="*/ 160 h 878"/>
                <a:gd name="T36" fmla="*/ 1073 w 2112"/>
                <a:gd name="T37" fmla="*/ 145 h 878"/>
                <a:gd name="T38" fmla="*/ 1175 w 2112"/>
                <a:gd name="T39" fmla="*/ 122 h 878"/>
                <a:gd name="T40" fmla="*/ 1323 w 2112"/>
                <a:gd name="T41" fmla="*/ 103 h 878"/>
                <a:gd name="T42" fmla="*/ 1510 w 2112"/>
                <a:gd name="T43" fmla="*/ 93 h 878"/>
                <a:gd name="T44" fmla="*/ 1825 w 2112"/>
                <a:gd name="T45" fmla="*/ 120 h 878"/>
                <a:gd name="T46" fmla="*/ 1945 w 2112"/>
                <a:gd name="T47" fmla="*/ 145 h 878"/>
                <a:gd name="T48" fmla="*/ 2036 w 2112"/>
                <a:gd name="T49" fmla="*/ 167 h 878"/>
                <a:gd name="T50" fmla="*/ 2093 w 2112"/>
                <a:gd name="T51" fmla="*/ 186 h 878"/>
                <a:gd name="T52" fmla="*/ 2103 w 2112"/>
                <a:gd name="T53" fmla="*/ 173 h 878"/>
                <a:gd name="T54" fmla="*/ 2048 w 2112"/>
                <a:gd name="T55" fmla="*/ 126 h 878"/>
                <a:gd name="T56" fmla="*/ 2025 w 2112"/>
                <a:gd name="T57" fmla="*/ 112 h 878"/>
                <a:gd name="T58" fmla="*/ 1994 w 2112"/>
                <a:gd name="T59" fmla="*/ 97 h 878"/>
                <a:gd name="T60" fmla="*/ 1960 w 2112"/>
                <a:gd name="T61" fmla="*/ 82 h 878"/>
                <a:gd name="T62" fmla="*/ 1920 w 2112"/>
                <a:gd name="T63" fmla="*/ 69 h 878"/>
                <a:gd name="T64" fmla="*/ 1818 w 2112"/>
                <a:gd name="T65" fmla="*/ 42 h 878"/>
                <a:gd name="T66" fmla="*/ 1685 w 2112"/>
                <a:gd name="T67" fmla="*/ 19 h 878"/>
                <a:gd name="T68" fmla="*/ 1534 w 2112"/>
                <a:gd name="T69" fmla="*/ 6 h 878"/>
                <a:gd name="T70" fmla="*/ 1228 w 2112"/>
                <a:gd name="T71" fmla="*/ 6 h 878"/>
                <a:gd name="T72" fmla="*/ 1006 w 2112"/>
                <a:gd name="T73" fmla="*/ 34 h 878"/>
                <a:gd name="T74" fmla="*/ 900 w 2112"/>
                <a:gd name="T75" fmla="*/ 61 h 878"/>
                <a:gd name="T76" fmla="*/ 831 w 2112"/>
                <a:gd name="T77" fmla="*/ 82 h 878"/>
                <a:gd name="T78" fmla="*/ 765 w 2112"/>
                <a:gd name="T79" fmla="*/ 107 h 878"/>
                <a:gd name="T80" fmla="*/ 700 w 2112"/>
                <a:gd name="T81" fmla="*/ 135 h 878"/>
                <a:gd name="T82" fmla="*/ 654 w 2112"/>
                <a:gd name="T83" fmla="*/ 160 h 878"/>
                <a:gd name="T84" fmla="*/ 624 w 2112"/>
                <a:gd name="T85" fmla="*/ 177 h 878"/>
                <a:gd name="T86" fmla="*/ 595 w 2112"/>
                <a:gd name="T87" fmla="*/ 196 h 878"/>
                <a:gd name="T88" fmla="*/ 567 w 2112"/>
                <a:gd name="T89" fmla="*/ 213 h 878"/>
                <a:gd name="T90" fmla="*/ 497 w 2112"/>
                <a:gd name="T91" fmla="*/ 266 h 878"/>
                <a:gd name="T92" fmla="*/ 417 w 2112"/>
                <a:gd name="T93" fmla="*/ 335 h 878"/>
                <a:gd name="T94" fmla="*/ 365 w 2112"/>
                <a:gd name="T95" fmla="*/ 382 h 878"/>
                <a:gd name="T96" fmla="*/ 316 w 2112"/>
                <a:gd name="T97" fmla="*/ 432 h 878"/>
                <a:gd name="T98" fmla="*/ 270 w 2112"/>
                <a:gd name="T99" fmla="*/ 481 h 878"/>
                <a:gd name="T100" fmla="*/ 227 w 2112"/>
                <a:gd name="T101" fmla="*/ 531 h 878"/>
                <a:gd name="T102" fmla="*/ 185 w 2112"/>
                <a:gd name="T103" fmla="*/ 578 h 878"/>
                <a:gd name="T104" fmla="*/ 130 w 2112"/>
                <a:gd name="T105" fmla="*/ 645 h 878"/>
                <a:gd name="T106" fmla="*/ 69 w 2112"/>
                <a:gd name="T107" fmla="*/ 722 h 878"/>
                <a:gd name="T108" fmla="*/ 27 w 2112"/>
                <a:gd name="T109" fmla="*/ 780 h 878"/>
                <a:gd name="T110" fmla="*/ 0 w 2112"/>
                <a:gd name="T111" fmla="*/ 818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12" h="878">
                  <a:moveTo>
                    <a:pt x="0" y="818"/>
                  </a:moveTo>
                  <a:lnTo>
                    <a:pt x="164" y="878"/>
                  </a:lnTo>
                  <a:lnTo>
                    <a:pt x="183" y="850"/>
                  </a:lnTo>
                  <a:lnTo>
                    <a:pt x="206" y="818"/>
                  </a:lnTo>
                  <a:lnTo>
                    <a:pt x="236" y="778"/>
                  </a:lnTo>
                  <a:lnTo>
                    <a:pt x="255" y="753"/>
                  </a:lnTo>
                  <a:lnTo>
                    <a:pt x="276" y="728"/>
                  </a:lnTo>
                  <a:lnTo>
                    <a:pt x="299" y="700"/>
                  </a:lnTo>
                  <a:lnTo>
                    <a:pt x="322" y="671"/>
                  </a:lnTo>
                  <a:lnTo>
                    <a:pt x="348" y="643"/>
                  </a:lnTo>
                  <a:lnTo>
                    <a:pt x="377" y="610"/>
                  </a:lnTo>
                  <a:lnTo>
                    <a:pt x="405" y="580"/>
                  </a:lnTo>
                  <a:lnTo>
                    <a:pt x="438" y="548"/>
                  </a:lnTo>
                  <a:lnTo>
                    <a:pt x="470" y="515"/>
                  </a:lnTo>
                  <a:lnTo>
                    <a:pt x="504" y="483"/>
                  </a:lnTo>
                  <a:lnTo>
                    <a:pt x="540" y="449"/>
                  </a:lnTo>
                  <a:lnTo>
                    <a:pt x="578" y="416"/>
                  </a:lnTo>
                  <a:lnTo>
                    <a:pt x="616" y="386"/>
                  </a:lnTo>
                  <a:lnTo>
                    <a:pt x="656" y="356"/>
                  </a:lnTo>
                  <a:lnTo>
                    <a:pt x="668" y="348"/>
                  </a:lnTo>
                  <a:lnTo>
                    <a:pt x="677" y="340"/>
                  </a:lnTo>
                  <a:lnTo>
                    <a:pt x="698" y="325"/>
                  </a:lnTo>
                  <a:lnTo>
                    <a:pt x="719" y="310"/>
                  </a:lnTo>
                  <a:lnTo>
                    <a:pt x="742" y="297"/>
                  </a:lnTo>
                  <a:lnTo>
                    <a:pt x="763" y="282"/>
                  </a:lnTo>
                  <a:lnTo>
                    <a:pt x="785" y="268"/>
                  </a:lnTo>
                  <a:lnTo>
                    <a:pt x="808" y="255"/>
                  </a:lnTo>
                  <a:lnTo>
                    <a:pt x="831" y="243"/>
                  </a:lnTo>
                  <a:lnTo>
                    <a:pt x="854" y="230"/>
                  </a:lnTo>
                  <a:lnTo>
                    <a:pt x="877" y="219"/>
                  </a:lnTo>
                  <a:lnTo>
                    <a:pt x="900" y="207"/>
                  </a:lnTo>
                  <a:lnTo>
                    <a:pt x="924" y="196"/>
                  </a:lnTo>
                  <a:lnTo>
                    <a:pt x="947" y="186"/>
                  </a:lnTo>
                  <a:lnTo>
                    <a:pt x="972" y="177"/>
                  </a:lnTo>
                  <a:lnTo>
                    <a:pt x="996" y="167"/>
                  </a:lnTo>
                  <a:lnTo>
                    <a:pt x="1021" y="160"/>
                  </a:lnTo>
                  <a:lnTo>
                    <a:pt x="1046" y="152"/>
                  </a:lnTo>
                  <a:lnTo>
                    <a:pt x="1073" y="145"/>
                  </a:lnTo>
                  <a:lnTo>
                    <a:pt x="1124" y="131"/>
                  </a:lnTo>
                  <a:lnTo>
                    <a:pt x="1175" y="122"/>
                  </a:lnTo>
                  <a:lnTo>
                    <a:pt x="1225" y="114"/>
                  </a:lnTo>
                  <a:lnTo>
                    <a:pt x="1323" y="103"/>
                  </a:lnTo>
                  <a:lnTo>
                    <a:pt x="1418" y="95"/>
                  </a:lnTo>
                  <a:lnTo>
                    <a:pt x="1510" y="93"/>
                  </a:lnTo>
                  <a:lnTo>
                    <a:pt x="1679" y="103"/>
                  </a:lnTo>
                  <a:lnTo>
                    <a:pt x="1825" y="120"/>
                  </a:lnTo>
                  <a:lnTo>
                    <a:pt x="1888" y="131"/>
                  </a:lnTo>
                  <a:lnTo>
                    <a:pt x="1945" y="145"/>
                  </a:lnTo>
                  <a:lnTo>
                    <a:pt x="1994" y="156"/>
                  </a:lnTo>
                  <a:lnTo>
                    <a:pt x="2036" y="167"/>
                  </a:lnTo>
                  <a:lnTo>
                    <a:pt x="2069" y="179"/>
                  </a:lnTo>
                  <a:lnTo>
                    <a:pt x="2093" y="186"/>
                  </a:lnTo>
                  <a:lnTo>
                    <a:pt x="2112" y="194"/>
                  </a:lnTo>
                  <a:lnTo>
                    <a:pt x="2103" y="173"/>
                  </a:lnTo>
                  <a:lnTo>
                    <a:pt x="2082" y="152"/>
                  </a:lnTo>
                  <a:lnTo>
                    <a:pt x="2048" y="126"/>
                  </a:lnTo>
                  <a:lnTo>
                    <a:pt x="2036" y="118"/>
                  </a:lnTo>
                  <a:lnTo>
                    <a:pt x="2025" y="112"/>
                  </a:lnTo>
                  <a:lnTo>
                    <a:pt x="2010" y="105"/>
                  </a:lnTo>
                  <a:lnTo>
                    <a:pt x="1994" y="97"/>
                  </a:lnTo>
                  <a:lnTo>
                    <a:pt x="1979" y="90"/>
                  </a:lnTo>
                  <a:lnTo>
                    <a:pt x="1960" y="82"/>
                  </a:lnTo>
                  <a:lnTo>
                    <a:pt x="1941" y="76"/>
                  </a:lnTo>
                  <a:lnTo>
                    <a:pt x="1920" y="69"/>
                  </a:lnTo>
                  <a:lnTo>
                    <a:pt x="1873" y="55"/>
                  </a:lnTo>
                  <a:lnTo>
                    <a:pt x="1818" y="42"/>
                  </a:lnTo>
                  <a:lnTo>
                    <a:pt x="1755" y="31"/>
                  </a:lnTo>
                  <a:lnTo>
                    <a:pt x="1685" y="19"/>
                  </a:lnTo>
                  <a:lnTo>
                    <a:pt x="1609" y="12"/>
                  </a:lnTo>
                  <a:lnTo>
                    <a:pt x="1534" y="6"/>
                  </a:lnTo>
                  <a:lnTo>
                    <a:pt x="1380" y="0"/>
                  </a:lnTo>
                  <a:lnTo>
                    <a:pt x="1228" y="6"/>
                  </a:lnTo>
                  <a:lnTo>
                    <a:pt x="1080" y="23"/>
                  </a:lnTo>
                  <a:lnTo>
                    <a:pt x="1006" y="34"/>
                  </a:lnTo>
                  <a:lnTo>
                    <a:pt x="936" y="52"/>
                  </a:lnTo>
                  <a:lnTo>
                    <a:pt x="900" y="61"/>
                  </a:lnTo>
                  <a:lnTo>
                    <a:pt x="865" y="71"/>
                  </a:lnTo>
                  <a:lnTo>
                    <a:pt x="831" y="82"/>
                  </a:lnTo>
                  <a:lnTo>
                    <a:pt x="799" y="95"/>
                  </a:lnTo>
                  <a:lnTo>
                    <a:pt x="765" y="107"/>
                  </a:lnTo>
                  <a:lnTo>
                    <a:pt x="732" y="122"/>
                  </a:lnTo>
                  <a:lnTo>
                    <a:pt x="700" y="135"/>
                  </a:lnTo>
                  <a:lnTo>
                    <a:pt x="670" y="152"/>
                  </a:lnTo>
                  <a:lnTo>
                    <a:pt x="654" y="160"/>
                  </a:lnTo>
                  <a:lnTo>
                    <a:pt x="639" y="167"/>
                  </a:lnTo>
                  <a:lnTo>
                    <a:pt x="624" y="177"/>
                  </a:lnTo>
                  <a:lnTo>
                    <a:pt x="609" y="186"/>
                  </a:lnTo>
                  <a:lnTo>
                    <a:pt x="595" y="196"/>
                  </a:lnTo>
                  <a:lnTo>
                    <a:pt x="580" y="205"/>
                  </a:lnTo>
                  <a:lnTo>
                    <a:pt x="567" y="213"/>
                  </a:lnTo>
                  <a:lnTo>
                    <a:pt x="552" y="224"/>
                  </a:lnTo>
                  <a:lnTo>
                    <a:pt x="497" y="266"/>
                  </a:lnTo>
                  <a:lnTo>
                    <a:pt x="443" y="312"/>
                  </a:lnTo>
                  <a:lnTo>
                    <a:pt x="417" y="335"/>
                  </a:lnTo>
                  <a:lnTo>
                    <a:pt x="392" y="358"/>
                  </a:lnTo>
                  <a:lnTo>
                    <a:pt x="365" y="382"/>
                  </a:lnTo>
                  <a:lnTo>
                    <a:pt x="341" y="407"/>
                  </a:lnTo>
                  <a:lnTo>
                    <a:pt x="316" y="432"/>
                  </a:lnTo>
                  <a:lnTo>
                    <a:pt x="293" y="456"/>
                  </a:lnTo>
                  <a:lnTo>
                    <a:pt x="270" y="481"/>
                  </a:lnTo>
                  <a:lnTo>
                    <a:pt x="248" y="506"/>
                  </a:lnTo>
                  <a:lnTo>
                    <a:pt x="227" y="531"/>
                  </a:lnTo>
                  <a:lnTo>
                    <a:pt x="206" y="555"/>
                  </a:lnTo>
                  <a:lnTo>
                    <a:pt x="185" y="578"/>
                  </a:lnTo>
                  <a:lnTo>
                    <a:pt x="166" y="601"/>
                  </a:lnTo>
                  <a:lnTo>
                    <a:pt x="130" y="645"/>
                  </a:lnTo>
                  <a:lnTo>
                    <a:pt x="97" y="686"/>
                  </a:lnTo>
                  <a:lnTo>
                    <a:pt x="69" y="722"/>
                  </a:lnTo>
                  <a:lnTo>
                    <a:pt x="46" y="755"/>
                  </a:lnTo>
                  <a:lnTo>
                    <a:pt x="27" y="780"/>
                  </a:lnTo>
                  <a:lnTo>
                    <a:pt x="12" y="800"/>
                  </a:lnTo>
                  <a:lnTo>
                    <a:pt x="0" y="818"/>
                  </a:lnTo>
                  <a:lnTo>
                    <a:pt x="0" y="8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0" name="Freeform 14"/>
            <p:cNvSpPr>
              <a:spLocks/>
            </p:cNvSpPr>
            <p:nvPr/>
          </p:nvSpPr>
          <p:spPr bwMode="auto">
            <a:xfrm>
              <a:off x="2684" y="1272"/>
              <a:ext cx="316" cy="294"/>
            </a:xfrm>
            <a:custGeom>
              <a:avLst/>
              <a:gdLst>
                <a:gd name="T0" fmla="*/ 0 w 633"/>
                <a:gd name="T1" fmla="*/ 587 h 587"/>
                <a:gd name="T2" fmla="*/ 460 w 633"/>
                <a:gd name="T3" fmla="*/ 0 h 587"/>
                <a:gd name="T4" fmla="*/ 633 w 633"/>
                <a:gd name="T5" fmla="*/ 9 h 587"/>
                <a:gd name="T6" fmla="*/ 181 w 633"/>
                <a:gd name="T7" fmla="*/ 566 h 587"/>
                <a:gd name="T8" fmla="*/ 0 w 633"/>
                <a:gd name="T9" fmla="*/ 587 h 587"/>
                <a:gd name="T10" fmla="*/ 0 w 633"/>
                <a:gd name="T11" fmla="*/ 587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3" h="587">
                  <a:moveTo>
                    <a:pt x="0" y="587"/>
                  </a:moveTo>
                  <a:lnTo>
                    <a:pt x="460" y="0"/>
                  </a:lnTo>
                  <a:lnTo>
                    <a:pt x="633" y="9"/>
                  </a:lnTo>
                  <a:lnTo>
                    <a:pt x="181" y="566"/>
                  </a:lnTo>
                  <a:lnTo>
                    <a:pt x="0" y="587"/>
                  </a:lnTo>
                  <a:lnTo>
                    <a:pt x="0" y="5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1" name="Freeform 15"/>
            <p:cNvSpPr>
              <a:spLocks/>
            </p:cNvSpPr>
            <p:nvPr/>
          </p:nvSpPr>
          <p:spPr bwMode="auto">
            <a:xfrm>
              <a:off x="2916" y="1263"/>
              <a:ext cx="271" cy="276"/>
            </a:xfrm>
            <a:custGeom>
              <a:avLst/>
              <a:gdLst>
                <a:gd name="T0" fmla="*/ 0 w 544"/>
                <a:gd name="T1" fmla="*/ 517 h 553"/>
                <a:gd name="T2" fmla="*/ 388 w 544"/>
                <a:gd name="T3" fmla="*/ 0 h 553"/>
                <a:gd name="T4" fmla="*/ 544 w 544"/>
                <a:gd name="T5" fmla="*/ 24 h 553"/>
                <a:gd name="T6" fmla="*/ 120 w 544"/>
                <a:gd name="T7" fmla="*/ 553 h 553"/>
                <a:gd name="T8" fmla="*/ 0 w 544"/>
                <a:gd name="T9" fmla="*/ 517 h 553"/>
                <a:gd name="T10" fmla="*/ 0 w 544"/>
                <a:gd name="T11" fmla="*/ 517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4" h="553">
                  <a:moveTo>
                    <a:pt x="0" y="517"/>
                  </a:moveTo>
                  <a:lnTo>
                    <a:pt x="388" y="0"/>
                  </a:lnTo>
                  <a:lnTo>
                    <a:pt x="544" y="24"/>
                  </a:lnTo>
                  <a:lnTo>
                    <a:pt x="120" y="553"/>
                  </a:lnTo>
                  <a:lnTo>
                    <a:pt x="0" y="517"/>
                  </a:lnTo>
                  <a:lnTo>
                    <a:pt x="0" y="5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2" name="Freeform 16"/>
            <p:cNvSpPr>
              <a:spLocks/>
            </p:cNvSpPr>
            <p:nvPr/>
          </p:nvSpPr>
          <p:spPr bwMode="auto">
            <a:xfrm>
              <a:off x="3056" y="1310"/>
              <a:ext cx="284" cy="243"/>
            </a:xfrm>
            <a:custGeom>
              <a:avLst/>
              <a:gdLst>
                <a:gd name="T0" fmla="*/ 0 w 568"/>
                <a:gd name="T1" fmla="*/ 444 h 484"/>
                <a:gd name="T2" fmla="*/ 452 w 568"/>
                <a:gd name="T3" fmla="*/ 0 h 484"/>
                <a:gd name="T4" fmla="*/ 568 w 568"/>
                <a:gd name="T5" fmla="*/ 60 h 484"/>
                <a:gd name="T6" fmla="*/ 144 w 568"/>
                <a:gd name="T7" fmla="*/ 484 h 484"/>
                <a:gd name="T8" fmla="*/ 0 w 568"/>
                <a:gd name="T9" fmla="*/ 444 h 484"/>
                <a:gd name="T10" fmla="*/ 0 w 568"/>
                <a:gd name="T11" fmla="*/ 444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8" h="484">
                  <a:moveTo>
                    <a:pt x="0" y="444"/>
                  </a:moveTo>
                  <a:lnTo>
                    <a:pt x="452" y="0"/>
                  </a:lnTo>
                  <a:lnTo>
                    <a:pt x="568" y="60"/>
                  </a:lnTo>
                  <a:lnTo>
                    <a:pt x="144" y="484"/>
                  </a:lnTo>
                  <a:lnTo>
                    <a:pt x="0" y="444"/>
                  </a:lnTo>
                  <a:lnTo>
                    <a:pt x="0" y="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3" name="Freeform 17"/>
            <p:cNvSpPr>
              <a:spLocks/>
            </p:cNvSpPr>
            <p:nvPr/>
          </p:nvSpPr>
          <p:spPr bwMode="auto">
            <a:xfrm>
              <a:off x="3225" y="1380"/>
              <a:ext cx="250" cy="193"/>
            </a:xfrm>
            <a:custGeom>
              <a:avLst/>
              <a:gdLst>
                <a:gd name="T0" fmla="*/ 0 w 502"/>
                <a:gd name="T1" fmla="*/ 318 h 386"/>
                <a:gd name="T2" fmla="*/ 354 w 502"/>
                <a:gd name="T3" fmla="*/ 0 h 386"/>
                <a:gd name="T4" fmla="*/ 502 w 502"/>
                <a:gd name="T5" fmla="*/ 107 h 386"/>
                <a:gd name="T6" fmla="*/ 137 w 502"/>
                <a:gd name="T7" fmla="*/ 386 h 386"/>
                <a:gd name="T8" fmla="*/ 0 w 502"/>
                <a:gd name="T9" fmla="*/ 318 h 386"/>
                <a:gd name="T10" fmla="*/ 0 w 502"/>
                <a:gd name="T11" fmla="*/ 318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2" h="386">
                  <a:moveTo>
                    <a:pt x="0" y="318"/>
                  </a:moveTo>
                  <a:lnTo>
                    <a:pt x="354" y="0"/>
                  </a:lnTo>
                  <a:lnTo>
                    <a:pt x="502" y="107"/>
                  </a:lnTo>
                  <a:lnTo>
                    <a:pt x="137" y="386"/>
                  </a:lnTo>
                  <a:lnTo>
                    <a:pt x="0" y="318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4" name="Freeform 18"/>
            <p:cNvSpPr>
              <a:spLocks/>
            </p:cNvSpPr>
            <p:nvPr/>
          </p:nvSpPr>
          <p:spPr bwMode="auto">
            <a:xfrm>
              <a:off x="2594" y="1309"/>
              <a:ext cx="498" cy="226"/>
            </a:xfrm>
            <a:custGeom>
              <a:avLst/>
              <a:gdLst>
                <a:gd name="T0" fmla="*/ 770 w 996"/>
                <a:gd name="T1" fmla="*/ 450 h 450"/>
                <a:gd name="T2" fmla="*/ 0 w 996"/>
                <a:gd name="T3" fmla="*/ 57 h 450"/>
                <a:gd name="T4" fmla="*/ 175 w 996"/>
                <a:gd name="T5" fmla="*/ 0 h 450"/>
                <a:gd name="T6" fmla="*/ 996 w 996"/>
                <a:gd name="T7" fmla="*/ 437 h 450"/>
                <a:gd name="T8" fmla="*/ 770 w 996"/>
                <a:gd name="T9" fmla="*/ 450 h 450"/>
                <a:gd name="T10" fmla="*/ 770 w 996"/>
                <a:gd name="T11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6" h="450">
                  <a:moveTo>
                    <a:pt x="770" y="450"/>
                  </a:moveTo>
                  <a:lnTo>
                    <a:pt x="0" y="57"/>
                  </a:lnTo>
                  <a:lnTo>
                    <a:pt x="175" y="0"/>
                  </a:lnTo>
                  <a:lnTo>
                    <a:pt x="996" y="437"/>
                  </a:lnTo>
                  <a:lnTo>
                    <a:pt x="770" y="450"/>
                  </a:lnTo>
                  <a:lnTo>
                    <a:pt x="770" y="4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5" name="Freeform 19"/>
            <p:cNvSpPr>
              <a:spLocks/>
            </p:cNvSpPr>
            <p:nvPr/>
          </p:nvSpPr>
          <p:spPr bwMode="auto">
            <a:xfrm>
              <a:off x="2420" y="1389"/>
              <a:ext cx="467" cy="175"/>
            </a:xfrm>
            <a:custGeom>
              <a:avLst/>
              <a:gdLst>
                <a:gd name="T0" fmla="*/ 933 w 933"/>
                <a:gd name="T1" fmla="*/ 299 h 350"/>
                <a:gd name="T2" fmla="*/ 144 w 933"/>
                <a:gd name="T3" fmla="*/ 0 h 350"/>
                <a:gd name="T4" fmla="*/ 0 w 933"/>
                <a:gd name="T5" fmla="*/ 107 h 350"/>
                <a:gd name="T6" fmla="*/ 663 w 933"/>
                <a:gd name="T7" fmla="*/ 350 h 350"/>
                <a:gd name="T8" fmla="*/ 933 w 933"/>
                <a:gd name="T9" fmla="*/ 299 h 350"/>
                <a:gd name="T10" fmla="*/ 933 w 933"/>
                <a:gd name="T11" fmla="*/ 299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3" h="350">
                  <a:moveTo>
                    <a:pt x="933" y="299"/>
                  </a:moveTo>
                  <a:lnTo>
                    <a:pt x="144" y="0"/>
                  </a:lnTo>
                  <a:lnTo>
                    <a:pt x="0" y="107"/>
                  </a:lnTo>
                  <a:lnTo>
                    <a:pt x="663" y="350"/>
                  </a:lnTo>
                  <a:lnTo>
                    <a:pt x="933" y="299"/>
                  </a:lnTo>
                  <a:lnTo>
                    <a:pt x="933" y="2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6" name="Freeform 20"/>
            <p:cNvSpPr>
              <a:spLocks/>
            </p:cNvSpPr>
            <p:nvPr/>
          </p:nvSpPr>
          <p:spPr bwMode="auto">
            <a:xfrm>
              <a:off x="2278" y="1498"/>
              <a:ext cx="424" cy="118"/>
            </a:xfrm>
            <a:custGeom>
              <a:avLst/>
              <a:gdLst>
                <a:gd name="T0" fmla="*/ 848 w 848"/>
                <a:gd name="T1" fmla="*/ 143 h 236"/>
                <a:gd name="T2" fmla="*/ 150 w 848"/>
                <a:gd name="T3" fmla="*/ 0 h 236"/>
                <a:gd name="T4" fmla="*/ 0 w 848"/>
                <a:gd name="T5" fmla="*/ 131 h 236"/>
                <a:gd name="T6" fmla="*/ 716 w 848"/>
                <a:gd name="T7" fmla="*/ 236 h 236"/>
                <a:gd name="T8" fmla="*/ 848 w 848"/>
                <a:gd name="T9" fmla="*/ 143 h 236"/>
                <a:gd name="T10" fmla="*/ 848 w 848"/>
                <a:gd name="T11" fmla="*/ 14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8" h="236">
                  <a:moveTo>
                    <a:pt x="848" y="143"/>
                  </a:moveTo>
                  <a:lnTo>
                    <a:pt x="150" y="0"/>
                  </a:lnTo>
                  <a:lnTo>
                    <a:pt x="0" y="131"/>
                  </a:lnTo>
                  <a:lnTo>
                    <a:pt x="716" y="236"/>
                  </a:lnTo>
                  <a:lnTo>
                    <a:pt x="848" y="143"/>
                  </a:lnTo>
                  <a:lnTo>
                    <a:pt x="848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7" name="Freeform 21"/>
            <p:cNvSpPr>
              <a:spLocks/>
            </p:cNvSpPr>
            <p:nvPr/>
          </p:nvSpPr>
          <p:spPr bwMode="auto">
            <a:xfrm>
              <a:off x="2172" y="1621"/>
              <a:ext cx="410" cy="79"/>
            </a:xfrm>
            <a:custGeom>
              <a:avLst/>
              <a:gdLst>
                <a:gd name="T0" fmla="*/ 819 w 819"/>
                <a:gd name="T1" fmla="*/ 63 h 158"/>
                <a:gd name="T2" fmla="*/ 106 w 819"/>
                <a:gd name="T3" fmla="*/ 0 h 158"/>
                <a:gd name="T4" fmla="*/ 0 w 819"/>
                <a:gd name="T5" fmla="*/ 116 h 158"/>
                <a:gd name="T6" fmla="*/ 677 w 819"/>
                <a:gd name="T7" fmla="*/ 158 h 158"/>
                <a:gd name="T8" fmla="*/ 819 w 819"/>
                <a:gd name="T9" fmla="*/ 63 h 158"/>
                <a:gd name="T10" fmla="*/ 819 w 819"/>
                <a:gd name="T11" fmla="*/ 6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9" h="158">
                  <a:moveTo>
                    <a:pt x="819" y="63"/>
                  </a:moveTo>
                  <a:lnTo>
                    <a:pt x="106" y="0"/>
                  </a:lnTo>
                  <a:lnTo>
                    <a:pt x="0" y="116"/>
                  </a:lnTo>
                  <a:lnTo>
                    <a:pt x="677" y="158"/>
                  </a:lnTo>
                  <a:lnTo>
                    <a:pt x="819" y="63"/>
                  </a:lnTo>
                  <a:lnTo>
                    <a:pt x="819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8" name="Freeform 22"/>
            <p:cNvSpPr>
              <a:spLocks/>
            </p:cNvSpPr>
            <p:nvPr/>
          </p:nvSpPr>
          <p:spPr bwMode="auto">
            <a:xfrm>
              <a:off x="2102" y="1740"/>
              <a:ext cx="366" cy="106"/>
            </a:xfrm>
            <a:custGeom>
              <a:avLst/>
              <a:gdLst>
                <a:gd name="T0" fmla="*/ 732 w 732"/>
                <a:gd name="T1" fmla="*/ 0 h 213"/>
                <a:gd name="T2" fmla="*/ 71 w 732"/>
                <a:gd name="T3" fmla="*/ 40 h 213"/>
                <a:gd name="T4" fmla="*/ 0 w 732"/>
                <a:gd name="T5" fmla="*/ 213 h 213"/>
                <a:gd name="T6" fmla="*/ 605 w 732"/>
                <a:gd name="T7" fmla="*/ 135 h 213"/>
                <a:gd name="T8" fmla="*/ 732 w 732"/>
                <a:gd name="T9" fmla="*/ 0 h 213"/>
                <a:gd name="T10" fmla="*/ 732 w 73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2" h="213">
                  <a:moveTo>
                    <a:pt x="732" y="0"/>
                  </a:moveTo>
                  <a:lnTo>
                    <a:pt x="71" y="40"/>
                  </a:lnTo>
                  <a:lnTo>
                    <a:pt x="0" y="213"/>
                  </a:lnTo>
                  <a:lnTo>
                    <a:pt x="605" y="135"/>
                  </a:lnTo>
                  <a:lnTo>
                    <a:pt x="732" y="0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59" name="Freeform 23"/>
            <p:cNvSpPr>
              <a:spLocks/>
            </p:cNvSpPr>
            <p:nvPr/>
          </p:nvSpPr>
          <p:spPr bwMode="auto">
            <a:xfrm>
              <a:off x="3564" y="2343"/>
              <a:ext cx="101" cy="102"/>
            </a:xfrm>
            <a:custGeom>
              <a:avLst/>
              <a:gdLst>
                <a:gd name="T0" fmla="*/ 100 w 201"/>
                <a:gd name="T1" fmla="*/ 203 h 203"/>
                <a:gd name="T2" fmla="*/ 30 w 201"/>
                <a:gd name="T3" fmla="*/ 173 h 203"/>
                <a:gd name="T4" fmla="*/ 0 w 201"/>
                <a:gd name="T5" fmla="*/ 101 h 203"/>
                <a:gd name="T6" fmla="*/ 30 w 201"/>
                <a:gd name="T7" fmla="*/ 30 h 203"/>
                <a:gd name="T8" fmla="*/ 100 w 201"/>
                <a:gd name="T9" fmla="*/ 0 h 203"/>
                <a:gd name="T10" fmla="*/ 173 w 201"/>
                <a:gd name="T11" fmla="*/ 30 h 203"/>
                <a:gd name="T12" fmla="*/ 201 w 201"/>
                <a:gd name="T13" fmla="*/ 101 h 203"/>
                <a:gd name="T14" fmla="*/ 173 w 201"/>
                <a:gd name="T15" fmla="*/ 173 h 203"/>
                <a:gd name="T16" fmla="*/ 100 w 201"/>
                <a:gd name="T17" fmla="*/ 203 h 203"/>
                <a:gd name="T18" fmla="*/ 100 w 201"/>
                <a:gd name="T19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1" h="203">
                  <a:moveTo>
                    <a:pt x="100" y="203"/>
                  </a:moveTo>
                  <a:lnTo>
                    <a:pt x="30" y="173"/>
                  </a:lnTo>
                  <a:lnTo>
                    <a:pt x="0" y="101"/>
                  </a:lnTo>
                  <a:lnTo>
                    <a:pt x="30" y="30"/>
                  </a:lnTo>
                  <a:lnTo>
                    <a:pt x="100" y="0"/>
                  </a:lnTo>
                  <a:lnTo>
                    <a:pt x="173" y="30"/>
                  </a:lnTo>
                  <a:lnTo>
                    <a:pt x="201" y="101"/>
                  </a:lnTo>
                  <a:lnTo>
                    <a:pt x="173" y="173"/>
                  </a:lnTo>
                  <a:lnTo>
                    <a:pt x="100" y="203"/>
                  </a:lnTo>
                  <a:lnTo>
                    <a:pt x="100" y="2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760" name="Freeform 24"/>
            <p:cNvSpPr>
              <a:spLocks/>
            </p:cNvSpPr>
            <p:nvPr/>
          </p:nvSpPr>
          <p:spPr bwMode="auto">
            <a:xfrm>
              <a:off x="2474" y="2267"/>
              <a:ext cx="395" cy="646"/>
            </a:xfrm>
            <a:custGeom>
              <a:avLst/>
              <a:gdLst>
                <a:gd name="T0" fmla="*/ 791 w 791"/>
                <a:gd name="T1" fmla="*/ 0 h 1290"/>
                <a:gd name="T2" fmla="*/ 776 w 791"/>
                <a:gd name="T3" fmla="*/ 7 h 1290"/>
                <a:gd name="T4" fmla="*/ 757 w 791"/>
                <a:gd name="T5" fmla="*/ 17 h 1290"/>
                <a:gd name="T6" fmla="*/ 732 w 791"/>
                <a:gd name="T7" fmla="*/ 30 h 1290"/>
                <a:gd name="T8" fmla="*/ 719 w 791"/>
                <a:gd name="T9" fmla="*/ 40 h 1290"/>
                <a:gd name="T10" fmla="*/ 704 w 791"/>
                <a:gd name="T11" fmla="*/ 49 h 1290"/>
                <a:gd name="T12" fmla="*/ 687 w 791"/>
                <a:gd name="T13" fmla="*/ 59 h 1290"/>
                <a:gd name="T14" fmla="*/ 669 w 791"/>
                <a:gd name="T15" fmla="*/ 68 h 1290"/>
                <a:gd name="T16" fmla="*/ 652 w 791"/>
                <a:gd name="T17" fmla="*/ 80 h 1290"/>
                <a:gd name="T18" fmla="*/ 633 w 791"/>
                <a:gd name="T19" fmla="*/ 93 h 1290"/>
                <a:gd name="T20" fmla="*/ 616 w 791"/>
                <a:gd name="T21" fmla="*/ 106 h 1290"/>
                <a:gd name="T22" fmla="*/ 595 w 791"/>
                <a:gd name="T23" fmla="*/ 119 h 1290"/>
                <a:gd name="T24" fmla="*/ 557 w 791"/>
                <a:gd name="T25" fmla="*/ 152 h 1290"/>
                <a:gd name="T26" fmla="*/ 517 w 791"/>
                <a:gd name="T27" fmla="*/ 186 h 1290"/>
                <a:gd name="T28" fmla="*/ 479 w 791"/>
                <a:gd name="T29" fmla="*/ 222 h 1290"/>
                <a:gd name="T30" fmla="*/ 443 w 791"/>
                <a:gd name="T31" fmla="*/ 264 h 1290"/>
                <a:gd name="T32" fmla="*/ 411 w 791"/>
                <a:gd name="T33" fmla="*/ 308 h 1290"/>
                <a:gd name="T34" fmla="*/ 381 w 791"/>
                <a:gd name="T35" fmla="*/ 353 h 1290"/>
                <a:gd name="T36" fmla="*/ 337 w 791"/>
                <a:gd name="T37" fmla="*/ 456 h 1290"/>
                <a:gd name="T38" fmla="*/ 320 w 791"/>
                <a:gd name="T39" fmla="*/ 566 h 1290"/>
                <a:gd name="T40" fmla="*/ 327 w 791"/>
                <a:gd name="T41" fmla="*/ 680 h 1290"/>
                <a:gd name="T42" fmla="*/ 339 w 791"/>
                <a:gd name="T43" fmla="*/ 737 h 1290"/>
                <a:gd name="T44" fmla="*/ 354 w 791"/>
                <a:gd name="T45" fmla="*/ 792 h 1290"/>
                <a:gd name="T46" fmla="*/ 371 w 791"/>
                <a:gd name="T47" fmla="*/ 846 h 1290"/>
                <a:gd name="T48" fmla="*/ 390 w 791"/>
                <a:gd name="T49" fmla="*/ 897 h 1290"/>
                <a:gd name="T50" fmla="*/ 409 w 791"/>
                <a:gd name="T51" fmla="*/ 943 h 1290"/>
                <a:gd name="T52" fmla="*/ 430 w 791"/>
                <a:gd name="T53" fmla="*/ 986 h 1290"/>
                <a:gd name="T54" fmla="*/ 449 w 791"/>
                <a:gd name="T55" fmla="*/ 1024 h 1290"/>
                <a:gd name="T56" fmla="*/ 468 w 791"/>
                <a:gd name="T57" fmla="*/ 1059 h 1290"/>
                <a:gd name="T58" fmla="*/ 483 w 791"/>
                <a:gd name="T59" fmla="*/ 1085 h 1290"/>
                <a:gd name="T60" fmla="*/ 495 w 791"/>
                <a:gd name="T61" fmla="*/ 1104 h 1290"/>
                <a:gd name="T62" fmla="*/ 506 w 791"/>
                <a:gd name="T63" fmla="*/ 1121 h 1290"/>
                <a:gd name="T64" fmla="*/ 0 w 791"/>
                <a:gd name="T65" fmla="*/ 1266 h 1290"/>
                <a:gd name="T66" fmla="*/ 673 w 791"/>
                <a:gd name="T67" fmla="*/ 1290 h 1290"/>
                <a:gd name="T68" fmla="*/ 664 w 791"/>
                <a:gd name="T69" fmla="*/ 1269 h 1290"/>
                <a:gd name="T70" fmla="*/ 652 w 791"/>
                <a:gd name="T71" fmla="*/ 1247 h 1290"/>
                <a:gd name="T72" fmla="*/ 637 w 791"/>
                <a:gd name="T73" fmla="*/ 1214 h 1290"/>
                <a:gd name="T74" fmla="*/ 622 w 791"/>
                <a:gd name="T75" fmla="*/ 1176 h 1290"/>
                <a:gd name="T76" fmla="*/ 603 w 791"/>
                <a:gd name="T77" fmla="*/ 1131 h 1290"/>
                <a:gd name="T78" fmla="*/ 584 w 791"/>
                <a:gd name="T79" fmla="*/ 1078 h 1290"/>
                <a:gd name="T80" fmla="*/ 567 w 791"/>
                <a:gd name="T81" fmla="*/ 1022 h 1290"/>
                <a:gd name="T82" fmla="*/ 517 w 791"/>
                <a:gd name="T83" fmla="*/ 760 h 1290"/>
                <a:gd name="T84" fmla="*/ 519 w 791"/>
                <a:gd name="T85" fmla="*/ 619 h 1290"/>
                <a:gd name="T86" fmla="*/ 529 w 791"/>
                <a:gd name="T87" fmla="*/ 551 h 1290"/>
                <a:gd name="T88" fmla="*/ 548 w 791"/>
                <a:gd name="T89" fmla="*/ 481 h 1290"/>
                <a:gd name="T90" fmla="*/ 569 w 791"/>
                <a:gd name="T91" fmla="*/ 416 h 1290"/>
                <a:gd name="T92" fmla="*/ 592 w 791"/>
                <a:gd name="T93" fmla="*/ 357 h 1290"/>
                <a:gd name="T94" fmla="*/ 614 w 791"/>
                <a:gd name="T95" fmla="*/ 302 h 1290"/>
                <a:gd name="T96" fmla="*/ 626 w 791"/>
                <a:gd name="T97" fmla="*/ 277 h 1290"/>
                <a:gd name="T98" fmla="*/ 635 w 791"/>
                <a:gd name="T99" fmla="*/ 253 h 1290"/>
                <a:gd name="T100" fmla="*/ 647 w 791"/>
                <a:gd name="T101" fmla="*/ 230 h 1290"/>
                <a:gd name="T102" fmla="*/ 656 w 791"/>
                <a:gd name="T103" fmla="*/ 209 h 1290"/>
                <a:gd name="T104" fmla="*/ 677 w 791"/>
                <a:gd name="T105" fmla="*/ 169 h 1290"/>
                <a:gd name="T106" fmla="*/ 696 w 791"/>
                <a:gd name="T107" fmla="*/ 135 h 1290"/>
                <a:gd name="T108" fmla="*/ 713 w 791"/>
                <a:gd name="T109" fmla="*/ 104 h 1290"/>
                <a:gd name="T110" fmla="*/ 730 w 791"/>
                <a:gd name="T111" fmla="*/ 78 h 1290"/>
                <a:gd name="T112" fmla="*/ 746 w 791"/>
                <a:gd name="T113" fmla="*/ 57 h 1290"/>
                <a:gd name="T114" fmla="*/ 770 w 791"/>
                <a:gd name="T115" fmla="*/ 24 h 1290"/>
                <a:gd name="T116" fmla="*/ 791 w 791"/>
                <a:gd name="T117" fmla="*/ 0 h 1290"/>
                <a:gd name="T118" fmla="*/ 791 w 791"/>
                <a:gd name="T119" fmla="*/ 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1" h="1290">
                  <a:moveTo>
                    <a:pt x="791" y="0"/>
                  </a:moveTo>
                  <a:lnTo>
                    <a:pt x="776" y="7"/>
                  </a:lnTo>
                  <a:lnTo>
                    <a:pt x="757" y="17"/>
                  </a:lnTo>
                  <a:lnTo>
                    <a:pt x="732" y="30"/>
                  </a:lnTo>
                  <a:lnTo>
                    <a:pt x="719" y="40"/>
                  </a:lnTo>
                  <a:lnTo>
                    <a:pt x="704" y="49"/>
                  </a:lnTo>
                  <a:lnTo>
                    <a:pt x="687" y="59"/>
                  </a:lnTo>
                  <a:lnTo>
                    <a:pt x="669" y="68"/>
                  </a:lnTo>
                  <a:lnTo>
                    <a:pt x="652" y="80"/>
                  </a:lnTo>
                  <a:lnTo>
                    <a:pt x="633" y="93"/>
                  </a:lnTo>
                  <a:lnTo>
                    <a:pt x="616" y="106"/>
                  </a:lnTo>
                  <a:lnTo>
                    <a:pt x="595" y="119"/>
                  </a:lnTo>
                  <a:lnTo>
                    <a:pt x="557" y="152"/>
                  </a:lnTo>
                  <a:lnTo>
                    <a:pt x="517" y="186"/>
                  </a:lnTo>
                  <a:lnTo>
                    <a:pt x="479" y="222"/>
                  </a:lnTo>
                  <a:lnTo>
                    <a:pt x="443" y="264"/>
                  </a:lnTo>
                  <a:lnTo>
                    <a:pt x="411" y="308"/>
                  </a:lnTo>
                  <a:lnTo>
                    <a:pt x="381" y="353"/>
                  </a:lnTo>
                  <a:lnTo>
                    <a:pt x="337" y="456"/>
                  </a:lnTo>
                  <a:lnTo>
                    <a:pt x="320" y="566"/>
                  </a:lnTo>
                  <a:lnTo>
                    <a:pt x="327" y="680"/>
                  </a:lnTo>
                  <a:lnTo>
                    <a:pt x="339" y="737"/>
                  </a:lnTo>
                  <a:lnTo>
                    <a:pt x="354" y="792"/>
                  </a:lnTo>
                  <a:lnTo>
                    <a:pt x="371" y="846"/>
                  </a:lnTo>
                  <a:lnTo>
                    <a:pt x="390" y="897"/>
                  </a:lnTo>
                  <a:lnTo>
                    <a:pt x="409" y="943"/>
                  </a:lnTo>
                  <a:lnTo>
                    <a:pt x="430" y="986"/>
                  </a:lnTo>
                  <a:lnTo>
                    <a:pt x="449" y="1024"/>
                  </a:lnTo>
                  <a:lnTo>
                    <a:pt x="468" y="1059"/>
                  </a:lnTo>
                  <a:lnTo>
                    <a:pt x="483" y="1085"/>
                  </a:lnTo>
                  <a:lnTo>
                    <a:pt x="495" y="1104"/>
                  </a:lnTo>
                  <a:lnTo>
                    <a:pt x="506" y="1121"/>
                  </a:lnTo>
                  <a:lnTo>
                    <a:pt x="0" y="1266"/>
                  </a:lnTo>
                  <a:lnTo>
                    <a:pt x="673" y="1290"/>
                  </a:lnTo>
                  <a:lnTo>
                    <a:pt x="664" y="1269"/>
                  </a:lnTo>
                  <a:lnTo>
                    <a:pt x="652" y="1247"/>
                  </a:lnTo>
                  <a:lnTo>
                    <a:pt x="637" y="1214"/>
                  </a:lnTo>
                  <a:lnTo>
                    <a:pt x="622" y="1176"/>
                  </a:lnTo>
                  <a:lnTo>
                    <a:pt x="603" y="1131"/>
                  </a:lnTo>
                  <a:lnTo>
                    <a:pt x="584" y="1078"/>
                  </a:lnTo>
                  <a:lnTo>
                    <a:pt x="567" y="1022"/>
                  </a:lnTo>
                  <a:lnTo>
                    <a:pt x="517" y="760"/>
                  </a:lnTo>
                  <a:lnTo>
                    <a:pt x="519" y="619"/>
                  </a:lnTo>
                  <a:lnTo>
                    <a:pt x="529" y="551"/>
                  </a:lnTo>
                  <a:lnTo>
                    <a:pt x="548" y="481"/>
                  </a:lnTo>
                  <a:lnTo>
                    <a:pt x="569" y="416"/>
                  </a:lnTo>
                  <a:lnTo>
                    <a:pt x="592" y="357"/>
                  </a:lnTo>
                  <a:lnTo>
                    <a:pt x="614" y="302"/>
                  </a:lnTo>
                  <a:lnTo>
                    <a:pt x="626" y="277"/>
                  </a:lnTo>
                  <a:lnTo>
                    <a:pt x="635" y="253"/>
                  </a:lnTo>
                  <a:lnTo>
                    <a:pt x="647" y="230"/>
                  </a:lnTo>
                  <a:lnTo>
                    <a:pt x="656" y="209"/>
                  </a:lnTo>
                  <a:lnTo>
                    <a:pt x="677" y="169"/>
                  </a:lnTo>
                  <a:lnTo>
                    <a:pt x="696" y="135"/>
                  </a:lnTo>
                  <a:lnTo>
                    <a:pt x="713" y="104"/>
                  </a:lnTo>
                  <a:lnTo>
                    <a:pt x="730" y="78"/>
                  </a:lnTo>
                  <a:lnTo>
                    <a:pt x="746" y="57"/>
                  </a:lnTo>
                  <a:lnTo>
                    <a:pt x="770" y="24"/>
                  </a:lnTo>
                  <a:lnTo>
                    <a:pt x="791" y="0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29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 smtClean="0"/>
              <a:t>IA:</a:t>
            </a:r>
            <a:r>
              <a:rPr lang="en-US" altLang="en-US" dirty="0" smtClean="0"/>
              <a:t> </a:t>
            </a:r>
            <a:r>
              <a:rPr lang="en-US" dirty="0" smtClean="0"/>
              <a:t>Themes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Lust for conquest</a:t>
            </a:r>
          </a:p>
          <a:p>
            <a:pPr lvl="1"/>
            <a:r>
              <a:rPr lang="en-US" dirty="0"/>
              <a:t>War as mad</a:t>
            </a:r>
          </a:p>
          <a:p>
            <a:r>
              <a:rPr lang="en-US" dirty="0"/>
              <a:t>Panhellenism</a:t>
            </a:r>
          </a:p>
          <a:p>
            <a:pPr lvl="1"/>
            <a:r>
              <a:rPr lang="en-US" dirty="0"/>
              <a:t>War as </a:t>
            </a:r>
            <a:r>
              <a:rPr lang="en-US" dirty="0" smtClean="0"/>
              <a:t>unity</a:t>
            </a:r>
          </a:p>
          <a:p>
            <a:r>
              <a:rPr lang="en-US" dirty="0"/>
              <a:t>Leadership</a:t>
            </a:r>
          </a:p>
          <a:p>
            <a:pPr lvl="1"/>
            <a:r>
              <a:rPr lang="en-US" dirty="0"/>
              <a:t>Agamemnon’s </a:t>
            </a:r>
            <a:r>
              <a:rPr lang="en-US" dirty="0" smtClean="0"/>
              <a:t>vacillation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Class</a:t>
            </a:r>
            <a:endParaRPr lang="en-US" dirty="0"/>
          </a:p>
          <a:p>
            <a:pPr lvl="1"/>
            <a:r>
              <a:rPr lang="en-US" dirty="0"/>
              <a:t>Odysseus &amp; mob versus Agamemnon &amp; </a:t>
            </a:r>
            <a:r>
              <a:rPr lang="en-US" dirty="0" smtClean="0"/>
              <a:t>Achilles</a:t>
            </a:r>
          </a:p>
          <a:p>
            <a:r>
              <a:rPr lang="en-US" dirty="0" smtClean="0"/>
              <a:t>Gender</a:t>
            </a:r>
          </a:p>
          <a:p>
            <a:pPr lvl="1"/>
            <a:r>
              <a:rPr lang="en-US" dirty="0" smtClean="0"/>
              <a:t>Agamemnon versus women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91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1964268" y="657606"/>
            <a:ext cx="8263466" cy="554279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spAutoFit/>
          </a:bodyPr>
          <a:lstStyle>
            <a:lvl1pPr marL="463550" indent="-463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CHORUS: “And then I came to the swarm of ships: | A vision to thrill the female eye | with the sweetest spasm” (p. 225)</a:t>
            </a:r>
          </a:p>
          <a:p>
            <a:pPr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ACHILLES: “What a strange passion (</a:t>
            </a:r>
            <a:r>
              <a:rPr lang="en-US" altLang="en-US" i="1" dirty="0">
                <a:latin typeface="Arial" panose="020B0604020202020204" pitchFamily="34" charset="0"/>
              </a:rPr>
              <a:t>erōs</a:t>
            </a:r>
            <a:r>
              <a:rPr lang="en-US" altLang="en-US" dirty="0">
                <a:latin typeface="Arial" panose="020B0604020202020204" pitchFamily="34" charset="0"/>
              </a:rPr>
              <a:t>) has for this war | has smitten Hellas (Greece). It’s almost demonic (i.e., it has been sent by the gods)” (p. 246)</a:t>
            </a:r>
          </a:p>
          <a:p>
            <a:pPr>
              <a:lnSpc>
                <a:spcPct val="150000"/>
              </a:lnSpc>
            </a:pPr>
            <a:r>
              <a:rPr lang="en-US" altLang="en-US" dirty="0">
                <a:latin typeface="Arial" panose="020B0604020202020204" pitchFamily="34" charset="0"/>
              </a:rPr>
              <a:t>AGAMEMNON: “The Greek army is possessed by a kind of lust (Aphrodite) to sail at once to this foreign land” (p. 262)</a:t>
            </a:r>
          </a:p>
        </p:txBody>
      </p:sp>
    </p:spTree>
    <p:extLst>
      <p:ext uri="{BB962C8B-B14F-4D97-AF65-F5344CB8AC3E}">
        <p14:creationId xmlns:p14="http://schemas.microsoft.com/office/powerpoint/2010/main" val="87139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42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Why?</a:t>
            </a:r>
            <a:endParaRPr lang="en-US" altLang="en-US"/>
          </a:p>
        </p:txBody>
      </p:sp>
      <p:sp>
        <p:nvSpPr>
          <p:cNvPr id="876553" name="Text Box 9"/>
          <p:cNvSpPr txBox="1">
            <a:spLocks noChangeArrowheads="1"/>
          </p:cNvSpPr>
          <p:nvPr/>
        </p:nvSpPr>
        <p:spPr bwMode="auto">
          <a:xfrm>
            <a:off x="2170033" y="1981200"/>
            <a:ext cx="7851936" cy="304698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en-US" dirty="0"/>
              <a:t>CLYTEMNESTRA</a:t>
            </a:r>
          </a:p>
          <a:p>
            <a:r>
              <a:rPr lang="en-US" altLang="en-US" dirty="0"/>
              <a:t>“If a man should ask you why, </a:t>
            </a:r>
            <a:r>
              <a:rPr lang="en-US" altLang="en-US" dirty="0" smtClean="0"/>
              <a:t>why, Do </a:t>
            </a:r>
            <a:r>
              <a:rPr lang="en-US" altLang="en-US" dirty="0"/>
              <a:t>you kill your daughter, what answer will you make?” (p. 259)</a:t>
            </a:r>
          </a:p>
        </p:txBody>
      </p:sp>
    </p:spTree>
    <p:extLst>
      <p:ext uri="{BB962C8B-B14F-4D97-AF65-F5344CB8AC3E}">
        <p14:creationId xmlns:p14="http://schemas.microsoft.com/office/powerpoint/2010/main" val="279786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Discussion: Why?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81827" y="1755648"/>
            <a:ext cx="8228347" cy="3785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Why does Iphigenia have to die? Yes, Artemis saves her at the last minute — or so we're told. But no one knows that that at first. So why does Iphigenia have to die? Why does Iphigenia 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consent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 to die?</a:t>
            </a:r>
          </a:p>
        </p:txBody>
      </p:sp>
    </p:spTree>
    <p:extLst>
      <p:ext uri="{BB962C8B-B14F-4D97-AF65-F5344CB8AC3E}">
        <p14:creationId xmlns:p14="http://schemas.microsoft.com/office/powerpoint/2010/main" val="326059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Cacoyannis </a:t>
            </a:r>
            <a:r>
              <a:rPr lang="en-US" i="1" dirty="0" smtClean="0">
                <a:solidFill>
                  <a:schemeClr val="bg1"/>
                </a:solidFill>
              </a:rPr>
              <a:t>Iphigenia</a:t>
            </a:r>
            <a:r>
              <a:rPr lang="en-US" dirty="0" smtClean="0">
                <a:solidFill>
                  <a:schemeClr val="bg1"/>
                </a:solidFill>
              </a:rPr>
              <a:t>, finale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77719" y="5791200"/>
            <a:ext cx="5236563" cy="662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200" dirty="0">
                <a:solidFill>
                  <a:srgbClr val="73737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https://youtu.be/iXQVJiNb884</a:t>
            </a:r>
            <a:endParaRPr lang="en-US" sz="3200" dirty="0" smtClean="0">
              <a:solidFill>
                <a:srgbClr val="737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534925"/>
              </p:ext>
            </p:extLst>
          </p:nvPr>
        </p:nvGraphicFramePr>
        <p:xfrm>
          <a:off x="3143250" y="1752600"/>
          <a:ext cx="59055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5" imgW="5904720" imgH="3504600" progId="">
                  <p:embed/>
                </p:oleObj>
              </mc:Choice>
              <mc:Fallback>
                <p:oleObj r:id="rId5" imgW="5904720" imgH="3504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43250" y="1752600"/>
                        <a:ext cx="5905500" cy="350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16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What’s going through Clytemnestra’s head?</a:t>
            </a:r>
          </a:p>
          <a:p>
            <a:r>
              <a:rPr lang="en-US" dirty="0" smtClean="0"/>
              <a:t>How is this like the play? How different?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77719" y="5791200"/>
            <a:ext cx="5236563" cy="662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200" dirty="0">
                <a:solidFill>
                  <a:srgbClr val="73737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https://youtu.be/iXQVJiNb884</a:t>
            </a:r>
            <a:endParaRPr lang="en-US" sz="3200" dirty="0" smtClean="0">
              <a:solidFill>
                <a:srgbClr val="737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80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Agenda</a:t>
            </a:r>
          </a:p>
        </p:txBody>
      </p:sp>
      <p:sp>
        <p:nvSpPr>
          <p:cNvPr id="90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en-US" dirty="0" smtClean="0"/>
              <a:t>Introduction to Play</a:t>
            </a:r>
          </a:p>
          <a:p>
            <a:r>
              <a:rPr lang="en-US" altLang="en-US" dirty="0" smtClean="0"/>
              <a:t>Play Facts, Features</a:t>
            </a:r>
          </a:p>
          <a:p>
            <a:pPr lvl="0"/>
            <a:r>
              <a:rPr lang="en-US" dirty="0" smtClean="0"/>
              <a:t>Discussion</a:t>
            </a:r>
          </a:p>
          <a:p>
            <a:pPr lvl="1"/>
            <a:r>
              <a:rPr lang="en-US" dirty="0" smtClean="0"/>
              <a:t>Why?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588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0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4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 to Play</a:t>
            </a:r>
          </a:p>
        </p:txBody>
      </p:sp>
      <p:sp>
        <p:nvSpPr>
          <p:cNvPr id="80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Play Facts, Features</a:t>
            </a:r>
          </a:p>
        </p:txBody>
      </p:sp>
    </p:spTree>
    <p:extLst>
      <p:ext uri="{BB962C8B-B14F-4D97-AF65-F5344CB8AC3E}">
        <p14:creationId xmlns:p14="http://schemas.microsoft.com/office/powerpoint/2010/main" val="424332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 smtClean="0"/>
              <a:t>Iphigenia at Aulis:</a:t>
            </a:r>
            <a:r>
              <a:rPr lang="en-US" altLang="en-US" dirty="0" smtClean="0"/>
              <a:t> Play Facts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 smtClean="0"/>
              <a:t>Production</a:t>
            </a:r>
          </a:p>
          <a:p>
            <a:pPr lvl="1"/>
            <a:r>
              <a:rPr lang="en-US" altLang="en-US" dirty="0" smtClean="0"/>
              <a:t>March 405 BCE</a:t>
            </a:r>
          </a:p>
          <a:p>
            <a:pPr lvl="1"/>
            <a:r>
              <a:rPr lang="en-US" altLang="en-US" dirty="0" smtClean="0"/>
              <a:t>Posthumous</a:t>
            </a:r>
          </a:p>
          <a:p>
            <a:pPr lvl="1"/>
            <a:r>
              <a:rPr lang="en-US" altLang="en-US" dirty="0" smtClean="0"/>
              <a:t>Tetralogy</a:t>
            </a:r>
          </a:p>
          <a:p>
            <a:pPr lvl="2"/>
            <a:r>
              <a:rPr lang="en-US" altLang="en-US" i="1" dirty="0" smtClean="0"/>
              <a:t>Iphigenia at Aulis</a:t>
            </a:r>
          </a:p>
          <a:p>
            <a:pPr lvl="2"/>
            <a:r>
              <a:rPr lang="en-US" altLang="en-US" i="1" dirty="0" smtClean="0"/>
              <a:t>Alcmaeon</a:t>
            </a:r>
          </a:p>
          <a:p>
            <a:pPr lvl="2"/>
            <a:r>
              <a:rPr lang="en-US" altLang="en-US" i="1" dirty="0" smtClean="0"/>
              <a:t>Bacchae</a:t>
            </a:r>
          </a:p>
          <a:p>
            <a:pPr lvl="2"/>
            <a:r>
              <a:rPr lang="en-US" altLang="en-US" dirty="0" smtClean="0"/>
              <a:t>Satyr play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dirty="0" smtClean="0"/>
              <a:t>Text</a:t>
            </a:r>
          </a:p>
          <a:p>
            <a:pPr lvl="1"/>
            <a:r>
              <a:rPr lang="en-US" altLang="en-US" dirty="0" smtClean="0"/>
              <a:t>Interpolation</a:t>
            </a:r>
          </a:p>
          <a:p>
            <a:pPr lvl="1"/>
            <a:r>
              <a:rPr lang="en-US" altLang="en-US" dirty="0" smtClean="0"/>
              <a:t>Corruption</a:t>
            </a:r>
          </a:p>
          <a:p>
            <a:r>
              <a:rPr lang="en-US" altLang="en-US" dirty="0" smtClean="0"/>
              <a:t>Dramaturgy</a:t>
            </a:r>
          </a:p>
          <a:p>
            <a:pPr lvl="1"/>
            <a:r>
              <a:rPr lang="en-US" altLang="en-US" dirty="0" smtClean="0"/>
              <a:t>Realism</a:t>
            </a:r>
          </a:p>
          <a:p>
            <a:pPr lvl="1"/>
            <a:r>
              <a:rPr lang="en-US" altLang="en-US" dirty="0" smtClean="0"/>
              <a:t>Suspense</a:t>
            </a:r>
            <a:endParaRPr lang="en-US" altLang="en-US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6096000" y="1676400"/>
            <a:ext cx="0" cy="2743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3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Myth: Variant Versions</a:t>
            </a:r>
            <a:endParaRPr lang="en-US" altLang="en-US"/>
          </a:p>
        </p:txBody>
      </p:sp>
      <p:sp>
        <p:nvSpPr>
          <p:cNvPr id="8069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en-US" dirty="0" smtClean="0"/>
              <a:t>Epic Cycle</a:t>
            </a:r>
          </a:p>
          <a:p>
            <a:pPr lvl="1"/>
            <a:r>
              <a:rPr lang="en-US" altLang="en-US" dirty="0" smtClean="0"/>
              <a:t>Agamemnon</a:t>
            </a:r>
          </a:p>
          <a:p>
            <a:pPr lvl="2"/>
            <a:r>
              <a:rPr lang="en-US" altLang="en-US" dirty="0" smtClean="0"/>
              <a:t>Boastful hunter</a:t>
            </a:r>
          </a:p>
          <a:p>
            <a:pPr lvl="1"/>
            <a:r>
              <a:rPr lang="en-US" altLang="en-US" dirty="0" smtClean="0"/>
              <a:t>Artemis</a:t>
            </a:r>
          </a:p>
          <a:p>
            <a:pPr lvl="2"/>
            <a:r>
              <a:rPr lang="en-US" altLang="en-US" dirty="0" smtClean="0"/>
              <a:t>Wrathful wind-reverser</a:t>
            </a:r>
          </a:p>
          <a:p>
            <a:pPr lvl="1"/>
            <a:r>
              <a:rPr lang="en-US" altLang="en-US" dirty="0" smtClean="0"/>
              <a:t>Sacrifice</a:t>
            </a:r>
          </a:p>
          <a:p>
            <a:pPr lvl="2"/>
            <a:r>
              <a:rPr lang="en-US" altLang="en-US" dirty="0" smtClean="0"/>
              <a:t>Deer for girl</a:t>
            </a:r>
          </a:p>
          <a:p>
            <a:pPr lvl="2"/>
            <a:r>
              <a:rPr lang="en-US" altLang="en-US" dirty="0" smtClean="0"/>
              <a:t>Girl to goddess</a:t>
            </a:r>
          </a:p>
          <a:p>
            <a:r>
              <a:rPr lang="en-US" altLang="en-US" dirty="0" smtClean="0"/>
              <a:t>Aeschylus </a:t>
            </a:r>
            <a:r>
              <a:rPr lang="en-US" altLang="en-US" i="1" dirty="0" smtClean="0"/>
              <a:t>Agamemnon</a:t>
            </a:r>
          </a:p>
          <a:p>
            <a:pPr lvl="1"/>
            <a:r>
              <a:rPr lang="en-US" altLang="en-US" dirty="0" smtClean="0"/>
              <a:t>Adverse winds</a:t>
            </a:r>
          </a:p>
          <a:p>
            <a:pPr lvl="1"/>
            <a:r>
              <a:rPr lang="en-US" altLang="en-US" dirty="0" smtClean="0"/>
              <a:t>Iphigenia dies</a:t>
            </a:r>
          </a:p>
          <a:p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Euripides </a:t>
            </a:r>
            <a:r>
              <a:rPr lang="en-US" i="1" dirty="0" smtClean="0"/>
              <a:t>Iphigenia Among the Taurians</a:t>
            </a:r>
            <a:r>
              <a:rPr lang="en-US" dirty="0" smtClean="0"/>
              <a:t> (ca. 414)</a:t>
            </a:r>
          </a:p>
          <a:p>
            <a:pPr lvl="2"/>
            <a:r>
              <a:rPr lang="en-US" altLang="en-US" dirty="0" smtClean="0"/>
              <a:t>Iphigenia as vowed sacrifice</a:t>
            </a:r>
          </a:p>
          <a:p>
            <a:pPr lvl="2"/>
            <a:r>
              <a:rPr lang="en-US" altLang="en-US" dirty="0" smtClean="0"/>
              <a:t>Deer substitution</a:t>
            </a:r>
          </a:p>
          <a:p>
            <a:pPr lvl="2"/>
            <a:r>
              <a:rPr lang="en-US" altLang="en-US" dirty="0" smtClean="0"/>
              <a:t>Relocation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30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0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0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06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06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6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15" grpId="0" build="p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46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233600" y="1143000"/>
            <a:ext cx="4709961" cy="54864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b="1" dirty="0"/>
              <a:t>Double </a:t>
            </a:r>
            <a:r>
              <a:rPr lang="en-US" sz="2000" b="1" dirty="0" smtClean="0"/>
              <a:t>prologue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Agamemnon, Retainer.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Agamemnon on backstory.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i="1" dirty="0" smtClean="0"/>
              <a:t>Parodos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Women of Chalcis on fleet.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/>
              <a:t>1</a:t>
            </a:r>
            <a:r>
              <a:rPr lang="en-US" sz="2000" b="1" baseline="30000" dirty="0"/>
              <a:t>st</a:t>
            </a:r>
            <a:r>
              <a:rPr lang="en-US" sz="2000" b="1" dirty="0"/>
              <a:t> </a:t>
            </a:r>
            <a:r>
              <a:rPr lang="en-US" sz="2000" b="1" dirty="0" smtClean="0"/>
              <a:t>episode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Menelaus &amp; Retainer.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Menelaus &amp; Agamemnon (agōn)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/>
              <a:t>1</a:t>
            </a:r>
            <a:r>
              <a:rPr lang="en-US" sz="2000" b="1" baseline="30000" dirty="0"/>
              <a:t>st</a:t>
            </a:r>
            <a:r>
              <a:rPr lang="en-US" sz="2000" b="1" dirty="0"/>
              <a:t> </a:t>
            </a:r>
            <a:r>
              <a:rPr lang="en-US" sz="2000" b="1" i="1" dirty="0" smtClean="0"/>
              <a:t>stasimon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Good sexual desire (erōs) versus bad.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/>
              <a:t>2</a:t>
            </a:r>
            <a:r>
              <a:rPr lang="en-US" sz="2000" b="1" baseline="30000" dirty="0"/>
              <a:t>nd</a:t>
            </a:r>
            <a:r>
              <a:rPr lang="en-US" sz="2000" b="1" dirty="0"/>
              <a:t> </a:t>
            </a:r>
            <a:r>
              <a:rPr lang="en-US" sz="2000" b="1" dirty="0" smtClean="0"/>
              <a:t>episode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Clytemnestra, Iphigenia, Agamemnon (wedding planning, etc.)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/>
              <a:t>2</a:t>
            </a:r>
            <a:r>
              <a:rPr lang="en-US" sz="2000" b="1" baseline="30000" dirty="0"/>
              <a:t>nd</a:t>
            </a:r>
            <a:r>
              <a:rPr lang="en-US" sz="2000" b="1" dirty="0"/>
              <a:t> </a:t>
            </a:r>
            <a:r>
              <a:rPr lang="en-US" sz="2000" b="1" i="1" dirty="0" smtClean="0"/>
              <a:t>stasimon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SzPct val="75000"/>
              <a:buNone/>
            </a:pPr>
            <a:r>
              <a:rPr lang="en-US" sz="2100" dirty="0"/>
              <a:t>Destruction of Troy. May same not befall Greece! Anger at Helen</a:t>
            </a:r>
            <a:r>
              <a:rPr lang="en-US" sz="21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/>
              <a:t>3</a:t>
            </a:r>
            <a:r>
              <a:rPr lang="en-US" sz="2000" b="1" baseline="30000" dirty="0"/>
              <a:t>rd</a:t>
            </a:r>
            <a:r>
              <a:rPr lang="en-US" sz="2000" b="1" dirty="0"/>
              <a:t> episode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Achilles, Clytemnestra, Retainer. The plot begins to unravel</a:t>
            </a:r>
            <a:r>
              <a:rPr lang="en-US" sz="2100" dirty="0" smtClean="0"/>
              <a:t>.</a:t>
            </a:r>
            <a:endParaRPr lang="en-US" sz="2100" dirty="0"/>
          </a:p>
        </p:txBody>
      </p:sp>
      <p:sp>
        <p:nvSpPr>
          <p:cNvPr id="147047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264110" y="1143000"/>
            <a:ext cx="4709961" cy="54864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3</a:t>
            </a:r>
            <a:r>
              <a:rPr lang="en-US" sz="2000" b="1" baseline="30000" dirty="0" smtClean="0"/>
              <a:t>rd</a:t>
            </a:r>
            <a:r>
              <a:rPr lang="en-US" sz="2000" b="1" dirty="0" smtClean="0"/>
              <a:t> stasimon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Weddings. That of Peleus, and Thetis, parents of Achilles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4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episode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Clytemnestra, Agamemnon, Iphigenia. Showdown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Lyric (sung) dialogue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Clytemnestra, Iphigenia. Grief.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5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</a:t>
            </a:r>
            <a:r>
              <a:rPr lang="en-US" sz="2000" b="1" dirty="0"/>
              <a:t>episode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Iphigenia, Clytemnestra, Achilles. Achilles’ bad news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Lyric </a:t>
            </a:r>
            <a:r>
              <a:rPr lang="en-US" sz="2000" b="1" dirty="0"/>
              <a:t>(sung) dialogue</a:t>
            </a:r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Iphigenia, Clytemnestra, Chorus. Iphigenia says goodbye.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b="1" dirty="0" smtClean="0"/>
              <a:t>Exodos</a:t>
            </a:r>
            <a:endParaRPr lang="en-US" sz="2000" b="1" dirty="0"/>
          </a:p>
          <a:p>
            <a:pPr marL="457200" lvl="1" indent="0"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2100" dirty="0"/>
              <a:t>Clytemnestra, messenger. Messenger narrates the sacrifice miracle.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1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70468" name="Rectangle 4"/>
          <p:cNvSpPr>
            <a:spLocks noGrp="1" noChangeArrowheads="1"/>
          </p:cNvSpPr>
          <p:nvPr>
            <p:ph type="title"/>
          </p:nvPr>
        </p:nvSpPr>
        <p:spPr>
          <a:xfrm>
            <a:off x="3413755" y="241089"/>
            <a:ext cx="5364546" cy="646331"/>
          </a:xfrm>
          <a:noFill/>
        </p:spPr>
        <p:txBody>
          <a:bodyPr wrap="none" anchor="ctr"/>
          <a:lstStyle/>
          <a:p>
            <a:pPr algn="ctr"/>
            <a:r>
              <a:rPr lang="en-US" sz="3600" dirty="0"/>
              <a:t> </a:t>
            </a:r>
            <a:r>
              <a:rPr lang="en-US" sz="3600" dirty="0" smtClean="0"/>
              <a:t>Analysis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8224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IA: Euripidean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Background Prologue</a:t>
            </a:r>
          </a:p>
          <a:p>
            <a:pPr lvl="1"/>
            <a:r>
              <a:rPr lang="en-US" dirty="0" smtClean="0"/>
              <a:t>Agamemnon’s speech, pp. 220 ff.</a:t>
            </a:r>
          </a:p>
          <a:p>
            <a:r>
              <a:rPr lang="en-US" i="1" dirty="0" smtClean="0"/>
              <a:t>De</a:t>
            </a:r>
            <a:r>
              <a:rPr lang="en-US" dirty="0" smtClean="0"/>
              <a:t>-emphasized chorus</a:t>
            </a:r>
          </a:p>
          <a:p>
            <a:r>
              <a:rPr lang="en-US" dirty="0" smtClean="0"/>
              <a:t>Actors singing</a:t>
            </a:r>
          </a:p>
          <a:p>
            <a:r>
              <a:rPr lang="en-US" dirty="0" smtClean="0"/>
              <a:t>Anti-mythological realism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Anti-heroism</a:t>
            </a:r>
          </a:p>
          <a:p>
            <a:r>
              <a:rPr lang="en-US" dirty="0" smtClean="0"/>
              <a:t>Intrigue/deception</a:t>
            </a:r>
          </a:p>
          <a:p>
            <a:r>
              <a:rPr lang="en-US" i="1" dirty="0" smtClean="0"/>
              <a:t>Deus ex machina</a:t>
            </a:r>
          </a:p>
        </p:txBody>
      </p:sp>
    </p:spTree>
    <p:extLst>
      <p:ext uri="{BB962C8B-B14F-4D97-AF65-F5344CB8AC3E}">
        <p14:creationId xmlns:p14="http://schemas.microsoft.com/office/powerpoint/2010/main" val="180484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ancient_tragedy">
  <a:themeElements>
    <a:clrScheme name="Custom 1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00B0F0"/>
      </a:hlink>
      <a:folHlink>
        <a:srgbClr val="00B0F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rgbClr val="FF0000"/>
          </a:solidFill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lnSpc>
            <a:spcPct val="125000"/>
          </a:lnSpc>
          <a:defRPr sz="3200" dirty="0" smtClean="0">
            <a:solidFill>
              <a:srgbClr val="737373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3_soph_oedipus_king.pptx" id="{283AA5F1-DA7F-4364-A017-01D85BD7975E}" vid="{A6B068D4-4CB5-4048-A4FC-7AB79EE350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ancient_tragedy</Template>
  <TotalTime>262</TotalTime>
  <Words>1901</Words>
  <Application>Microsoft Office PowerPoint</Application>
  <PresentationFormat>Widescreen</PresentationFormat>
  <Paragraphs>249</Paragraphs>
  <Slides>15</Slides>
  <Notes>15</Notes>
  <HiddenSlides>1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Candara</vt:lpstr>
      <vt:lpstr>Century Gothic</vt:lpstr>
      <vt:lpstr>Tahoma</vt:lpstr>
      <vt:lpstr>Times New Roman</vt:lpstr>
      <vt:lpstr>Wingdings</vt:lpstr>
      <vt:lpstr>ancient_tragedy</vt:lpstr>
      <vt:lpstr>Euripides’ Iphigenia at Aulis</vt:lpstr>
      <vt:lpstr>Cacoyannis Iphigenia, finale</vt:lpstr>
      <vt:lpstr>Questions</vt:lpstr>
      <vt:lpstr>Agenda</vt:lpstr>
      <vt:lpstr>Introduction to Play</vt:lpstr>
      <vt:lpstr>Iphigenia at Aulis: Play Facts</vt:lpstr>
      <vt:lpstr>Myth: Variant Versions</vt:lpstr>
      <vt:lpstr> Analysis</vt:lpstr>
      <vt:lpstr>IA: Euripidean Features</vt:lpstr>
      <vt:lpstr>Play — Topicality?</vt:lpstr>
      <vt:lpstr>IA: Themes</vt:lpstr>
      <vt:lpstr>PowerPoint Presentation</vt:lpstr>
      <vt:lpstr>Discussion</vt:lpstr>
      <vt:lpstr>Why?</vt:lpstr>
      <vt:lpstr>Discussion: Why?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Euripides’ Iphigenia at Aulis</dc:title>
  <dc:creator>Scholtz, Andrew</dc:creator>
  <cp:lastModifiedBy>Scholtz, Andrew</cp:lastModifiedBy>
  <cp:revision>22</cp:revision>
  <cp:lastPrinted>2020-03-26T21:51:17Z</cp:lastPrinted>
  <dcterms:created xsi:type="dcterms:W3CDTF">2020-03-26T17:08:04Z</dcterms:created>
  <dcterms:modified xsi:type="dcterms:W3CDTF">2020-03-26T21:56:15Z</dcterms:modified>
</cp:coreProperties>
</file>