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3" r:id="rId1"/>
  </p:sldMasterIdLst>
  <p:notesMasterIdLst>
    <p:notesMasterId r:id="rId14"/>
  </p:notesMasterIdLst>
  <p:handoutMasterIdLst>
    <p:handoutMasterId r:id="rId15"/>
  </p:handoutMasterIdLst>
  <p:sldIdLst>
    <p:sldId id="256" r:id="rId2"/>
    <p:sldId id="278" r:id="rId3"/>
    <p:sldId id="260" r:id="rId4"/>
    <p:sldId id="261" r:id="rId5"/>
    <p:sldId id="263" r:id="rId6"/>
    <p:sldId id="266" r:id="rId7"/>
    <p:sldId id="267" r:id="rId8"/>
    <p:sldId id="269" r:id="rId9"/>
    <p:sldId id="272" r:id="rId10"/>
    <p:sldId id="279" r:id="rId11"/>
    <p:sldId id="275" r:id="rId12"/>
    <p:sldId id="277" r:id="rId1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FFFF"/>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396" autoAdjust="0"/>
    <p:restoredTop sz="96395" autoAdjust="0"/>
  </p:normalViewPr>
  <p:slideViewPr>
    <p:cSldViewPr showGuides="1">
      <p:cViewPr varScale="1">
        <p:scale>
          <a:sx n="111" d="100"/>
          <a:sy n="111" d="100"/>
        </p:scale>
        <p:origin x="1254" y="114"/>
      </p:cViewPr>
      <p:guideLst>
        <p:guide pos="3840"/>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55" d="100"/>
          <a:sy n="55" d="100"/>
        </p:scale>
        <p:origin x="-2814" y="-7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p:txBody>
          <a:bodyPr/>
          <a:lstStyle/>
          <a:p>
            <a:fld id="{2A9D746A-7E62-4936-A7EF-A008BEA828E9}" type="datetime1">
              <a:rPr lang="en-US" smtClean="0"/>
              <a:pPr/>
              <a:t>3/31/2020</a:t>
            </a:fld>
            <a:endParaRPr lang="en-US"/>
          </a:p>
        </p:txBody>
      </p:sp>
      <p:sp>
        <p:nvSpPr>
          <p:cNvPr id="7" name="Rectangle 7"/>
          <p:cNvSpPr>
            <a:spLocks noGrp="1" noChangeArrowheads="1"/>
          </p:cNvSpPr>
          <p:nvPr>
            <p:ph type="sldNum" sz="quarter" idx="5"/>
          </p:nvPr>
        </p:nvSpPr>
        <p:spPr/>
        <p:txBody>
          <a:bodyPr/>
          <a:lstStyle/>
          <a:p>
            <a:fld id="{38F7E310-C09E-46CB-A1E9-9573CCBFC167}" type="slidenum">
              <a:rPr lang="en-US" smtClean="0"/>
              <a:pPr/>
              <a:t>1</a:t>
            </a:fld>
            <a:endParaRPr lang="en-US"/>
          </a:p>
        </p:txBody>
      </p:sp>
      <p:sp>
        <p:nvSpPr>
          <p:cNvPr id="117763" name="Rectangle 3"/>
          <p:cNvSpPr>
            <a:spLocks noGrp="1" noChangeArrowheads="1"/>
          </p:cNvSpPr>
          <p:nvPr>
            <p:ph type="body" idx="1"/>
          </p:nvPr>
        </p:nvSpPr>
        <p:spPr/>
        <p:txBody>
          <a:bodyPr/>
          <a:lstStyle/>
          <a:p>
            <a:r>
              <a:rPr lang="en-US" dirty="0"/>
              <a:t>I’d like to start with some discussion. And I’d like to start that discussion by asking that, as we discuss, we keep the chat box from gratuitous comment, jokes, etc. as much as possible. All of us are going to need to follow what’ll be happening there, and we absolutely need to keep the noise level down.</a:t>
            </a:r>
          </a:p>
          <a:p>
            <a:r>
              <a:rPr lang="en-US" dirty="0"/>
              <a:t>Also, if our discussion today begins to approach sensitive areas, as I think it will with this play, we need to keep  discussion </a:t>
            </a:r>
            <a:r>
              <a:rPr lang="en-US" i="1" dirty="0"/>
              <a:t>respectful</a:t>
            </a:r>
            <a:r>
              <a:rPr lang="en-US" dirty="0"/>
              <a:t> and </a:t>
            </a:r>
            <a:r>
              <a:rPr lang="en-US" i="1" dirty="0"/>
              <a:t>cordial</a:t>
            </a:r>
            <a:r>
              <a:rPr lang="en-US" dirty="0"/>
              <a:t>. I’ll do my best to hold up my end, and I hope you do, yours.</a:t>
            </a:r>
          </a:p>
          <a:p>
            <a:endParaRPr lang="en-US" dirty="0"/>
          </a:p>
          <a:p>
            <a:r>
              <a:rPr lang="en-US" dirty="0" err="1"/>
              <a:t>Makron</a:t>
            </a:r>
            <a:r>
              <a:rPr lang="en-US" dirty="0"/>
              <a:t> (Greek (Attic), active about 490 - 480 B.C.)</a:t>
            </a:r>
            <a:r>
              <a:rPr lang="en-US" dirty="0" smtClean="0"/>
              <a:t/>
            </a:r>
            <a:br>
              <a:rPr lang="en-US" dirty="0" smtClean="0"/>
            </a:br>
            <a:r>
              <a:rPr lang="en-US" i="1" dirty="0"/>
              <a:t>Attic Red-Figure Cup</a:t>
            </a:r>
            <a:r>
              <a:rPr lang="en-US" dirty="0"/>
              <a:t>, about 480 B.C., Terracotta</a:t>
            </a:r>
            <a:r>
              <a:rPr lang="en-US" dirty="0" smtClean="0"/>
              <a:t/>
            </a:r>
            <a:br>
              <a:rPr lang="en-US" dirty="0" smtClean="0"/>
            </a:br>
            <a:r>
              <a:rPr lang="en-US" dirty="0"/>
              <a:t>8.2 × 25.9 × 19.4 cm (3 1/4 × 10 3/16 × 7 5/8 in.), 86.AE.291</a:t>
            </a:r>
            <a:r>
              <a:rPr lang="en-US" dirty="0" smtClean="0"/>
              <a:t/>
            </a:r>
            <a:br>
              <a:rPr lang="en-US" dirty="0" smtClean="0"/>
            </a:br>
            <a:r>
              <a:rPr lang="en-US" dirty="0"/>
              <a:t>The J. Paul Getty Museum, Villa Collection, Malibu, California</a:t>
            </a:r>
          </a:p>
          <a:p>
            <a:endParaRPr lang="en-US" dirty="0"/>
          </a:p>
          <a:p>
            <a:r>
              <a:rPr lang="en-US" dirty="0"/>
              <a:t>Laconian black-figure cup, attributed to the Rider Painter; ca. 560-550 BCE.  Now in the Cabinet des </a:t>
            </a:r>
            <a:r>
              <a:rPr lang="en-US" dirty="0" err="1"/>
              <a:t>Médailles</a:t>
            </a:r>
            <a:r>
              <a:rPr lang="en-US" dirty="0"/>
              <a:t>, Paris.</a:t>
            </a:r>
          </a:p>
          <a:p>
            <a:r>
              <a:rPr lang="en-US" dirty="0" smtClean="0"/>
              <a:t>https://lionofchaeronea.tumblr.com/post/112258183027/odysseus-and-his-men-blind-the-cyclops-polyphemus</a:t>
            </a:r>
          </a:p>
        </p:txBody>
      </p:sp>
      <p:sp>
        <p:nvSpPr>
          <p:cNvPr id="6" name="Slide Image Placeholder 5"/>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1445019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issue: to receive or not to receive hospitably.</a:t>
            </a:r>
          </a:p>
          <a:p>
            <a:r>
              <a:rPr lang="en-US" dirty="0" smtClean="0"/>
              <a:t>tragicizing dialogue with political-topical</a:t>
            </a:r>
            <a:r>
              <a:rPr lang="en-US" baseline="0" dirty="0" smtClean="0"/>
              <a:t> overtones (cf. OAC </a:t>
            </a:r>
            <a:r>
              <a:rPr lang="en-US" baseline="0" dirty="0" err="1" smtClean="0"/>
              <a:t>oed’s</a:t>
            </a:r>
            <a:r>
              <a:rPr lang="en-US" baseline="0" dirty="0" smtClean="0"/>
              <a:t> arrival):</a:t>
            </a:r>
          </a:p>
          <a:p>
            <a:pPr lvl="1"/>
            <a:r>
              <a:rPr lang="en-US" dirty="0" smtClean="0"/>
              <a:t>ODYSSEUS  Where are the walls and city-towers?</a:t>
            </a:r>
          </a:p>
          <a:p>
            <a:pPr lvl="1"/>
            <a:r>
              <a:rPr lang="en-US" dirty="0" smtClean="0"/>
              <a:t>SILENUS  This is no city, No man inhabits here.</a:t>
            </a:r>
          </a:p>
          <a:p>
            <a:pPr lvl="1"/>
            <a:r>
              <a:rPr lang="en-US" dirty="0" smtClean="0"/>
              <a:t>ODYSSEUS  Who does inhabit it? Wild animals?</a:t>
            </a:r>
          </a:p>
          <a:p>
            <a:pPr lvl="1"/>
            <a:r>
              <a:rPr lang="en-US" dirty="0" smtClean="0"/>
              <a:t>SILENUS  The Cyclopes. They live in caves, not houses.</a:t>
            </a:r>
          </a:p>
          <a:p>
            <a:pPr lvl="1"/>
            <a:r>
              <a:rPr lang="en-US" dirty="0" smtClean="0"/>
              <a:t>ODYSSEUS  Who governs them? Or do the people rule?</a:t>
            </a:r>
          </a:p>
          <a:p>
            <a:pPr lvl="1"/>
            <a:r>
              <a:rPr lang="en-US" dirty="0" smtClean="0"/>
              <a:t>SILENUS They are savages. There is no government.</a:t>
            </a:r>
          </a:p>
          <a:p>
            <a:pPr>
              <a:buFontTx/>
              <a:buNone/>
            </a:pPr>
            <a:r>
              <a:rPr lang="en-US" dirty="0" smtClean="0"/>
              <a:t>TRADITIONAL TREATMENT</a:t>
            </a:r>
          </a:p>
          <a:p>
            <a:pPr lvl="1">
              <a:buFontTx/>
              <a:buNone/>
            </a:pPr>
            <a:r>
              <a:rPr lang="en-US" dirty="0" smtClean="0"/>
              <a:t>Odysseus</a:t>
            </a:r>
          </a:p>
          <a:p>
            <a:pPr lvl="2"/>
            <a:r>
              <a:rPr lang="en-US" dirty="0" smtClean="0"/>
              <a:t>crafty</a:t>
            </a:r>
          </a:p>
          <a:p>
            <a:pPr lvl="2"/>
            <a:r>
              <a:rPr lang="en-US" dirty="0" smtClean="0"/>
              <a:t>intelligent</a:t>
            </a:r>
          </a:p>
          <a:p>
            <a:pPr lvl="2"/>
            <a:r>
              <a:rPr lang="en-US" dirty="0" smtClean="0"/>
              <a:t>resourceful</a:t>
            </a:r>
          </a:p>
          <a:p>
            <a:pPr lvl="1"/>
            <a:r>
              <a:rPr lang="en-US" dirty="0" smtClean="0"/>
              <a:t>Poly</a:t>
            </a:r>
          </a:p>
          <a:p>
            <a:pPr lvl="2"/>
            <a:r>
              <a:rPr lang="en-US" dirty="0" smtClean="0"/>
              <a:t>stupid</a:t>
            </a:r>
          </a:p>
          <a:p>
            <a:pPr lvl="2"/>
            <a:r>
              <a:rPr lang="en-US" dirty="0" smtClean="0"/>
              <a:t>barbaric</a:t>
            </a:r>
          </a:p>
          <a:p>
            <a:pPr lvl="2"/>
            <a:r>
              <a:rPr lang="en-US" dirty="0" smtClean="0"/>
              <a:t>naive</a:t>
            </a:r>
          </a:p>
          <a:p>
            <a:r>
              <a:rPr lang="en-US" dirty="0" smtClean="0"/>
              <a:t>… IN </a:t>
            </a:r>
            <a:r>
              <a:rPr lang="en-US" i="1" dirty="0" smtClean="0"/>
              <a:t>AGON</a:t>
            </a:r>
            <a:r>
              <a:rPr lang="en-US" dirty="0" smtClean="0"/>
              <a:t> IN </a:t>
            </a:r>
            <a:r>
              <a:rPr lang="en-US" i="1" dirty="0" smtClean="0"/>
              <a:t>CYCLOPS</a:t>
            </a:r>
            <a:endParaRPr lang="en-US" dirty="0" smtClean="0"/>
          </a:p>
          <a:p>
            <a:r>
              <a:rPr lang="en-US" dirty="0" smtClean="0"/>
              <a:t>DEBATE</a:t>
            </a:r>
          </a:p>
          <a:p>
            <a:r>
              <a:rPr lang="en-US" dirty="0" smtClean="0"/>
              <a:t>poly p. 530: “No sacrifices do I celebrate – except to myself: … To eat and to drink from day to day / without a care in the world, / that’s the Zeus for any man of sense.”</a:t>
            </a:r>
          </a:p>
          <a:p>
            <a:r>
              <a:rPr lang="en-US" dirty="0" smtClean="0"/>
              <a:t>do we detect here </a:t>
            </a:r>
            <a:r>
              <a:rPr lang="en-US" i="1" dirty="0" smtClean="0"/>
              <a:t>un</a:t>
            </a:r>
            <a:r>
              <a:rPr lang="en-US" i="0" dirty="0" smtClean="0"/>
              <a:t>tragic features? tragic ones?</a:t>
            </a:r>
          </a:p>
          <a:p>
            <a:pPr lvl="1"/>
            <a:r>
              <a:rPr lang="en-US" dirty="0" smtClean="0"/>
              <a:t>Cyclops sophist</a:t>
            </a:r>
          </a:p>
          <a:p>
            <a:pPr lvl="2"/>
            <a:r>
              <a:rPr lang="en-US" dirty="0" smtClean="0"/>
              <a:t>rejects gods</a:t>
            </a:r>
          </a:p>
          <a:p>
            <a:pPr lvl="2"/>
            <a:r>
              <a:rPr lang="en-US" dirty="0" smtClean="0"/>
              <a:t>rejects conventional law (</a:t>
            </a:r>
            <a:r>
              <a:rPr lang="en-US" i="1" dirty="0" smtClean="0"/>
              <a:t>nomos</a:t>
            </a:r>
            <a:r>
              <a:rPr lang="en-US" dirty="0" smtClean="0"/>
              <a:t>): “As for those who embroider human life with their little laws - damn the lot of them”</a:t>
            </a:r>
          </a:p>
          <a:p>
            <a:pPr lvl="2"/>
            <a:r>
              <a:rPr lang="en-US" dirty="0" smtClean="0"/>
              <a:t>asserts selfish satisfaction of desires as supreme law</a:t>
            </a:r>
          </a:p>
          <a:p>
            <a:pPr lvl="3"/>
            <a:r>
              <a:rPr lang="en-US" dirty="0" smtClean="0"/>
              <a:t>Seaford on resemblance to Callicles in </a:t>
            </a:r>
            <a:r>
              <a:rPr lang="en-US" i="1" dirty="0" smtClean="0"/>
              <a:t>Gorgias</a:t>
            </a:r>
            <a:r>
              <a:rPr lang="en-US" dirty="0" smtClean="0"/>
              <a:t>: “strong individuals have duty, based on [nature], to satisfy their desires at the expense of [laws], which are to be despised as the creation of weak individuals”</a:t>
            </a:r>
          </a:p>
          <a:p>
            <a:pPr lvl="3"/>
            <a:r>
              <a:rPr lang="en-US" dirty="0" smtClean="0"/>
              <a:t>“equality under the law” an axiom of democracy</a:t>
            </a:r>
          </a:p>
          <a:p>
            <a:pPr lvl="3"/>
            <a:r>
              <a:rPr lang="en-US" dirty="0" smtClean="0"/>
              <a:t>might is right</a:t>
            </a:r>
          </a:p>
          <a:p>
            <a:pPr lvl="2"/>
            <a:r>
              <a:rPr lang="en-US" dirty="0" smtClean="0"/>
              <a:t>in essence, rejects democracy like some oligarch from 411, or like some tyrant</a:t>
            </a:r>
          </a:p>
          <a:p>
            <a:pPr lvl="1"/>
            <a:endParaRPr lang="en-US" i="0" baseline="0" dirty="0" smtClean="0"/>
          </a:p>
          <a:p>
            <a:pPr lvl="1"/>
            <a:r>
              <a:rPr lang="en-US" dirty="0" smtClean="0"/>
              <a:t>Cyclops’ ate??</a:t>
            </a:r>
          </a:p>
          <a:p>
            <a:pPr lvl="2"/>
            <a:r>
              <a:rPr lang="en-US" dirty="0" smtClean="0"/>
              <a:t>antinomian, </a:t>
            </a:r>
            <a:r>
              <a:rPr lang="en-US" dirty="0" err="1" smtClean="0"/>
              <a:t>antipolitical</a:t>
            </a:r>
            <a:r>
              <a:rPr lang="en-US" dirty="0" smtClean="0"/>
              <a:t>, </a:t>
            </a:r>
            <a:r>
              <a:rPr lang="en-US" dirty="0" err="1" smtClean="0"/>
              <a:t>anticultural</a:t>
            </a:r>
            <a:r>
              <a:rPr lang="en-US" dirty="0" smtClean="0"/>
              <a:t> Cyclops immediately falls for the attractions of the Dionysian</a:t>
            </a:r>
          </a:p>
          <a:p>
            <a:pPr lvl="3"/>
            <a:r>
              <a:rPr lang="en-US" dirty="0" smtClean="0"/>
              <a:t>to be destroyed - to free his “subjects” - he has to be convinced </a:t>
            </a:r>
            <a:r>
              <a:rPr lang="en-US" i="1" dirty="0" smtClean="0"/>
              <a:t>not</a:t>
            </a:r>
            <a:r>
              <a:rPr lang="en-US" dirty="0" smtClean="0"/>
              <a:t> to be sociable, </a:t>
            </a:r>
            <a:r>
              <a:rPr lang="en-US" i="1" dirty="0" smtClean="0"/>
              <a:t>not</a:t>
            </a:r>
            <a:r>
              <a:rPr lang="en-US" dirty="0" smtClean="0"/>
              <a:t> to share, not to create society among the savage, hermetic, misanthropic Cyclopes</a:t>
            </a:r>
          </a:p>
          <a:p>
            <a:pPr lvl="3"/>
            <a:r>
              <a:rPr lang="en-US" dirty="0" smtClean="0"/>
              <a:t>ironically, the rustic, non-urban satyrs participate in this fatal socialization of the Cyclops</a:t>
            </a:r>
          </a:p>
          <a:p>
            <a:pPr lvl="2"/>
            <a:r>
              <a:rPr lang="en-US" dirty="0" smtClean="0"/>
              <a:t>therein lies the Dionysian, poetic justice</a:t>
            </a:r>
          </a:p>
          <a:p>
            <a:pPr lvl="3"/>
            <a:r>
              <a:rPr lang="en-US" dirty="0" smtClean="0"/>
              <a:t>the clash of his superhuman and subhuman qualities, of his hubristic rejection of sociality, creates in him the irresistible urge for sociality</a:t>
            </a:r>
          </a:p>
          <a:p>
            <a:pPr lvl="3"/>
            <a:r>
              <a:rPr lang="en-US" dirty="0" smtClean="0"/>
              <a:t>like Oedipus, he is blinded and even more radically cut off</a:t>
            </a:r>
          </a:p>
          <a:p>
            <a:pPr lvl="3"/>
            <a:r>
              <a:rPr lang="en-US" dirty="0" smtClean="0"/>
              <a:t>with suffering comes initiation into knowledge, but knowledge too late, knowledge that blinds</a:t>
            </a:r>
          </a:p>
          <a:p>
            <a:pPr lvl="3"/>
            <a:r>
              <a:rPr lang="en-US" dirty="0" smtClean="0"/>
              <a:t>so beware the rejection of Dionysus!!</a:t>
            </a:r>
          </a:p>
          <a:p>
            <a:pPr lvl="1"/>
            <a:r>
              <a:rPr lang="en-US" dirty="0" smtClean="0"/>
              <a:t>end of the Cyclops’ reign, destruction of his house</a:t>
            </a:r>
          </a:p>
          <a:p>
            <a:pPr lvl="2"/>
            <a:r>
              <a:rPr lang="en-US" dirty="0" smtClean="0"/>
              <a:t>a very tragic satyr drama</a:t>
            </a:r>
          </a:p>
          <a:p>
            <a:pPr lvl="3"/>
            <a:r>
              <a:rPr lang="en-US" dirty="0" smtClean="0"/>
              <a:t>play seems to punish wickedness - to punish the barbarism of Cyclops, who refuses to acknowledge the Greekness of his home island, Sicily</a:t>
            </a:r>
          </a:p>
          <a:p>
            <a:pPr lvl="3"/>
            <a:r>
              <a:rPr lang="en-US" dirty="0" smtClean="0"/>
              <a:t>yet we can view Cyclops as a victim too: of Greek hubris, that, like Athenian hubris during invasion of Sicily, feels it can overrun and devastate any land it wants (Troy, e.g.)</a:t>
            </a:r>
          </a:p>
          <a:p>
            <a:pPr lvl="1"/>
            <a:r>
              <a:rPr lang="en-US" i="1" baseline="0" dirty="0" smtClean="0"/>
              <a:t>if these quasi-”modern” discourses are tragic, what, if anything, does that say about the place and time – democratic </a:t>
            </a:r>
            <a:r>
              <a:rPr lang="en-US" i="1" baseline="0" dirty="0" err="1" smtClean="0"/>
              <a:t>athens</a:t>
            </a:r>
            <a:r>
              <a:rPr lang="en-US" i="1" baseline="0" dirty="0" smtClean="0"/>
              <a:t> – that they evoke?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1677144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
        <p:nvSpPr>
          <p:cNvPr id="12" name="Slide Image Placeholder 11"/>
          <p:cNvSpPr>
            <a:spLocks noGrp="1" noRot="1" noChangeAspect="1"/>
          </p:cNvSpPr>
          <p:nvPr>
            <p:ph type="sldImg"/>
          </p:nvPr>
        </p:nvSpPr>
        <p:spPr>
          <a:xfrm>
            <a:off x="1682750" y="487363"/>
            <a:ext cx="3738563" cy="2103437"/>
          </a:xfrm>
        </p:spPr>
      </p:sp>
      <p:sp>
        <p:nvSpPr>
          <p:cNvPr id="13" name="Notes Placeholder 12"/>
          <p:cNvSpPr>
            <a:spLocks noGrp="1"/>
          </p:cNvSpPr>
          <p:nvPr>
            <p:ph type="body" idx="1"/>
          </p:nvPr>
        </p:nvSpPr>
        <p:spPr/>
        <p:txBody>
          <a:bodyPr/>
          <a:lstStyle/>
          <a:p>
            <a:endParaRPr lang="en-US"/>
          </a:p>
        </p:txBody>
      </p:sp>
    </p:spTree>
    <p:extLst>
      <p:ext uri="{BB962C8B-B14F-4D97-AF65-F5344CB8AC3E}">
        <p14:creationId xmlns:p14="http://schemas.microsoft.com/office/powerpoint/2010/main" val="296098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2365071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r>
              <a:rPr lang="en-US" dirty="0" smtClean="0"/>
              <a:t>So, discussion starts from this brief passage, which I’d like two of you to read for the class.</a:t>
            </a:r>
          </a:p>
          <a:p>
            <a:r>
              <a:rPr lang="en-US" dirty="0" smtClean="0"/>
              <a:t>[they read]</a:t>
            </a:r>
          </a:p>
          <a:p>
            <a:r>
              <a:rPr lang="en-US" dirty="0" smtClean="0"/>
              <a:t>That was from the first episode; you’ll notice that the stage direction in brackets (Euripides didn’t write that; the translator did) has Odysseus as shocked when he delivers his line. That prompts me to ask if any of you were shocked.</a:t>
            </a:r>
          </a:p>
          <a:p>
            <a:r>
              <a:rPr lang="en-US" dirty="0" smtClean="0"/>
              <a:t>Please enter a brief comment in the chat box.</a:t>
            </a:r>
          </a:p>
          <a:p>
            <a:r>
              <a:rPr lang="en-US" dirty="0" smtClean="0"/>
              <a:t>SATYR: Look here, Odysseus, </a:t>
            </a:r>
          </a:p>
          <a:p>
            <a:r>
              <a:rPr lang="en-US" dirty="0" smtClean="0"/>
              <a:t> there’s a matter we’d like to discuss with you. ODYSSEUS: Go ahead . . . Friend to friend. Nothing nicer. SATYR: Well, when you laid waste Troy, did you also lay Helen? ODYSSEUS: [rather shocked] We laid waste the whole house of Priam. SATYR: Yes, but, </a:t>
            </a:r>
          </a:p>
          <a:p>
            <a:r>
              <a:rPr lang="en-US" dirty="0" smtClean="0"/>
              <a:t> when you got hold of that little piece of fluff, </a:t>
            </a:r>
          </a:p>
          <a:p>
            <a:r>
              <a:rPr lang="en-US" dirty="0" smtClean="0"/>
              <a:t> did you all line up to run her through </a:t>
            </a:r>
          </a:p>
          <a:p>
            <a:r>
              <a:rPr lang="en-US" dirty="0" smtClean="0"/>
              <a:t> in a gang-bang fuck—</a:t>
            </a:r>
          </a:p>
          <a:p>
            <a:r>
              <a:rPr lang="en-US" dirty="0" smtClean="0"/>
              <a:t> give her for once her fill of a man? The slut! Bowled over by the sight of men </a:t>
            </a:r>
          </a:p>
          <a:p>
            <a:r>
              <a:rPr lang="en-US" dirty="0" smtClean="0"/>
              <a:t> with embroidered pants and pretty legs, </a:t>
            </a:r>
          </a:p>
          <a:p>
            <a:r>
              <a:rPr lang="en-US" dirty="0" smtClean="0"/>
              <a:t> and a gold chain dangling from his neck, </a:t>
            </a:r>
          </a:p>
          <a:p>
            <a:r>
              <a:rPr lang="en-US" dirty="0" smtClean="0"/>
              <a:t> deserting the best of men all forlorn . . . Poor Menelaus! I just wish there were no women at all in the world, except one or two—for me.</a:t>
            </a:r>
          </a:p>
          <a:p>
            <a:endParaRPr lang="en-US" dirty="0" smtClean="0"/>
          </a:p>
          <a:p>
            <a:r>
              <a:rPr lang="en-US" dirty="0" smtClean="0"/>
              <a:t>Roche, Paul. Euripides: Ten Plays (Kindle Locations 10248-10258). Penguin Publishing Group. Kindle Edition. </a:t>
            </a:r>
          </a:p>
          <a:p>
            <a:endParaRPr lang="en-US" dirty="0" smtClean="0"/>
          </a:p>
          <a:p>
            <a:r>
              <a:rPr lang="en-US" dirty="0" smtClean="0"/>
              <a:t>CYCLOPS: You, you mobsters, you’ve done me</a:t>
            </a:r>
          </a:p>
          <a:p>
            <a:r>
              <a:rPr lang="en-US" dirty="0" smtClean="0"/>
              <a:t>in. </a:t>
            </a:r>
          </a:p>
          <a:p>
            <a:r>
              <a:rPr lang="en-US" dirty="0" smtClean="0"/>
              <a:t> But you won’t get out of these rocks alive to celebrate. </a:t>
            </a:r>
          </a:p>
          <a:p>
            <a:r>
              <a:rPr lang="en-US" dirty="0" smtClean="0"/>
              <a:t> I’ll stand here and block the cavern with both hands. [As CYCLOPS spread-eagles himself across the entrance of the cave, the SATYRS mock him from within] A SATYR: What’s the matter, Cyclops? CYCLOPS: I’m wiped out. ANOTHER: You don’t look too good. CYCLOPS: I’m in agony. ANOTHER: Did you fall into the fire—smashed? CYCLOPS: Nobody has destroyed me. ANOTHER: So no one’s hurt you? CYCLOPS: Yes, Nobody blinded me. ANOTHER: So you’re not blind? CYCLOPS: I am—damn you! ANOTHER: But how could nobody blind you? CYCLOPS: You’re jeering at me. Where is Nobody? SATYR (leader): Nobody’s nowhere, Cyclops. CYCLOPS: Idiot, I mean the stranger, the swine: </a:t>
            </a:r>
          </a:p>
          <a:p>
            <a:r>
              <a:rPr lang="en-US" dirty="0" smtClean="0"/>
              <a:t> he’s finished me. Did it with wine. SATYR: Ah, wine! One can’t wrestle with wine. CYCLOPS: For the gods’ sake tell me, have they got away? Or are they still inside? SATYR: They’re standing very still over there, </a:t>
            </a:r>
          </a:p>
          <a:p>
            <a:r>
              <a:rPr lang="en-US" dirty="0" smtClean="0"/>
              <a:t> underneath a ledge of rock. CYCLOPS: On which side? SATYR: To your right. [CYCLOPS deserts his post at the entrance of the cave and starts groping towards the rocks on his right while ODYSSEUS and his CREW slip out of the cave] CYCLOPS: Where exactly? SATYR: Up against that rock. Got it? CYCLOPS: [lunging at a rock] </a:t>
            </a:r>
          </a:p>
          <a:p>
            <a:r>
              <a:rPr lang="en-US" dirty="0" smtClean="0"/>
              <a:t> </a:t>
            </a:r>
            <a:r>
              <a:rPr lang="en-US" dirty="0" err="1" smtClean="0"/>
              <a:t>Oooh</a:t>
            </a:r>
            <a:r>
              <a:rPr lang="en-US" dirty="0" smtClean="0"/>
              <a:t>! from bad to worse. I’ve split my skull. SATYR: What! did they give you the slip? CYCLOPS: You said they were here. Nothing! SATYR: Not here—over there. CYCLOPS: Where? SATYR: Turn right round. Over to your left. CYCLOPS: Curse you! You’re laughing—</a:t>
            </a:r>
          </a:p>
          <a:p>
            <a:r>
              <a:rPr lang="en-US" dirty="0" smtClean="0"/>
              <a:t> making a joke of my misery. SATYR: Not at all. Nobody’s right in front of you. CYCLOPS: Scoundrel! Where, where?</a:t>
            </a:r>
          </a:p>
          <a:p>
            <a:endParaRPr lang="en-US" dirty="0" smtClean="0"/>
          </a:p>
          <a:p>
            <a:r>
              <a:rPr lang="en-US" dirty="0" smtClean="0"/>
              <a:t>Roche, Paul. Euripides: Ten Plays (Kindle Locations 10662-10694). Penguin Publishing Group. Kindle Edition. </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277728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p:txBody>
          <a:bodyPr/>
          <a:lstStyle/>
          <a:p>
            <a:fld id="{3442B45E-8034-4692-A48C-20A1CA0C7D0D}" type="datetime1">
              <a:rPr lang="en-US" smtClean="0"/>
              <a:pPr/>
              <a:t>3/31/2020</a:t>
            </a:fld>
            <a:endParaRPr lang="en-US"/>
          </a:p>
        </p:txBody>
      </p:sp>
      <p:sp>
        <p:nvSpPr>
          <p:cNvPr id="7" name="Rectangle 7"/>
          <p:cNvSpPr>
            <a:spLocks noGrp="1" noChangeArrowheads="1"/>
          </p:cNvSpPr>
          <p:nvPr>
            <p:ph type="sldNum" sz="quarter" idx="5"/>
          </p:nvPr>
        </p:nvSpPr>
        <p:spPr/>
        <p:txBody>
          <a:bodyPr/>
          <a:lstStyle/>
          <a:p>
            <a:fld id="{0E1081E3-0274-4203-900F-5FCDD9AC933E}" type="slidenum">
              <a:rPr lang="en-US" smtClean="0"/>
              <a:pPr/>
              <a:t>3</a:t>
            </a:fld>
            <a:endParaRPr lang="en-US"/>
          </a:p>
        </p:txBody>
      </p:sp>
      <p:sp>
        <p:nvSpPr>
          <p:cNvPr id="4" name="Slide Image Placeholder 3"/>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2225396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p:txBody>
          <a:bodyPr/>
          <a:lstStyle/>
          <a:p>
            <a:fld id="{9B742265-92E7-46A3-8D96-B21D2C68C4AD}" type="datetime1">
              <a:rPr lang="en-US" smtClean="0"/>
              <a:pPr/>
              <a:t>3/31/2020</a:t>
            </a:fld>
            <a:endParaRPr lang="en-US"/>
          </a:p>
        </p:txBody>
      </p:sp>
      <p:sp>
        <p:nvSpPr>
          <p:cNvPr id="7" name="Rectangle 7"/>
          <p:cNvSpPr>
            <a:spLocks noGrp="1" noChangeArrowheads="1"/>
          </p:cNvSpPr>
          <p:nvPr>
            <p:ph type="sldNum" sz="quarter" idx="5"/>
          </p:nvPr>
        </p:nvSpPr>
        <p:spPr/>
        <p:txBody>
          <a:bodyPr/>
          <a:lstStyle/>
          <a:p>
            <a:fld id="{536BF496-5A86-49EF-9737-1948C9663AA9}" type="slidenum">
              <a:rPr lang="en-US" smtClean="0"/>
              <a:pPr/>
              <a:t>4</a:t>
            </a:fld>
            <a:endParaRPr lang="en-US"/>
          </a:p>
        </p:txBody>
      </p:sp>
      <p:sp>
        <p:nvSpPr>
          <p:cNvPr id="4" name="Slide Image Placeholder 3"/>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234153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p:txBody>
          <a:bodyPr/>
          <a:lstStyle/>
          <a:p>
            <a:fld id="{469A43AF-5DB0-4A18-8759-887C93A0BBB5}" type="datetime1">
              <a:rPr lang="en-US" smtClean="0"/>
              <a:pPr/>
              <a:t>3/31/2020</a:t>
            </a:fld>
            <a:endParaRPr lang="en-US"/>
          </a:p>
        </p:txBody>
      </p:sp>
      <p:sp>
        <p:nvSpPr>
          <p:cNvPr id="7" name="Rectangle 7"/>
          <p:cNvSpPr>
            <a:spLocks noGrp="1" noChangeArrowheads="1"/>
          </p:cNvSpPr>
          <p:nvPr>
            <p:ph type="sldNum" sz="quarter" idx="5"/>
          </p:nvPr>
        </p:nvSpPr>
        <p:spPr/>
        <p:txBody>
          <a:bodyPr/>
          <a:lstStyle/>
          <a:p>
            <a:fld id="{4A17E4D1-D8B6-41BC-ABA3-DC1DE45FDFA0}" type="slidenum">
              <a:rPr lang="en-US" smtClean="0"/>
              <a:pPr/>
              <a:t>5</a:t>
            </a:fld>
            <a:endParaRPr lang="en-US"/>
          </a:p>
        </p:txBody>
      </p:sp>
      <p:sp>
        <p:nvSpPr>
          <p:cNvPr id="79875" name="Rectangle 3"/>
          <p:cNvSpPr>
            <a:spLocks noGrp="1" noChangeArrowheads="1"/>
          </p:cNvSpPr>
          <p:nvPr>
            <p:ph type="body" idx="1"/>
          </p:nvPr>
        </p:nvSpPr>
        <p:spPr/>
        <p:txBody>
          <a:bodyPr/>
          <a:lstStyle/>
          <a:p>
            <a:r>
              <a:rPr lang="en-US" dirty="0" smtClean="0"/>
              <a:t>ORIGINS</a:t>
            </a:r>
          </a:p>
          <a:p>
            <a:pPr lvl="1"/>
            <a:r>
              <a:rPr lang="en-US" dirty="0" smtClean="0"/>
              <a:t>Dionysian-cultic dimension</a:t>
            </a:r>
          </a:p>
          <a:p>
            <a:pPr lvl="2"/>
            <a:r>
              <a:rPr lang="en-US" dirty="0" smtClean="0"/>
              <a:t>komos</a:t>
            </a:r>
          </a:p>
          <a:p>
            <a:pPr lvl="2"/>
            <a:r>
              <a:rPr lang="en-US" dirty="0" smtClean="0"/>
              <a:t>thiasos</a:t>
            </a:r>
          </a:p>
          <a:p>
            <a:pPr lvl="1"/>
            <a:r>
              <a:rPr lang="en-US" dirty="0" smtClean="0"/>
              <a:t>533 BCE (ca.) tragedy</a:t>
            </a:r>
          </a:p>
          <a:p>
            <a:pPr lvl="1"/>
            <a:r>
              <a:rPr lang="en-US" dirty="0" smtClean="0"/>
              <a:t>Late 500s, satyr drama</a:t>
            </a:r>
          </a:p>
          <a:p>
            <a:pPr lvl="2"/>
            <a:r>
              <a:rPr lang="en-US" dirty="0" smtClean="0"/>
              <a:t>1st, separately</a:t>
            </a:r>
          </a:p>
          <a:p>
            <a:pPr lvl="2"/>
            <a:r>
              <a:rPr lang="en-US" dirty="0" smtClean="0"/>
              <a:t>then, as part of tetralogy</a:t>
            </a:r>
          </a:p>
          <a:p>
            <a:pPr lvl="3"/>
            <a:r>
              <a:rPr lang="en-US" dirty="0" smtClean="0"/>
              <a:t>Dionysia: fourth on bill (not at Lenaea)</a:t>
            </a:r>
          </a:p>
          <a:p>
            <a:pPr lvl="3"/>
            <a:r>
              <a:rPr lang="en-US" dirty="0" smtClean="0"/>
              <a:t>Satyr drama as restoring Dionysian element to tragic competition (Richard Seaford)</a:t>
            </a:r>
          </a:p>
          <a:p>
            <a:pPr lvl="1"/>
            <a:r>
              <a:rPr lang="en-US" dirty="0" smtClean="0"/>
              <a:t>satyrs and </a:t>
            </a:r>
            <a:r>
              <a:rPr lang="en-US" dirty="0" err="1" smtClean="0"/>
              <a:t>dionysian</a:t>
            </a:r>
            <a:r>
              <a:rPr lang="en-US" dirty="0" smtClean="0"/>
              <a:t> ritual</a:t>
            </a:r>
            <a:r>
              <a:rPr lang="el-GR" dirty="0" smtClean="0"/>
              <a:t>.</a:t>
            </a:r>
            <a:endParaRPr lang="en-US" dirty="0" smtClean="0"/>
          </a:p>
          <a:p>
            <a:pPr lvl="2"/>
            <a:r>
              <a:rPr lang="en-US" dirty="0" smtClean="0"/>
              <a:t>PUBLIC satyric komoi during Anthesteria (February)</a:t>
            </a:r>
          </a:p>
          <a:p>
            <a:pPr lvl="2"/>
            <a:r>
              <a:rPr lang="en-US" dirty="0" smtClean="0"/>
              <a:t>MYSTIC initiatory satyric </a:t>
            </a:r>
            <a:r>
              <a:rPr lang="en-US" dirty="0" err="1" smtClean="0"/>
              <a:t>thiasoi</a:t>
            </a:r>
            <a:r>
              <a:rPr lang="en-US" dirty="0" smtClean="0"/>
              <a:t> (probably during Anthesteria)</a:t>
            </a:r>
          </a:p>
          <a:p>
            <a:pPr lvl="3"/>
            <a:r>
              <a:rPr lang="en-US" dirty="0" smtClean="0"/>
              <a:t>public-private dimension</a:t>
            </a:r>
          </a:p>
          <a:p>
            <a:pPr lvl="4"/>
            <a:r>
              <a:rPr lang="en-US" dirty="0" smtClean="0"/>
              <a:t>PRIVATE revelation-immortality</a:t>
            </a:r>
          </a:p>
          <a:p>
            <a:pPr lvl="4"/>
            <a:r>
              <a:rPr lang="en-US" dirty="0" smtClean="0"/>
              <a:t>PUBLIC fertility, well-being of community</a:t>
            </a:r>
          </a:p>
          <a:p>
            <a:pPr lvl="3"/>
            <a:r>
              <a:rPr lang="en-US" dirty="0" smtClean="0"/>
              <a:t>likely satyr-, maenad-impersonation</a:t>
            </a:r>
          </a:p>
          <a:p>
            <a:pPr lvl="3"/>
            <a:r>
              <a:rPr lang="en-US" dirty="0" smtClean="0"/>
              <a:t>identification of deceased thiasos-members with deified satyrs</a:t>
            </a:r>
          </a:p>
          <a:p>
            <a:pPr lvl="3"/>
            <a:r>
              <a:rPr lang="en-US" dirty="0" smtClean="0"/>
              <a:t>terror-levity dichotomy</a:t>
            </a:r>
          </a:p>
          <a:p>
            <a:pPr lvl="4"/>
            <a:r>
              <a:rPr lang="en-US" dirty="0" smtClean="0"/>
              <a:t>revelation-release</a:t>
            </a:r>
          </a:p>
          <a:p>
            <a:pPr lvl="4"/>
            <a:r>
              <a:rPr lang="en-US" dirty="0" smtClean="0"/>
              <a:t>reflected in traditions associating Silenus (father of satyrs, foster parent of Dionysus) with superior wisdom</a:t>
            </a:r>
          </a:p>
          <a:p>
            <a:r>
              <a:rPr lang="en-US" dirty="0" smtClean="0"/>
              <a:t>ELEMENTS</a:t>
            </a:r>
          </a:p>
          <a:p>
            <a:pPr lvl="1"/>
            <a:r>
              <a:rPr lang="en-US" dirty="0" smtClean="0"/>
              <a:t>stories, themes</a:t>
            </a:r>
          </a:p>
          <a:p>
            <a:pPr lvl="2"/>
            <a:r>
              <a:rPr lang="en-US" dirty="0" smtClean="0"/>
              <a:t>myth-burlesque plots</a:t>
            </a:r>
          </a:p>
          <a:p>
            <a:pPr lvl="3"/>
            <a:r>
              <a:rPr lang="en-US" dirty="0" smtClean="0"/>
              <a:t>Rustic, non-political</a:t>
            </a:r>
          </a:p>
          <a:p>
            <a:pPr lvl="3"/>
            <a:r>
              <a:rPr lang="en-US" dirty="0" smtClean="0"/>
              <a:t>Folktale patterns</a:t>
            </a:r>
          </a:p>
          <a:p>
            <a:pPr lvl="4"/>
            <a:r>
              <a:rPr lang="en-US" dirty="0" smtClean="0"/>
              <a:t>captivity, liberation (satyrs lost and found, captured, freed, and captured again – satyrs as Dionysus’ slaves, as slaves to appetites)</a:t>
            </a:r>
          </a:p>
          <a:p>
            <a:pPr lvl="4"/>
            <a:r>
              <a:rPr lang="en-US" dirty="0" smtClean="0"/>
              <a:t>marvelous inventions (</a:t>
            </a:r>
            <a:r>
              <a:rPr lang="en-US" dirty="0" err="1" smtClean="0"/>
              <a:t>soph’s</a:t>
            </a:r>
            <a:r>
              <a:rPr lang="en-US" dirty="0" smtClean="0"/>
              <a:t> Trackers: Hermes and the lyre)</a:t>
            </a:r>
          </a:p>
          <a:p>
            <a:pPr lvl="4"/>
            <a:r>
              <a:rPr lang="en-US" dirty="0" smtClean="0"/>
              <a:t>AFFIRMATION, REVELATION, (RE)INTEGRATION, REGENERATION</a:t>
            </a:r>
          </a:p>
          <a:p>
            <a:pPr lvl="1"/>
            <a:r>
              <a:rPr lang="en-US" dirty="0" smtClean="0"/>
              <a:t>Characters</a:t>
            </a:r>
          </a:p>
          <a:p>
            <a:pPr lvl="2"/>
            <a:r>
              <a:rPr lang="en-US" dirty="0" smtClean="0"/>
              <a:t>(</a:t>
            </a:r>
            <a:r>
              <a:rPr lang="en-US" dirty="0" err="1" smtClean="0"/>
              <a:t>Pappo</a:t>
            </a:r>
            <a:r>
              <a:rPr lang="en-US" dirty="0" smtClean="0"/>
              <a:t>)silenos</a:t>
            </a:r>
          </a:p>
          <a:p>
            <a:pPr lvl="3"/>
            <a:r>
              <a:rPr lang="en-US" dirty="0" smtClean="0"/>
              <a:t>independent character but closely associated with his children, the  ever present</a:t>
            </a:r>
          </a:p>
          <a:p>
            <a:pPr lvl="3"/>
            <a:r>
              <a:rPr lang="en-US" dirty="0" smtClean="0"/>
              <a:t>Satyr chorus</a:t>
            </a:r>
          </a:p>
          <a:p>
            <a:pPr lvl="4"/>
            <a:r>
              <a:rPr lang="en-US" dirty="0" smtClean="0"/>
              <a:t>11 choreuts, youthful versions of Silenos – phallic costumes</a:t>
            </a:r>
          </a:p>
          <a:p>
            <a:pPr lvl="4"/>
            <a:r>
              <a:rPr lang="en-US" dirty="0" smtClean="0"/>
              <a:t>(Chorus Leader)</a:t>
            </a:r>
          </a:p>
          <a:p>
            <a:pPr lvl="5"/>
            <a:r>
              <a:rPr lang="en-US" dirty="0" smtClean="0"/>
              <a:t>satyrs define a non- civilized-human-urban other</a:t>
            </a:r>
          </a:p>
          <a:p>
            <a:pPr lvl="6"/>
            <a:r>
              <a:rPr lang="en-US" dirty="0" smtClean="0"/>
              <a:t>rustic (versus urban-civilized)</a:t>
            </a:r>
          </a:p>
          <a:p>
            <a:pPr lvl="6"/>
            <a:r>
              <a:rPr lang="en-US" dirty="0" smtClean="0"/>
              <a:t>wine-sex-addicted (versus sober / self-controlled)</a:t>
            </a:r>
          </a:p>
          <a:p>
            <a:pPr lvl="7"/>
            <a:r>
              <a:rPr lang="en-US" dirty="0" smtClean="0"/>
              <a:t>godlike license</a:t>
            </a:r>
          </a:p>
          <a:p>
            <a:pPr lvl="8"/>
            <a:r>
              <a:rPr lang="en-US" dirty="0" smtClean="0"/>
              <a:t>unpunished attempted rape of </a:t>
            </a:r>
            <a:r>
              <a:rPr lang="en-US" dirty="0" err="1" smtClean="0"/>
              <a:t>hera</a:t>
            </a:r>
            <a:endParaRPr lang="en-US" dirty="0" smtClean="0"/>
          </a:p>
          <a:p>
            <a:pPr lvl="7"/>
            <a:r>
              <a:rPr lang="en-US" dirty="0" smtClean="0"/>
              <a:t>unleashed within mortal sphere</a:t>
            </a:r>
          </a:p>
          <a:p>
            <a:pPr lvl="6"/>
            <a:r>
              <a:rPr lang="en-US" dirty="0" smtClean="0"/>
              <a:t>divine-immortal (versus human)</a:t>
            </a:r>
          </a:p>
          <a:p>
            <a:pPr lvl="6"/>
            <a:r>
              <a:rPr lang="en-US" dirty="0" smtClean="0"/>
              <a:t>thiasos (retinue) of Dionysus</a:t>
            </a:r>
          </a:p>
          <a:p>
            <a:pPr lvl="2"/>
            <a:r>
              <a:rPr lang="en-US" dirty="0" smtClean="0"/>
              <a:t>other Mythic players</a:t>
            </a:r>
          </a:p>
          <a:p>
            <a:pPr lvl="1"/>
            <a:r>
              <a:rPr lang="en-US" dirty="0" smtClean="0"/>
              <a:t>Dramatic structure</a:t>
            </a:r>
          </a:p>
          <a:p>
            <a:pPr lvl="2"/>
            <a:r>
              <a:rPr lang="en-US" dirty="0" smtClean="0"/>
              <a:t>earlier, loose</a:t>
            </a:r>
          </a:p>
          <a:p>
            <a:pPr lvl="2"/>
            <a:r>
              <a:rPr lang="en-US" dirty="0" smtClean="0"/>
              <a:t>later, apparently “tragic” – Cyclops:</a:t>
            </a:r>
          </a:p>
          <a:p>
            <a:pPr lvl="1"/>
            <a:r>
              <a:rPr lang="en-US" dirty="0" smtClean="0"/>
              <a:t>tone</a:t>
            </a:r>
          </a:p>
          <a:p>
            <a:pPr lvl="2"/>
            <a:r>
              <a:rPr lang="en-US" dirty="0" smtClean="0"/>
              <a:t>burlesque, obscene – “aggressive humor” closely akin to Old Comedy (</a:t>
            </a:r>
            <a:r>
              <a:rPr lang="en-US" dirty="0" err="1" smtClean="0"/>
              <a:t>seaford</a:t>
            </a:r>
            <a:r>
              <a:rPr lang="en-US" dirty="0" smtClean="0"/>
              <a:t>)</a:t>
            </a:r>
          </a:p>
          <a:p>
            <a:pPr lvl="3"/>
            <a:r>
              <a:rPr lang="en-US" dirty="0" smtClean="0"/>
              <a:t>Cyclops: drinking, sex jokes</a:t>
            </a:r>
          </a:p>
          <a:p>
            <a:pPr lvl="3"/>
            <a:r>
              <a:rPr lang="en-US" dirty="0" err="1" smtClean="0"/>
              <a:t>Soph’s</a:t>
            </a:r>
            <a:r>
              <a:rPr lang="en-US" dirty="0" smtClean="0"/>
              <a:t> trackers: ref to the phallus, “feats of the spear,” i.e., phallic sexual reference. bathroom, excretion humor. and that’s </a:t>
            </a:r>
            <a:r>
              <a:rPr lang="en-US" dirty="0" err="1" smtClean="0"/>
              <a:t>sophocles</a:t>
            </a:r>
            <a:r>
              <a:rPr lang="en-US" dirty="0" smtClean="0"/>
              <a:t>.</a:t>
            </a:r>
          </a:p>
          <a:p>
            <a:pPr lvl="1"/>
            <a:r>
              <a:rPr lang="en-US" dirty="0" smtClean="0"/>
              <a:t>topicality?</a:t>
            </a:r>
          </a:p>
          <a:p>
            <a:pPr lvl="2"/>
            <a:r>
              <a:rPr lang="en-US" dirty="0" smtClean="0"/>
              <a:t>earlier, no</a:t>
            </a:r>
          </a:p>
          <a:p>
            <a:pPr lvl="2"/>
            <a:r>
              <a:rPr lang="en-US" dirty="0" smtClean="0"/>
              <a:t>but Cyclops?</a:t>
            </a:r>
          </a:p>
        </p:txBody>
      </p:sp>
      <p:sp>
        <p:nvSpPr>
          <p:cNvPr id="6" name="Slide Image Placeholder 5"/>
          <p:cNvSpPr>
            <a:spLocks noGrp="1" noRot="1" noChangeAspect="1"/>
          </p:cNvSpPr>
          <p:nvPr>
            <p:ph type="sldImg"/>
          </p:nvPr>
        </p:nvSpPr>
        <p:spPr>
          <a:xfrm>
            <a:off x="1682750" y="487363"/>
            <a:ext cx="3738563" cy="2103437"/>
          </a:xfrm>
        </p:spPr>
      </p:sp>
    </p:spTree>
    <p:extLst>
      <p:ext uri="{BB962C8B-B14F-4D97-AF65-F5344CB8AC3E}">
        <p14:creationId xmlns:p14="http://schemas.microsoft.com/office/powerpoint/2010/main" val="268629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67A972E2-6625-4B9C-A85F-B612B368E9F5}" type="datetime1">
              <a:rPr lang="en-US"/>
              <a:pPr/>
              <a:t>3/31/2020</a:t>
            </a:fld>
            <a:endParaRPr lang="en-US"/>
          </a:p>
        </p:txBody>
      </p:sp>
      <p:sp>
        <p:nvSpPr>
          <p:cNvPr id="7" name="Rectangle 7"/>
          <p:cNvSpPr>
            <a:spLocks noGrp="1" noChangeArrowheads="1"/>
          </p:cNvSpPr>
          <p:nvPr>
            <p:ph type="sldNum" sz="quarter" idx="5"/>
          </p:nvPr>
        </p:nvSpPr>
        <p:spPr>
          <a:ln/>
        </p:spPr>
        <p:txBody>
          <a:bodyPr/>
          <a:lstStyle/>
          <a:p>
            <a:fld id="{C93F6314-22F2-4252-B542-DFA2C58E5FED}" type="slidenum">
              <a:rPr lang="en-US"/>
              <a:pPr/>
              <a:t>6</a:t>
            </a:fld>
            <a:endParaRPr lang="en-US"/>
          </a:p>
        </p:txBody>
      </p:sp>
      <p:sp>
        <p:nvSpPr>
          <p:cNvPr id="65538" name="Rectangle 2"/>
          <p:cNvSpPr>
            <a:spLocks noGrp="1" noRot="1" noChangeAspect="1" noChangeArrowheads="1" noTextEdit="1"/>
          </p:cNvSpPr>
          <p:nvPr>
            <p:ph type="sldImg"/>
          </p:nvPr>
        </p:nvSpPr>
        <p:spPr>
          <a:xfrm>
            <a:off x="2119313" y="511175"/>
            <a:ext cx="2863850" cy="1611313"/>
          </a:xfrm>
          <a:ln/>
        </p:spPr>
      </p:sp>
      <p:sp>
        <p:nvSpPr>
          <p:cNvPr id="65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50637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A64E76FF-4339-48E0-A6A5-8A63A8994256}" type="datetime1">
              <a:rPr lang="en-US"/>
              <a:pPr/>
              <a:t>3/31/2020</a:t>
            </a:fld>
            <a:endParaRPr lang="en-US"/>
          </a:p>
        </p:txBody>
      </p:sp>
      <p:sp>
        <p:nvSpPr>
          <p:cNvPr id="7" name="Rectangle 7"/>
          <p:cNvSpPr>
            <a:spLocks noGrp="1" noChangeArrowheads="1"/>
          </p:cNvSpPr>
          <p:nvPr>
            <p:ph type="sldNum" sz="quarter" idx="5"/>
          </p:nvPr>
        </p:nvSpPr>
        <p:spPr>
          <a:ln/>
        </p:spPr>
        <p:txBody>
          <a:bodyPr/>
          <a:lstStyle/>
          <a:p>
            <a:fld id="{F2947B94-F3FF-4FE2-A4A9-E8E77C9433C1}" type="slidenum">
              <a:rPr lang="en-US"/>
              <a:pPr/>
              <a:t>7</a:t>
            </a:fld>
            <a:endParaRPr lang="en-US"/>
          </a:p>
        </p:txBody>
      </p:sp>
      <p:sp>
        <p:nvSpPr>
          <p:cNvPr id="67586" name="Rectangle 2"/>
          <p:cNvSpPr>
            <a:spLocks noGrp="1" noRot="1" noChangeAspect="1" noChangeArrowheads="1" noTextEdit="1"/>
          </p:cNvSpPr>
          <p:nvPr>
            <p:ph type="sldImg"/>
          </p:nvPr>
        </p:nvSpPr>
        <p:spPr>
          <a:xfrm>
            <a:off x="2119313" y="511175"/>
            <a:ext cx="2863850" cy="1611313"/>
          </a:xfrm>
          <a:ln/>
        </p:spPr>
      </p:sp>
      <p:sp>
        <p:nvSpPr>
          <p:cNvPr id="6758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68625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Composed</a:t>
            </a:r>
          </a:p>
          <a:p>
            <a:pPr lvl="1"/>
            <a:r>
              <a:rPr lang="en-US" dirty="0" smtClean="0"/>
              <a:t>post 411</a:t>
            </a:r>
          </a:p>
          <a:p>
            <a:r>
              <a:rPr lang="en-US" dirty="0" smtClean="0"/>
              <a:t>Produced ca. 408</a:t>
            </a:r>
          </a:p>
          <a:p>
            <a:pPr lvl="1"/>
            <a:r>
              <a:rPr lang="en-US" dirty="0" smtClean="0"/>
              <a:t>Tetralogy?</a:t>
            </a:r>
          </a:p>
          <a:p>
            <a:pPr lvl="1"/>
            <a:r>
              <a:rPr lang="en-US" dirty="0" smtClean="0"/>
              <a:t>Prize?</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3/31/2020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3125005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fontScale="92500" lnSpcReduction="10000"/>
          </a:bodyPr>
          <a:lstStyle/>
          <a:p>
            <a:r>
              <a:rPr lang="en-US" dirty="0" smtClean="0"/>
              <a:t>Episode 1 (520)</a:t>
            </a:r>
          </a:p>
          <a:p>
            <a:pPr lvl="1"/>
            <a:r>
              <a:rPr lang="en-US" dirty="0" smtClean="0"/>
              <a:t>Odysseus’ arrival</a:t>
            </a:r>
            <a:r>
              <a:rPr lang="el-GR" dirty="0" smtClean="0"/>
              <a:t>.</a:t>
            </a:r>
            <a:endParaRPr lang="en-US" dirty="0" smtClean="0"/>
          </a:p>
          <a:p>
            <a:pPr lvl="1"/>
            <a:r>
              <a:rPr lang="en-US" dirty="0"/>
              <a:t>521. the non-urban, non-democratic, anarchic, wild character of this place. no wine. no agriculture, though herding. hence no bread. cannibalism.</a:t>
            </a:r>
          </a:p>
          <a:p>
            <a:pPr lvl="2"/>
            <a:r>
              <a:rPr lang="en-US" dirty="0"/>
              <a:t>yet cy is hip to the existence cities, to od’s Trojan story. already signs of sophistication on his part.</a:t>
            </a:r>
          </a:p>
          <a:p>
            <a:pPr lvl="1"/>
            <a:r>
              <a:rPr lang="en-US" dirty="0"/>
              <a:t>524. the wink-wink nudge-nudge bit. again, the hatred-of-</a:t>
            </a:r>
            <a:r>
              <a:rPr lang="en-US" dirty="0" err="1"/>
              <a:t>helen</a:t>
            </a:r>
            <a:r>
              <a:rPr lang="en-US" dirty="0"/>
              <a:t> theme, virtually an affirmation of misogyny. cf. 528. </a:t>
            </a:r>
            <a:r>
              <a:rPr lang="en-US" dirty="0" err="1"/>
              <a:t>helen</a:t>
            </a:r>
            <a:r>
              <a:rPr lang="en-US" dirty="0"/>
              <a:t> theme: "... all that fuss / just for one single female.“</a:t>
            </a:r>
          </a:p>
          <a:p>
            <a:pPr lvl="1"/>
            <a:r>
              <a:rPr lang="en-US" dirty="0"/>
              <a:t>527. in effect, SUPPLIANT PLAY. </a:t>
            </a:r>
            <a:r>
              <a:rPr lang="en-US" dirty="0" err="1"/>
              <a:t>cyc</a:t>
            </a:r>
            <a:r>
              <a:rPr lang="en-US" dirty="0"/>
              <a:t> flagrantly in violation of hospitality - his acute anti-sociality. but note too how </a:t>
            </a:r>
            <a:r>
              <a:rPr lang="en-US" dirty="0" err="1"/>
              <a:t>od</a:t>
            </a:r>
            <a:r>
              <a:rPr lang="en-US" dirty="0"/>
              <a:t> seeks to push blame onto the satyrs. [note too that </a:t>
            </a:r>
            <a:r>
              <a:rPr lang="en-US" dirty="0" err="1"/>
              <a:t>od</a:t>
            </a:r>
            <a:r>
              <a:rPr lang="en-US" dirty="0"/>
              <a:t> in his way presented hubristically: an overbearing hero-type kind of like </a:t>
            </a:r>
            <a:r>
              <a:rPr lang="en-US" dirty="0" err="1"/>
              <a:t>oedipus</a:t>
            </a:r>
            <a:r>
              <a:rPr lang="en-US" dirty="0"/>
              <a:t> of </a:t>
            </a:r>
            <a:r>
              <a:rPr lang="en-US" dirty="0" err="1"/>
              <a:t>agamemnon</a:t>
            </a:r>
            <a:r>
              <a:rPr lang="en-US" dirty="0"/>
              <a:t>, though in </a:t>
            </a:r>
            <a:r>
              <a:rPr lang="en-US" dirty="0" err="1"/>
              <a:t>od's</a:t>
            </a:r>
            <a:r>
              <a:rPr lang="en-US" dirty="0"/>
              <a:t> case, a rascal too.]</a:t>
            </a:r>
          </a:p>
          <a:p>
            <a:pPr lvl="1"/>
            <a:r>
              <a:rPr lang="en-US" dirty="0"/>
              <a:t>528. ff. supplication scene in effect morphs into formal </a:t>
            </a:r>
            <a:r>
              <a:rPr lang="en-US" i="1" dirty="0"/>
              <a:t>agon. </a:t>
            </a:r>
            <a:r>
              <a:rPr lang="en-US" dirty="0"/>
              <a:t>529. tragic themes. </a:t>
            </a:r>
            <a:r>
              <a:rPr lang="en-US" dirty="0" err="1"/>
              <a:t>od</a:t>
            </a:r>
            <a:r>
              <a:rPr lang="en-US" dirty="0"/>
              <a:t>: "Many have sinned through greed / and paid for the damage it has wrung.“ 529. </a:t>
            </a:r>
            <a:r>
              <a:rPr lang="en-US" dirty="0" err="1"/>
              <a:t>cycl</a:t>
            </a:r>
            <a:r>
              <a:rPr lang="en-US" dirty="0"/>
              <a:t>.: "Money, my little </a:t>
            </a:r>
            <a:r>
              <a:rPr lang="en-US" dirty="0" err="1"/>
              <a:t>mannikin</a:t>
            </a:r>
            <a:r>
              <a:rPr lang="en-US" dirty="0"/>
              <a:t>, / is the god of those who have any sense." asserts the law of self-interest of the stronger. here, sophistic themes. </a:t>
            </a:r>
            <a:r>
              <a:rPr lang="en-US" dirty="0" err="1"/>
              <a:t>cyc's</a:t>
            </a:r>
            <a:r>
              <a:rPr lang="en-US" dirty="0"/>
              <a:t> </a:t>
            </a:r>
            <a:r>
              <a:rPr lang="en-US" dirty="0" err="1"/>
              <a:t>apprently</a:t>
            </a:r>
            <a:r>
              <a:rPr lang="en-US" dirty="0"/>
              <a:t> hubristic scorn for the gods. sacrifices only to self. so another god: </a:t>
            </a:r>
            <a:r>
              <a:rPr lang="en-US" dirty="0" err="1"/>
              <a:t>cyc's</a:t>
            </a:r>
            <a:r>
              <a:rPr lang="en-US" dirty="0"/>
              <a:t> tummy (his appetites).</a:t>
            </a:r>
            <a:endParaRPr lang="en-US" dirty="0" smtClean="0"/>
          </a:p>
          <a:p>
            <a:r>
              <a:rPr lang="en-US" dirty="0" smtClean="0"/>
              <a:t>Episode 2 (532)</a:t>
            </a:r>
          </a:p>
          <a:p>
            <a:pPr lvl="1"/>
            <a:r>
              <a:rPr lang="en-US" dirty="0" smtClean="0"/>
              <a:t>Cyclopean cannibalism. </a:t>
            </a:r>
            <a:r>
              <a:rPr lang="en-US" dirty="0"/>
              <a:t>532. </a:t>
            </a:r>
            <a:r>
              <a:rPr lang="en-US" dirty="0" err="1"/>
              <a:t>od</a:t>
            </a:r>
            <a:r>
              <a:rPr lang="en-US" dirty="0"/>
              <a:t>, </a:t>
            </a:r>
            <a:r>
              <a:rPr lang="en-US" dirty="0" err="1"/>
              <a:t>sats</a:t>
            </a:r>
            <a:r>
              <a:rPr lang="en-US" dirty="0"/>
              <a:t>. </a:t>
            </a:r>
            <a:r>
              <a:rPr lang="en-US" dirty="0" err="1"/>
              <a:t>od</a:t>
            </a:r>
            <a:r>
              <a:rPr lang="en-US" dirty="0"/>
              <a:t> delivers messenger speech. cannibalism.</a:t>
            </a:r>
            <a:endParaRPr lang="en-US" dirty="0" smtClean="0"/>
          </a:p>
          <a:p>
            <a:pPr lvl="1"/>
            <a:r>
              <a:rPr lang="en-US" dirty="0" smtClean="0"/>
              <a:t>Odyssean plotting. </a:t>
            </a:r>
            <a:r>
              <a:rPr lang="en-US" dirty="0"/>
              <a:t>lonely "symposium.“</a:t>
            </a:r>
            <a:endParaRPr lang="en-US" dirty="0" smtClean="0"/>
          </a:p>
          <a:p>
            <a:r>
              <a:rPr lang="en-US" dirty="0" smtClean="0"/>
              <a:t>Episode 3 (537)</a:t>
            </a:r>
            <a:r>
              <a:rPr lang="el-GR" dirty="0" smtClean="0"/>
              <a:t>. </a:t>
            </a:r>
            <a:r>
              <a:rPr lang="en-US" dirty="0" smtClean="0"/>
              <a:t>Odysseus </a:t>
            </a:r>
            <a:r>
              <a:rPr lang="el-GR" dirty="0" smtClean="0"/>
              <a:t>executes plan.</a:t>
            </a:r>
            <a:r>
              <a:rPr lang="en-US" dirty="0" smtClean="0"/>
              <a:t> </a:t>
            </a:r>
            <a:r>
              <a:rPr lang="en-US" i="1" dirty="0" smtClean="0"/>
              <a:t>element of suspense, intrigue. od plots a characteristically Euripidean deception.</a:t>
            </a:r>
            <a:endParaRPr lang="en-US" dirty="0" smtClean="0"/>
          </a:p>
          <a:p>
            <a:pPr lvl="2"/>
            <a:r>
              <a:rPr lang="en-US" dirty="0"/>
              <a:t>537. </a:t>
            </a:r>
            <a:r>
              <a:rPr lang="en-US" dirty="0" err="1"/>
              <a:t>od</a:t>
            </a:r>
            <a:r>
              <a:rPr lang="en-US" dirty="0"/>
              <a:t>, </a:t>
            </a:r>
            <a:r>
              <a:rPr lang="en-US" dirty="0" err="1"/>
              <a:t>cycl</a:t>
            </a:r>
            <a:r>
              <a:rPr lang="en-US" dirty="0"/>
              <a:t>, </a:t>
            </a:r>
            <a:r>
              <a:rPr lang="en-US" dirty="0" err="1"/>
              <a:t>sil</a:t>
            </a:r>
            <a:r>
              <a:rPr lang="en-US" dirty="0"/>
              <a:t>, </a:t>
            </a:r>
            <a:r>
              <a:rPr lang="en-US" dirty="0" err="1"/>
              <a:t>sats</a:t>
            </a:r>
            <a:r>
              <a:rPr lang="en-US" dirty="0"/>
              <a:t>. compare the dressing scene in </a:t>
            </a:r>
            <a:r>
              <a:rPr lang="en-US" i="1" dirty="0" err="1"/>
              <a:t>bacchae</a:t>
            </a:r>
            <a:r>
              <a:rPr lang="en-US" i="1" dirty="0"/>
              <a:t>. </a:t>
            </a:r>
            <a:r>
              <a:rPr lang="en-US" i="1" dirty="0" err="1"/>
              <a:t>dionysus</a:t>
            </a:r>
            <a:r>
              <a:rPr lang="en-US" i="1" dirty="0"/>
              <a:t> is the wine. </a:t>
            </a:r>
            <a:r>
              <a:rPr lang="en-US" i="1" dirty="0" err="1"/>
              <a:t>od</a:t>
            </a:r>
            <a:r>
              <a:rPr lang="en-US" i="1" dirty="0"/>
              <a:t> executes plan.</a:t>
            </a:r>
          </a:p>
          <a:p>
            <a:pPr lvl="2"/>
            <a:r>
              <a:rPr lang="en-US" dirty="0"/>
              <a:t>540. the "knowledge too late" part - </a:t>
            </a:r>
            <a:r>
              <a:rPr lang="en-US" dirty="0" err="1"/>
              <a:t>cyc's</a:t>
            </a:r>
            <a:r>
              <a:rPr lang="en-US" dirty="0"/>
              <a:t> bacchic seeing. revelation accompanied by his wine-induced ate. will have sex with </a:t>
            </a:r>
            <a:r>
              <a:rPr lang="en-US" dirty="0" err="1"/>
              <a:t>sil</a:t>
            </a:r>
            <a:r>
              <a:rPr lang="en-US" dirty="0"/>
              <a:t>. note that </a:t>
            </a:r>
            <a:r>
              <a:rPr lang="en-US" dirty="0" err="1"/>
              <a:t>cyc</a:t>
            </a:r>
            <a:r>
              <a:rPr lang="en-US" dirty="0"/>
              <a:t>, in comparing </a:t>
            </a:r>
            <a:r>
              <a:rPr lang="en-US" dirty="0" err="1"/>
              <a:t>sil</a:t>
            </a:r>
            <a:r>
              <a:rPr lang="en-US" dirty="0"/>
              <a:t> to </a:t>
            </a:r>
            <a:r>
              <a:rPr lang="en-US" dirty="0" err="1"/>
              <a:t>gany</a:t>
            </a:r>
            <a:r>
              <a:rPr lang="en-US" dirty="0"/>
              <a:t>, in effect makes self out to be a kind of </a:t>
            </a:r>
            <a:r>
              <a:rPr lang="en-US" dirty="0" err="1"/>
              <a:t>zeus</a:t>
            </a:r>
            <a:r>
              <a:rPr lang="en-US" dirty="0"/>
              <a:t>. note too that </a:t>
            </a:r>
            <a:r>
              <a:rPr lang="en-US" dirty="0" err="1"/>
              <a:t>gan</a:t>
            </a:r>
            <a:r>
              <a:rPr lang="en-US" dirty="0"/>
              <a:t> served </a:t>
            </a:r>
            <a:r>
              <a:rPr lang="en-US" dirty="0" err="1"/>
              <a:t>olympians</a:t>
            </a:r>
            <a:r>
              <a:rPr lang="en-US" dirty="0"/>
              <a:t> as cupbearer.</a:t>
            </a:r>
            <a:endParaRPr lang="en-US" dirty="0" smtClean="0"/>
          </a:p>
          <a:p>
            <a:r>
              <a:rPr lang="en-US" dirty="0" smtClean="0"/>
              <a:t>Exodos (542)</a:t>
            </a:r>
          </a:p>
          <a:p>
            <a:pPr lvl="1"/>
            <a:r>
              <a:rPr lang="en-US" dirty="0" smtClean="0"/>
              <a:t>Offstage blinding</a:t>
            </a:r>
            <a:r>
              <a:rPr lang="el-GR" dirty="0" smtClean="0"/>
              <a:t>. </a:t>
            </a:r>
            <a:r>
              <a:rPr lang="en-US" dirty="0" smtClean="0"/>
              <a:t>“Nobody punch line</a:t>
            </a:r>
            <a:r>
              <a:rPr lang="el-GR" dirty="0" smtClean="0"/>
              <a:t>.</a:t>
            </a:r>
            <a:endParaRPr lang="en-US" dirty="0" smtClean="0"/>
          </a:p>
          <a:p>
            <a:pPr lvl="1"/>
            <a:r>
              <a:rPr lang="en-US" dirty="0" smtClean="0"/>
              <a:t>Oracular business</a:t>
            </a:r>
            <a:r>
              <a:rPr lang="el-GR" dirty="0" smtClean="0"/>
              <a:t>. </a:t>
            </a:r>
            <a:r>
              <a:rPr lang="en-US" dirty="0" smtClean="0"/>
              <a:t>fated blinding</a:t>
            </a:r>
            <a:r>
              <a:rPr lang="el-GR" dirty="0" smtClean="0"/>
              <a:t>, </a:t>
            </a:r>
            <a:r>
              <a:rPr lang="en-US" dirty="0" smtClean="0"/>
              <a:t>the Cyclops’ revenge</a:t>
            </a:r>
            <a:r>
              <a:rPr lang="el-GR" dirty="0" smtClean="0"/>
              <a:t>.</a:t>
            </a:r>
          </a:p>
          <a:p>
            <a:pPr lvl="1"/>
            <a:r>
              <a:rPr lang="en-US" dirty="0"/>
              <a:t>545. </a:t>
            </a:r>
            <a:r>
              <a:rPr lang="en-US" dirty="0" err="1"/>
              <a:t>cyc</a:t>
            </a:r>
            <a:r>
              <a:rPr lang="en-US" dirty="0"/>
              <a:t> mentions oracle. looks ahead to punishment of </a:t>
            </a:r>
            <a:r>
              <a:rPr lang="en-US" dirty="0" err="1"/>
              <a:t>od</a:t>
            </a:r>
            <a:r>
              <a:rPr lang="en-US" dirty="0"/>
              <a:t> too for his hubris. not deus ex machina, but a feature of </a:t>
            </a:r>
            <a:r>
              <a:rPr lang="en-US" dirty="0" err="1"/>
              <a:t>euripidean</a:t>
            </a:r>
            <a:r>
              <a:rPr lang="en-US" dirty="0"/>
              <a:t> DEM endings - the oracle. satyrs head off with od.</a:t>
            </a:r>
          </a:p>
          <a:p>
            <a:pPr lvl="0"/>
            <a:r>
              <a:rPr lang="en-US" kern="1200" baseline="0" dirty="0" smtClean="0">
                <a:solidFill>
                  <a:schemeClr val="tx1"/>
                </a:solidFill>
                <a:latin typeface="Tahoma" pitchFamily="34" charset="0"/>
                <a:ea typeface="+mn-ea"/>
                <a:cs typeface="+mn-cs"/>
              </a:rPr>
              <a:t>IS IT TRAGIC?</a:t>
            </a:r>
          </a:p>
          <a:p>
            <a:pPr lvl="1"/>
            <a:r>
              <a:rPr lang="en-US" kern="1200" baseline="0" dirty="0" smtClean="0">
                <a:solidFill>
                  <a:schemeClr val="tx1"/>
                </a:solidFill>
                <a:latin typeface="Tahoma" pitchFamily="34" charset="0"/>
                <a:ea typeface="+mn-ea"/>
                <a:cs typeface="+mn-cs"/>
              </a:rPr>
              <a:t>do we see tragic patterns? tragic themes? (koros hubris ate dike reversal ) if so, is that tragic parody? </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3/31/2020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9</a:t>
            </a:fld>
            <a:endParaRPr lang="en-US" dirty="0"/>
          </a:p>
        </p:txBody>
      </p:sp>
    </p:spTree>
    <p:extLst>
      <p:ext uri="{BB962C8B-B14F-4D97-AF65-F5344CB8AC3E}">
        <p14:creationId xmlns:p14="http://schemas.microsoft.com/office/powerpoint/2010/main" val="1530239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 y="0"/>
            <a:ext cx="12192000"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3249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399158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301531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83661033"/>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15785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a:xfrm>
            <a:off x="6003633" y="6408109"/>
            <a:ext cx="184731" cy="261610"/>
          </a:xfrm>
        </p:spPr>
        <p:txBody>
          <a:bodyPr/>
          <a:lstStyle/>
          <a:p>
            <a:endParaRPr lang="en-US"/>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141385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17668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44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dirty="0" smtClean="0"/>
              <a:t>Edit Master text styles</a:t>
            </a:r>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7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438968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043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109047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99341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8373357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055" name="Rectangle 7"/>
          <p:cNvSpPr>
            <a:spLocks noGrp="1" noChangeArrowheads="1"/>
          </p:cNvSpPr>
          <p:nvPr>
            <p:ph type="ctrTitle"/>
          </p:nvPr>
        </p:nvSpPr>
        <p:spPr>
          <a:xfrm>
            <a:off x="1828800" y="206376"/>
            <a:ext cx="8534400" cy="1470025"/>
          </a:xfrm>
        </p:spPr>
        <p:txBody>
          <a:bodyPr/>
          <a:lstStyle/>
          <a:p>
            <a:r>
              <a:rPr lang="en-US" dirty="0">
                <a:solidFill>
                  <a:srgbClr val="FFFFFF"/>
                </a:solidFill>
              </a:rPr>
              <a:t>Euripides’ </a:t>
            </a:r>
            <a:r>
              <a:rPr lang="en-US" i="1" dirty="0">
                <a:solidFill>
                  <a:srgbClr val="FFFFFF"/>
                </a:solidFill>
              </a:rPr>
              <a:t>Cyclops</a:t>
            </a:r>
          </a:p>
        </p:txBody>
      </p:sp>
      <p:sp>
        <p:nvSpPr>
          <p:cNvPr id="2056" name="Rectangle 8"/>
          <p:cNvSpPr>
            <a:spLocks noGrp="1" noChangeArrowheads="1"/>
          </p:cNvSpPr>
          <p:nvPr>
            <p:ph type="subTitle" idx="1"/>
          </p:nvPr>
        </p:nvSpPr>
        <p:spPr>
          <a:xfrm>
            <a:off x="1828800" y="1755775"/>
            <a:ext cx="8534400" cy="1752600"/>
          </a:xfrm>
        </p:spPr>
        <p:txBody>
          <a:bodyPr/>
          <a:lstStyle/>
          <a:p>
            <a:r>
              <a:rPr lang="en-US" b="0" dirty="0" smtClean="0">
                <a:solidFill>
                  <a:schemeClr val="bg1"/>
                </a:solidFill>
              </a:rPr>
              <a:t>Funny Tragedy?</a:t>
            </a:r>
            <a:endParaRPr lang="en-US" b="0" dirty="0">
              <a:solidFill>
                <a:schemeClr val="bg1"/>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5954" y="2743200"/>
            <a:ext cx="3667450" cy="366745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4201" y="2743200"/>
            <a:ext cx="3505122" cy="3508702"/>
          </a:xfrm>
          <a:prstGeom prst="rect">
            <a:avLst/>
          </a:prstGeom>
        </p:spPr>
      </p:pic>
    </p:spTree>
    <p:extLst>
      <p:ext uri="{BB962C8B-B14F-4D97-AF65-F5344CB8AC3E}">
        <p14:creationId xmlns:p14="http://schemas.microsoft.com/office/powerpoint/2010/main" val="84764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Themes, Topicality</a:t>
            </a:r>
            <a:endParaRPr lang="en-US" dirty="0"/>
          </a:p>
        </p:txBody>
      </p:sp>
      <p:sp>
        <p:nvSpPr>
          <p:cNvPr id="3" name="Content Placeholder 2"/>
          <p:cNvSpPr>
            <a:spLocks noGrp="1"/>
          </p:cNvSpPr>
          <p:nvPr>
            <p:ph idx="1"/>
          </p:nvPr>
        </p:nvSpPr>
        <p:spPr/>
        <p:txBody>
          <a:bodyPr/>
          <a:lstStyle/>
          <a:p>
            <a:r>
              <a:rPr lang="en-US" i="1" dirty="0" smtClean="0"/>
              <a:t>Koros</a:t>
            </a:r>
            <a:r>
              <a:rPr lang="en-US" dirty="0" smtClean="0"/>
              <a:t>, </a:t>
            </a:r>
            <a:r>
              <a:rPr lang="en-US" i="1" dirty="0" smtClean="0"/>
              <a:t>hubris</a:t>
            </a:r>
            <a:r>
              <a:rPr lang="en-US" dirty="0" smtClean="0"/>
              <a:t>, </a:t>
            </a:r>
            <a:r>
              <a:rPr lang="en-US" i="1" dirty="0" smtClean="0"/>
              <a:t>atē</a:t>
            </a:r>
            <a:r>
              <a:rPr lang="en-US" dirty="0" smtClean="0"/>
              <a:t>, </a:t>
            </a:r>
            <a:r>
              <a:rPr lang="en-US" i="1" dirty="0" smtClean="0"/>
              <a:t>dikē?</a:t>
            </a:r>
          </a:p>
          <a:p>
            <a:pPr lvl="1"/>
            <a:r>
              <a:rPr lang="en-US" dirty="0" smtClean="0"/>
              <a:t>Parallels with </a:t>
            </a:r>
            <a:r>
              <a:rPr lang="en-US" i="1" dirty="0" smtClean="0"/>
              <a:t>Bacchae</a:t>
            </a:r>
            <a:endParaRPr lang="en-US" dirty="0" smtClean="0"/>
          </a:p>
          <a:p>
            <a:r>
              <a:rPr lang="en-US" dirty="0" smtClean="0"/>
              <a:t>Heroic code, hospitality</a:t>
            </a:r>
          </a:p>
          <a:p>
            <a:r>
              <a:rPr lang="en-US" dirty="0" smtClean="0"/>
              <a:t>Sophistic themes</a:t>
            </a:r>
          </a:p>
          <a:p>
            <a:pPr lvl="1"/>
            <a:r>
              <a:rPr lang="en-US" dirty="0" smtClean="0"/>
              <a:t>Culture versus nature</a:t>
            </a:r>
          </a:p>
          <a:p>
            <a:pPr lvl="1"/>
            <a:r>
              <a:rPr lang="en-US" dirty="0" smtClean="0"/>
              <a:t>Right of the stronger</a:t>
            </a:r>
            <a:endParaRPr lang="en-US" dirty="0"/>
          </a:p>
        </p:txBody>
      </p:sp>
      <p:sp>
        <p:nvSpPr>
          <p:cNvPr id="5" name="TextBox 4"/>
          <p:cNvSpPr txBox="1"/>
          <p:nvPr/>
        </p:nvSpPr>
        <p:spPr>
          <a:xfrm>
            <a:off x="6553200" y="1823856"/>
            <a:ext cx="4894054" cy="1940389"/>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lnSpc>
                <a:spcPct val="125000"/>
              </a:lnSpc>
            </a:pPr>
            <a:r>
              <a:rPr lang="en-US" sz="2200" b="1" dirty="0" smtClean="0">
                <a:solidFill>
                  <a:srgbClr val="737373"/>
                </a:solidFill>
                <a:latin typeface="Calibri" panose="020F0502020204030204" pitchFamily="34" charset="0"/>
                <a:cs typeface="Calibri" panose="020F0502020204030204" pitchFamily="34" charset="0"/>
              </a:rPr>
              <a:t>“Sophist”:</a:t>
            </a:r>
            <a:r>
              <a:rPr lang="en-US" sz="2200" dirty="0" smtClean="0">
                <a:solidFill>
                  <a:srgbClr val="737373"/>
                </a:solidFill>
                <a:latin typeface="Calibri" panose="020F0502020204030204" pitchFamily="34" charset="0"/>
                <a:cs typeface="Calibri" panose="020F0502020204030204" pitchFamily="34" charset="0"/>
              </a:rPr>
              <a:t> Professional teacher preparing wealthy young men for public life. Teacher of rhetoric and rhetorical reasoning.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0" y="3962400"/>
            <a:ext cx="2133600" cy="2133600"/>
          </a:xfrm>
          <a:prstGeom prst="rect">
            <a:avLst/>
          </a:prstGeom>
        </p:spPr>
      </p:pic>
    </p:spTree>
    <p:extLst>
      <p:ext uri="{BB962C8B-B14F-4D97-AF65-F5344CB8AC3E}">
        <p14:creationId xmlns:p14="http://schemas.microsoft.com/office/powerpoint/2010/main" val="369011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Discussion: Satyr Drama is…</a:t>
            </a:r>
            <a:endParaRPr lang="en-US" dirty="0"/>
          </a:p>
        </p:txBody>
      </p:sp>
      <p:sp>
        <p:nvSpPr>
          <p:cNvPr id="8" name="Text Placeholder 7"/>
          <p:cNvSpPr>
            <a:spLocks noGrp="1"/>
          </p:cNvSpPr>
          <p:nvPr>
            <p:ph type="body" idx="1"/>
          </p:nvPr>
        </p:nvSpPr>
        <p:spPr/>
        <p:txBody>
          <a:bodyPr/>
          <a:lstStyle/>
          <a:p>
            <a:r>
              <a:rPr lang="en-US" dirty="0" smtClean="0"/>
              <a:t>Funny Tragedy?</a:t>
            </a:r>
            <a:endParaRPr lang="en-US" dirty="0"/>
          </a:p>
        </p:txBody>
      </p:sp>
    </p:spTree>
    <p:extLst>
      <p:ext uri="{BB962C8B-B14F-4D97-AF65-F5344CB8AC3E}">
        <p14:creationId xmlns:p14="http://schemas.microsoft.com/office/powerpoint/2010/main" val="280744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6238" y="2161401"/>
            <a:ext cx="8119533" cy="2862322"/>
          </a:xfrm>
          <a:prstGeom prst="rect">
            <a:avLst/>
          </a:prstGeom>
          <a:noFill/>
        </p:spPr>
        <p:txBody>
          <a:bodyPr wrap="square" rtlCol="0" anchor="ctr" anchorCtr="0">
            <a:spAutoFit/>
          </a:bodyPr>
          <a:lstStyle/>
          <a:p>
            <a:pPr algn="ctr">
              <a:lnSpc>
                <a:spcPct val="125000"/>
              </a:lnSpc>
            </a:pPr>
            <a:r>
              <a:rPr lang="en-US" sz="3600" i="1" dirty="0">
                <a:latin typeface="Calibri" panose="020F0502020204030204" pitchFamily="34" charset="0"/>
                <a:cs typeface="Calibri" panose="020F0502020204030204" pitchFamily="34" charset="0"/>
              </a:rPr>
              <a:t>Can tragedy be funny and still be tragedy? If so, will this be what “funny tragedy” will look like. If not, why not? What is tragedy, anyway?</a:t>
            </a:r>
            <a:endParaRPr lang="en-US" sz="36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4895196" y="274639"/>
            <a:ext cx="2401619" cy="646331"/>
          </a:xfrm>
        </p:spPr>
        <p:txBody>
          <a:bodyPr>
            <a:normAutofit fontScale="90000"/>
          </a:bodyPr>
          <a:lstStyle/>
          <a:p>
            <a:r>
              <a:rPr lang="en-US" dirty="0" smtClean="0"/>
              <a:t>Question</a:t>
            </a:r>
            <a:endParaRPr lang="en-US" dirty="0"/>
          </a:p>
        </p:txBody>
      </p:sp>
    </p:spTree>
    <p:extLst>
      <p:ext uri="{BB962C8B-B14F-4D97-AF65-F5344CB8AC3E}">
        <p14:creationId xmlns:p14="http://schemas.microsoft.com/office/powerpoint/2010/main" val="1687751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837" y="1574327"/>
            <a:ext cx="11692175" cy="3709349"/>
          </a:xfrm>
          <a:prstGeom prst="rect">
            <a:avLst/>
          </a:prstGeom>
          <a:noFill/>
        </p:spPr>
        <p:txBody>
          <a:bodyPr wrap="none" rtlCol="0" anchor="ctr" anchorCtr="0">
            <a:spAutoFit/>
          </a:bodyPr>
          <a:lstStyle/>
          <a:p>
            <a:pPr>
              <a:lnSpc>
                <a:spcPct val="150000"/>
              </a:lnSpc>
            </a:pPr>
            <a:r>
              <a:rPr lang="en-US" sz="3200" dirty="0">
                <a:latin typeface="Calibri" panose="020F0502020204030204" pitchFamily="34" charset="0"/>
                <a:cs typeface="Calibri" panose="020F0502020204030204" pitchFamily="34" charset="0"/>
              </a:rPr>
              <a:t>SATYR: Look here, Odysseus, </a:t>
            </a:r>
          </a:p>
          <a:p>
            <a:pPr>
              <a:lnSpc>
                <a:spcPct val="150000"/>
              </a:lnSpc>
            </a:pPr>
            <a:r>
              <a:rPr lang="en-US" sz="3200" dirty="0">
                <a:latin typeface="Calibri" panose="020F0502020204030204" pitchFamily="34" charset="0"/>
                <a:cs typeface="Calibri" panose="020F0502020204030204" pitchFamily="34" charset="0"/>
              </a:rPr>
              <a:t> there’s a matter we’d like to discuss with you</a:t>
            </a:r>
            <a:r>
              <a:rPr lang="en-US" sz="3200" dirty="0" smtClean="0">
                <a:latin typeface="Calibri" panose="020F0502020204030204" pitchFamily="34" charset="0"/>
                <a:cs typeface="Calibri" panose="020F0502020204030204" pitchFamily="34" charset="0"/>
              </a:rPr>
              <a:t>.</a:t>
            </a:r>
          </a:p>
          <a:p>
            <a:pPr>
              <a:lnSpc>
                <a:spcPct val="150000"/>
              </a:lnSpc>
            </a:pPr>
            <a:r>
              <a:rPr lang="en-US" sz="3200" dirty="0" smtClean="0">
                <a:latin typeface="Calibri" panose="020F0502020204030204" pitchFamily="34" charset="0"/>
                <a:cs typeface="Calibri" panose="020F0502020204030204" pitchFamily="34" charset="0"/>
              </a:rPr>
              <a:t>ODYSSEUS</a:t>
            </a:r>
            <a:r>
              <a:rPr lang="en-US" sz="3200" dirty="0">
                <a:latin typeface="Calibri" panose="020F0502020204030204" pitchFamily="34" charset="0"/>
                <a:cs typeface="Calibri" panose="020F0502020204030204" pitchFamily="34" charset="0"/>
              </a:rPr>
              <a:t>: Go ahead . . . Friend to friend. Nothing nicer</a:t>
            </a:r>
            <a:r>
              <a:rPr lang="en-US" sz="3200" dirty="0" smtClean="0">
                <a:latin typeface="Calibri" panose="020F0502020204030204" pitchFamily="34" charset="0"/>
                <a:cs typeface="Calibri" panose="020F0502020204030204" pitchFamily="34" charset="0"/>
              </a:rPr>
              <a:t>.</a:t>
            </a:r>
          </a:p>
          <a:p>
            <a:pPr>
              <a:lnSpc>
                <a:spcPct val="150000"/>
              </a:lnSpc>
            </a:pPr>
            <a:r>
              <a:rPr lang="en-US" sz="3200" dirty="0" smtClean="0">
                <a:latin typeface="Calibri" panose="020F0502020204030204" pitchFamily="34" charset="0"/>
                <a:cs typeface="Calibri" panose="020F0502020204030204" pitchFamily="34" charset="0"/>
              </a:rPr>
              <a:t>SATYR</a:t>
            </a:r>
            <a:r>
              <a:rPr lang="en-US" sz="3200" dirty="0">
                <a:latin typeface="Calibri" panose="020F0502020204030204" pitchFamily="34" charset="0"/>
                <a:cs typeface="Calibri" panose="020F0502020204030204" pitchFamily="34" charset="0"/>
              </a:rPr>
              <a:t>: Well, when you laid waste Troy, did you also lay Helen</a:t>
            </a:r>
            <a:r>
              <a:rPr lang="en-US" sz="3200" dirty="0" smtClean="0">
                <a:latin typeface="Calibri" panose="020F0502020204030204" pitchFamily="34" charset="0"/>
                <a:cs typeface="Calibri" panose="020F0502020204030204" pitchFamily="34" charset="0"/>
              </a:rPr>
              <a:t>?</a:t>
            </a:r>
          </a:p>
          <a:p>
            <a:pPr>
              <a:lnSpc>
                <a:spcPct val="150000"/>
              </a:lnSpc>
            </a:pPr>
            <a:r>
              <a:rPr lang="en-US" sz="3200" dirty="0" smtClean="0">
                <a:latin typeface="Calibri" panose="020F0502020204030204" pitchFamily="34" charset="0"/>
                <a:cs typeface="Calibri" panose="020F0502020204030204" pitchFamily="34" charset="0"/>
              </a:rPr>
              <a:t>ODYSSEUS</a:t>
            </a:r>
            <a:r>
              <a:rPr lang="en-US" sz="3200" dirty="0">
                <a:latin typeface="Calibri" panose="020F0502020204030204" pitchFamily="34" charset="0"/>
                <a:cs typeface="Calibri" panose="020F0502020204030204" pitchFamily="34" charset="0"/>
              </a:rPr>
              <a:t>: [rather shocked] We laid waste the whole house of Priam.</a:t>
            </a:r>
          </a:p>
        </p:txBody>
      </p:sp>
    </p:spTree>
    <p:extLst>
      <p:ext uri="{BB962C8B-B14F-4D97-AF65-F5344CB8AC3E}">
        <p14:creationId xmlns:p14="http://schemas.microsoft.com/office/powerpoint/2010/main" val="1820446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dirty="0" smtClean="0"/>
              <a:t>Agenda</a:t>
            </a:r>
            <a:endParaRPr lang="en-US" dirty="0"/>
          </a:p>
        </p:txBody>
      </p:sp>
      <p:sp>
        <p:nvSpPr>
          <p:cNvPr id="146435" name="Rectangle 3"/>
          <p:cNvSpPr>
            <a:spLocks noGrp="1" noChangeArrowheads="1"/>
          </p:cNvSpPr>
          <p:nvPr>
            <p:ph idx="1"/>
          </p:nvPr>
        </p:nvSpPr>
        <p:spPr/>
        <p:txBody>
          <a:bodyPr>
            <a:normAutofit/>
          </a:bodyPr>
          <a:lstStyle/>
          <a:p>
            <a:pPr lvl="0"/>
            <a:r>
              <a:rPr lang="en-US" dirty="0" smtClean="0"/>
              <a:t>Introduction to Genre, Play</a:t>
            </a:r>
          </a:p>
          <a:p>
            <a:pPr lvl="1"/>
            <a:r>
              <a:rPr lang="en-US" dirty="0" smtClean="0"/>
              <a:t>Playful Tragedy (Seaford)</a:t>
            </a:r>
          </a:p>
          <a:p>
            <a:pPr lvl="0"/>
            <a:r>
              <a:rPr lang="en-US" dirty="0" smtClean="0"/>
              <a:t>Discussion: Satyr Drama is…</a:t>
            </a:r>
          </a:p>
          <a:p>
            <a:pPr lvl="1"/>
            <a:r>
              <a:rPr lang="en-US" dirty="0" smtClean="0"/>
              <a:t>Funny Tragedy?</a:t>
            </a:r>
          </a:p>
        </p:txBody>
      </p:sp>
    </p:spTree>
    <p:extLst>
      <p:ext uri="{BB962C8B-B14F-4D97-AF65-F5344CB8AC3E}">
        <p14:creationId xmlns:p14="http://schemas.microsoft.com/office/powerpoint/2010/main" val="128057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6435">
                                            <p:txEl>
                                              <p:pRg st="0" end="0"/>
                                            </p:txEl>
                                          </p:spTgt>
                                        </p:tgtEl>
                                        <p:attrNameLst>
                                          <p:attrName>style.visibility</p:attrName>
                                        </p:attrNameLst>
                                      </p:cBhvr>
                                      <p:to>
                                        <p:strVal val="visible"/>
                                      </p:to>
                                    </p:set>
                                    <p:animEffect transition="in" filter="fade">
                                      <p:cBhvr>
                                        <p:cTn id="7" dur="500"/>
                                        <p:tgtEl>
                                          <p:spTgt spid="14643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6435">
                                            <p:txEl>
                                              <p:pRg st="1" end="1"/>
                                            </p:txEl>
                                          </p:spTgt>
                                        </p:tgtEl>
                                        <p:attrNameLst>
                                          <p:attrName>style.visibility</p:attrName>
                                        </p:attrNameLst>
                                      </p:cBhvr>
                                      <p:to>
                                        <p:strVal val="visible"/>
                                      </p:to>
                                    </p:set>
                                    <p:animEffect transition="in" filter="fade">
                                      <p:cBhvr>
                                        <p:cTn id="10" dur="500"/>
                                        <p:tgtEl>
                                          <p:spTgt spid="14643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6435">
                                            <p:txEl>
                                              <p:pRg st="2" end="2"/>
                                            </p:txEl>
                                          </p:spTgt>
                                        </p:tgtEl>
                                        <p:attrNameLst>
                                          <p:attrName>style.visibility</p:attrName>
                                        </p:attrNameLst>
                                      </p:cBhvr>
                                      <p:to>
                                        <p:strVal val="visible"/>
                                      </p:to>
                                    </p:set>
                                    <p:animEffect transition="in" filter="fade">
                                      <p:cBhvr>
                                        <p:cTn id="15" dur="500"/>
                                        <p:tgtEl>
                                          <p:spTgt spid="14643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6435">
                                            <p:txEl>
                                              <p:pRg st="3" end="3"/>
                                            </p:txEl>
                                          </p:spTgt>
                                        </p:tgtEl>
                                        <p:attrNameLst>
                                          <p:attrName>style.visibility</p:attrName>
                                        </p:attrNameLst>
                                      </p:cBhvr>
                                      <p:to>
                                        <p:strVal val="visible"/>
                                      </p:to>
                                    </p:set>
                                    <p:animEffect transition="in" filter="fade">
                                      <p:cBhvr>
                                        <p:cTn id="18" dur="500"/>
                                        <p:tgtEl>
                                          <p:spTgt spid="146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smtClean="0"/>
              <a:t>Introduction to Genre, Play</a:t>
            </a:r>
            <a:endParaRPr lang="en-US" dirty="0"/>
          </a:p>
        </p:txBody>
      </p:sp>
      <p:sp>
        <p:nvSpPr>
          <p:cNvPr id="41987" name="Rectangle 3"/>
          <p:cNvSpPr>
            <a:spLocks noGrp="1" noChangeArrowheads="1"/>
          </p:cNvSpPr>
          <p:nvPr>
            <p:ph type="body" idx="1"/>
          </p:nvPr>
        </p:nvSpPr>
        <p:spPr/>
        <p:txBody>
          <a:bodyPr/>
          <a:lstStyle/>
          <a:p>
            <a:r>
              <a:rPr lang="en-US" dirty="0" smtClean="0"/>
              <a:t>Playful Tragedy (Seaford)</a:t>
            </a:r>
            <a:endParaRPr lang="en-US" dirty="0"/>
          </a:p>
        </p:txBody>
      </p:sp>
    </p:spTree>
    <p:extLst>
      <p:ext uri="{BB962C8B-B14F-4D97-AF65-F5344CB8AC3E}">
        <p14:creationId xmlns:p14="http://schemas.microsoft.com/office/powerpoint/2010/main" val="3724254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3"/>
          <p:cNvSpPr>
            <a:spLocks noGrp="1" noChangeArrowheads="1"/>
          </p:cNvSpPr>
          <p:nvPr>
            <p:ph sz="half" idx="2"/>
          </p:nvPr>
        </p:nvSpPr>
        <p:spPr/>
        <p:txBody>
          <a:bodyPr>
            <a:normAutofit/>
          </a:bodyPr>
          <a:lstStyle/>
          <a:p>
            <a:pPr>
              <a:lnSpc>
                <a:spcPct val="66000"/>
              </a:lnSpc>
            </a:pPr>
            <a:r>
              <a:rPr lang="en-US" sz="2400" dirty="0" smtClean="0"/>
              <a:t>Cultic dimension</a:t>
            </a:r>
          </a:p>
          <a:p>
            <a:pPr>
              <a:lnSpc>
                <a:spcPct val="66000"/>
              </a:lnSpc>
            </a:pPr>
            <a:r>
              <a:rPr lang="en-US" sz="2400" dirty="0" smtClean="0"/>
              <a:t>Chronology</a:t>
            </a:r>
          </a:p>
        </p:txBody>
      </p:sp>
      <p:sp>
        <p:nvSpPr>
          <p:cNvPr id="77826" name="Rectangle 2"/>
          <p:cNvSpPr>
            <a:spLocks noGrp="1" noChangeArrowheads="1"/>
          </p:cNvSpPr>
          <p:nvPr>
            <p:ph type="title"/>
          </p:nvPr>
        </p:nvSpPr>
        <p:spPr/>
        <p:txBody>
          <a:bodyPr/>
          <a:lstStyle/>
          <a:p>
            <a:r>
              <a:rPr lang="en-US" smtClean="0"/>
              <a:t>Satyr Drama: Origins, Elements</a:t>
            </a:r>
            <a:endParaRPr lang="en-US" dirty="0"/>
          </a:p>
        </p:txBody>
      </p:sp>
      <p:sp>
        <p:nvSpPr>
          <p:cNvPr id="12" name="Text Placeholder 11"/>
          <p:cNvSpPr>
            <a:spLocks noGrp="1"/>
          </p:cNvSpPr>
          <p:nvPr>
            <p:ph type="body" idx="1"/>
          </p:nvPr>
        </p:nvSpPr>
        <p:spPr/>
        <p:txBody>
          <a:bodyPr/>
          <a:lstStyle/>
          <a:p>
            <a:r>
              <a:rPr lang="en-US" dirty="0" smtClean="0"/>
              <a:t>Origins</a:t>
            </a:r>
            <a:endParaRPr lang="en-US" dirty="0"/>
          </a:p>
        </p:txBody>
      </p:sp>
      <p:sp>
        <p:nvSpPr>
          <p:cNvPr id="13" name="Text Placeholder 12"/>
          <p:cNvSpPr>
            <a:spLocks noGrp="1"/>
          </p:cNvSpPr>
          <p:nvPr>
            <p:ph type="body" sz="quarter" idx="3"/>
          </p:nvPr>
        </p:nvSpPr>
        <p:spPr/>
        <p:txBody>
          <a:bodyPr/>
          <a:lstStyle/>
          <a:p>
            <a:r>
              <a:rPr lang="en-US" dirty="0" smtClean="0"/>
              <a:t>Elements</a:t>
            </a:r>
            <a:endParaRPr lang="en-US" dirty="0"/>
          </a:p>
        </p:txBody>
      </p:sp>
      <p:sp>
        <p:nvSpPr>
          <p:cNvPr id="14" name="Content Placeholder 13"/>
          <p:cNvSpPr>
            <a:spLocks noGrp="1"/>
          </p:cNvSpPr>
          <p:nvPr>
            <p:ph sz="quarter" idx="4"/>
          </p:nvPr>
        </p:nvSpPr>
        <p:spPr>
          <a:xfrm>
            <a:off x="6263685" y="2743201"/>
            <a:ext cx="4710387" cy="4114799"/>
          </a:xfrm>
        </p:spPr>
        <p:txBody>
          <a:bodyPr>
            <a:noAutofit/>
          </a:bodyPr>
          <a:lstStyle/>
          <a:p>
            <a:pPr>
              <a:lnSpc>
                <a:spcPct val="66000"/>
              </a:lnSpc>
            </a:pPr>
            <a:r>
              <a:rPr lang="en-US" sz="2400" dirty="0" smtClean="0"/>
              <a:t>Stories, themes</a:t>
            </a:r>
          </a:p>
          <a:p>
            <a:pPr>
              <a:lnSpc>
                <a:spcPct val="66000"/>
              </a:lnSpc>
            </a:pPr>
            <a:r>
              <a:rPr lang="en-US" sz="2400" dirty="0" smtClean="0"/>
              <a:t>Characters</a:t>
            </a:r>
          </a:p>
          <a:p>
            <a:pPr lvl="1">
              <a:lnSpc>
                <a:spcPct val="66000"/>
              </a:lnSpc>
            </a:pPr>
            <a:r>
              <a:rPr lang="en-US" sz="2000" dirty="0" smtClean="0"/>
              <a:t>(</a:t>
            </a:r>
            <a:r>
              <a:rPr lang="en-US" sz="2000" dirty="0" err="1" smtClean="0"/>
              <a:t>Pappo</a:t>
            </a:r>
            <a:r>
              <a:rPr lang="en-US" sz="2000" dirty="0" smtClean="0"/>
              <a:t>)silenus</a:t>
            </a:r>
          </a:p>
          <a:p>
            <a:pPr lvl="1">
              <a:lnSpc>
                <a:spcPct val="66000"/>
              </a:lnSpc>
            </a:pPr>
            <a:r>
              <a:rPr lang="en-US" sz="2000" dirty="0" smtClean="0"/>
              <a:t>Satyr chorus</a:t>
            </a:r>
          </a:p>
          <a:p>
            <a:pPr lvl="1">
              <a:lnSpc>
                <a:spcPct val="66000"/>
              </a:lnSpc>
            </a:pPr>
            <a:r>
              <a:rPr lang="en-US" sz="2000" dirty="0" smtClean="0"/>
              <a:t>Mythic players</a:t>
            </a:r>
          </a:p>
          <a:p>
            <a:pPr>
              <a:lnSpc>
                <a:spcPct val="66000"/>
              </a:lnSpc>
            </a:pPr>
            <a:r>
              <a:rPr lang="en-US" sz="2400" dirty="0" smtClean="0"/>
              <a:t>Tragic structure</a:t>
            </a:r>
          </a:p>
          <a:p>
            <a:pPr>
              <a:lnSpc>
                <a:spcPct val="66000"/>
              </a:lnSpc>
            </a:pPr>
            <a:r>
              <a:rPr lang="en-US" sz="2400" dirty="0" smtClean="0"/>
              <a:t>Tone</a:t>
            </a:r>
          </a:p>
          <a:p>
            <a:pPr lvl="1">
              <a:lnSpc>
                <a:spcPct val="66000"/>
              </a:lnSpc>
            </a:pPr>
            <a:r>
              <a:rPr lang="en-US" sz="2000" dirty="0" smtClean="0"/>
              <a:t>Sexual, scatological, paratragic</a:t>
            </a:r>
          </a:p>
          <a:p>
            <a:pPr>
              <a:lnSpc>
                <a:spcPct val="66000"/>
              </a:lnSpc>
            </a:pPr>
            <a:r>
              <a:rPr lang="en-US" sz="2400" dirty="0" smtClean="0"/>
              <a:t>Topicality?</a:t>
            </a:r>
          </a:p>
        </p:txBody>
      </p:sp>
      <p:pic>
        <p:nvPicPr>
          <p:cNvPr id="1026" name="Picture 2" descr="alt 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037331"/>
            <a:ext cx="2134869" cy="2134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74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5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7827">
                                            <p:txEl>
                                              <p:pRg st="0" end="0"/>
                                            </p:txEl>
                                          </p:spTgt>
                                        </p:tgtEl>
                                        <p:attrNameLst>
                                          <p:attrName>style.visibility</p:attrName>
                                        </p:attrNameLst>
                                      </p:cBhvr>
                                      <p:to>
                                        <p:strVal val="visible"/>
                                      </p:to>
                                    </p:set>
                                    <p:animEffect transition="in" filter="fade">
                                      <p:cBhvr>
                                        <p:cTn id="15" dur="500"/>
                                        <p:tgtEl>
                                          <p:spTgt spid="7782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7827">
                                            <p:txEl>
                                              <p:pRg st="1" end="1"/>
                                            </p:txEl>
                                          </p:spTgt>
                                        </p:tgtEl>
                                        <p:attrNameLst>
                                          <p:attrName>style.visibility</p:attrName>
                                        </p:attrNameLst>
                                      </p:cBhvr>
                                      <p:to>
                                        <p:strVal val="visible"/>
                                      </p:to>
                                    </p:set>
                                    <p:animEffect transition="in" filter="fade">
                                      <p:cBhvr>
                                        <p:cTn id="20" dur="500"/>
                                        <p:tgtEl>
                                          <p:spTgt spid="7782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bg/>
                                          </p:spTgt>
                                        </p:tgtEl>
                                        <p:attrNameLst>
                                          <p:attrName>style.visibility</p:attrName>
                                        </p:attrNameLst>
                                      </p:cBhvr>
                                      <p:to>
                                        <p:strVal val="visible"/>
                                      </p:to>
                                    </p:set>
                                    <p:animEffect transition="in" filter="fade">
                                      <p:cBhvr>
                                        <p:cTn id="25" dur="500"/>
                                        <p:tgtEl>
                                          <p:spTgt spid="13">
                                            <p:bg/>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500"/>
                                        <p:tgtEl>
                                          <p:spTgt spid="1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txEl>
                                              <p:pRg st="1" end="1"/>
                                            </p:txEl>
                                          </p:spTgt>
                                        </p:tgtEl>
                                        <p:attrNameLst>
                                          <p:attrName>style.visibility</p:attrName>
                                        </p:attrNameLst>
                                      </p:cBhvr>
                                      <p:to>
                                        <p:strVal val="visible"/>
                                      </p:to>
                                    </p:set>
                                    <p:animEffect transition="in" filter="fade">
                                      <p:cBhvr>
                                        <p:cTn id="38" dur="500"/>
                                        <p:tgtEl>
                                          <p:spTgt spid="14">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xEl>
                                              <p:pRg st="2" end="2"/>
                                            </p:txEl>
                                          </p:spTgt>
                                        </p:tgtEl>
                                        <p:attrNameLst>
                                          <p:attrName>style.visibility</p:attrName>
                                        </p:attrNameLst>
                                      </p:cBhvr>
                                      <p:to>
                                        <p:strVal val="visible"/>
                                      </p:to>
                                    </p:set>
                                    <p:animEffect transition="in" filter="fade">
                                      <p:cBhvr>
                                        <p:cTn id="41" dur="500"/>
                                        <p:tgtEl>
                                          <p:spTgt spid="14">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xEl>
                                              <p:pRg st="3" end="3"/>
                                            </p:txEl>
                                          </p:spTgt>
                                        </p:tgtEl>
                                        <p:attrNameLst>
                                          <p:attrName>style.visibility</p:attrName>
                                        </p:attrNameLst>
                                      </p:cBhvr>
                                      <p:to>
                                        <p:strVal val="visible"/>
                                      </p:to>
                                    </p:set>
                                    <p:animEffect transition="in" filter="fade">
                                      <p:cBhvr>
                                        <p:cTn id="44" dur="500"/>
                                        <p:tgtEl>
                                          <p:spTgt spid="14">
                                            <p:txEl>
                                              <p:pRg st="3" end="3"/>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xEl>
                                              <p:pRg st="4" end="4"/>
                                            </p:txEl>
                                          </p:spTgt>
                                        </p:tgtEl>
                                        <p:attrNameLst>
                                          <p:attrName>style.visibility</p:attrName>
                                        </p:attrNameLst>
                                      </p:cBhvr>
                                      <p:to>
                                        <p:strVal val="visible"/>
                                      </p:to>
                                    </p:set>
                                    <p:animEffect transition="in" filter="fade">
                                      <p:cBhvr>
                                        <p:cTn id="47" dur="500"/>
                                        <p:tgtEl>
                                          <p:spTgt spid="14">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xEl>
                                              <p:pRg st="5" end="5"/>
                                            </p:txEl>
                                          </p:spTgt>
                                        </p:tgtEl>
                                        <p:attrNameLst>
                                          <p:attrName>style.visibility</p:attrName>
                                        </p:attrNameLst>
                                      </p:cBhvr>
                                      <p:to>
                                        <p:strVal val="visible"/>
                                      </p:to>
                                    </p:set>
                                    <p:animEffect transition="in" filter="fade">
                                      <p:cBhvr>
                                        <p:cTn id="52" dur="500"/>
                                        <p:tgtEl>
                                          <p:spTgt spid="14">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xEl>
                                              <p:pRg st="6" end="6"/>
                                            </p:txEl>
                                          </p:spTgt>
                                        </p:tgtEl>
                                        <p:attrNameLst>
                                          <p:attrName>style.visibility</p:attrName>
                                        </p:attrNameLst>
                                      </p:cBhvr>
                                      <p:to>
                                        <p:strVal val="visible"/>
                                      </p:to>
                                    </p:set>
                                    <p:animEffect transition="in" filter="fade">
                                      <p:cBhvr>
                                        <p:cTn id="57" dur="500"/>
                                        <p:tgtEl>
                                          <p:spTgt spid="14">
                                            <p:txEl>
                                              <p:pRg st="6" end="6"/>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4">
                                            <p:txEl>
                                              <p:pRg st="7" end="7"/>
                                            </p:txEl>
                                          </p:spTgt>
                                        </p:tgtEl>
                                        <p:attrNameLst>
                                          <p:attrName>style.visibility</p:attrName>
                                        </p:attrNameLst>
                                      </p:cBhvr>
                                      <p:to>
                                        <p:strVal val="visible"/>
                                      </p:to>
                                    </p:set>
                                    <p:animEffect transition="in" filter="fade">
                                      <p:cBhvr>
                                        <p:cTn id="60" dur="500"/>
                                        <p:tgtEl>
                                          <p:spTgt spid="14">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4">
                                            <p:txEl>
                                              <p:pRg st="8" end="8"/>
                                            </p:txEl>
                                          </p:spTgt>
                                        </p:tgtEl>
                                        <p:attrNameLst>
                                          <p:attrName>style.visibility</p:attrName>
                                        </p:attrNameLst>
                                      </p:cBhvr>
                                      <p:to>
                                        <p:strVal val="visible"/>
                                      </p:to>
                                    </p:set>
                                    <p:animEffect transition="in" filter="fade">
                                      <p:cBhvr>
                                        <p:cTn id="65" dur="500"/>
                                        <p:tgtEl>
                                          <p:spTgt spid="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P spid="12" grpId="0" uiExpand="1" build="p" animBg="1"/>
      <p:bldP spid="13" grpId="0" uiExpand="1" build="p" animBg="1"/>
      <p:bldP spid="14"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CCFFFF"/>
        </a:solidFill>
        <a:effectLst/>
      </p:bgPr>
    </p:bg>
    <p:spTree>
      <p:nvGrpSpPr>
        <p:cNvPr id="1" name=""/>
        <p:cNvGrpSpPr/>
        <p:nvPr/>
      </p:nvGrpSpPr>
      <p:grpSpPr>
        <a:xfrm>
          <a:off x="0" y="0"/>
          <a:ext cx="0" cy="0"/>
          <a:chOff x="0" y="0"/>
          <a:chExt cx="0" cy="0"/>
        </a:xfrm>
      </p:grpSpPr>
      <p:pic>
        <p:nvPicPr>
          <p:cNvPr id="44038" name="Picture 6" descr="pronomos_vase"/>
          <p:cNvPicPr>
            <a:picLocks noChangeAspect="1" noChangeArrowheads="1"/>
          </p:cNvPicPr>
          <p:nvPr/>
        </p:nvPicPr>
        <p:blipFill>
          <a:blip r:embed="rId3" cstate="print"/>
          <a:srcRect/>
          <a:stretch>
            <a:fillRect/>
          </a:stretch>
        </p:blipFill>
        <p:spPr bwMode="auto">
          <a:xfrm>
            <a:off x="4166043" y="271023"/>
            <a:ext cx="3859914" cy="6315955"/>
          </a:xfrm>
          <a:prstGeom prst="rect">
            <a:avLst/>
          </a:prstGeom>
          <a:noFill/>
        </p:spPr>
      </p:pic>
      <p:sp>
        <p:nvSpPr>
          <p:cNvPr id="44037" name="Text Box 5"/>
          <p:cNvSpPr txBox="1">
            <a:spLocks noChangeArrowheads="1"/>
          </p:cNvSpPr>
          <p:nvPr/>
        </p:nvSpPr>
        <p:spPr bwMode="auto">
          <a:xfrm>
            <a:off x="2057400" y="5663648"/>
            <a:ext cx="2344681" cy="923330"/>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“Pronomos Vase”</a:t>
            </a:r>
            <a:br>
              <a:rPr lang="en-US" sz="1800">
                <a:latin typeface="Calibri" panose="020F0502020204030204" pitchFamily="34" charset="0"/>
                <a:cs typeface="Calibri" panose="020F0502020204030204" pitchFamily="34" charset="0"/>
              </a:rPr>
            </a:br>
            <a:r>
              <a:rPr lang="en-US" sz="1800">
                <a:latin typeface="Calibri" panose="020F0502020204030204" pitchFamily="34" charset="0"/>
                <a:cs typeface="Calibri" panose="020F0502020204030204" pitchFamily="34" charset="0"/>
              </a:rPr>
              <a:t>late 400s BCE Athenian</a:t>
            </a:r>
            <a:br>
              <a:rPr lang="en-US" sz="1800">
                <a:latin typeface="Calibri" panose="020F0502020204030204" pitchFamily="34" charset="0"/>
                <a:cs typeface="Calibri" panose="020F0502020204030204" pitchFamily="34" charset="0"/>
              </a:rPr>
            </a:br>
            <a:r>
              <a:rPr lang="en-US" sz="1800">
                <a:latin typeface="Calibri" panose="020F0502020204030204" pitchFamily="34" charset="0"/>
                <a:cs typeface="Calibri" panose="020F0502020204030204" pitchFamily="34" charset="0"/>
              </a:rPr>
              <a:t>(Naples Museum)</a:t>
            </a:r>
          </a:p>
        </p:txBody>
      </p:sp>
    </p:spTree>
    <p:extLst>
      <p:ext uri="{BB962C8B-B14F-4D97-AF65-F5344CB8AC3E}">
        <p14:creationId xmlns:p14="http://schemas.microsoft.com/office/powerpoint/2010/main" val="140379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8" name="Picture 10" descr="2"/>
          <p:cNvPicPr>
            <a:picLocks noChangeAspect="1" noChangeArrowheads="1"/>
          </p:cNvPicPr>
          <p:nvPr/>
        </p:nvPicPr>
        <p:blipFill>
          <a:blip r:embed="rId3" cstate="print"/>
          <a:srcRect/>
          <a:stretch>
            <a:fillRect/>
          </a:stretch>
        </p:blipFill>
        <p:spPr bwMode="auto">
          <a:xfrm>
            <a:off x="1724025" y="1058864"/>
            <a:ext cx="8743950" cy="4740275"/>
          </a:xfrm>
          <a:prstGeom prst="rect">
            <a:avLst/>
          </a:prstGeom>
          <a:noFill/>
        </p:spPr>
      </p:pic>
      <p:sp>
        <p:nvSpPr>
          <p:cNvPr id="48139" name="Text Box 11"/>
          <p:cNvSpPr txBox="1">
            <a:spLocks noChangeArrowheads="1"/>
          </p:cNvSpPr>
          <p:nvPr/>
        </p:nvSpPr>
        <p:spPr bwMode="auto">
          <a:xfrm>
            <a:off x="1860343" y="152400"/>
            <a:ext cx="2218876"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Dionysus and Ariadne</a:t>
            </a:r>
          </a:p>
        </p:txBody>
      </p:sp>
      <p:sp>
        <p:nvSpPr>
          <p:cNvPr id="48140" name="Line 12"/>
          <p:cNvSpPr>
            <a:spLocks noChangeShapeType="1"/>
          </p:cNvSpPr>
          <p:nvPr/>
        </p:nvSpPr>
        <p:spPr bwMode="auto">
          <a:xfrm>
            <a:off x="2576513" y="676275"/>
            <a:ext cx="125412" cy="501650"/>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41" name="Text Box 13"/>
          <p:cNvSpPr txBox="1">
            <a:spLocks noChangeArrowheads="1"/>
          </p:cNvSpPr>
          <p:nvPr/>
        </p:nvSpPr>
        <p:spPr bwMode="auto">
          <a:xfrm>
            <a:off x="5216309" y="333375"/>
            <a:ext cx="1769202" cy="369332"/>
          </a:xfrm>
          <a:prstGeom prst="rect">
            <a:avLst/>
          </a:prstGeom>
          <a:noFill/>
          <a:ln w="9525">
            <a:noFill/>
            <a:miter lim="800000"/>
            <a:headEnd/>
            <a:tailEnd/>
          </a:ln>
          <a:effectLst/>
        </p:spPr>
        <p:txBody>
          <a:bodyPr wrap="none">
            <a:spAutoFit/>
          </a:bodyPr>
          <a:lstStyle/>
          <a:p>
            <a:pPr algn="ctr"/>
            <a:r>
              <a:rPr lang="en-US" sz="1800">
                <a:latin typeface="Calibri" panose="020F0502020204030204" pitchFamily="34" charset="0"/>
                <a:cs typeface="Calibri" panose="020F0502020204030204" pitchFamily="34" charset="0"/>
              </a:rPr>
              <a:t>Queen-character</a:t>
            </a:r>
          </a:p>
        </p:txBody>
      </p:sp>
      <p:sp>
        <p:nvSpPr>
          <p:cNvPr id="48142" name="Line 14"/>
          <p:cNvSpPr>
            <a:spLocks noChangeShapeType="1"/>
          </p:cNvSpPr>
          <p:nvPr/>
        </p:nvSpPr>
        <p:spPr bwMode="auto">
          <a:xfrm flipH="1">
            <a:off x="4724399" y="762000"/>
            <a:ext cx="762000" cy="541338"/>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43" name="Text Box 15"/>
          <p:cNvSpPr txBox="1">
            <a:spLocks noChangeArrowheads="1"/>
          </p:cNvSpPr>
          <p:nvPr/>
        </p:nvSpPr>
        <p:spPr bwMode="auto">
          <a:xfrm>
            <a:off x="3138399" y="609600"/>
            <a:ext cx="1732141"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Himeros (= Eros)</a:t>
            </a:r>
          </a:p>
        </p:txBody>
      </p:sp>
      <p:sp>
        <p:nvSpPr>
          <p:cNvPr id="48144" name="Line 16"/>
          <p:cNvSpPr>
            <a:spLocks noChangeShapeType="1"/>
          </p:cNvSpPr>
          <p:nvPr/>
        </p:nvSpPr>
        <p:spPr bwMode="auto">
          <a:xfrm flipH="1">
            <a:off x="3967163" y="952500"/>
            <a:ext cx="38100" cy="261938"/>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45" name="Text Box 17"/>
          <p:cNvSpPr txBox="1">
            <a:spLocks noChangeArrowheads="1"/>
          </p:cNvSpPr>
          <p:nvPr/>
        </p:nvSpPr>
        <p:spPr bwMode="auto">
          <a:xfrm>
            <a:off x="5966486" y="723378"/>
            <a:ext cx="986231"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Heracles</a:t>
            </a:r>
          </a:p>
        </p:txBody>
      </p:sp>
      <p:sp>
        <p:nvSpPr>
          <p:cNvPr id="48146" name="Line 18"/>
          <p:cNvSpPr>
            <a:spLocks noChangeShapeType="1"/>
          </p:cNvSpPr>
          <p:nvPr/>
        </p:nvSpPr>
        <p:spPr bwMode="auto">
          <a:xfrm flipH="1">
            <a:off x="5870575" y="1066800"/>
            <a:ext cx="377825" cy="304800"/>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47" name="Text Box 19"/>
          <p:cNvSpPr txBox="1">
            <a:spLocks noChangeArrowheads="1"/>
          </p:cNvSpPr>
          <p:nvPr/>
        </p:nvSpPr>
        <p:spPr bwMode="auto">
          <a:xfrm>
            <a:off x="7162800" y="685800"/>
            <a:ext cx="1559914" cy="369332"/>
          </a:xfrm>
          <a:prstGeom prst="rect">
            <a:avLst/>
          </a:prstGeom>
          <a:noFill/>
          <a:ln w="9525">
            <a:noFill/>
            <a:miter lim="800000"/>
            <a:headEnd/>
            <a:tailEnd/>
          </a:ln>
          <a:effectLst/>
        </p:spPr>
        <p:txBody>
          <a:bodyPr wrap="none">
            <a:spAutoFit/>
          </a:bodyPr>
          <a:lstStyle/>
          <a:p>
            <a:r>
              <a:rPr lang="en-US" sz="1800" dirty="0">
                <a:latin typeface="Calibri" panose="020F0502020204030204" pitchFamily="34" charset="0"/>
                <a:cs typeface="Calibri" panose="020F0502020204030204" pitchFamily="34" charset="0"/>
              </a:rPr>
              <a:t>(</a:t>
            </a:r>
            <a:r>
              <a:rPr lang="en-US" sz="1800" dirty="0" err="1">
                <a:latin typeface="Calibri" panose="020F0502020204030204" pitchFamily="34" charset="0"/>
                <a:cs typeface="Calibri" panose="020F0502020204030204" pitchFamily="34" charset="0"/>
              </a:rPr>
              <a:t>Pappo</a:t>
            </a:r>
            <a:r>
              <a:rPr lang="en-US" sz="1800" dirty="0">
                <a:latin typeface="Calibri" panose="020F0502020204030204" pitchFamily="34" charset="0"/>
                <a:cs typeface="Calibri" panose="020F0502020204030204" pitchFamily="34" charset="0"/>
              </a:rPr>
              <a:t>)silenos</a:t>
            </a:r>
          </a:p>
        </p:txBody>
      </p:sp>
      <p:sp>
        <p:nvSpPr>
          <p:cNvPr id="48148" name="Line 20"/>
          <p:cNvSpPr>
            <a:spLocks noChangeShapeType="1"/>
          </p:cNvSpPr>
          <p:nvPr/>
        </p:nvSpPr>
        <p:spPr bwMode="auto">
          <a:xfrm flipH="1">
            <a:off x="7010399" y="1055132"/>
            <a:ext cx="514884" cy="360918"/>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49" name="Text Box 21"/>
          <p:cNvSpPr txBox="1">
            <a:spLocks noChangeArrowheads="1"/>
          </p:cNvSpPr>
          <p:nvPr/>
        </p:nvSpPr>
        <p:spPr bwMode="auto">
          <a:xfrm>
            <a:off x="1787870" y="6091535"/>
            <a:ext cx="1827231"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Pronomos (piper)</a:t>
            </a:r>
          </a:p>
        </p:txBody>
      </p:sp>
      <p:sp>
        <p:nvSpPr>
          <p:cNvPr id="48150" name="Line 22"/>
          <p:cNvSpPr>
            <a:spLocks noChangeShapeType="1"/>
          </p:cNvSpPr>
          <p:nvPr/>
        </p:nvSpPr>
        <p:spPr bwMode="auto">
          <a:xfrm flipV="1">
            <a:off x="2576514" y="5649914"/>
            <a:ext cx="174625" cy="249237"/>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51" name="Text Box 23"/>
          <p:cNvSpPr txBox="1">
            <a:spLocks noChangeArrowheads="1"/>
          </p:cNvSpPr>
          <p:nvPr/>
        </p:nvSpPr>
        <p:spPr bwMode="auto">
          <a:xfrm>
            <a:off x="4374306" y="5943600"/>
            <a:ext cx="2484333"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Charinus (kithara player)</a:t>
            </a:r>
          </a:p>
        </p:txBody>
      </p:sp>
      <p:sp>
        <p:nvSpPr>
          <p:cNvPr id="48152" name="Line 24"/>
          <p:cNvSpPr>
            <a:spLocks noChangeShapeType="1"/>
          </p:cNvSpPr>
          <p:nvPr/>
        </p:nvSpPr>
        <p:spPr bwMode="auto">
          <a:xfrm flipH="1" flipV="1">
            <a:off x="4605338" y="5299076"/>
            <a:ext cx="138112" cy="474663"/>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48153" name="Text Box 25"/>
          <p:cNvSpPr txBox="1">
            <a:spLocks noChangeArrowheads="1"/>
          </p:cNvSpPr>
          <p:nvPr/>
        </p:nvSpPr>
        <p:spPr bwMode="auto">
          <a:xfrm>
            <a:off x="7804086" y="6008688"/>
            <a:ext cx="1543178" cy="369332"/>
          </a:xfrm>
          <a:prstGeom prst="rect">
            <a:avLst/>
          </a:prstGeom>
          <a:noFill/>
          <a:ln w="9525">
            <a:noFill/>
            <a:miter lim="800000"/>
            <a:headEnd/>
            <a:tailEnd/>
          </a:ln>
          <a:effectLst/>
        </p:spPr>
        <p:txBody>
          <a:bodyPr wrap="none">
            <a:spAutoFit/>
          </a:bodyPr>
          <a:lstStyle/>
          <a:p>
            <a:r>
              <a:rPr lang="en-US" sz="1800">
                <a:latin typeface="Calibri" panose="020F0502020204030204" pitchFamily="34" charset="0"/>
                <a:cs typeface="Calibri" panose="020F0502020204030204" pitchFamily="34" charset="0"/>
              </a:rPr>
              <a:t>King-character</a:t>
            </a:r>
          </a:p>
        </p:txBody>
      </p:sp>
      <p:sp>
        <p:nvSpPr>
          <p:cNvPr id="48154" name="Line 26"/>
          <p:cNvSpPr>
            <a:spLocks noChangeShapeType="1"/>
          </p:cNvSpPr>
          <p:nvPr/>
        </p:nvSpPr>
        <p:spPr bwMode="auto">
          <a:xfrm flipV="1">
            <a:off x="8388350" y="5786438"/>
            <a:ext cx="0" cy="201612"/>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22" name="Text Box 11"/>
          <p:cNvSpPr txBox="1">
            <a:spLocks noChangeArrowheads="1"/>
          </p:cNvSpPr>
          <p:nvPr/>
        </p:nvSpPr>
        <p:spPr bwMode="auto">
          <a:xfrm>
            <a:off x="7993621" y="164068"/>
            <a:ext cx="2286523" cy="369332"/>
          </a:xfrm>
          <a:prstGeom prst="rect">
            <a:avLst/>
          </a:prstGeom>
          <a:noFill/>
          <a:ln w="9525">
            <a:noFill/>
            <a:miter lim="800000"/>
            <a:headEnd/>
            <a:tailEnd/>
          </a:ln>
          <a:effectLst/>
        </p:spPr>
        <p:txBody>
          <a:bodyPr wrap="none">
            <a:spAutoFit/>
          </a:bodyPr>
          <a:lstStyle/>
          <a:p>
            <a:r>
              <a:rPr lang="en-US" sz="1800" dirty="0">
                <a:latin typeface="Calibri" panose="020F0502020204030204" pitchFamily="34" charset="0"/>
                <a:cs typeface="Calibri" panose="020F0502020204030204" pitchFamily="34" charset="0"/>
              </a:rPr>
              <a:t>Satyr </a:t>
            </a:r>
            <a:r>
              <a:rPr lang="en-US" sz="1800" dirty="0" smtClean="0">
                <a:latin typeface="Calibri" panose="020F0502020204030204" pitchFamily="34" charset="0"/>
                <a:cs typeface="Calibri" panose="020F0502020204030204" pitchFamily="34" charset="0"/>
              </a:rPr>
              <a:t>chorus members</a:t>
            </a:r>
            <a:endParaRPr lang="en-US" sz="1800" dirty="0">
              <a:latin typeface="Calibri" panose="020F0502020204030204" pitchFamily="34" charset="0"/>
              <a:cs typeface="Calibri" panose="020F0502020204030204" pitchFamily="34" charset="0"/>
            </a:endParaRPr>
          </a:p>
        </p:txBody>
      </p:sp>
      <p:sp>
        <p:nvSpPr>
          <p:cNvPr id="23" name="Line 12"/>
          <p:cNvSpPr>
            <a:spLocks noChangeShapeType="1"/>
          </p:cNvSpPr>
          <p:nvPr/>
        </p:nvSpPr>
        <p:spPr bwMode="auto">
          <a:xfrm flipH="1">
            <a:off x="8991601" y="533400"/>
            <a:ext cx="533400" cy="914400"/>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
        <p:nvSpPr>
          <p:cNvPr id="24" name="Line 13"/>
          <p:cNvSpPr>
            <a:spLocks noChangeShapeType="1"/>
          </p:cNvSpPr>
          <p:nvPr/>
        </p:nvSpPr>
        <p:spPr bwMode="auto">
          <a:xfrm flipH="1">
            <a:off x="9982200" y="654050"/>
            <a:ext cx="222250" cy="2165350"/>
          </a:xfrm>
          <a:prstGeom prst="line">
            <a:avLst/>
          </a:prstGeom>
          <a:noFill/>
          <a:ln w="9525">
            <a:solidFill>
              <a:schemeClr val="tx1"/>
            </a:solidFill>
            <a:round/>
            <a:headEnd/>
            <a:tailEnd type="triangle" w="med" len="med"/>
          </a:ln>
          <a:effectLst/>
        </p:spPr>
        <p:txBody>
          <a:bodyPr wrap="none"/>
          <a:lstStyle/>
          <a:p>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1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a:lnSpc>
                <a:spcPct val="70000"/>
              </a:lnSpc>
            </a:pPr>
            <a:r>
              <a:rPr lang="en-US" sz="2500" dirty="0" smtClean="0"/>
              <a:t>Composed</a:t>
            </a:r>
          </a:p>
          <a:p>
            <a:pPr lvl="1">
              <a:lnSpc>
                <a:spcPct val="80000"/>
              </a:lnSpc>
            </a:pPr>
            <a:r>
              <a:rPr lang="en-US" sz="2200" dirty="0" smtClean="0"/>
              <a:t>post 411</a:t>
            </a:r>
          </a:p>
          <a:p>
            <a:pPr>
              <a:lnSpc>
                <a:spcPct val="70000"/>
              </a:lnSpc>
            </a:pPr>
            <a:r>
              <a:rPr lang="en-US" sz="2500" dirty="0"/>
              <a:t>Produced ca. 408</a:t>
            </a:r>
          </a:p>
        </p:txBody>
      </p:sp>
      <p:sp>
        <p:nvSpPr>
          <p:cNvPr id="2" name="Title 1"/>
          <p:cNvSpPr>
            <a:spLocks noGrp="1"/>
          </p:cNvSpPr>
          <p:nvPr>
            <p:ph type="title"/>
          </p:nvPr>
        </p:nvSpPr>
        <p:spPr/>
        <p:txBody>
          <a:bodyPr/>
          <a:lstStyle/>
          <a:p>
            <a:r>
              <a:rPr lang="en-US" i="1" dirty="0" smtClean="0"/>
              <a:t>Cyclops:</a:t>
            </a:r>
            <a:r>
              <a:rPr lang="en-US" dirty="0" smtClean="0"/>
              <a:t> Production, Myth</a:t>
            </a:r>
            <a:endParaRPr lang="en-US" dirty="0"/>
          </a:p>
        </p:txBody>
      </p:sp>
      <p:sp>
        <p:nvSpPr>
          <p:cNvPr id="10" name="Text Placeholder 9"/>
          <p:cNvSpPr>
            <a:spLocks noGrp="1"/>
          </p:cNvSpPr>
          <p:nvPr>
            <p:ph type="body" idx="1"/>
          </p:nvPr>
        </p:nvSpPr>
        <p:spPr/>
        <p:txBody>
          <a:bodyPr/>
          <a:lstStyle/>
          <a:p>
            <a:r>
              <a:rPr lang="en-US" smtClean="0"/>
              <a:t>Production</a:t>
            </a:r>
            <a:endParaRPr lang="en-US" dirty="0"/>
          </a:p>
        </p:txBody>
      </p:sp>
      <p:sp>
        <p:nvSpPr>
          <p:cNvPr id="11" name="Text Placeholder 10"/>
          <p:cNvSpPr>
            <a:spLocks noGrp="1"/>
          </p:cNvSpPr>
          <p:nvPr>
            <p:ph type="body" sz="quarter" idx="3"/>
          </p:nvPr>
        </p:nvSpPr>
        <p:spPr/>
        <p:txBody>
          <a:bodyPr/>
          <a:lstStyle/>
          <a:p>
            <a:r>
              <a:rPr lang="en-US" smtClean="0"/>
              <a:t>Myth, Characters</a:t>
            </a:r>
            <a:endParaRPr lang="en-US" dirty="0"/>
          </a:p>
        </p:txBody>
      </p:sp>
      <p:sp>
        <p:nvSpPr>
          <p:cNvPr id="12" name="Content Placeholder 11"/>
          <p:cNvSpPr>
            <a:spLocks noGrp="1"/>
          </p:cNvSpPr>
          <p:nvPr>
            <p:ph sz="quarter" idx="4"/>
          </p:nvPr>
        </p:nvSpPr>
        <p:spPr>
          <a:xfrm>
            <a:off x="6263685" y="2743201"/>
            <a:ext cx="4710387" cy="3719116"/>
          </a:xfrm>
        </p:spPr>
        <p:txBody>
          <a:bodyPr>
            <a:normAutofit fontScale="77500" lnSpcReduction="20000"/>
          </a:bodyPr>
          <a:lstStyle/>
          <a:p>
            <a:r>
              <a:rPr lang="en-US" dirty="0" smtClean="0"/>
              <a:t>Myth</a:t>
            </a:r>
          </a:p>
          <a:p>
            <a:pPr lvl="1"/>
            <a:r>
              <a:rPr lang="en-US" dirty="0" smtClean="0"/>
              <a:t>Dionysus and the pirates</a:t>
            </a:r>
          </a:p>
          <a:p>
            <a:pPr lvl="1"/>
            <a:r>
              <a:rPr lang="en-US" dirty="0" smtClean="0"/>
              <a:t>Odyssey</a:t>
            </a:r>
          </a:p>
          <a:p>
            <a:r>
              <a:rPr lang="en-US" dirty="0" smtClean="0"/>
              <a:t>Characters</a:t>
            </a:r>
          </a:p>
          <a:p>
            <a:pPr lvl="1"/>
            <a:r>
              <a:rPr lang="en-US" dirty="0" smtClean="0"/>
              <a:t>Silenus</a:t>
            </a:r>
          </a:p>
          <a:p>
            <a:pPr lvl="1"/>
            <a:r>
              <a:rPr lang="en-US" dirty="0" smtClean="0"/>
              <a:t>Satyr Chorus</a:t>
            </a:r>
          </a:p>
          <a:p>
            <a:pPr lvl="2"/>
            <a:r>
              <a:rPr lang="en-US" dirty="0" smtClean="0"/>
              <a:t>“Leader”</a:t>
            </a:r>
          </a:p>
          <a:p>
            <a:pPr lvl="1"/>
            <a:r>
              <a:rPr lang="en-US" dirty="0" smtClean="0"/>
              <a:t>Polyphemus-Cyclops</a:t>
            </a:r>
          </a:p>
          <a:p>
            <a:pPr lvl="1"/>
            <a:r>
              <a:rPr lang="en-US" dirty="0" smtClean="0"/>
              <a:t>Odysseus</a:t>
            </a:r>
            <a:endParaRPr lang="en-US" dirty="0"/>
          </a:p>
        </p:txBody>
      </p:sp>
      <p:grpSp>
        <p:nvGrpSpPr>
          <p:cNvPr id="9" name="Group 8"/>
          <p:cNvGrpSpPr/>
          <p:nvPr/>
        </p:nvGrpSpPr>
        <p:grpSpPr>
          <a:xfrm>
            <a:off x="2133600" y="4191000"/>
            <a:ext cx="2225673" cy="2271317"/>
            <a:chOff x="905732" y="4391837"/>
            <a:chExt cx="2225673" cy="2271317"/>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294" y="4391837"/>
              <a:ext cx="1958549" cy="1924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905732" y="6324600"/>
              <a:ext cx="2225673"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Dionysus and the Pirates</a:t>
              </a:r>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3396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500"/>
                                        <p:tgtEl>
                                          <p:spTgt spid="10">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bg/>
                                          </p:spTgt>
                                        </p:tgtEl>
                                        <p:attrNameLst>
                                          <p:attrName>style.visibility</p:attrName>
                                        </p:attrNameLst>
                                      </p:cBhvr>
                                      <p:to>
                                        <p:strVal val="visible"/>
                                      </p:to>
                                    </p:set>
                                    <p:animEffect transition="in" filter="fade">
                                      <p:cBhvr>
                                        <p:cTn id="28" dur="500"/>
                                        <p:tgtEl>
                                          <p:spTgt spid="11">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Effect transition="in" filter="fade">
                                      <p:cBhvr>
                                        <p:cTn id="36" dur="500"/>
                                        <p:tgtEl>
                                          <p:spTgt spid="12">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xEl>
                                              <p:pRg st="1" end="1"/>
                                            </p:txEl>
                                          </p:spTgt>
                                        </p:tgtEl>
                                        <p:attrNameLst>
                                          <p:attrName>style.visibility</p:attrName>
                                        </p:attrNameLst>
                                      </p:cBhvr>
                                      <p:to>
                                        <p:strVal val="visible"/>
                                      </p:to>
                                    </p:set>
                                    <p:animEffect transition="in" filter="fade">
                                      <p:cBhvr>
                                        <p:cTn id="39" dur="500"/>
                                        <p:tgtEl>
                                          <p:spTgt spid="12">
                                            <p:txEl>
                                              <p:pRg st="1" end="1"/>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
                                            <p:txEl>
                                              <p:pRg st="2" end="2"/>
                                            </p:txEl>
                                          </p:spTgt>
                                        </p:tgtEl>
                                        <p:attrNameLst>
                                          <p:attrName>style.visibility</p:attrName>
                                        </p:attrNameLst>
                                      </p:cBhvr>
                                      <p:to>
                                        <p:strVal val="visible"/>
                                      </p:to>
                                    </p:set>
                                    <p:animEffect transition="in" filter="fade">
                                      <p:cBhvr>
                                        <p:cTn id="42" dur="500"/>
                                        <p:tgtEl>
                                          <p:spTgt spid="1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xEl>
                                              <p:pRg st="3" end="3"/>
                                            </p:txEl>
                                          </p:spTgt>
                                        </p:tgtEl>
                                        <p:attrNameLst>
                                          <p:attrName>style.visibility</p:attrName>
                                        </p:attrNameLst>
                                      </p:cBhvr>
                                      <p:to>
                                        <p:strVal val="visible"/>
                                      </p:to>
                                    </p:set>
                                    <p:animEffect transition="in" filter="fade">
                                      <p:cBhvr>
                                        <p:cTn id="47" dur="500"/>
                                        <p:tgtEl>
                                          <p:spTgt spid="12">
                                            <p:txEl>
                                              <p:pRg st="3" end="3"/>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xEl>
                                              <p:pRg st="4" end="4"/>
                                            </p:txEl>
                                          </p:spTgt>
                                        </p:tgtEl>
                                        <p:attrNameLst>
                                          <p:attrName>style.visibility</p:attrName>
                                        </p:attrNameLst>
                                      </p:cBhvr>
                                      <p:to>
                                        <p:strVal val="visible"/>
                                      </p:to>
                                    </p:set>
                                    <p:animEffect transition="in" filter="fade">
                                      <p:cBhvr>
                                        <p:cTn id="50" dur="500"/>
                                        <p:tgtEl>
                                          <p:spTgt spid="12">
                                            <p:txEl>
                                              <p:pRg st="4" end="4"/>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2">
                                            <p:txEl>
                                              <p:pRg st="5" end="5"/>
                                            </p:txEl>
                                          </p:spTgt>
                                        </p:tgtEl>
                                        <p:attrNameLst>
                                          <p:attrName>style.visibility</p:attrName>
                                        </p:attrNameLst>
                                      </p:cBhvr>
                                      <p:to>
                                        <p:strVal val="visible"/>
                                      </p:to>
                                    </p:set>
                                    <p:animEffect transition="in" filter="fade">
                                      <p:cBhvr>
                                        <p:cTn id="53" dur="500"/>
                                        <p:tgtEl>
                                          <p:spTgt spid="12">
                                            <p:txEl>
                                              <p:pRg st="5" end="5"/>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2">
                                            <p:txEl>
                                              <p:pRg st="6" end="6"/>
                                            </p:txEl>
                                          </p:spTgt>
                                        </p:tgtEl>
                                        <p:attrNameLst>
                                          <p:attrName>style.visibility</p:attrName>
                                        </p:attrNameLst>
                                      </p:cBhvr>
                                      <p:to>
                                        <p:strVal val="visible"/>
                                      </p:to>
                                    </p:set>
                                    <p:animEffect transition="in" filter="fade">
                                      <p:cBhvr>
                                        <p:cTn id="56" dur="500"/>
                                        <p:tgtEl>
                                          <p:spTgt spid="12">
                                            <p:txEl>
                                              <p:pRg st="6" end="6"/>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2">
                                            <p:txEl>
                                              <p:pRg st="7" end="7"/>
                                            </p:txEl>
                                          </p:spTgt>
                                        </p:tgtEl>
                                        <p:attrNameLst>
                                          <p:attrName>style.visibility</p:attrName>
                                        </p:attrNameLst>
                                      </p:cBhvr>
                                      <p:to>
                                        <p:strVal val="visible"/>
                                      </p:to>
                                    </p:set>
                                    <p:animEffect transition="in" filter="fade">
                                      <p:cBhvr>
                                        <p:cTn id="59" dur="500"/>
                                        <p:tgtEl>
                                          <p:spTgt spid="12">
                                            <p:txEl>
                                              <p:pRg st="7" end="7"/>
                                            </p:tx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2">
                                            <p:txEl>
                                              <p:pRg st="8" end="8"/>
                                            </p:txEl>
                                          </p:spTgt>
                                        </p:tgtEl>
                                        <p:attrNameLst>
                                          <p:attrName>style.visibility</p:attrName>
                                        </p:attrNameLst>
                                      </p:cBhvr>
                                      <p:to>
                                        <p:strVal val="visible"/>
                                      </p:to>
                                    </p:set>
                                    <p:animEffect transition="in" filter="fade">
                                      <p:cBhvr>
                                        <p:cTn id="62"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uiExpand="1" build="p" animBg="1"/>
      <p:bldP spid="11" grpId="0" uiExpand="1" build="p" animBg="1"/>
      <p:bldP spid="1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47668" y="76200"/>
            <a:ext cx="2096664" cy="769441"/>
          </a:xfrm>
          <a:noFill/>
        </p:spPr>
        <p:txBody>
          <a:bodyPr>
            <a:normAutofit fontScale="90000"/>
          </a:bodyPr>
          <a:lstStyle/>
          <a:p>
            <a:pPr algn="ctr"/>
            <a:r>
              <a:rPr lang="en-US" dirty="0" smtClean="0"/>
              <a:t>Analysis</a:t>
            </a:r>
            <a:endParaRPr lang="en-US" dirty="0"/>
          </a:p>
        </p:txBody>
      </p:sp>
      <p:sp>
        <p:nvSpPr>
          <p:cNvPr id="6" name="Content Placeholder 5"/>
          <p:cNvSpPr>
            <a:spLocks noGrp="1"/>
          </p:cNvSpPr>
          <p:nvPr>
            <p:ph sz="half" idx="1"/>
          </p:nvPr>
        </p:nvSpPr>
        <p:spPr>
          <a:xfrm>
            <a:off x="1233600" y="1066800"/>
            <a:ext cx="4709961" cy="5486400"/>
          </a:xfrm>
        </p:spPr>
        <p:txBody>
          <a:bodyPr>
            <a:normAutofit fontScale="70000" lnSpcReduction="20000"/>
          </a:bodyPr>
          <a:lstStyle/>
          <a:p>
            <a:pPr>
              <a:spcBef>
                <a:spcPts val="600"/>
              </a:spcBef>
            </a:pPr>
            <a:r>
              <a:rPr lang="en-US" dirty="0" smtClean="0"/>
              <a:t>Prologue (Signet pp. 516 ff.)</a:t>
            </a:r>
          </a:p>
          <a:p>
            <a:pPr lvl="1">
              <a:lnSpc>
                <a:spcPct val="120000"/>
              </a:lnSpc>
              <a:spcBef>
                <a:spcPts val="600"/>
              </a:spcBef>
            </a:pPr>
            <a:r>
              <a:rPr lang="en-US" sz="3300" dirty="0"/>
              <a:t>Silenus (backstory)</a:t>
            </a:r>
          </a:p>
          <a:p>
            <a:pPr>
              <a:spcBef>
                <a:spcPts val="600"/>
              </a:spcBef>
            </a:pPr>
            <a:r>
              <a:rPr lang="en-US" sz="3700" dirty="0"/>
              <a:t>Parodos (518)</a:t>
            </a:r>
          </a:p>
          <a:p>
            <a:pPr>
              <a:spcBef>
                <a:spcPts val="600"/>
              </a:spcBef>
            </a:pPr>
            <a:r>
              <a:rPr lang="en-US" sz="3700" dirty="0"/>
              <a:t>Episode 1 (520)</a:t>
            </a:r>
          </a:p>
          <a:p>
            <a:pPr lvl="1">
              <a:lnSpc>
                <a:spcPct val="120000"/>
              </a:lnSpc>
              <a:spcBef>
                <a:spcPts val="600"/>
              </a:spcBef>
            </a:pPr>
            <a:r>
              <a:rPr lang="en-US" sz="3400" dirty="0"/>
              <a:t>Odysseus’ </a:t>
            </a:r>
            <a:r>
              <a:rPr lang="en-US" sz="3400" dirty="0" smtClean="0"/>
              <a:t>arrival</a:t>
            </a:r>
          </a:p>
          <a:p>
            <a:pPr lvl="1">
              <a:lnSpc>
                <a:spcPct val="120000"/>
              </a:lnSpc>
              <a:spcBef>
                <a:spcPts val="600"/>
              </a:spcBef>
            </a:pPr>
            <a:r>
              <a:rPr lang="en-US" sz="3400" dirty="0" smtClean="0"/>
              <a:t>Supplication, </a:t>
            </a:r>
            <a:r>
              <a:rPr lang="en-US" sz="3400" i="1" dirty="0" smtClean="0"/>
              <a:t>agōn</a:t>
            </a:r>
            <a:endParaRPr lang="en-US" sz="3400" dirty="0"/>
          </a:p>
          <a:p>
            <a:pPr>
              <a:spcBef>
                <a:spcPts val="600"/>
              </a:spcBef>
            </a:pPr>
            <a:r>
              <a:rPr lang="en-US" i="1" dirty="0" smtClean="0"/>
              <a:t>Stasimon</a:t>
            </a:r>
            <a:r>
              <a:rPr lang="en-US" dirty="0" smtClean="0"/>
              <a:t> 1 (531)</a:t>
            </a:r>
            <a:endParaRPr lang="en-US" sz="3700" dirty="0"/>
          </a:p>
          <a:p>
            <a:pPr lvl="1">
              <a:lnSpc>
                <a:spcPct val="120000"/>
              </a:lnSpc>
              <a:spcBef>
                <a:spcPts val="600"/>
              </a:spcBef>
            </a:pPr>
            <a:r>
              <a:rPr lang="en-US" sz="3400" dirty="0"/>
              <a:t>Polyphemus’ bestial impiety</a:t>
            </a:r>
          </a:p>
          <a:p>
            <a:pPr>
              <a:spcBef>
                <a:spcPts val="600"/>
              </a:spcBef>
            </a:pPr>
            <a:r>
              <a:rPr lang="en-US" sz="3700" dirty="0"/>
              <a:t>Episode 2 (532)</a:t>
            </a:r>
          </a:p>
          <a:p>
            <a:pPr lvl="1">
              <a:lnSpc>
                <a:spcPct val="120000"/>
              </a:lnSpc>
              <a:spcBef>
                <a:spcPts val="600"/>
              </a:spcBef>
            </a:pPr>
            <a:r>
              <a:rPr lang="en-US" sz="3400" dirty="0"/>
              <a:t>Cyclopean cannibalism</a:t>
            </a:r>
          </a:p>
          <a:p>
            <a:pPr lvl="1">
              <a:lnSpc>
                <a:spcPct val="120000"/>
              </a:lnSpc>
              <a:spcBef>
                <a:spcPts val="600"/>
              </a:spcBef>
            </a:pPr>
            <a:r>
              <a:rPr lang="en-US" sz="3400" dirty="0"/>
              <a:t>Odyssean plotting</a:t>
            </a:r>
          </a:p>
        </p:txBody>
      </p:sp>
      <p:sp>
        <p:nvSpPr>
          <p:cNvPr id="7" name="Content Placeholder 6"/>
          <p:cNvSpPr>
            <a:spLocks noGrp="1"/>
          </p:cNvSpPr>
          <p:nvPr>
            <p:ph sz="half" idx="2"/>
          </p:nvPr>
        </p:nvSpPr>
        <p:spPr>
          <a:xfrm>
            <a:off x="6264110" y="1066800"/>
            <a:ext cx="4709961" cy="5486400"/>
          </a:xfrm>
        </p:spPr>
        <p:txBody>
          <a:bodyPr>
            <a:normAutofit fontScale="70000" lnSpcReduction="20000"/>
          </a:bodyPr>
          <a:lstStyle/>
          <a:p>
            <a:pPr>
              <a:lnSpc>
                <a:spcPct val="114000"/>
              </a:lnSpc>
              <a:spcBef>
                <a:spcPts val="600"/>
              </a:spcBef>
            </a:pPr>
            <a:r>
              <a:rPr lang="en-US" i="1" dirty="0"/>
              <a:t>Stasimon</a:t>
            </a:r>
            <a:r>
              <a:rPr lang="en-US" dirty="0"/>
              <a:t> </a:t>
            </a:r>
            <a:r>
              <a:rPr lang="en-US" dirty="0" smtClean="0"/>
              <a:t>2 (536)</a:t>
            </a:r>
            <a:endParaRPr lang="en-US" sz="3700" dirty="0"/>
          </a:p>
          <a:p>
            <a:pPr lvl="1">
              <a:lnSpc>
                <a:spcPct val="120000"/>
              </a:lnSpc>
              <a:spcBef>
                <a:spcPts val="600"/>
              </a:spcBef>
            </a:pPr>
            <a:r>
              <a:rPr lang="en-US" sz="3400" dirty="0"/>
              <a:t>Imagistic epode: blinding as “wedding”</a:t>
            </a:r>
          </a:p>
          <a:p>
            <a:pPr>
              <a:lnSpc>
                <a:spcPct val="114000"/>
              </a:lnSpc>
              <a:spcBef>
                <a:spcPts val="600"/>
              </a:spcBef>
            </a:pPr>
            <a:r>
              <a:rPr lang="en-US" sz="3700" dirty="0"/>
              <a:t>Episode 3 (537)</a:t>
            </a:r>
          </a:p>
          <a:p>
            <a:pPr lvl="1">
              <a:lnSpc>
                <a:spcPct val="120000"/>
              </a:lnSpc>
              <a:spcBef>
                <a:spcPts val="600"/>
              </a:spcBef>
            </a:pPr>
            <a:r>
              <a:rPr lang="en-US" sz="3400" dirty="0"/>
              <a:t>Odysseus tricks Cyclops</a:t>
            </a:r>
          </a:p>
          <a:p>
            <a:pPr>
              <a:lnSpc>
                <a:spcPct val="114000"/>
              </a:lnSpc>
              <a:spcBef>
                <a:spcPts val="600"/>
              </a:spcBef>
            </a:pPr>
            <a:r>
              <a:rPr lang="en-US" i="1" dirty="0"/>
              <a:t>Stasimon</a:t>
            </a:r>
            <a:r>
              <a:rPr lang="en-US" dirty="0"/>
              <a:t> </a:t>
            </a:r>
            <a:r>
              <a:rPr lang="en-US" dirty="0" smtClean="0"/>
              <a:t>3 (541)</a:t>
            </a:r>
            <a:endParaRPr lang="en-US" sz="3700" dirty="0"/>
          </a:p>
          <a:p>
            <a:pPr lvl="1">
              <a:lnSpc>
                <a:spcPct val="120000"/>
              </a:lnSpc>
              <a:spcBef>
                <a:spcPts val="600"/>
              </a:spcBef>
            </a:pPr>
            <a:r>
              <a:rPr lang="en-US" sz="3400" dirty="0"/>
              <a:t>Excited anticipation</a:t>
            </a:r>
          </a:p>
          <a:p>
            <a:pPr>
              <a:lnSpc>
                <a:spcPct val="114000"/>
              </a:lnSpc>
              <a:spcBef>
                <a:spcPts val="600"/>
              </a:spcBef>
            </a:pPr>
            <a:r>
              <a:rPr lang="en-US" sz="3700" dirty="0"/>
              <a:t>Exodos (542)</a:t>
            </a:r>
          </a:p>
          <a:p>
            <a:pPr lvl="1">
              <a:lnSpc>
                <a:spcPct val="120000"/>
              </a:lnSpc>
              <a:spcBef>
                <a:spcPts val="600"/>
              </a:spcBef>
            </a:pPr>
            <a:r>
              <a:rPr lang="en-US" sz="3400" dirty="0"/>
              <a:t>Offstage blinding</a:t>
            </a:r>
          </a:p>
          <a:p>
            <a:pPr lvl="1">
              <a:lnSpc>
                <a:spcPct val="120000"/>
              </a:lnSpc>
              <a:spcBef>
                <a:spcPts val="600"/>
              </a:spcBef>
            </a:pPr>
            <a:r>
              <a:rPr lang="en-US" sz="3400" dirty="0"/>
              <a:t>“Nobody” punch line</a:t>
            </a:r>
          </a:p>
          <a:p>
            <a:pPr lvl="1">
              <a:lnSpc>
                <a:spcPct val="120000"/>
              </a:lnSpc>
              <a:spcBef>
                <a:spcPts val="600"/>
              </a:spcBef>
            </a:pPr>
            <a:r>
              <a:rPr lang="en-US" sz="3400" dirty="0"/>
              <a:t>Oracular business</a:t>
            </a:r>
          </a:p>
          <a:p>
            <a:pPr lvl="2"/>
            <a:r>
              <a:rPr lang="en-US" dirty="0" smtClean="0"/>
              <a:t>Fated blinding</a:t>
            </a:r>
          </a:p>
          <a:p>
            <a:pPr lvl="2"/>
            <a:r>
              <a:rPr lang="en-US" sz="2700" dirty="0"/>
              <a:t>The cyclops’ revenge</a:t>
            </a:r>
          </a:p>
        </p:txBody>
      </p:sp>
    </p:spTree>
    <p:extLst>
      <p:ext uri="{BB962C8B-B14F-4D97-AF65-F5344CB8AC3E}">
        <p14:creationId xmlns:p14="http://schemas.microsoft.com/office/powerpoint/2010/main" val="168386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noFill/>
        <a:ln w="38100">
          <a:solidFill>
            <a:srgbClr val="FF0000"/>
          </a:solidFill>
          <a:tailEnd type="triangle"/>
        </a:ln>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EA7E70D2-4716-4C29-9B1D-4CC4103D83DE}" vid="{9CB889F5-4647-4BC6-A79F-3A09808F0EF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786</TotalTime>
  <Words>2608</Words>
  <Application>Microsoft Office PowerPoint</Application>
  <PresentationFormat>Widescreen</PresentationFormat>
  <Paragraphs>269</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Candara</vt:lpstr>
      <vt:lpstr>Century Gothic</vt:lpstr>
      <vt:lpstr>Levenim MT</vt:lpstr>
      <vt:lpstr>Tahoma</vt:lpstr>
      <vt:lpstr>Times New Roman</vt:lpstr>
      <vt:lpstr>Wingdings</vt:lpstr>
      <vt:lpstr>ancient_tragedy</vt:lpstr>
      <vt:lpstr>Euripides’ Cyclops</vt:lpstr>
      <vt:lpstr>PowerPoint Presentation</vt:lpstr>
      <vt:lpstr>Agenda</vt:lpstr>
      <vt:lpstr>Introduction to Genre, Play</vt:lpstr>
      <vt:lpstr>Satyr Drama: Origins, Elements</vt:lpstr>
      <vt:lpstr>PowerPoint Presentation</vt:lpstr>
      <vt:lpstr>PowerPoint Presentation</vt:lpstr>
      <vt:lpstr>Cyclops: Production, Myth</vt:lpstr>
      <vt:lpstr>Analysis</vt:lpstr>
      <vt:lpstr>Tragic Themes, Topicality</vt:lpstr>
      <vt:lpstr>Discussion: Satyr Drama is…</vt:lpstr>
      <vt:lpstr>Question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Euripides’ Cyclops</dc:title>
  <dc:creator>ascholtz</dc:creator>
  <cp:lastModifiedBy>Scholtz, Andrew</cp:lastModifiedBy>
  <cp:revision>95</cp:revision>
  <cp:lastPrinted>2020-03-31T21:47:57Z</cp:lastPrinted>
  <dcterms:created xsi:type="dcterms:W3CDTF">2011-11-08T00:36:00Z</dcterms:created>
  <dcterms:modified xsi:type="dcterms:W3CDTF">2020-03-31T23:28:54Z</dcterms:modified>
</cp:coreProperties>
</file>