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2" r:id="rId1"/>
  </p:sldMasterIdLst>
  <p:notesMasterIdLst>
    <p:notesMasterId r:id="rId14"/>
  </p:notesMasterIdLst>
  <p:handoutMasterIdLst>
    <p:handoutMasterId r:id="rId15"/>
  </p:handoutMasterIdLst>
  <p:sldIdLst>
    <p:sldId id="256" r:id="rId2"/>
    <p:sldId id="273" r:id="rId3"/>
    <p:sldId id="261" r:id="rId4"/>
    <p:sldId id="268" r:id="rId5"/>
    <p:sldId id="271" r:id="rId6"/>
    <p:sldId id="264" r:id="rId7"/>
    <p:sldId id="272" r:id="rId8"/>
    <p:sldId id="257" r:id="rId9"/>
    <p:sldId id="263" r:id="rId10"/>
    <p:sldId id="265" r:id="rId11"/>
    <p:sldId id="266" r:id="rId12"/>
    <p:sldId id="267" r:id="rId13"/>
  </p:sldIdLst>
  <p:sldSz cx="9144000" cy="6858000" type="screen4x3"/>
  <p:notesSz cx="7010400" cy="9296400"/>
  <p:defaultTextStyle>
    <a:defPPr>
      <a:defRPr lang="en-US"/>
    </a:defPPr>
    <a:lvl1pPr algn="ctr" rtl="0" fontAlgn="base">
      <a:spcBef>
        <a:spcPct val="0"/>
      </a:spcBef>
      <a:spcAft>
        <a:spcPct val="0"/>
      </a:spcAft>
      <a:defRPr sz="2400" kern="1200">
        <a:solidFill>
          <a:schemeClr val="tx1"/>
        </a:solidFill>
        <a:latin typeface="Arial" charset="0"/>
        <a:ea typeface="+mn-ea"/>
        <a:cs typeface="+mn-cs"/>
      </a:defRPr>
    </a:lvl1pPr>
    <a:lvl2pPr marL="457200" algn="ctr" rtl="0" fontAlgn="base">
      <a:spcBef>
        <a:spcPct val="0"/>
      </a:spcBef>
      <a:spcAft>
        <a:spcPct val="0"/>
      </a:spcAft>
      <a:defRPr sz="2400" kern="1200">
        <a:solidFill>
          <a:schemeClr val="tx1"/>
        </a:solidFill>
        <a:latin typeface="Arial" charset="0"/>
        <a:ea typeface="+mn-ea"/>
        <a:cs typeface="+mn-cs"/>
      </a:defRPr>
    </a:lvl2pPr>
    <a:lvl3pPr marL="914400" algn="ctr" rtl="0" fontAlgn="base">
      <a:spcBef>
        <a:spcPct val="0"/>
      </a:spcBef>
      <a:spcAft>
        <a:spcPct val="0"/>
      </a:spcAft>
      <a:defRPr sz="2400" kern="1200">
        <a:solidFill>
          <a:schemeClr val="tx1"/>
        </a:solidFill>
        <a:latin typeface="Arial" charset="0"/>
        <a:ea typeface="+mn-ea"/>
        <a:cs typeface="+mn-cs"/>
      </a:defRPr>
    </a:lvl3pPr>
    <a:lvl4pPr marL="1371600" algn="ctr" rtl="0" fontAlgn="base">
      <a:spcBef>
        <a:spcPct val="0"/>
      </a:spcBef>
      <a:spcAft>
        <a:spcPct val="0"/>
      </a:spcAft>
      <a:defRPr sz="2400" kern="1200">
        <a:solidFill>
          <a:schemeClr val="tx1"/>
        </a:solidFill>
        <a:latin typeface="Arial" charset="0"/>
        <a:ea typeface="+mn-ea"/>
        <a:cs typeface="+mn-cs"/>
      </a:defRPr>
    </a:lvl4pPr>
    <a:lvl5pPr marL="1828800" algn="ctr"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E5FF"/>
    <a:srgbClr val="1A1A1A"/>
    <a:srgbClr val="898989"/>
    <a:srgbClr val="0000FF"/>
    <a:srgbClr val="000099"/>
    <a:srgbClr val="0000CC"/>
    <a:srgbClr val="0000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p:restoredLeft sz="6061" autoAdjust="0"/>
    <p:restoredTop sz="86421" autoAdjust="0"/>
  </p:normalViewPr>
  <p:slideViewPr>
    <p:cSldViewPr showGuides="1">
      <p:cViewPr varScale="1">
        <p:scale>
          <a:sx n="97" d="100"/>
          <a:sy n="97" d="100"/>
        </p:scale>
        <p:origin x="1914" y="78"/>
      </p:cViewPr>
      <p:guideLst>
        <p:guide orient="horz" pos="2160"/>
        <p:guide pos="2880"/>
      </p:guideLst>
    </p:cSldViewPr>
  </p:slideViewPr>
  <p:outlineViewPr>
    <p:cViewPr>
      <p:scale>
        <a:sx n="33" d="100"/>
        <a:sy n="33" d="100"/>
      </p:scale>
      <p:origin x="0" y="-67650"/>
    </p:cViewPr>
  </p:outlineViewPr>
  <p:notesTextViewPr>
    <p:cViewPr>
      <p:scale>
        <a:sx n="100" d="100"/>
        <a:sy n="100" d="100"/>
      </p:scale>
      <p:origin x="0" y="0"/>
    </p:cViewPr>
  </p:notesTextViewPr>
  <p:sorterViewPr>
    <p:cViewPr>
      <p:scale>
        <a:sx n="65" d="100"/>
        <a:sy n="65" d="100"/>
      </p:scale>
      <p:origin x="0" y="0"/>
    </p:cViewPr>
  </p:sorterViewPr>
  <p:notesViewPr>
    <p:cSldViewPr showGuides="1">
      <p:cViewPr varScale="1">
        <p:scale>
          <a:sx n="55" d="100"/>
          <a:sy n="55" d="100"/>
        </p:scale>
        <p:origin x="-2826"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a:lvl1pPr>
          </a:lstStyle>
          <a:p>
            <a:endParaRPr lang="en-US"/>
          </a:p>
        </p:txBody>
      </p:sp>
      <p:sp>
        <p:nvSpPr>
          <p:cNvPr id="79875" name="Rectangle 3"/>
          <p:cNvSpPr>
            <a:spLocks noGrp="1" noChangeArrowheads="1"/>
          </p:cNvSpPr>
          <p:nvPr>
            <p:ph type="dt" sz="quarter"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a:lvl1pPr>
          </a:lstStyle>
          <a:p>
            <a:endParaRPr lang="en-US"/>
          </a:p>
        </p:txBody>
      </p:sp>
      <p:sp>
        <p:nvSpPr>
          <p:cNvPr id="79876" name="Rectangle 4"/>
          <p:cNvSpPr>
            <a:spLocks noGrp="1" noChangeArrowheads="1"/>
          </p:cNvSpPr>
          <p:nvPr>
            <p:ph type="ftr" sz="quarter" idx="2"/>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a:lvl1pPr>
          </a:lstStyle>
          <a:p>
            <a:endParaRPr lang="en-US"/>
          </a:p>
        </p:txBody>
      </p:sp>
      <p:sp>
        <p:nvSpPr>
          <p:cNvPr id="79877" name="Rectangle 5"/>
          <p:cNvSpPr>
            <a:spLocks noGrp="1" noChangeArrowheads="1"/>
          </p:cNvSpPr>
          <p:nvPr>
            <p:ph type="sldNum" sz="quarter" idx="3"/>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a:lvl1pPr>
          </a:lstStyle>
          <a:p>
            <a:fld id="{C988350B-9EA6-43EC-87D2-08E326D3343C}" type="slidenum">
              <a:rPr lang="en-US"/>
              <a:pPr/>
              <a:t>‹#›</a:t>
            </a:fld>
            <a:endParaRPr lang="en-US"/>
          </a:p>
        </p:txBody>
      </p:sp>
    </p:spTree>
    <p:extLst>
      <p:ext uri="{BB962C8B-B14F-4D97-AF65-F5344CB8AC3E}">
        <p14:creationId xmlns:p14="http://schemas.microsoft.com/office/powerpoint/2010/main" val="209256115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59" name="Rectangle 3"/>
          <p:cNvSpPr>
            <a:spLocks noGrp="1" noChangeArrowheads="1"/>
          </p:cNvSpPr>
          <p:nvPr>
            <p:ph type="dt" idx="1"/>
          </p:nvPr>
        </p:nvSpPr>
        <p:spPr bwMode="auto">
          <a:xfrm>
            <a:off x="3972560" y="2"/>
            <a:ext cx="3037840" cy="465063"/>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lvl1pPr algn="r">
              <a:defRPr sz="1200" b="1">
                <a:solidFill>
                  <a:srgbClr val="000099"/>
                </a:solidFill>
                <a:latin typeface="Times New Roman" charset="0"/>
              </a:defRPr>
            </a:lvl1pPr>
          </a:lstStyle>
          <a:p>
            <a:endParaRPr lang="en-US"/>
          </a:p>
        </p:txBody>
      </p:sp>
      <p:sp>
        <p:nvSpPr>
          <p:cNvPr id="19460" name="Rectangle 4"/>
          <p:cNvSpPr>
            <a:spLocks noGrp="1" noRot="1" noChangeAspect="1" noChangeArrowheads="1" noTextEdit="1"/>
          </p:cNvSpPr>
          <p:nvPr>
            <p:ph type="sldImg" idx="2"/>
          </p:nvPr>
        </p:nvSpPr>
        <p:spPr bwMode="auto">
          <a:xfrm>
            <a:off x="2117725" y="482600"/>
            <a:ext cx="2776538" cy="208280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545253" y="2703686"/>
            <a:ext cx="5919894" cy="5895930"/>
          </a:xfrm>
          <a:prstGeom prst="rect">
            <a:avLst/>
          </a:prstGeom>
          <a:noFill/>
          <a:ln w="9525">
            <a:noFill/>
            <a:miter lim="800000"/>
            <a:headEnd/>
            <a:tailEnd/>
          </a:ln>
          <a:effectLst/>
        </p:spPr>
        <p:txBody>
          <a:bodyPr vert="horz" wrap="square" lIns="93384" tIns="46692" rIns="93384" bIns="46692"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9462" name="Rectangle 6"/>
          <p:cNvSpPr>
            <a:spLocks noGrp="1" noChangeArrowheads="1"/>
          </p:cNvSpPr>
          <p:nvPr>
            <p:ph type="ftr" sz="quarter" idx="4"/>
          </p:nvPr>
        </p:nvSpPr>
        <p:spPr bwMode="auto">
          <a:xfrm>
            <a:off x="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l">
              <a:defRPr sz="1200" b="1">
                <a:solidFill>
                  <a:srgbClr val="000099"/>
                </a:solidFill>
                <a:latin typeface="Times New Roman" charset="0"/>
              </a:defRPr>
            </a:lvl1pPr>
          </a:lstStyle>
          <a:p>
            <a:endParaRPr lang="en-US"/>
          </a:p>
        </p:txBody>
      </p:sp>
      <p:sp>
        <p:nvSpPr>
          <p:cNvPr id="19463" name="Rectangle 7"/>
          <p:cNvSpPr>
            <a:spLocks noGrp="1" noChangeArrowheads="1"/>
          </p:cNvSpPr>
          <p:nvPr>
            <p:ph type="sldNum" sz="quarter" idx="5"/>
          </p:nvPr>
        </p:nvSpPr>
        <p:spPr bwMode="auto">
          <a:xfrm>
            <a:off x="3972560" y="8831337"/>
            <a:ext cx="3037840" cy="465063"/>
          </a:xfrm>
          <a:prstGeom prst="rect">
            <a:avLst/>
          </a:prstGeom>
          <a:noFill/>
          <a:ln w="9525">
            <a:noFill/>
            <a:miter lim="800000"/>
            <a:headEnd/>
            <a:tailEnd/>
          </a:ln>
          <a:effectLst/>
        </p:spPr>
        <p:txBody>
          <a:bodyPr vert="horz" wrap="square" lIns="93384" tIns="46692" rIns="93384" bIns="46692" numCol="1" anchor="b" anchorCtr="0" compatLnSpc="1">
            <a:prstTxWarp prst="textNoShape">
              <a:avLst/>
            </a:prstTxWarp>
          </a:bodyPr>
          <a:lstStyle>
            <a:lvl1pPr algn="r">
              <a:defRPr sz="1200" b="1">
                <a:solidFill>
                  <a:srgbClr val="000099"/>
                </a:solidFill>
                <a:latin typeface="Times New Roman" charset="0"/>
              </a:defRPr>
            </a:lvl1pPr>
          </a:lstStyle>
          <a:p>
            <a:fld id="{5721D7F7-CBDC-4618-B4D1-D6BF1CF121FB}" type="slidenum">
              <a:rPr lang="en-US"/>
              <a:pPr/>
              <a:t>‹#›</a:t>
            </a:fld>
            <a:endParaRPr lang="en-US"/>
          </a:p>
        </p:txBody>
      </p:sp>
    </p:spTree>
    <p:extLst>
      <p:ext uri="{BB962C8B-B14F-4D97-AF65-F5344CB8AC3E}">
        <p14:creationId xmlns:p14="http://schemas.microsoft.com/office/powerpoint/2010/main" val="1645551686"/>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100" kern="1200" baseline="0">
        <a:solidFill>
          <a:schemeClr val="tx1"/>
        </a:solidFill>
        <a:latin typeface="Tahoma" pitchFamily="34" charset="0"/>
        <a:ea typeface="+mn-ea"/>
        <a:cs typeface="+mn-cs"/>
      </a:defRPr>
    </a:lvl1pPr>
    <a:lvl2pPr marL="457200" algn="l" rtl="0" fontAlgn="base">
      <a:spcBef>
        <a:spcPct val="30000"/>
      </a:spcBef>
      <a:spcAft>
        <a:spcPct val="0"/>
      </a:spcAft>
      <a:defRPr sz="1100" kern="1200" baseline="0">
        <a:solidFill>
          <a:schemeClr val="tx1"/>
        </a:solidFill>
        <a:latin typeface="Tahoma" pitchFamily="34" charset="0"/>
        <a:ea typeface="+mn-ea"/>
        <a:cs typeface="+mn-cs"/>
      </a:defRPr>
    </a:lvl2pPr>
    <a:lvl3pPr marL="914400" algn="l" rtl="0" fontAlgn="base">
      <a:spcBef>
        <a:spcPct val="30000"/>
      </a:spcBef>
      <a:spcAft>
        <a:spcPct val="0"/>
      </a:spcAft>
      <a:defRPr sz="1100" kern="1200" baseline="0">
        <a:solidFill>
          <a:schemeClr val="tx1"/>
        </a:solidFill>
        <a:latin typeface="Tahoma" pitchFamily="34" charset="0"/>
        <a:ea typeface="+mn-ea"/>
        <a:cs typeface="+mn-cs"/>
      </a:defRPr>
    </a:lvl3pPr>
    <a:lvl4pPr marL="1371600" algn="l" rtl="0" fontAlgn="base">
      <a:spcBef>
        <a:spcPct val="30000"/>
      </a:spcBef>
      <a:spcAft>
        <a:spcPct val="0"/>
      </a:spcAft>
      <a:defRPr sz="1100" kern="1200" baseline="0">
        <a:solidFill>
          <a:schemeClr val="tx1"/>
        </a:solidFill>
        <a:latin typeface="Tahoma" pitchFamily="34" charset="0"/>
        <a:ea typeface="+mn-ea"/>
        <a:cs typeface="+mn-cs"/>
      </a:defRPr>
    </a:lvl4pPr>
    <a:lvl5pPr marL="1828800" algn="l" rtl="0" fontAlgn="base">
      <a:spcBef>
        <a:spcPct val="30000"/>
      </a:spcBef>
      <a:spcAft>
        <a:spcPct val="0"/>
      </a:spcAft>
      <a:defRPr sz="1100" kern="1200" baseline="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r>
              <a:rPr lang="en-US" dirty="0" smtClean="0"/>
              <a:t>you see on the screen what – purely on a subjective, totally</a:t>
            </a:r>
            <a:r>
              <a:rPr lang="en-US" baseline="0" dirty="0" smtClean="0"/>
              <a:t> non-scholarly level – looks kind of odd and funny. it’s an Etruscan vase (not Greek) showing Alcestis and Admetus, the loving couple, surrounded by what look like demons of death. one looks like he wants to poison ad with snakes; the other seems intent on bonking poor Alcestis on the head. with their leering expressions, balding heads, and oversize ears, they look like nothing so much as two of the three stooges. or maybe a couple of oddball satyrs. so I have to ask myself if I want more to bite my nails in fear and pity or to laugh out loud.</a:t>
            </a:r>
          </a:p>
          <a:p>
            <a:r>
              <a:rPr lang="en-US" baseline="0" dirty="0" smtClean="0"/>
              <a:t>put differently, I want to know if this vase painting is supposed to be sad or funny. and I have to confess, I kind of feel the same way about the play this vase is, almost certainly, based on - the play we’re reading today, Euripides Alcestis.</a:t>
            </a:r>
            <a:endParaRPr lang="en-US" dirty="0"/>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1</a:t>
            </a:fld>
            <a:endParaRPr lang="en-US" dirty="0"/>
          </a:p>
        </p:txBody>
      </p:sp>
    </p:spTree>
    <p:extLst>
      <p:ext uri="{BB962C8B-B14F-4D97-AF65-F5344CB8AC3E}">
        <p14:creationId xmlns:p14="http://schemas.microsoft.com/office/powerpoint/2010/main" val="973436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lnSpcReduction="10000"/>
          </a:bodyPr>
          <a:lstStyle/>
          <a:p>
            <a:r>
              <a:rPr lang="en-US" dirty="0" smtClean="0"/>
              <a:t>PROLOGUE: the quasi-agon of apollo and death place the play’s conflicts in the context of virtually the same cosmic conflicts as emerge in aesch’s eum.</a:t>
            </a:r>
          </a:p>
          <a:p>
            <a:r>
              <a:rPr lang="en-US" dirty="0" smtClean="0"/>
              <a:t>noticeable is apollo’s role as a kind of divine exemplar of anti-sociality. mythical background not irrelevant:</a:t>
            </a:r>
          </a:p>
          <a:p>
            <a:r>
              <a:rPr lang="en-US" dirty="0" smtClean="0"/>
              <a:t>hinted at but not mentioned here is the reason for apollo’s having to serve admetus as a kind of servant. </a:t>
            </a:r>
            <a:r>
              <a:rPr lang="en-US" dirty="0" err="1" smtClean="0"/>
              <a:t>apollo’s</a:t>
            </a:r>
            <a:r>
              <a:rPr lang="en-US" dirty="0" smtClean="0"/>
              <a:t> son, the physician asclepius, had been infringing on the territory of death by bringing the dead back to life. (p. 8, ref to ascl as only god capable of reviving her soul) apollo, in anger, then kills the cyclopses as providers of the lethal thunderbolt (never mind that the cyclopses in at least some sources are gods and immortal.) apollo, for that crime, forced into servitude to admetus, who takes that rather as an opportunity to exhibit his extraordinary hospitality. apollo, pleased, tricks the fates into providing admetus with a one-time pass on avoiding a fated death, provided he can find someone to take his place. our play mentions the “trick” apollo plays on the fates; in aesch’s eum, we hear that apollo had got the fates drunk!!</a:t>
            </a:r>
          </a:p>
          <a:p>
            <a:r>
              <a:rPr lang="en-US" dirty="0" smtClean="0"/>
              <a:t>but alcestis too could be said to have a hand in a potentially transgressive act of rejuvenation if not revival. acc to various sources, the caucasian witch medea persuaded the daughters of pelias that, by following a certain magic recipe, they could restore their father to youth  - recall that one of pelias’ daughters is </a:t>
            </a:r>
            <a:r>
              <a:rPr lang="en-US" dirty="0" err="1" smtClean="0"/>
              <a:t>alcestis</a:t>
            </a:r>
            <a:r>
              <a:rPr lang="en-US" dirty="0" smtClean="0"/>
              <a:t>.</a:t>
            </a:r>
          </a:p>
          <a:p>
            <a:r>
              <a:rPr lang="en-US" dirty="0" smtClean="0"/>
              <a:t>well, just as medea had planned, it doesn’t work, and alcestis and her sisters kill their dad. which isn’t to say that act represents hamartia for which alc must pay. but that this play of eur’s is completely suffused with themes of hubristic trespass: ad’s (and, in effect, herc’s) upon proper observance of mourning, and that of a whole bunch of characters – not least, the god apollo – upon proper observance of the boundaries between life and death, of youth and old age.</a:t>
            </a:r>
          </a:p>
          <a:p>
            <a:r>
              <a:rPr lang="en-US" dirty="0" smtClean="0"/>
              <a:t>so students who point out that the alcestis can’t work exactly as a tragedy are right. still, the play, if nothing else – and especially considering its ending – leaves us scratching our heads whether the cosmos has been back in balance by play’s end, or is just as dysfunctional as it was when it started.</a:t>
            </a:r>
          </a:p>
          <a:p>
            <a:endParaRPr lang="en-US" dirty="0" smtClean="0"/>
          </a:p>
          <a:p>
            <a:r>
              <a:rPr lang="en-US" dirty="0" smtClean="0"/>
              <a:t>Athens: Agora Altar of Pity relief-Medea and daughters of Pelias Date c.410 B.C. Location Athens (Greece)</a:t>
            </a:r>
          </a:p>
          <a:p>
            <a:r>
              <a:rPr lang="en-US" dirty="0" smtClean="0"/>
              <a:t>marble copy, Rome, Lateran</a:t>
            </a:r>
          </a:p>
          <a:p>
            <a:r>
              <a:rPr lang="en-US" dirty="0" smtClean="0"/>
              <a:t>Athens (Greece)--Agora--Altar of Pity</a:t>
            </a:r>
            <a:br>
              <a:rPr lang="en-US" dirty="0" smtClean="0"/>
            </a:br>
            <a:r>
              <a:rPr lang="en-US" dirty="0" smtClean="0"/>
              <a:t>Greek--5th C. B.C</a:t>
            </a:r>
            <a:br>
              <a:rPr lang="en-US" dirty="0" smtClean="0"/>
            </a:br>
            <a:r>
              <a:rPr lang="en-US" dirty="0" smtClean="0"/>
              <a:t>Medea (Greek mythology) ARTstor CollectionARTstor Slide Gallery</a:t>
            </a:r>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10</a:t>
            </a:fld>
            <a:endParaRPr lang="en-US" dirty="0"/>
          </a:p>
        </p:txBody>
      </p:sp>
      <p:sp>
        <p:nvSpPr>
          <p:cNvPr id="13" name="Slide Image Placeholder 12"/>
          <p:cNvSpPr>
            <a:spLocks noGrp="1" noRot="1" noChangeAspect="1"/>
          </p:cNvSpPr>
          <p:nvPr>
            <p:ph type="sldImg"/>
          </p:nvPr>
        </p:nvSpPr>
        <p:spPr>
          <a:xfrm>
            <a:off x="2408238" y="477838"/>
            <a:ext cx="2195512" cy="1647825"/>
          </a:xfrm>
        </p:spPr>
      </p:sp>
    </p:spTree>
    <p:extLst>
      <p:ext uri="{BB962C8B-B14F-4D97-AF65-F5344CB8AC3E}">
        <p14:creationId xmlns:p14="http://schemas.microsoft.com/office/powerpoint/2010/main" val="3632141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fontScale="55000" lnSpcReduction="20000"/>
          </a:bodyPr>
          <a:lstStyle/>
          <a:p>
            <a:r>
              <a:rPr lang="en-US" dirty="0" smtClean="0"/>
              <a:t>in terms of plot, very conventional eur – a rather UN-conventional poet.</a:t>
            </a:r>
          </a:p>
          <a:p>
            <a:r>
              <a:rPr lang="en-US" dirty="0" smtClean="0"/>
              <a:t>PROLOGUE: backstory, thematic context.</a:t>
            </a:r>
          </a:p>
          <a:p>
            <a:pPr defTabSz="909645">
              <a:defRPr/>
            </a:pPr>
            <a:r>
              <a:rPr lang="en-US" baseline="0" dirty="0" smtClean="0"/>
              <a:t>the play’s prologue, with its dramatization of a clash between gods (and therefore clearly alluding to aesch’s eum), prompts the question: is there hamartia here, and if so, what is it? does apollo err by infringing on death’s territory? (apollo has a history of this, precisely what led to the punishment that itself led to ap’s meeting ad.) is it hamartia when ad canvasses for a stand-in death-victim, or when alc extracts from the promise, in return for her life, he must pledge himself not simply to eternal widower-hood, but celibacy too (not sharing his bed with anyone)?</a:t>
            </a:r>
            <a:endParaRPr lang="en-US" dirty="0" smtClean="0"/>
          </a:p>
          <a:p>
            <a:r>
              <a:rPr lang="en-US" dirty="0" smtClean="0"/>
              <a:t>in effect, AGON! between death and apollo. (apollo as trickster</a:t>
            </a:r>
            <a:r>
              <a:rPr lang="en-US" baseline="0" dirty="0" smtClean="0"/>
              <a:t> god – cf. Eumenides) death rightly suspects apollo. apollo says he has his reasons. what are they? apollo adduces some really pitiful arguments to “bribe” death to spare alc. (the beautiful funeral if she’s carried off old.) apollo takes death’s demurrals as sophistry – an interest of eur’s. apollo utters a thinly veiled oracle predicting the saving of alc by heracles.</a:t>
            </a:r>
          </a:p>
          <a:p>
            <a:r>
              <a:rPr lang="en-US" baseline="0" dirty="0" smtClean="0"/>
              <a:t>PARODOS. the frequently encountered chorus of elderly – and more or less bewildered – men. (is this the day al is to die?)</a:t>
            </a:r>
          </a:p>
          <a:p>
            <a:r>
              <a:rPr lang="en-US" baseline="0" dirty="0" smtClean="0"/>
              <a:t>1</a:t>
            </a:r>
            <a:r>
              <a:rPr lang="en-US" baseline="30000" dirty="0" smtClean="0"/>
              <a:t>ST</a:t>
            </a:r>
            <a:r>
              <a:rPr lang="en-US" baseline="0" dirty="0" smtClean="0"/>
              <a:t> EPISODE. more later when we do the performance. how to read the seeming over-dramatization of alc’s death? her seeming passive-aggressive behavior? (alc’s farewells – even to her bed. what’s that with obsessive focus on the bed, i.e., on her marriage?)</a:t>
            </a:r>
          </a:p>
          <a:p>
            <a:r>
              <a:rPr lang="en-US" baseline="0" dirty="0" smtClean="0"/>
              <a:t>STASIMON 1. prayer to apollo. chorus insane with sense of loss, almost suicidal.</a:t>
            </a:r>
          </a:p>
          <a:p>
            <a:r>
              <a:rPr lang="en-US" baseline="0" dirty="0" smtClean="0"/>
              <a:t>EPISODE 2. more later, but again, tragedy or paratragedy of alc’s death….</a:t>
            </a:r>
          </a:p>
          <a:p>
            <a:r>
              <a:rPr lang="en-US" baseline="0" dirty="0" smtClean="0"/>
              <a:t>ad declares a full year of mourning.</a:t>
            </a:r>
          </a:p>
          <a:p>
            <a:r>
              <a:rPr lang="en-US" baseline="0" dirty="0" smtClean="0"/>
              <a:t>EPISODE 3. her, ad. ad’s equivocal, nebulous talk. asked a straightforward question, he speaks in enigmatic ambiguities – he trying to say things that maintain the appearance of saying something without actually saying anything. ad the host is trumping ad the husband. in the process, he plays false to both sides of his social self.</a:t>
            </a:r>
          </a:p>
          <a:p>
            <a:r>
              <a:rPr lang="en-US" baseline="0" dirty="0" smtClean="0"/>
              <a:t>STASIMON 3. ostensibly, praise of ad’s hospitality and of ap’s serenely bucolic music. but the irony: implications of both (ad’s hospitality, ap’s association with carefree serenity) source of tension. “for the gentle-born cannot err but in generous wise. all wisdom resides in the noble. it sets me to thinking. deep in my soul a faith abides that the referent man will always fare well” (chorus, 24). that gives utterance to the sorts of platitudes that many on the last exam assumed are the “lessons” of tragedy. but uncritical buy-in to those sentiments must ignore a great deal else contracting that in the play.</a:t>
            </a:r>
          </a:p>
          <a:p>
            <a:r>
              <a:rPr lang="en-US" b="1" i="1" baseline="0" dirty="0" smtClean="0"/>
              <a:t>EPISODE 4. pheres-ad agon. whatever you think of the back-and-forth (and neither side looks good here), upshot: the deal with death is tearing the family apart – by athenian standards, ad’s disrespect to his father is appalling, however contemptible the father’s relief is (the “what else are wives for?” thing). and the theme of families torn apart very much is close to the heart of tragedy. plus, father shows up son’s cowardice.</a:t>
            </a:r>
          </a:p>
          <a:p>
            <a:r>
              <a:rPr lang="en-US" baseline="0" dirty="0" smtClean="0"/>
              <a:t>EPISODE 5. heracles satyr?? bit of cyclops?</a:t>
            </a:r>
            <a:endParaRPr lang="en-US" dirty="0" smtClean="0"/>
          </a:p>
          <a:p>
            <a:r>
              <a:rPr lang="en-US" dirty="0" smtClean="0"/>
              <a:t>arias and duets. ample kommos.</a:t>
            </a:r>
          </a:p>
          <a:p>
            <a:r>
              <a:rPr lang="en-US" dirty="0" smtClean="0"/>
              <a:t>formal agon: long speeches, stichomythia.</a:t>
            </a:r>
          </a:p>
          <a:p>
            <a:r>
              <a:rPr lang="en-US" b="1" i="1" dirty="0" smtClean="0"/>
              <a:t>choruses: not simply ornamental, but resonate with action, project an emotional response to it. do not advance plot. but ad unambiguously makes a deal with alc.</a:t>
            </a:r>
          </a:p>
          <a:p>
            <a:r>
              <a:rPr lang="en-US" b="1" i="1" dirty="0" smtClean="0"/>
              <a:t>exodos. in effect, heracles’ DEM. but does herac actually solve – or create – problems? note the cascading consequences of inept yielding to passion, inclination. if not tragic cycle, still, some sort of cycle.</a:t>
            </a:r>
          </a:p>
          <a:p>
            <a:r>
              <a:rPr lang="en-US" b="1" i="1" dirty="0" smtClean="0"/>
              <a:t>mirroring, reversal</a:t>
            </a:r>
          </a:p>
          <a:p>
            <a:pPr lvl="1"/>
            <a:r>
              <a:rPr lang="en-US" dirty="0" smtClean="0"/>
              <a:t>rejection and welcome</a:t>
            </a:r>
          </a:p>
          <a:p>
            <a:pPr lvl="2"/>
            <a:r>
              <a:rPr lang="en-US" dirty="0" smtClean="0"/>
              <a:t>rejection of Pheres</a:t>
            </a:r>
          </a:p>
          <a:p>
            <a:pPr lvl="2"/>
            <a:r>
              <a:rPr lang="en-US" dirty="0" smtClean="0"/>
              <a:t>welcome of Heracles</a:t>
            </a:r>
          </a:p>
          <a:p>
            <a:pPr lvl="1"/>
            <a:r>
              <a:rPr lang="en-US" dirty="0" smtClean="0"/>
              <a:t>mourning and rejoicing</a:t>
            </a:r>
          </a:p>
          <a:p>
            <a:pPr lvl="2"/>
            <a:r>
              <a:rPr lang="en-US" dirty="0" smtClean="0"/>
              <a:t>by Admetus</a:t>
            </a:r>
          </a:p>
          <a:p>
            <a:pPr lvl="1"/>
            <a:r>
              <a:rPr lang="en-US" dirty="0" smtClean="0"/>
              <a:t>death and resurrection …</a:t>
            </a:r>
          </a:p>
          <a:p>
            <a:pPr lvl="2"/>
            <a:r>
              <a:rPr lang="en-US" dirty="0" smtClean="0"/>
              <a:t>of Alcestis</a:t>
            </a:r>
          </a:p>
          <a:p>
            <a:r>
              <a:rPr lang="en-US" b="1" i="1" dirty="0" smtClean="0"/>
              <a:t>double …</a:t>
            </a:r>
          </a:p>
          <a:p>
            <a:pPr lvl="1"/>
            <a:r>
              <a:rPr lang="en-US" b="1" i="1" dirty="0" smtClean="0"/>
              <a:t>deception (Ad </a:t>
            </a:r>
            <a:r>
              <a:rPr lang="en-US" b="1" i="1" dirty="0" err="1" smtClean="0"/>
              <a:t>dec’d</a:t>
            </a:r>
            <a:r>
              <a:rPr lang="en-US" b="1" i="1" dirty="0" smtClean="0"/>
              <a:t> H, H deceives Ad)</a:t>
            </a:r>
          </a:p>
          <a:p>
            <a:pPr lvl="1"/>
            <a:r>
              <a:rPr lang="en-US" b="1" i="1" dirty="0" smtClean="0"/>
              <a:t>anagnorisis (recognition, H of the situation in which he finds himself, Ad that it’s his wife)</a:t>
            </a:r>
          </a:p>
          <a:p>
            <a:pPr lvl="1"/>
            <a:r>
              <a:rPr lang="en-US" b="1" i="1" dirty="0" smtClean="0"/>
              <a:t>peripateia (reversal, of H and AL/AD</a:t>
            </a:r>
            <a:r>
              <a:rPr lang="en-US" b="1" i="1" baseline="0" dirty="0" smtClean="0"/>
              <a:t> – but </a:t>
            </a:r>
            <a:r>
              <a:rPr lang="en-US" b="1" i="1" baseline="0" dirty="0" err="1" smtClean="0"/>
              <a:t>al’s</a:t>
            </a:r>
            <a:r>
              <a:rPr lang="en-US" b="1" i="1" baseline="0" dirty="0" smtClean="0"/>
              <a:t> death not a reversal, rather is </a:t>
            </a:r>
            <a:r>
              <a:rPr lang="en-US" b="1" i="1" baseline="0" dirty="0" err="1" smtClean="0"/>
              <a:t>exdpected</a:t>
            </a:r>
            <a:r>
              <a:rPr lang="en-US" b="1" i="1" dirty="0" smtClean="0"/>
              <a:t>)</a:t>
            </a:r>
          </a:p>
          <a:p>
            <a:r>
              <a:rPr lang="en-US" b="1" i="1" dirty="0" smtClean="0"/>
              <a:t>… of</a:t>
            </a:r>
          </a:p>
          <a:p>
            <a:pPr lvl="1"/>
            <a:r>
              <a:rPr lang="en-US" b="1" i="1" dirty="0" smtClean="0"/>
              <a:t>Heracles</a:t>
            </a:r>
          </a:p>
          <a:p>
            <a:pPr lvl="1"/>
            <a:r>
              <a:rPr lang="en-US" b="1" i="1" dirty="0" smtClean="0"/>
              <a:t>Admetus</a:t>
            </a:r>
          </a:p>
          <a:p>
            <a:pPr lvl="0"/>
            <a:r>
              <a:rPr lang="en-US" b="1" i="1" dirty="0" smtClean="0"/>
              <a:t>the untragic action reveals flawed ethos of Admetus.</a:t>
            </a:r>
            <a:r>
              <a:rPr lang="en-US" b="1" i="1" baseline="0" dirty="0" smtClean="0"/>
              <a:t> he commits hamartia: whether in entertaining </a:t>
            </a:r>
            <a:r>
              <a:rPr lang="en-US" b="1" i="1" baseline="0" dirty="0" err="1" smtClean="0"/>
              <a:t>heracl</a:t>
            </a:r>
            <a:r>
              <a:rPr lang="en-US" b="1" i="1" baseline="0" dirty="0" smtClean="0"/>
              <a:t> or in breaking his promise to al. but Alcestis exaggerated </a:t>
            </a:r>
            <a:endParaRPr lang="en-US" b="1" i="1" dirty="0" smtClean="0"/>
          </a:p>
          <a:p>
            <a:pPr lvl="0"/>
            <a:r>
              <a:rPr lang="en-US" dirty="0" smtClean="0"/>
              <a:t>note also element of koros: excessive grief of adm (Heracles: "Bear up! Don't overdo your grief,“ p. 40), excessive meddling of alc (? do not remarry, “. . . remember always what you owe to me; / something I can never ask you to repay,” p. 14).</a:t>
            </a:r>
          </a:p>
          <a:p>
            <a:pPr lvl="0"/>
            <a:r>
              <a:rPr lang="en-US" i="1" dirty="0" smtClean="0"/>
              <a:t>dike: I know most of you want to see the ending as happy, but could we also see this spectral alcestis as a kind of human Fury, an albatross bound to remind him every chance she gets of his failure to keep two of his promises? (ad: "Really her, / not some hallucination from the shades?" ad: "Are you sure she's not some ghost rising from the shades the shades?" herac: "That would make your guest a spirit-raiser,“ p. 42.)</a:t>
            </a:r>
          </a:p>
          <a:p>
            <a:pPr lvl="0"/>
            <a:r>
              <a:rPr lang="en-US" i="1" dirty="0" smtClean="0"/>
              <a:t>MORE GENERALLY, on the tragic/un-tragic features</a:t>
            </a:r>
            <a:r>
              <a:rPr lang="en-US" i="1" baseline="0" dirty="0" smtClean="0"/>
              <a:t> of play,…</a:t>
            </a:r>
          </a:p>
          <a:p>
            <a:r>
              <a:rPr lang="en-US" b="1" i="1" baseline="0" dirty="0" smtClean="0"/>
              <a:t>ate?</a:t>
            </a:r>
            <a:r>
              <a:rPr lang="en-US" i="1" baseline="0" dirty="0" smtClean="0"/>
              <a:t> leader on p. 15: “all this he’ll do – or else be raving mad.” leader on page 23, when ad asks that her be hospitably received: “what are you doing, admetus? overwhelmed by catastrophe, and you think of entertaining? are you out of your senses?”</a:t>
            </a:r>
          </a:p>
          <a:p>
            <a:r>
              <a:rPr lang="en-US" b="1" i="1" baseline="0" dirty="0" smtClean="0"/>
              <a:t>koros? recognition? reversal?</a:t>
            </a:r>
            <a:r>
              <a:rPr lang="en-US" baseline="0" dirty="0" smtClean="0"/>
              <a:t> not as clear cut as in aesch., but this is a king who in a sense has it all – and wants to keep it that way. just as soon as he consents to his wife’s proxy death, he experiences reversals (the compromising promises he’s forced to make). but when his wife returns, he arguably experiences reversal. but it is reversal with pity and fear? KOROS. not what’s usually meant by the word, but note the servant’s “he’s just too considerate, too hospitable” (31).</a:t>
            </a:r>
            <a:endParaRPr lang="en-US" i="1" dirty="0" smtClean="0"/>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11</a:t>
            </a:fld>
            <a:endParaRPr lang="en-US" dirty="0"/>
          </a:p>
        </p:txBody>
      </p:sp>
      <p:sp>
        <p:nvSpPr>
          <p:cNvPr id="14" name="Slide Image Placeholder 13"/>
          <p:cNvSpPr>
            <a:spLocks noGrp="1" noRot="1" noChangeAspect="1"/>
          </p:cNvSpPr>
          <p:nvPr>
            <p:ph type="sldImg"/>
          </p:nvPr>
        </p:nvSpPr>
        <p:spPr/>
      </p:sp>
    </p:spTree>
    <p:extLst>
      <p:ext uri="{BB962C8B-B14F-4D97-AF65-F5344CB8AC3E}">
        <p14:creationId xmlns:p14="http://schemas.microsoft.com/office/powerpoint/2010/main" val="25746417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r>
              <a:rPr lang="en-US" dirty="0" smtClean="0"/>
              <a:t>Alcestis’ as best of women. Achilles</a:t>
            </a:r>
            <a:r>
              <a:rPr lang="en-US" baseline="0" dirty="0" smtClean="0"/>
              <a:t> in the </a:t>
            </a:r>
            <a:r>
              <a:rPr lang="en-US" baseline="0" dirty="0" err="1" smtClean="0"/>
              <a:t>iliad</a:t>
            </a:r>
            <a:r>
              <a:rPr lang="en-US" baseline="0" dirty="0" smtClean="0"/>
              <a:t> is best of </a:t>
            </a:r>
            <a:r>
              <a:rPr lang="en-US" baseline="0" dirty="0" err="1" smtClean="0"/>
              <a:t>thr</a:t>
            </a:r>
            <a:r>
              <a:rPr lang="en-US" baseline="0" dirty="0" smtClean="0"/>
              <a:t> </a:t>
            </a:r>
            <a:r>
              <a:rPr lang="en-US" baseline="0" dirty="0" err="1" smtClean="0"/>
              <a:t>greeks</a:t>
            </a:r>
            <a:r>
              <a:rPr lang="en-US" baseline="0" dirty="0" smtClean="0"/>
              <a:t> for his warrior prowess and courage. Alcestis in this play is best of women for her self-abnegation, by dying for her husband. so in </a:t>
            </a:r>
            <a:r>
              <a:rPr lang="en-US" i="1" baseline="0" dirty="0" smtClean="0"/>
              <a:t>IA</a:t>
            </a:r>
            <a:r>
              <a:rPr lang="en-US" i="0" baseline="0" dirty="0" smtClean="0"/>
              <a:t>, </a:t>
            </a:r>
            <a:r>
              <a:rPr lang="en-US" i="0" baseline="0" dirty="0" err="1" smtClean="0"/>
              <a:t>iph</a:t>
            </a:r>
            <a:r>
              <a:rPr lang="en-US" i="0" baseline="0" dirty="0" smtClean="0"/>
              <a:t> similarly heroic for allowing self to be destroyed: one woman’s life is worth many men’s lives. only here we may see something like a send up </a:t>
            </a:r>
            <a:r>
              <a:rPr lang="en-US" i="0" baseline="0" dirty="0" err="1" smtClean="0"/>
              <a:t>ofg</a:t>
            </a:r>
            <a:r>
              <a:rPr lang="en-US" i="0" baseline="0" dirty="0" smtClean="0"/>
              <a:t> that idea: ad comes across as </a:t>
            </a:r>
            <a:r>
              <a:rPr lang="en-US" i="0" baseline="0" smtClean="0"/>
              <a:t>distinctly unheroic.</a:t>
            </a:r>
            <a:endParaRPr lang="en-US" dirty="0" smtClean="0"/>
          </a:p>
          <a:p>
            <a:r>
              <a:rPr lang="en-US" dirty="0" smtClean="0"/>
              <a:t>7</a:t>
            </a:r>
            <a:r>
              <a:rPr lang="en-US" dirty="0"/>
              <a:t>. "Alcestis / who seems to me and all of us / best of wives a man could get." (83-85 </a:t>
            </a:r>
            <a:r>
              <a:rPr lang="el-GR" dirty="0"/>
              <a:t>Ἄλκηστις, ἐμοὶ πᾶσί τ᾽ ἀρίστη | δόξασα γυνὴ | πόσιν εἰς αὑτῆς γεγενῆσθαι.) [</a:t>
            </a:r>
            <a:r>
              <a:rPr lang="en-US" dirty="0"/>
              <a:t>note resonance with thuc fo, homeric "best of the achaeans." her best-ness is in self-negation.]</a:t>
            </a:r>
          </a:p>
          <a:p>
            <a:r>
              <a:rPr lang="en-US" dirty="0"/>
              <a:t>9. leader: "The noblest consort under the sun!“</a:t>
            </a:r>
          </a:p>
          <a:p>
            <a:r>
              <a:rPr lang="en-US" dirty="0"/>
              <a:t>but that necessarily involves pure SELF-NEGATION – yet again, glorious action in an outwardly directed direction is denied a woman. (cf. the lordly clyt, cf. also the proactive medea and her concern for her dignity.)</a:t>
            </a:r>
          </a:p>
          <a:p>
            <a:r>
              <a:rPr lang="en-US" dirty="0"/>
              <a:t>do we see </a:t>
            </a:r>
            <a:r>
              <a:rPr lang="en-US" dirty="0" err="1"/>
              <a:t>see</a:t>
            </a:r>
            <a:r>
              <a:rPr lang="en-US" dirty="0"/>
              <a:t> koros from alc vis-à-vis glory and mourning – a sort of passive-aggressive alc??</a:t>
            </a:r>
          </a:p>
          <a:p>
            <a:r>
              <a:rPr lang="en-US" dirty="0"/>
              <a:t>at the same time, alc’s sacrifice comes at a steep price: ad’s liberty after her death.</a:t>
            </a:r>
          </a:p>
          <a:p>
            <a:r>
              <a:rPr lang="en-US" dirty="0"/>
              <a:t>note that chorus leader ominously-ironically foreshadows ad’s faithlessness when says “all this he’ll do – or else be raving mad” (15).</a:t>
            </a:r>
          </a:p>
          <a:p>
            <a:r>
              <a:rPr lang="en-US" baseline="0" dirty="0" smtClean="0"/>
              <a:t>leader on page 23, when ad asks that her be hospitably received: “what are doing, admetus? overwhelmed by catastrophe, and you think of entertaining? are you out of your senses?” this is the tragic setup, you might say – the playwright sets the trap, just as Dionysus does in the </a:t>
            </a:r>
            <a:r>
              <a:rPr lang="en-US" i="1" baseline="0" dirty="0" smtClean="0"/>
              <a:t>Bacchae</a:t>
            </a:r>
            <a:r>
              <a:rPr lang="en-US" baseline="0" dirty="0" smtClean="0"/>
              <a:t>, where he serves as orchestrator of tragic action.</a:t>
            </a:r>
            <a:endParaRPr lang="en-US" dirty="0"/>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12</a:t>
            </a:fld>
            <a:endParaRPr lang="en-US" dirty="0"/>
          </a:p>
        </p:txBody>
      </p:sp>
    </p:spTree>
    <p:extLst>
      <p:ext uri="{BB962C8B-B14F-4D97-AF65-F5344CB8AC3E}">
        <p14:creationId xmlns:p14="http://schemas.microsoft.com/office/powerpoint/2010/main" val="610155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case in</a:t>
            </a:r>
            <a:r>
              <a:rPr lang="en-US" baseline="0" dirty="0" smtClean="0"/>
              <a:t> point. on p. 37, in the 4</a:t>
            </a:r>
            <a:r>
              <a:rPr lang="en-US" baseline="30000" dirty="0" smtClean="0"/>
              <a:t>th</a:t>
            </a:r>
            <a:r>
              <a:rPr lang="en-US" baseline="0" dirty="0" smtClean="0"/>
              <a:t> episode, Admetus, in a quasi-soliloquy (he’s actually addressing the chorus), bewails his situation as follows:</a:t>
            </a:r>
          </a:p>
          <a:p>
            <a:r>
              <a:rPr lang="en-US" baseline="0" dirty="0" smtClean="0"/>
              <a:t>“She never can be hurt again.</a:t>
            </a:r>
          </a:p>
          <a:p>
            <a:r>
              <a:rPr lang="en-US" baseline="0" dirty="0" smtClean="0"/>
              <a:t>For her a thousand cares are over - she is sublime.</a:t>
            </a:r>
          </a:p>
          <a:p>
            <a:r>
              <a:rPr lang="en-US" baseline="0" dirty="0" smtClean="0"/>
              <a:t>But I, who have no title to be living</a:t>
            </a:r>
          </a:p>
          <a:p>
            <a:r>
              <a:rPr lang="en-US" baseline="0" dirty="0" smtClean="0"/>
              <a:t>and I have overstepped my mark,</a:t>
            </a:r>
          </a:p>
          <a:p>
            <a:r>
              <a:rPr lang="en-US" baseline="0" dirty="0" smtClean="0"/>
              <a:t>must go on and on - most melancholy - alive.</a:t>
            </a:r>
          </a:p>
          <a:p>
            <a:r>
              <a:rPr lang="en-US" baseline="0" dirty="0" smtClean="0"/>
              <a:t>Too late I learn this now.”</a:t>
            </a:r>
          </a:p>
          <a:p>
            <a:r>
              <a:rPr lang="en-US" dirty="0" smtClean="0"/>
              <a:t>he is,</a:t>
            </a:r>
            <a:r>
              <a:rPr lang="en-US" baseline="0" dirty="0" smtClean="0"/>
              <a:t> of course, talking about his recently deceased wife, Alcestis – her death so he could live. and although he clearly regards her death as tragic, I’m tempted to ask, tragic for whom?</a:t>
            </a:r>
          </a:p>
          <a:p>
            <a:r>
              <a:rPr lang="en-US" baseline="0" dirty="0" smtClean="0"/>
              <a:t>not so much for Alcestis herself (he speaks of her as beyond suffering now: “</a:t>
            </a:r>
            <a:r>
              <a:rPr lang="en-US" dirty="0"/>
              <a:t>She never can be hurt again. For her a thousand cares are over”) as much as for himself, and in ways coded, we now know, for tragedy:</a:t>
            </a:r>
          </a:p>
          <a:p>
            <a:pPr marL="170558" indent="-170558">
              <a:buFont typeface="Arial" panose="020B0604020202020204" pitchFamily="34" charset="0"/>
              <a:buChar char="•"/>
            </a:pPr>
            <a:r>
              <a:rPr lang="en-US" baseline="0" dirty="0" smtClean="0"/>
              <a:t>“I have overstepped my mark”</a:t>
            </a:r>
          </a:p>
          <a:p>
            <a:pPr marL="170558" indent="-170558">
              <a:buFont typeface="Arial" panose="020B0604020202020204" pitchFamily="34" charset="0"/>
              <a:buChar char="•"/>
            </a:pPr>
            <a:r>
              <a:rPr lang="en-US" baseline="0" dirty="0" smtClean="0"/>
              <a:t>too late I learn this now”</a:t>
            </a:r>
          </a:p>
          <a:p>
            <a:r>
              <a:rPr lang="en-US" dirty="0" smtClean="0"/>
              <a:t>but how has Admetus “overstepped the mark”? what has he learned? or has he learned anything? and does all this arouse pity and fear? or, as would seem to be the case for the character of Death in the prologue and for </a:t>
            </a:r>
            <a:r>
              <a:rPr lang="en-US" dirty="0" err="1" smtClean="0"/>
              <a:t>pheres</a:t>
            </a:r>
            <a:r>
              <a:rPr lang="en-US" dirty="0" smtClean="0"/>
              <a:t>, ad’s dad, but also for the Butler in the drunken Heracles scene, maybe even for Heracles himself (who gently reproves ad in the finale), not to mention for us, the audience (and we’re the ones that count!), maybe it arouses reactions ranging from impatience, outrage, resentment, and ridicule.</a:t>
            </a:r>
            <a:r>
              <a:rPr lang="en-US" baseline="0" dirty="0" smtClean="0"/>
              <a:t> not very tragic…..</a:t>
            </a:r>
          </a:p>
          <a:p>
            <a:r>
              <a:rPr lang="en-US" baseline="0" dirty="0" smtClean="0"/>
              <a:t>for it is not at all clear that ad has learned anything, as he seems, along with Apollo, his divine pal and advocate, to overstep boundaries of various sorts, and with depressing predictability.</a:t>
            </a:r>
          </a:p>
          <a:p>
            <a:r>
              <a:rPr lang="en-US" baseline="0" dirty="0" smtClean="0"/>
              <a:t>so this play, which we know </a:t>
            </a:r>
            <a:r>
              <a:rPr lang="en-US" baseline="0" dirty="0" err="1" smtClean="0"/>
              <a:t>eur</a:t>
            </a:r>
            <a:r>
              <a:rPr lang="en-US" baseline="0" dirty="0" smtClean="0"/>
              <a:t> positioned last in its tetralogy, the place ordinarily reserved for satyr drama, again tests the boundaries of </a:t>
            </a:r>
            <a:r>
              <a:rPr lang="en-US" baseline="0" dirty="0" err="1" smtClean="0"/>
              <a:t>greek</a:t>
            </a:r>
            <a:r>
              <a:rPr lang="en-US" baseline="0" dirty="0" smtClean="0"/>
              <a:t> tragedy:</a:t>
            </a:r>
          </a:p>
          <a:p>
            <a:pPr marL="170558" indent="-170558">
              <a:buFont typeface="Arial" panose="020B0604020202020204" pitchFamily="34" charset="0"/>
              <a:buChar char="•"/>
            </a:pPr>
            <a:r>
              <a:rPr lang="en-US" baseline="0" dirty="0" smtClean="0"/>
              <a:t>is its ending happy or is it sad</a:t>
            </a:r>
          </a:p>
          <a:p>
            <a:pPr marL="170558" indent="-170558">
              <a:buFont typeface="Arial" panose="020B0604020202020204" pitchFamily="34" charset="0"/>
              <a:buChar char="•"/>
            </a:pPr>
            <a:r>
              <a:rPr lang="en-US" baseline="0" dirty="0" smtClean="0"/>
              <a:t>do the action arouse pity and fear or something else?</a:t>
            </a:r>
          </a:p>
          <a:p>
            <a:pPr marL="170558" indent="-170558">
              <a:buFont typeface="Arial" panose="020B0604020202020204" pitchFamily="34" charset="0"/>
              <a:buChar char="•"/>
            </a:pPr>
            <a:r>
              <a:rPr lang="en-US" baseline="0" dirty="0" smtClean="0"/>
              <a:t>is a house undone, and a lesson learned, albeit too late, or are we dealing with something else?</a:t>
            </a:r>
          </a:p>
          <a:p>
            <a:pPr marL="170558" indent="-170558" defTabSz="909645">
              <a:buFont typeface="Arial" panose="020B0604020202020204" pitchFamily="34" charset="0"/>
              <a:buChar char="•"/>
              <a:defRPr/>
            </a:pPr>
            <a:r>
              <a:rPr lang="en-US" baseline="0" dirty="0" smtClean="0"/>
              <a:t>and whether the play is or isn’t tragedy, does its testing the boundaries of the genre tell us anything about the genre itself?</a:t>
            </a:r>
          </a:p>
          <a:p>
            <a:r>
              <a:rPr lang="en-US" baseline="0" dirty="0" smtClean="0"/>
              <a:t>those are the sorts of questions I was hoping we’d be able to explore with </a:t>
            </a:r>
            <a:r>
              <a:rPr lang="en-US" baseline="0" dirty="0" err="1" smtClean="0"/>
              <a:t>eur’s</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2</a:t>
            </a:fld>
            <a:endParaRPr lang="en-US"/>
          </a:p>
        </p:txBody>
      </p:sp>
    </p:spTree>
    <p:extLst>
      <p:ext uri="{BB962C8B-B14F-4D97-AF65-F5344CB8AC3E}">
        <p14:creationId xmlns:p14="http://schemas.microsoft.com/office/powerpoint/2010/main" val="998265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endParaRPr lang="en-US" i="0" u="none" dirty="0" smtClean="0"/>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3</a:t>
            </a:fld>
            <a:endParaRPr lang="en-US" dirty="0"/>
          </a:p>
        </p:txBody>
      </p:sp>
    </p:spTree>
    <p:extLst>
      <p:ext uri="{BB962C8B-B14F-4D97-AF65-F5344CB8AC3E}">
        <p14:creationId xmlns:p14="http://schemas.microsoft.com/office/powerpoint/2010/main" val="3337023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r>
              <a:rPr lang="en-US" baseline="0" dirty="0" smtClean="0"/>
              <a:t>how to read the seeming over-dramatization of alc’s death? her seeming passive-aggressive behavior?</a:t>
            </a:r>
          </a:p>
          <a:p>
            <a:r>
              <a:rPr lang="en-US" baseline="0" dirty="0" smtClean="0"/>
              <a:t>should or should we not say that alc torments her children with the prospect of her immanent death. note that alc has a vested interested in this death: it’s her ticket to undying glory.</a:t>
            </a:r>
          </a:p>
          <a:p>
            <a:r>
              <a:rPr lang="en-US" baseline="0" dirty="0" smtClean="0"/>
              <a:t>compare how the sense of loss works out in tw. there’s maybe something a bit over-the-top there, too, about the sense of loss – but the tw </a:t>
            </a:r>
            <a:r>
              <a:rPr lang="en-US" baseline="0" dirty="0" err="1" smtClean="0"/>
              <a:t>tal-ast-andr</a:t>
            </a:r>
            <a:r>
              <a:rPr lang="en-US" baseline="0" dirty="0" smtClean="0"/>
              <a:t> scene does easily lend itself to being played for laughs.</a:t>
            </a:r>
          </a:p>
          <a:p>
            <a:r>
              <a:rPr lang="en-US" baseline="0" dirty="0" smtClean="0"/>
              <a:t>ad bans all celebration – a ban he himself shall break. a hypocrite in the full sense of the term, an insincere actor. extravagant claims about rescuing her – foreshadowing herc. yet the seeming over-dramatization of the promise – “children, have you heard?” (16).</a:t>
            </a:r>
            <a:endParaRPr lang="en-US" dirty="0"/>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4</a:t>
            </a:fld>
            <a:endParaRPr lang="en-US" dirty="0"/>
          </a:p>
        </p:txBody>
      </p:sp>
    </p:spTree>
    <p:extLst>
      <p:ext uri="{BB962C8B-B14F-4D97-AF65-F5344CB8AC3E}">
        <p14:creationId xmlns:p14="http://schemas.microsoft.com/office/powerpoint/2010/main" val="171671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1925237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08238" y="477838"/>
            <a:ext cx="2195512" cy="1647825"/>
          </a:xfrm>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6</a:t>
            </a:fld>
            <a:endParaRPr lang="en-US" dirty="0"/>
          </a:p>
        </p:txBody>
      </p:sp>
    </p:spTree>
    <p:extLst>
      <p:ext uri="{BB962C8B-B14F-4D97-AF65-F5344CB8AC3E}">
        <p14:creationId xmlns:p14="http://schemas.microsoft.com/office/powerpoint/2010/main" val="1301762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Tragic?</a:t>
            </a:r>
          </a:p>
          <a:p>
            <a:pPr lvl="1"/>
            <a:r>
              <a:rPr lang="en-US" dirty="0" smtClean="0"/>
              <a:t>Lamentation</a:t>
            </a:r>
          </a:p>
          <a:p>
            <a:pPr lvl="1"/>
            <a:r>
              <a:rPr lang="en-US" dirty="0" smtClean="0"/>
              <a:t>“I have overstepped my mark, ... Too late I learn this now” (Admetus, p. 36)</a:t>
            </a:r>
          </a:p>
          <a:p>
            <a:pPr lvl="0"/>
            <a:r>
              <a:rPr lang="en-US" dirty="0" smtClean="0"/>
              <a:t>Satyric?</a:t>
            </a:r>
          </a:p>
          <a:p>
            <a:pPr lvl="1"/>
            <a:r>
              <a:rPr lang="en-US" dirty="0" smtClean="0"/>
              <a:t>Butler on Heracles (p. 30)</a:t>
            </a:r>
          </a:p>
          <a:p>
            <a:pPr lvl="1"/>
            <a:r>
              <a:rPr lang="en-US" dirty="0" smtClean="0"/>
              <a:t>“He grabs the loving cup with ivy round it / and swills it down neat like so much grape juice”</a:t>
            </a:r>
          </a:p>
          <a:p>
            <a:pPr lvl="1"/>
            <a:r>
              <a:rPr lang="en-US" dirty="0" smtClean="0"/>
              <a:t>Heracles to Butler (p. 31)</a:t>
            </a:r>
          </a:p>
          <a:p>
            <a:pPr lvl="1"/>
            <a:r>
              <a:rPr lang="en-US" dirty="0" smtClean="0"/>
              <a:t>“Have a drink”</a:t>
            </a:r>
          </a:p>
          <a:p>
            <a:pPr lvl="1"/>
            <a:r>
              <a:rPr lang="en-US" dirty="0" smtClean="0"/>
              <a:t>“… pay homage to … Aphrodite”</a:t>
            </a:r>
          </a:p>
          <a:p>
            <a:pPr lvl="1"/>
            <a:r>
              <a:rPr lang="en-US" dirty="0" smtClean="0"/>
              <a:t>“… take a swig with me”</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805503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8</a:t>
            </a:fld>
            <a:endParaRPr lang="en-US" dirty="0"/>
          </a:p>
        </p:txBody>
      </p:sp>
    </p:spTree>
    <p:extLst>
      <p:ext uri="{BB962C8B-B14F-4D97-AF65-F5344CB8AC3E}">
        <p14:creationId xmlns:p14="http://schemas.microsoft.com/office/powerpoint/2010/main" val="1689499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dirty="0" smtClean="0"/>
              <a:t>438 BCE</a:t>
            </a:r>
          </a:p>
          <a:p>
            <a:pPr lvl="1"/>
            <a:r>
              <a:rPr lang="en-US" dirty="0" smtClean="0"/>
              <a:t>Athens not yet embroiled in war!</a:t>
            </a:r>
          </a:p>
          <a:p>
            <a:r>
              <a:rPr lang="en-US" dirty="0" smtClean="0"/>
              <a:t>1st preserved play of his</a:t>
            </a:r>
          </a:p>
          <a:p>
            <a:pPr lvl="1"/>
            <a:r>
              <a:rPr lang="en-US" dirty="0" smtClean="0"/>
              <a:t>first competes 455, age c. 40</a:t>
            </a:r>
          </a:p>
          <a:p>
            <a:r>
              <a:rPr lang="en-US" dirty="0" smtClean="0"/>
              <a:t>production notice …</a:t>
            </a:r>
          </a:p>
          <a:p>
            <a:pPr lvl="1"/>
            <a:r>
              <a:rPr lang="en-US" dirty="0" smtClean="0"/>
              <a:t>“satyr-drama-like”</a:t>
            </a:r>
          </a:p>
          <a:p>
            <a:pPr lvl="1"/>
            <a:r>
              <a:rPr lang="en-US" dirty="0" smtClean="0"/>
              <a:t>plot holding rather “to comedy”</a:t>
            </a:r>
          </a:p>
          <a:p>
            <a:r>
              <a:rPr lang="en-US" dirty="0" smtClean="0"/>
              <a:t>perhaps not so well known …</a:t>
            </a:r>
          </a:p>
          <a:p>
            <a:pPr lvl="1"/>
            <a:r>
              <a:rPr lang="en-US" dirty="0" smtClean="0"/>
              <a:t>treated earlier (c. 490 BCE, +/- 20 years) by Phrynichus</a:t>
            </a:r>
          </a:p>
          <a:p>
            <a:pPr lvl="2"/>
            <a:r>
              <a:rPr lang="en-US" dirty="0" smtClean="0"/>
              <a:t>little more known than that</a:t>
            </a:r>
          </a:p>
          <a:p>
            <a:pPr lvl="1"/>
            <a:r>
              <a:rPr lang="en-US" dirty="0" smtClean="0"/>
              <a:t>but figures importantly in the background to the eum, where the furies clearly carry a grudge against apollo for interfering in the affairs of the deities associated with earth,</a:t>
            </a:r>
            <a:r>
              <a:rPr lang="en-US" baseline="0" dirty="0" smtClean="0"/>
              <a:t> death, punishment.</a:t>
            </a:r>
            <a:endParaRPr lang="en-US" dirty="0" smtClean="0"/>
          </a:p>
        </p:txBody>
      </p:sp>
      <p:sp>
        <p:nvSpPr>
          <p:cNvPr id="4" name="Header Placeholder 3"/>
          <p:cNvSpPr>
            <a:spLocks noGrp="1"/>
          </p:cNvSpPr>
          <p:nvPr>
            <p:ph type="hdr" sz="quarter" idx="10"/>
          </p:nvPr>
        </p:nvSpPr>
        <p:spPr/>
        <p:txBody>
          <a:bodyPr/>
          <a:lstStyle/>
          <a:p>
            <a:r>
              <a:rPr lang="en-US" dirty="0" smtClean="0"/>
              <a:t>clas215</a:t>
            </a:r>
            <a:endParaRPr lang="en-US" dirty="0"/>
          </a:p>
        </p:txBody>
      </p:sp>
      <p:sp>
        <p:nvSpPr>
          <p:cNvPr id="5" name="Date Placeholder 4"/>
          <p:cNvSpPr>
            <a:spLocks noGrp="1"/>
          </p:cNvSpPr>
          <p:nvPr>
            <p:ph type="dt" idx="11"/>
          </p:nvPr>
        </p:nvSpPr>
        <p:spPr/>
        <p:txBody>
          <a:bodyPr/>
          <a:lstStyle/>
          <a:p>
            <a:fld id="{44FB5FEA-8BCF-4D35-B9EB-1CDC7618E77B}" type="datetime1">
              <a:rPr lang="en-US" smtClean="0"/>
              <a:pPr/>
              <a:t>11/9/2017</a:t>
            </a:fld>
            <a:endParaRPr lang="en-US" dirty="0"/>
          </a:p>
        </p:txBody>
      </p:sp>
      <p:sp>
        <p:nvSpPr>
          <p:cNvPr id="6" name="Footer Placeholder 5"/>
          <p:cNvSpPr>
            <a:spLocks noGrp="1"/>
          </p:cNvSpPr>
          <p:nvPr>
            <p:ph type="ftr" sz="quarter" idx="12"/>
          </p:nvPr>
        </p:nvSpPr>
        <p:spPr/>
        <p:txBody>
          <a:bodyPr/>
          <a:lstStyle/>
          <a:p>
            <a:r>
              <a:rPr lang="en-US" dirty="0" smtClean="0"/>
              <a:t>bacchae 2</a:t>
            </a:r>
            <a:endParaRPr lang="en-US" dirty="0"/>
          </a:p>
        </p:txBody>
      </p:sp>
      <p:sp>
        <p:nvSpPr>
          <p:cNvPr id="7" name="Slide Number Placeholder 6"/>
          <p:cNvSpPr>
            <a:spLocks noGrp="1"/>
          </p:cNvSpPr>
          <p:nvPr>
            <p:ph type="sldNum" sz="quarter" idx="13"/>
          </p:nvPr>
        </p:nvSpPr>
        <p:spPr/>
        <p:txBody>
          <a:bodyPr/>
          <a:lstStyle/>
          <a:p>
            <a:fld id="{5721D7F7-CBDC-4618-B4D1-D6BF1CF121FB}" type="slidenum">
              <a:rPr lang="en-US" smtClean="0"/>
              <a:pPr/>
              <a:t>9</a:t>
            </a:fld>
            <a:endParaRPr lang="en-US" dirty="0"/>
          </a:p>
        </p:txBody>
      </p:sp>
      <p:sp>
        <p:nvSpPr>
          <p:cNvPr id="13" name="Slide Image Placeholder 12"/>
          <p:cNvSpPr>
            <a:spLocks noGrp="1" noRot="1" noChangeAspect="1"/>
          </p:cNvSpPr>
          <p:nvPr>
            <p:ph type="sldImg"/>
          </p:nvPr>
        </p:nvSpPr>
        <p:spPr>
          <a:xfrm>
            <a:off x="2408238" y="477838"/>
            <a:ext cx="2195512" cy="1647825"/>
          </a:xfrm>
        </p:spPr>
      </p:sp>
    </p:spTree>
    <p:extLst>
      <p:ext uri="{BB962C8B-B14F-4D97-AF65-F5344CB8AC3E}">
        <p14:creationId xmlns:p14="http://schemas.microsoft.com/office/powerpoint/2010/main" val="19849402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191311"/>
            <a:ext cx="8534400" cy="1470025"/>
          </a:xfrm>
          <a:noFill/>
        </p:spPr>
        <p:txBody>
          <a:bodyPr>
            <a:noAutofit/>
          </a:bodyPr>
          <a:lstStyle>
            <a:lvl1pPr algn="ctr">
              <a:defRPr sz="4800" b="0">
                <a:solidFill>
                  <a:schemeClr val="bg1"/>
                </a:solidFill>
                <a:effectLst>
                  <a:outerShdw blurRad="38100" dist="63500" dir="2700000" algn="tl">
                    <a:srgbClr val="000000">
                      <a:alpha val="43137"/>
                    </a:srgbClr>
                  </a:outerShdw>
                </a:effectLst>
                <a:latin typeface="+mj-lt"/>
                <a:cs typeface="Levenim MT" pitchFamily="2" charset="-79"/>
              </a:defRPr>
            </a:lvl1pPr>
          </a:lstStyle>
          <a:p>
            <a:r>
              <a:rPr lang="en-US" smtClean="0"/>
              <a:t>Click to edit Master title style</a:t>
            </a:r>
            <a:endParaRPr lang="en-US" dirty="0"/>
          </a:p>
        </p:txBody>
      </p:sp>
      <p:sp>
        <p:nvSpPr>
          <p:cNvPr id="3" name="Subtitle 2"/>
          <p:cNvSpPr>
            <a:spLocks noGrp="1"/>
          </p:cNvSpPr>
          <p:nvPr>
            <p:ph type="subTitle" idx="1"/>
          </p:nvPr>
        </p:nvSpPr>
        <p:spPr>
          <a:xfrm>
            <a:off x="304800" y="2947086"/>
            <a:ext cx="8534400" cy="1752600"/>
          </a:xfrm>
        </p:spPr>
        <p:txBody>
          <a:bodyPr>
            <a:normAutofit/>
          </a:bodyPr>
          <a:lstStyle>
            <a:lvl1pPr marL="0" indent="0" algn="ctr">
              <a:buNone/>
              <a:defRPr sz="3600" b="1">
                <a:solidFill>
                  <a:schemeClr val="accent1">
                    <a:lumMod val="75000"/>
                  </a:schemeClr>
                </a:solidFill>
                <a:effectLst/>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masterClrMapping/>
  </p:clrMapOvr>
  <p:transition spd="slow"/>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effectLst>
                  <a:outerShdw dist="38100" sx="1000" sy="1000" algn="ctr" rotWithShape="0">
                    <a:srgbClr val="000000"/>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11-oct-2011</a:t>
            </a:r>
            <a:endParaRPr lang="en-US"/>
          </a:p>
        </p:txBody>
      </p:sp>
      <p:sp>
        <p:nvSpPr>
          <p:cNvPr id="7" name="Slide Number Placeholder 6"/>
          <p:cNvSpPr>
            <a:spLocks noGrp="1"/>
          </p:cNvSpPr>
          <p:nvPr>
            <p:ph type="sldNum" sz="quarter" idx="12"/>
          </p:nvPr>
        </p:nvSpPr>
        <p:spPr/>
        <p:txBody>
          <a:bodyPr/>
          <a:lstStyle/>
          <a:p>
            <a:fld id="{8CA028EF-8D2F-4BE3-B1C0-CE3278149C79}" type="slidenum">
              <a:rPr lang="en-US" smtClean="0"/>
              <a:pPr/>
              <a:t>‹#›</a:t>
            </a:fld>
            <a:endParaRPr lang="en-US"/>
          </a:p>
        </p:txBody>
      </p:sp>
      <p:sp>
        <p:nvSpPr>
          <p:cNvPr id="10"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11-oct-2011</a:t>
            </a:r>
            <a:endParaRPr lang="en-US"/>
          </a:p>
        </p:txBody>
      </p:sp>
      <p:sp>
        <p:nvSpPr>
          <p:cNvPr id="7" name="Slide Number Placeholder 6"/>
          <p:cNvSpPr>
            <a:spLocks noGrp="1"/>
          </p:cNvSpPr>
          <p:nvPr>
            <p:ph type="sldNum" sz="quarter" idx="12"/>
          </p:nvPr>
        </p:nvSpPr>
        <p:spPr/>
        <p:txBody>
          <a:bodyPr/>
          <a:lstStyle/>
          <a:p>
            <a:fld id="{0E2B0241-DBC4-47FC-A6F0-845E6B9C1C6A}" type="slidenum">
              <a:rPr lang="en-US" smtClean="0"/>
              <a:pPr/>
              <a:t>‹#›</a:t>
            </a:fld>
            <a:endParaRPr lang="en-US"/>
          </a:p>
        </p:txBody>
      </p:sp>
      <p:sp>
        <p:nvSpPr>
          <p:cNvPr id="9"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11-oct-2011</a:t>
            </a:r>
            <a:endParaRPr lang="en-US"/>
          </a:p>
        </p:txBody>
      </p:sp>
      <p:sp>
        <p:nvSpPr>
          <p:cNvPr id="6" name="Slide Number Placeholder 5"/>
          <p:cNvSpPr>
            <a:spLocks noGrp="1"/>
          </p:cNvSpPr>
          <p:nvPr>
            <p:ph type="sldNum" sz="quarter" idx="12"/>
          </p:nvPr>
        </p:nvSpPr>
        <p:spPr/>
        <p:txBody>
          <a:bodyPr/>
          <a:lstStyle/>
          <a:p>
            <a:fld id="{C94D3E10-C0C1-4D71-A41A-6CB8B8E1C6BB}" type="slidenum">
              <a:rPr lang="en-US" smtClean="0"/>
              <a:pPr/>
              <a:t>‹#›</a:t>
            </a:fld>
            <a:endParaRPr lang="en-US"/>
          </a:p>
        </p:txBody>
      </p:sp>
      <p:sp>
        <p:nvSpPr>
          <p:cNvPr id="8"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11-oct-2011</a:t>
            </a:r>
            <a:endParaRPr lang="en-US"/>
          </a:p>
        </p:txBody>
      </p:sp>
      <p:sp>
        <p:nvSpPr>
          <p:cNvPr id="6" name="Slide Number Placeholder 5"/>
          <p:cNvSpPr>
            <a:spLocks noGrp="1"/>
          </p:cNvSpPr>
          <p:nvPr>
            <p:ph type="sldNum" sz="quarter" idx="12"/>
          </p:nvPr>
        </p:nvSpPr>
        <p:spPr/>
        <p:txBody>
          <a:bodyPr/>
          <a:lstStyle/>
          <a:p>
            <a:fld id="{F5E7D54D-86BF-4ED5-B0AB-3890F7CE24D8}" type="slidenum">
              <a:rPr lang="en-US" smtClean="0"/>
              <a:pPr/>
              <a:t>‹#›</a:t>
            </a:fld>
            <a:endParaRPr lang="en-US"/>
          </a:p>
        </p:txBody>
      </p:sp>
      <p:sp>
        <p:nvSpPr>
          <p:cNvPr id="9"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00200" y="266700"/>
            <a:ext cx="7315200" cy="1409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334000" y="1752600"/>
            <a:ext cx="3581400" cy="4419600"/>
          </a:xfrm>
        </p:spPr>
        <p:txBody>
          <a:bodyPr/>
          <a:lstStyle/>
          <a:p>
            <a:r>
              <a:rPr lang="en-US" smtClean="0"/>
              <a:t>Click icon to add clip art</a:t>
            </a:r>
            <a:endParaRPr lang="en-US"/>
          </a:p>
        </p:txBody>
      </p:sp>
      <p:sp>
        <p:nvSpPr>
          <p:cNvPr id="5" name="Date Placeholder 4"/>
          <p:cNvSpPr>
            <a:spLocks noGrp="1"/>
          </p:cNvSpPr>
          <p:nvPr>
            <p:ph type="dt" sz="half" idx="10"/>
          </p:nvPr>
        </p:nvSpPr>
        <p:spPr>
          <a:xfrm>
            <a:off x="1688757" y="6248400"/>
            <a:ext cx="1905000" cy="457200"/>
          </a:xfrm>
        </p:spPr>
        <p:txBody>
          <a:bodyPr/>
          <a:lstStyle>
            <a:lvl1pPr>
              <a:defRPr/>
            </a:lvl1pPr>
          </a:lstStyle>
          <a:p>
            <a:r>
              <a:rPr lang="en-US" smtClean="0"/>
              <a:t>11-oct-2011</a:t>
            </a:r>
            <a:endParaRPr lang="en-US"/>
          </a:p>
        </p:txBody>
      </p:sp>
      <p:sp>
        <p:nvSpPr>
          <p:cNvPr id="7" name="Slide Number Placeholder 6"/>
          <p:cNvSpPr>
            <a:spLocks noGrp="1"/>
          </p:cNvSpPr>
          <p:nvPr>
            <p:ph type="sldNum" sz="quarter" idx="12"/>
          </p:nvPr>
        </p:nvSpPr>
        <p:spPr>
          <a:xfrm>
            <a:off x="6946557" y="6248400"/>
            <a:ext cx="1905000" cy="457200"/>
          </a:xfrm>
        </p:spPr>
        <p:txBody>
          <a:bodyPr/>
          <a:lstStyle>
            <a:lvl1pPr>
              <a:defRPr/>
            </a:lvl1pPr>
          </a:lstStyle>
          <a:p>
            <a:fld id="{DCF7D5BA-2450-4DE4-93DC-4BB79E372CED}" type="slidenum">
              <a:rPr lang="en-US"/>
              <a:pPr/>
              <a:t>‹#›</a:t>
            </a:fld>
            <a:endParaRPr lang="en-US"/>
          </a:p>
        </p:txBody>
      </p:sp>
      <p:sp>
        <p:nvSpPr>
          <p:cNvPr id="9" name="Footer Placeholder 5"/>
          <p:cNvSpPr>
            <a:spLocks noGrp="1"/>
          </p:cNvSpPr>
          <p:nvPr>
            <p:ph type="ftr" sz="quarter" idx="3"/>
          </p:nvPr>
        </p:nvSpPr>
        <p:spPr>
          <a:xfrm>
            <a:off x="3822357" y="6257709"/>
            <a:ext cx="2895600" cy="45720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00200" y="266700"/>
            <a:ext cx="7315200" cy="14097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6002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4000" y="1752600"/>
            <a:ext cx="35814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688757" y="6248400"/>
            <a:ext cx="1905000" cy="457200"/>
          </a:xfrm>
        </p:spPr>
        <p:txBody>
          <a:bodyPr/>
          <a:lstStyle>
            <a:lvl1pPr>
              <a:defRPr/>
            </a:lvl1pPr>
          </a:lstStyle>
          <a:p>
            <a:r>
              <a:rPr lang="en-US" smtClean="0"/>
              <a:t>11-oct-2011</a:t>
            </a:r>
            <a:endParaRPr lang="en-US"/>
          </a:p>
        </p:txBody>
      </p:sp>
      <p:sp>
        <p:nvSpPr>
          <p:cNvPr id="6" name="Footer Placeholder 5"/>
          <p:cNvSpPr>
            <a:spLocks noGrp="1"/>
          </p:cNvSpPr>
          <p:nvPr>
            <p:ph type="ftr" sz="quarter" idx="11"/>
          </p:nvPr>
        </p:nvSpPr>
        <p:spPr>
          <a:xfrm>
            <a:off x="3822357" y="6248400"/>
            <a:ext cx="2895600" cy="457200"/>
          </a:xfrm>
          <a:prstGeom prst="rect">
            <a:avLst/>
          </a:prstGeom>
        </p:spPr>
        <p:txBody>
          <a:bodyPr anchor="ctr" anchorCtr="0"/>
          <a:lstStyle>
            <a:lvl1pPr marL="0" marR="0" indent="0" algn="ctr" defTabSz="914400" rtl="0" eaLnBrk="1" fontAlgn="base" latinLnBrk="0" hangingPunct="1">
              <a:lnSpc>
                <a:spcPct val="100000"/>
              </a:lnSpc>
              <a:spcBef>
                <a:spcPct val="0"/>
              </a:spcBef>
              <a:spcAft>
                <a:spcPct val="0"/>
              </a:spcAft>
              <a:buClrTx/>
              <a:buSzTx/>
              <a:buFontTx/>
              <a:buNone/>
              <a:tabLst/>
              <a:defRPr i="0"/>
            </a:lvl1pPr>
          </a:lstStyle>
          <a:p>
            <a:r>
              <a:rPr lang="en-US" smtClean="0"/>
              <a:t>aeschylus libation bearers</a:t>
            </a:r>
          </a:p>
        </p:txBody>
      </p:sp>
      <p:sp>
        <p:nvSpPr>
          <p:cNvPr id="7" name="Slide Number Placeholder 6"/>
          <p:cNvSpPr>
            <a:spLocks noGrp="1"/>
          </p:cNvSpPr>
          <p:nvPr>
            <p:ph type="sldNum" sz="quarter" idx="12"/>
          </p:nvPr>
        </p:nvSpPr>
        <p:spPr>
          <a:xfrm>
            <a:off x="6946557" y="6248400"/>
            <a:ext cx="1905000" cy="457200"/>
          </a:xfrm>
        </p:spPr>
        <p:txBody>
          <a:bodyPr/>
          <a:lstStyle>
            <a:lvl1pPr>
              <a:defRPr/>
            </a:lvl1pPr>
          </a:lstStyle>
          <a:p>
            <a:fld id="{3CA14644-1A19-4066-9D2B-9C4AE6988583}" type="slidenum">
              <a:rPr lang="en-US"/>
              <a:pPr/>
              <a:t>‹#›</a:t>
            </a:fld>
            <a:endParaRPr lang="en-US"/>
          </a:p>
        </p:txBody>
      </p:sp>
    </p:spTree>
  </p:cSld>
  <p:clrMapOvr>
    <a:masterClrMapping/>
  </p:clrMapOvr>
  <p:transition spd="med">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effectLst>
                  <a:outerShdw blurRad="50800" dist="25400" dir="2700000" algn="tl" rotWithShape="0">
                    <a:prstClr val="black">
                      <a:alpha val="25000"/>
                    </a:prstClr>
                  </a:outerShdw>
                </a:effectLst>
                <a:latin typeface="+mn-l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rgbClr val="0000FF"/>
              </a:buClr>
              <a:buSzPct val="125000"/>
              <a:buFont typeface="Arial" pitchFamily="34" charset="0"/>
              <a:buChar char="•"/>
              <a:defRPr/>
            </a:lvl1pPr>
            <a:lvl2pPr>
              <a:buClr>
                <a:schemeClr val="accent5"/>
              </a:buClr>
              <a:buSzPct val="125000"/>
              <a:buFont typeface="Arial" pitchFamily="34" charset="0"/>
              <a:buChar char="•"/>
              <a:defRPr/>
            </a:lvl2pPr>
            <a:lvl3pPr>
              <a:buClr>
                <a:schemeClr val="accent3">
                  <a:lumMod val="75000"/>
                </a:schemeClr>
              </a:buClr>
              <a:buSzPct val="125000"/>
              <a:defRPr/>
            </a:lvl3pPr>
            <a:lvl4pPr>
              <a:buClr>
                <a:srgbClr val="00B0F0"/>
              </a:buClr>
              <a:buFont typeface="Arial" pitchFamily="34" charset="0"/>
              <a:buChar char="•"/>
              <a:defRPr/>
            </a:lvl4pPr>
            <a:lvl5pPr>
              <a:buClr>
                <a:schemeClr val="accent3">
                  <a:lumMod val="75000"/>
                </a:schemeClr>
              </a:buClr>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11-oct-2011</a:t>
            </a:r>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a:t>
            </a:fld>
            <a:endParaRPr lang="en-US"/>
          </a:p>
        </p:txBody>
      </p:sp>
      <p:sp>
        <p:nvSpPr>
          <p:cNvPr id="7" name="Footer Placeholder 5"/>
          <p:cNvSpPr>
            <a:spLocks noGrp="1"/>
          </p:cNvSpPr>
          <p:nvPr>
            <p:ph type="ftr" sz="quarter" idx="3"/>
          </p:nvPr>
        </p:nvSpPr>
        <p:spPr>
          <a:xfrm>
            <a:off x="3124200" y="6355080"/>
            <a:ext cx="2895600" cy="365760"/>
          </a:xfrm>
          <a:prstGeom prst="rect">
            <a:avLst/>
          </a:prstGeom>
        </p:spPr>
        <p:txBody>
          <a:bodyPr/>
          <a:lstStyle>
            <a:lvl1pPr algn="ctr" rtl="0" fontAlgn="base">
              <a:spcBef>
                <a:spcPct val="0"/>
              </a:spcBef>
              <a:spcAft>
                <a:spcPct val="0"/>
              </a:spcAf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b="1" spc="0" baseline="0">
                <a:solidFill>
                  <a:srgbClr val="000099"/>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914400" y="1600200"/>
            <a:ext cx="7772400" cy="4525963"/>
          </a:xfrm>
        </p:spPr>
        <p:txBody>
          <a:bodyPr>
            <a:normAutofit/>
          </a:bodyPr>
          <a:lstStyle>
            <a:lvl1pPr marL="0" indent="0">
              <a:buClr>
                <a:srgbClr val="0000FF"/>
              </a:buClr>
              <a:buSzPct val="125000"/>
              <a:buFont typeface="Arial" pitchFamily="34" charset="0"/>
              <a:buNone/>
              <a:defRPr sz="2800"/>
            </a:lvl1pPr>
            <a:lvl2pPr marL="457200" indent="0">
              <a:buClr>
                <a:schemeClr val="accent5"/>
              </a:buClr>
              <a:buSzPct val="125000"/>
              <a:buFont typeface="Arial" pitchFamily="34" charset="0"/>
              <a:buNone/>
              <a:defRPr sz="2400"/>
            </a:lvl2pPr>
            <a:lvl3pPr marL="914400" indent="0">
              <a:buClr>
                <a:schemeClr val="accent3">
                  <a:lumMod val="75000"/>
                </a:schemeClr>
              </a:buClr>
              <a:buSzPct val="125000"/>
              <a:buNone/>
              <a:defRPr sz="2000"/>
            </a:lvl3pPr>
            <a:lvl4pPr marL="1371600" indent="0">
              <a:buClr>
                <a:srgbClr val="00B0F0"/>
              </a:buClr>
              <a:buFont typeface="Arial" pitchFamily="34" charset="0"/>
              <a:buNone/>
              <a:defRPr sz="1800"/>
            </a:lvl4pPr>
            <a:lvl5pPr marL="1828800" indent="0">
              <a:buClr>
                <a:schemeClr val="accent3">
                  <a:lumMod val="75000"/>
                </a:schemeClr>
              </a:buClr>
              <a:buFont typeface="Arial" pitchFamily="34" charse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r>
              <a:rPr lang="en-US" smtClean="0"/>
              <a:t>11-oct-2011</a:t>
            </a:r>
            <a:endParaRPr lang="en-US"/>
          </a:p>
        </p:txBody>
      </p:sp>
      <p:sp>
        <p:nvSpPr>
          <p:cNvPr id="6" name="Slide Number Placeholder 5"/>
          <p:cNvSpPr>
            <a:spLocks noGrp="1"/>
          </p:cNvSpPr>
          <p:nvPr>
            <p:ph type="sldNum" sz="quarter" idx="12"/>
          </p:nvPr>
        </p:nvSpPr>
        <p:spPr/>
        <p:txBody>
          <a:bodyPr/>
          <a:lstStyle/>
          <a:p>
            <a:fld id="{C84949BF-B90B-4E25-9A47-07E9FB3241D4}" type="slidenum">
              <a:rPr lang="en-US" smtClean="0"/>
              <a:pPr/>
              <a:t>‹#›</a:t>
            </a:fld>
            <a:endParaRPr lang="en-US"/>
          </a:p>
        </p:txBody>
      </p:sp>
      <p:sp>
        <p:nvSpPr>
          <p:cNvPr id="7"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732450"/>
            <a:ext cx="7772400" cy="1362075"/>
          </a:xfrm>
        </p:spPr>
        <p:txBody>
          <a:bodyPr anchor="ctr" anchorCtr="0"/>
          <a:lstStyle>
            <a:lvl1pPr algn="l">
              <a:defRPr sz="4000" b="1" cap="none" baseline="0"/>
            </a:lvl1pPr>
          </a:lstStyle>
          <a:p>
            <a:r>
              <a:rPr lang="en-US" smtClean="0"/>
              <a:t>Click to edit Master title style</a:t>
            </a:r>
            <a:endParaRPr lang="en-US" dirty="0"/>
          </a:p>
        </p:txBody>
      </p:sp>
      <p:sp>
        <p:nvSpPr>
          <p:cNvPr id="7" name="Text Placeholder 2"/>
          <p:cNvSpPr>
            <a:spLocks noGrp="1"/>
          </p:cNvSpPr>
          <p:nvPr>
            <p:ph type="body" idx="1"/>
          </p:nvPr>
        </p:nvSpPr>
        <p:spPr>
          <a:xfrm>
            <a:off x="722313" y="4279100"/>
            <a:ext cx="7772400" cy="1500187"/>
          </a:xfrm>
        </p:spPr>
        <p:txBody>
          <a:bodyPr anchor="t" anchorCtr="0">
            <a:normAutofit/>
          </a:bodyPr>
          <a:lstStyle>
            <a:lvl1pPr marL="0" indent="0">
              <a:buNone/>
              <a:defRPr sz="32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cSld>
  <p:clrMapOvr>
    <a:masterClrMapping/>
  </p:clrMapOvr>
  <p:transition spd="med">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9" name="Straight Connector 8"/>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11-oct-2011</a:t>
            </a:r>
            <a:endParaRPr lang="en-US"/>
          </a:p>
        </p:txBody>
      </p:sp>
      <p:sp>
        <p:nvSpPr>
          <p:cNvPr id="7" name="Slide Number Placeholder 6"/>
          <p:cNvSpPr>
            <a:spLocks noGrp="1"/>
          </p:cNvSpPr>
          <p:nvPr>
            <p:ph type="sldNum" sz="quarter" idx="12"/>
          </p:nvPr>
        </p:nvSpPr>
        <p:spPr/>
        <p:txBody>
          <a:bodyPr/>
          <a:lstStyle/>
          <a:p>
            <a:fld id="{E5A160DF-E29A-4672-A7A8-D5391F57194F}" type="slidenum">
              <a:rPr lang="en-US" smtClean="0"/>
              <a:pPr/>
              <a:t>‹#›</a:t>
            </a:fld>
            <a:endParaRPr lang="en-US"/>
          </a:p>
        </p:txBody>
      </p:sp>
      <p:sp>
        <p:nvSpPr>
          <p:cNvPr id="8" name="Footer Placeholder 5"/>
          <p:cNvSpPr>
            <a:spLocks noGrp="1"/>
          </p:cNvSpPr>
          <p:nvPr>
            <p:ph type="ftr" sz="quarter" idx="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cxnSp>
        <p:nvCxnSpPr>
          <p:cNvPr id="12" name="Straight Connector 11"/>
          <p:cNvCxnSpPr/>
          <p:nvPr userDrawn="1"/>
        </p:nvCxnSpPr>
        <p:spPr>
          <a:xfrm>
            <a:off x="571500" y="1981200"/>
            <a:ext cx="8001000" cy="0"/>
          </a:xfrm>
          <a:prstGeom prst="line">
            <a:avLst/>
          </a:prstGeom>
          <a:ln w="25400">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446087"/>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981200"/>
            <a:ext cx="4040188" cy="4144963"/>
          </a:xfrm>
        </p:spPr>
        <p:txBody>
          <a:bodyPr>
            <a:normAutofit/>
          </a:bodyPr>
          <a:lstStyle>
            <a:lvl1pPr>
              <a:defRPr sz="2800"/>
            </a:lvl1pPr>
            <a:lvl2pPr marL="625475" indent="-285750">
              <a:defRPr sz="2400"/>
            </a:lvl2pPr>
            <a:lvl3pPr marL="914400" indent="-287338">
              <a:defRPr sz="2400"/>
            </a:lvl3pPr>
            <a:lvl4pPr marL="1149350" indent="-234950">
              <a:defRPr sz="2000"/>
            </a:lvl4pPr>
            <a:lvl5pPr marL="1371600" indent="-222250">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446087"/>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1981200"/>
            <a:ext cx="4041775" cy="4144963"/>
          </a:xfrm>
        </p:spPr>
        <p:txBody>
          <a:bodyPr>
            <a:normAutofit/>
          </a:bodyPr>
          <a:lstStyle>
            <a:lvl1pPr>
              <a:defRPr sz="2800"/>
            </a:lvl1pPr>
            <a:lvl2pPr marL="574675" indent="-234950">
              <a:defRPr sz="2400"/>
            </a:lvl2pPr>
            <a:lvl3pPr marL="796925" indent="-222250">
              <a:defRPr sz="2400"/>
            </a:lvl3pPr>
            <a:lvl4pPr marL="1031875" indent="-234950">
              <a:defRPr sz="2000"/>
            </a:lvl4pPr>
            <a:lvl5pPr marL="1254125" indent="-222250">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r>
              <a:rPr lang="en-US" smtClean="0"/>
              <a:t>11-oct-2011</a:t>
            </a:r>
            <a:endParaRPr lang="en-US"/>
          </a:p>
        </p:txBody>
      </p:sp>
      <p:sp>
        <p:nvSpPr>
          <p:cNvPr id="9" name="Slide Number Placeholder 8"/>
          <p:cNvSpPr>
            <a:spLocks noGrp="1"/>
          </p:cNvSpPr>
          <p:nvPr>
            <p:ph type="sldNum" sz="quarter" idx="12"/>
          </p:nvPr>
        </p:nvSpPr>
        <p:spPr/>
        <p:txBody>
          <a:bodyPr/>
          <a:lstStyle/>
          <a:p>
            <a:fld id="{B1A7D873-BDEC-4D0E-826C-A647DDEC7662}" type="slidenum">
              <a:rPr lang="en-US" smtClean="0"/>
              <a:pPr/>
              <a:t>‹#›</a:t>
            </a:fld>
            <a:endParaRPr lang="en-US"/>
          </a:p>
        </p:txBody>
      </p:sp>
      <p:cxnSp>
        <p:nvCxnSpPr>
          <p:cNvPr id="10" name="Straight Connector 9"/>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11" name="Footer Placeholder 5"/>
          <p:cNvSpPr>
            <a:spLocks noGrp="1"/>
          </p:cNvSpPr>
          <p:nvPr>
            <p:ph type="ftr" sz="quarter" idx="13"/>
          </p:nvPr>
        </p:nvSpPr>
        <p:spPr>
          <a:xfrm>
            <a:off x="3124200" y="6355080"/>
            <a:ext cx="2895600" cy="365760"/>
          </a:xfrm>
          <a:prstGeom prst="rect">
            <a:avLst/>
          </a:prstGeom>
        </p:spPr>
        <p:txBody>
          <a:bodyPr/>
          <a:lstStyle>
            <a:lvl1pPr marL="0" marR="0" indent="0" algn="ctr" defTabSz="914400" rtl="0" eaLnBrk="1" fontAlgn="base" latinLnBrk="0" hangingPunct="1">
              <a:lnSpc>
                <a:spcPct val="100000"/>
              </a:lnSpc>
              <a:spcBef>
                <a:spcPct val="0"/>
              </a:spcBef>
              <a:spcAft>
                <a:spcPct val="0"/>
              </a:spcAft>
              <a:buClrTx/>
              <a:buSzTx/>
              <a:buFontTx/>
              <a:buNone/>
              <a:tabLst/>
              <a:defRPr lang="en-US" sz="1200" i="0" kern="1200" smtClean="0">
                <a:solidFill>
                  <a:schemeClr val="tx1">
                    <a:tint val="75000"/>
                  </a:schemeClr>
                </a:solidFill>
                <a:latin typeface="Arial" charset="0"/>
                <a:ea typeface="+mn-ea"/>
                <a:cs typeface="+mn-cs"/>
              </a:defRPr>
            </a:lvl1pPr>
          </a:lstStyle>
          <a:p>
            <a:r>
              <a:rPr lang="en-US" smtClean="0"/>
              <a:t>aeschylus libation bearers</a:t>
            </a:r>
            <a:endParaRPr lang="en-US"/>
          </a:p>
        </p:txBody>
      </p:sp>
    </p:spTree>
  </p:cSld>
  <p:clrMapOvr>
    <a:masterClrMapping/>
  </p:clrMapOvr>
  <p:transition spd="med">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 preserve="1">
  <p:cSld name="Analysis">
    <p:spTree>
      <p:nvGrpSpPr>
        <p:cNvPr id="1" name=""/>
        <p:cNvGrpSpPr/>
        <p:nvPr/>
      </p:nvGrpSpPr>
      <p:grpSpPr>
        <a:xfrm>
          <a:off x="0" y="0"/>
          <a:ext cx="0" cy="0"/>
          <a:chOff x="0" y="0"/>
          <a:chExt cx="0" cy="0"/>
        </a:xfrm>
      </p:grpSpPr>
      <p:cxnSp>
        <p:nvCxnSpPr>
          <p:cNvPr id="9" name="Straight Connector 8"/>
          <p:cNvCxnSpPr/>
          <p:nvPr userDrawn="1"/>
        </p:nvCxnSpPr>
        <p:spPr>
          <a:xfrm rot="5400000">
            <a:off x="2895600" y="3429000"/>
            <a:ext cx="3200400" cy="0"/>
          </a:xfrm>
          <a:prstGeom prst="line">
            <a:avLst/>
          </a:prstGeom>
          <a:ln w="25400">
            <a:gradFill>
              <a:gsLst>
                <a:gs pos="0">
                  <a:schemeClr val="tx2"/>
                </a:gs>
                <a:gs pos="50000">
                  <a:schemeClr val="accent1">
                    <a:tint val="44500"/>
                    <a:satMod val="160000"/>
                  </a:schemeClr>
                </a:gs>
                <a:gs pos="0">
                  <a:schemeClr val="accent1">
                    <a:tint val="23500"/>
                    <a:satMod val="160000"/>
                    <a:alpha val="0"/>
                  </a:schemeClr>
                </a:gs>
              </a:gsLst>
              <a:lin ang="10800000" scaled="0"/>
            </a:gra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53761" y="274638"/>
            <a:ext cx="7036478" cy="769441"/>
          </a:xfrm>
          <a:noFill/>
        </p:spPr>
        <p:txBody>
          <a:bodyPr vert="horz" wrap="none" lIns="91440" tIns="45720" rIns="91440" bIns="45720" rtlCol="0" anchor="t" anchorCtr="0">
            <a:spAutoFit/>
          </a:bodyPr>
          <a:lstStyle>
            <a:lvl1pPr algn="ctr">
              <a:defRPr lang="en-US" dirty="0">
                <a:effectLst>
                  <a:outerShdw blurRad="50800" dist="25400" dir="2700000" algn="tl" rotWithShape="0">
                    <a:prstClr val="black">
                      <a:alpha val="25000"/>
                    </a:prstClr>
                  </a:outerShdw>
                </a:effectLst>
              </a:defRPr>
            </a:lvl1pPr>
          </a:lstStyle>
          <a:p>
            <a:pPr lvl="0" algn="ctr"/>
            <a:r>
              <a:rPr lang="en-US" smtClean="0"/>
              <a:t>Click to edit Master title style</a:t>
            </a:r>
            <a:endParaRPr lang="en-US" dirty="0"/>
          </a:p>
        </p:txBody>
      </p:sp>
      <p:sp>
        <p:nvSpPr>
          <p:cNvPr id="3" name="Content Placeholder 2"/>
          <p:cNvSpPr>
            <a:spLocks noGrp="1"/>
          </p:cNvSpPr>
          <p:nvPr>
            <p:ph sz="half" idx="1"/>
          </p:nvPr>
        </p:nvSpPr>
        <p:spPr>
          <a:xfrm>
            <a:off x="457200" y="11430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143000"/>
            <a:ext cx="4038600" cy="5562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3348823"/>
      </p:ext>
    </p:extLst>
  </p:cSld>
  <p:clrMapOvr>
    <a:masterClrMapping/>
  </p:clrMapOvr>
  <p:transition spd="med">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53761" y="274638"/>
            <a:ext cx="7036478" cy="769441"/>
          </a:xfrm>
          <a:noFill/>
        </p:spPr>
        <p:txBody>
          <a:bodyPr wrap="none" anchor="t" anchorCtr="0">
            <a:spAutoFit/>
          </a:bodyPr>
          <a:lstStyle>
            <a:lvl1pPr algn="ctr">
              <a:defRPr>
                <a:effectLst>
                  <a:outerShdw blurRad="50800" dist="25400" dir="2700000" algn="tl" rotWithShape="0">
                    <a:prstClr val="black">
                      <a:alpha val="25000"/>
                    </a:prstClr>
                  </a:outerShdw>
                </a:effectLst>
              </a:defRPr>
            </a:lvl1pPr>
          </a:lstStyle>
          <a:p>
            <a:r>
              <a:rPr lang="en-US" smtClean="0"/>
              <a:t>Click to edit Master title style</a:t>
            </a:r>
            <a:endParaRPr lang="en-US" dirty="0"/>
          </a:p>
        </p:txBody>
      </p:sp>
    </p:spTree>
  </p:cSld>
  <p:clrMapOvr>
    <a:masterClrMapping/>
  </p:clrMapOvr>
  <p:transition spd="med">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transition spd="med">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780249" y="0"/>
            <a:ext cx="45720" cy="2743200"/>
          </a:xfrm>
          <a:prstGeom prst="rect">
            <a:avLst/>
          </a:prstGeom>
          <a:gradFill>
            <a:gsLst>
              <a:gs pos="0">
                <a:schemeClr val="bg1">
                  <a:lumMod val="75000"/>
                </a:schemeClr>
              </a:gs>
              <a:gs pos="99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2" name="Title Placeholder 1"/>
          <p:cNvSpPr>
            <a:spLocks noGrp="1"/>
          </p:cNvSpPr>
          <p:nvPr>
            <p:ph type="title"/>
          </p:nvPr>
        </p:nvSpPr>
        <p:spPr>
          <a:xfrm>
            <a:off x="457200" y="274638"/>
            <a:ext cx="8229600" cy="1143000"/>
          </a:xfrm>
          <a:prstGeom prst="rect">
            <a:avLst/>
          </a:prstGeom>
          <a:gradFill>
            <a:gsLst>
              <a:gs pos="20000">
                <a:schemeClr val="bg1"/>
              </a:gs>
              <a:gs pos="99000">
                <a:schemeClr val="bg1">
                  <a:lumMod val="75000"/>
                </a:schemeClr>
              </a:gs>
            </a:gsLst>
            <a:lin ang="2700000" scaled="0"/>
          </a:gradFill>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smtClean="0"/>
              <a:t>11-oct-2011</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105F9F-A147-4999-9337-ABC437A27969}" type="slidenum">
              <a:rPr lang="en-US" smtClean="0"/>
              <a:pPr/>
              <a:t>‹#›</a:t>
            </a:fld>
            <a:endParaRPr lang="en-US" dirty="0"/>
          </a:p>
        </p:txBody>
      </p:sp>
      <p:sp>
        <p:nvSpPr>
          <p:cNvPr id="10" name="Rectangle 9"/>
          <p:cNvSpPr/>
          <p:nvPr/>
        </p:nvSpPr>
        <p:spPr>
          <a:xfrm rot="16200000">
            <a:off x="1348741" y="145656"/>
            <a:ext cx="45720" cy="2743200"/>
          </a:xfrm>
          <a:prstGeom prst="rect">
            <a:avLst/>
          </a:prstGeom>
          <a:gradFill>
            <a:gsLst>
              <a:gs pos="0">
                <a:schemeClr val="bg1">
                  <a:lumMod val="75000"/>
                </a:schemeClr>
              </a:gs>
              <a:gs pos="99000">
                <a:schemeClr val="bg1"/>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Footer Placeholder 5"/>
          <p:cNvSpPr>
            <a:spLocks noGrp="1"/>
          </p:cNvSpPr>
          <p:nvPr>
            <p:ph type="ftr" sz="quarter" idx="3"/>
          </p:nvPr>
        </p:nvSpPr>
        <p:spPr>
          <a:xfrm>
            <a:off x="3124200" y="6355080"/>
            <a:ext cx="2895600" cy="365760"/>
          </a:xfrm>
          <a:prstGeom prst="rect">
            <a:avLst/>
          </a:prstGeom>
        </p:spPr>
        <p:txBody>
          <a:bodyPr anchor="ctr" anchorCtr="0"/>
          <a:lstStyle>
            <a:lvl1pPr>
              <a:defRPr lang="en-US" sz="1200" i="0" kern="1200" dirty="0" smtClean="0">
                <a:solidFill>
                  <a:schemeClr val="tx1">
                    <a:tint val="75000"/>
                  </a:schemeClr>
                </a:solidFill>
                <a:latin typeface="Arial" charset="0"/>
                <a:ea typeface="+mn-ea"/>
                <a:cs typeface="+mn-cs"/>
              </a:defRPr>
            </a:lvl1pPr>
          </a:lstStyle>
          <a:p>
            <a:r>
              <a:rPr lang="en-US" dirty="0" err="1" smtClean="0"/>
              <a:t>aeschylus</a:t>
            </a:r>
            <a:r>
              <a:rPr lang="en-US" dirty="0" smtClean="0"/>
              <a:t> libation bearers</a:t>
            </a:r>
            <a:endParaRPr lang="en-US" dirty="0"/>
          </a:p>
        </p:txBody>
      </p:sp>
    </p:spTree>
  </p:cSld>
  <p:clrMap bg1="lt1" tx1="dk1" bg2="lt2" tx2="dk2" accent1="accent1" accent2="accent2" accent3="accent3" accent4="accent4" accent5="accent5" accent6="accent6" hlink="hlink" folHlink="folHlink"/>
  <p:sldLayoutIdLst>
    <p:sldLayoutId id="2147483677" r:id="rId1"/>
    <p:sldLayoutId id="2147483664" r:id="rId2"/>
    <p:sldLayoutId id="2147483676" r:id="rId3"/>
    <p:sldLayoutId id="2147483665" r:id="rId4"/>
    <p:sldLayoutId id="2147483666" r:id="rId5"/>
    <p:sldLayoutId id="2147483667" r:id="rId6"/>
    <p:sldLayoutId id="2147483678"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ransition spd="med">
    <p:dissolve/>
  </p:transition>
  <p:timing>
    <p:tnLst>
      <p:par>
        <p:cTn id="1" dur="indefinite" restart="never" nodeType="tmRoot"/>
      </p:par>
    </p:tnLst>
  </p:timing>
  <p:hf sldNum="0" hdr="0" ftr="0" dt="0"/>
  <p:txStyles>
    <p:titleStyle>
      <a:lvl1pPr algn="l" defTabSz="914400" rtl="0" eaLnBrk="1" latinLnBrk="0" hangingPunct="1">
        <a:spcBef>
          <a:spcPct val="0"/>
        </a:spcBef>
        <a:buNone/>
        <a:defRPr sz="4400" b="1" kern="1200">
          <a:solidFill>
            <a:srgbClr val="000099"/>
          </a:solidFill>
          <a:effectLst>
            <a:outerShdw blurRad="50800" dist="25400" dir="2700000" algn="ctr" rotWithShape="0">
              <a:srgbClr val="000000">
                <a:alpha val="25000"/>
              </a:srgbClr>
            </a:outerShdw>
          </a:effectLst>
          <a:latin typeface="+mn-lt"/>
          <a:ea typeface="+mj-ea"/>
          <a:cs typeface="+mj-cs"/>
        </a:defRPr>
      </a:lvl1pPr>
    </p:titleStyle>
    <p:bodyStyle>
      <a:lvl1pPr marL="342900" indent="-342900" algn="l" defTabSz="914400" rtl="0" eaLnBrk="1" latinLnBrk="0" hangingPunct="1">
        <a:spcBef>
          <a:spcPct val="20000"/>
        </a:spcBef>
        <a:buClr>
          <a:srgbClr val="0000FF"/>
        </a:buClr>
        <a:buSzPct val="125000"/>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Clr>
          <a:srgbClr val="4BACC6"/>
        </a:buClr>
        <a:buSzPct val="125000"/>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Clr>
          <a:srgbClr val="77933C"/>
        </a:buClr>
        <a:buSzPct val="125000"/>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Clr>
          <a:srgbClr val="00B0F0"/>
        </a:buClr>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Clr>
          <a:srgbClr val="77933C"/>
        </a:buClr>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56421"/>
            <a:ext cx="8534400" cy="1470025"/>
          </a:xfrm>
        </p:spPr>
        <p:txBody>
          <a:bodyPr/>
          <a:lstStyle/>
          <a:p>
            <a:r>
              <a:rPr lang="en-US" dirty="0" smtClean="0"/>
              <a:t>Prosatyric or “Anti-satyric”?</a:t>
            </a:r>
            <a:endParaRPr lang="en-US" dirty="0"/>
          </a:p>
        </p:txBody>
      </p:sp>
      <p:sp>
        <p:nvSpPr>
          <p:cNvPr id="3" name="Subtitle 2"/>
          <p:cNvSpPr>
            <a:spLocks noGrp="1"/>
          </p:cNvSpPr>
          <p:nvPr>
            <p:ph type="subTitle" idx="1"/>
          </p:nvPr>
        </p:nvSpPr>
        <p:spPr>
          <a:xfrm>
            <a:off x="304800" y="1520309"/>
            <a:ext cx="8534400" cy="1752600"/>
          </a:xfrm>
        </p:spPr>
        <p:txBody>
          <a:bodyPr/>
          <a:lstStyle/>
          <a:p>
            <a:r>
              <a:rPr lang="en-US" b="0" dirty="0" smtClean="0">
                <a:solidFill>
                  <a:schemeClr val="bg1"/>
                </a:solidFill>
              </a:rPr>
              <a:t>Euripides’ </a:t>
            </a:r>
            <a:r>
              <a:rPr lang="en-US" b="0" i="1" dirty="0" smtClean="0">
                <a:solidFill>
                  <a:schemeClr val="bg1"/>
                </a:solidFill>
              </a:rPr>
              <a:t>Alcestis</a:t>
            </a:r>
            <a:endParaRPr lang="en-US" b="0" i="1" dirty="0">
              <a:solidFill>
                <a:schemeClr val="bg1"/>
              </a:solidFill>
            </a:endParaRPr>
          </a:p>
        </p:txBody>
      </p:sp>
      <p:sp>
        <p:nvSpPr>
          <p:cNvPr id="5" name="TextBox 4"/>
          <p:cNvSpPr txBox="1"/>
          <p:nvPr/>
        </p:nvSpPr>
        <p:spPr>
          <a:xfrm>
            <a:off x="2998001" y="6400800"/>
            <a:ext cx="3132332" cy="307777"/>
          </a:xfrm>
          <a:prstGeom prst="rect">
            <a:avLst/>
          </a:prstGeom>
          <a:noFill/>
        </p:spPr>
        <p:txBody>
          <a:bodyPr wrap="none" rtlCol="0">
            <a:spAutoFit/>
          </a:bodyPr>
          <a:lstStyle/>
          <a:p>
            <a:r>
              <a:rPr lang="en-US" sz="1400" dirty="0" smtClean="0">
                <a:solidFill>
                  <a:schemeClr val="bg1"/>
                </a:solidFill>
              </a:rPr>
              <a:t>Alcestis and Admetus. Etruscan vase</a:t>
            </a:r>
            <a:endParaRPr lang="en-US" sz="1400" dirty="0">
              <a:solidFill>
                <a:schemeClr val="bg1"/>
              </a:solidFill>
            </a:endParaRPr>
          </a:p>
        </p:txBody>
      </p:sp>
      <p:pic>
        <p:nvPicPr>
          <p:cNvPr id="6" name="Picture 5" descr="Untitled-1.jpg"/>
          <p:cNvPicPr>
            <a:picLocks noChangeAspect="1"/>
          </p:cNvPicPr>
          <p:nvPr/>
        </p:nvPicPr>
        <p:blipFill>
          <a:blip r:embed="rId3" cstate="print"/>
          <a:stretch>
            <a:fillRect/>
          </a:stretch>
        </p:blipFill>
        <p:spPr>
          <a:xfrm>
            <a:off x="1143000" y="2678151"/>
            <a:ext cx="6858000" cy="3631122"/>
          </a:xfrm>
          <a:prstGeom prst="rect">
            <a:avLst/>
          </a:prstGeom>
        </p:spPr>
      </p:pic>
    </p:spTree>
    <p:extLst>
      <p:ext uri="{BB962C8B-B14F-4D97-AF65-F5344CB8AC3E}">
        <p14:creationId xmlns:p14="http://schemas.microsoft.com/office/powerpoint/2010/main" val="1767926823"/>
      </p:ext>
    </p:extLst>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Mythological Background</a:t>
            </a:r>
            <a:endParaRPr lang="en-US" dirty="0"/>
          </a:p>
        </p:txBody>
      </p:sp>
      <p:sp>
        <p:nvSpPr>
          <p:cNvPr id="8" name="Content Placeholder 7"/>
          <p:cNvSpPr>
            <a:spLocks noGrp="1"/>
          </p:cNvSpPr>
          <p:nvPr>
            <p:ph idx="1"/>
          </p:nvPr>
        </p:nvSpPr>
        <p:spPr/>
        <p:txBody>
          <a:bodyPr/>
          <a:lstStyle/>
          <a:p>
            <a:r>
              <a:rPr lang="en-US" dirty="0" smtClean="0"/>
              <a:t>Asclepius, Apollo</a:t>
            </a:r>
          </a:p>
          <a:p>
            <a:r>
              <a:rPr lang="en-US" dirty="0" smtClean="0"/>
              <a:t>Apollo, Admetus</a:t>
            </a:r>
          </a:p>
          <a:p>
            <a:r>
              <a:rPr lang="en-US" dirty="0" smtClean="0"/>
              <a:t>Alcestis, Pelias, Medea</a:t>
            </a:r>
          </a:p>
          <a:p>
            <a:r>
              <a:rPr lang="en-US" dirty="0" smtClean="0"/>
              <a:t>Heracles &amp; Cerberus</a:t>
            </a:r>
            <a:endParaRPr lang="en-US" dirty="0"/>
          </a:p>
        </p:txBody>
      </p:sp>
      <p:grpSp>
        <p:nvGrpSpPr>
          <p:cNvPr id="11" name="Group 10"/>
          <p:cNvGrpSpPr/>
          <p:nvPr/>
        </p:nvGrpSpPr>
        <p:grpSpPr>
          <a:xfrm>
            <a:off x="6449024" y="1721286"/>
            <a:ext cx="2180390" cy="2939588"/>
            <a:chOff x="5273077" y="1823407"/>
            <a:chExt cx="2753592" cy="3712375"/>
          </a:xfrm>
        </p:grpSpPr>
        <p:pic>
          <p:nvPicPr>
            <p:cNvPr id="9" name="Picture 8" descr="bath.jpg"/>
            <p:cNvPicPr>
              <a:picLocks noChangeAspect="1"/>
            </p:cNvPicPr>
            <p:nvPr/>
          </p:nvPicPr>
          <p:blipFill>
            <a:blip r:embed="rId3" cstate="print"/>
            <a:stretch>
              <a:fillRect/>
            </a:stretch>
          </p:blipFill>
          <p:spPr>
            <a:xfrm>
              <a:off x="5273077" y="1823407"/>
              <a:ext cx="2753592" cy="3211186"/>
            </a:xfrm>
            <a:prstGeom prst="rect">
              <a:avLst/>
            </a:prstGeom>
          </p:spPr>
        </p:pic>
        <p:sp>
          <p:nvSpPr>
            <p:cNvPr id="10" name="TextBox 9"/>
            <p:cNvSpPr txBox="1"/>
            <p:nvPr/>
          </p:nvSpPr>
          <p:spPr>
            <a:xfrm>
              <a:off x="5444896" y="5135672"/>
              <a:ext cx="2409954" cy="400110"/>
            </a:xfrm>
            <a:prstGeom prst="rect">
              <a:avLst/>
            </a:prstGeom>
            <a:noFill/>
          </p:spPr>
          <p:txBody>
            <a:bodyPr wrap="none" rtlCol="0">
              <a:spAutoFit/>
            </a:bodyPr>
            <a:lstStyle/>
            <a:p>
              <a:r>
                <a:rPr lang="en-US" sz="2000" dirty="0" smtClean="0">
                  <a:latin typeface="+mn-lt"/>
                </a:rPr>
                <a:t>Pelias takes a bath. . .</a:t>
              </a:r>
              <a:endParaRPr lang="en-US" sz="2000" dirty="0">
                <a:latin typeface="+mn-lt"/>
              </a:endParaRPr>
            </a:p>
          </p:txBody>
        </p:sp>
      </p:grpSp>
    </p:spTree>
    <p:extLst>
      <p:ext uri="{BB962C8B-B14F-4D97-AF65-F5344CB8AC3E}">
        <p14:creationId xmlns:p14="http://schemas.microsoft.com/office/powerpoint/2010/main" val="2468199689"/>
      </p:ext>
    </p:extLst>
  </p:cSld>
  <p:clrMapOvr>
    <a:masterClrMapping/>
  </p:clrMapOvr>
  <p:transition spd="med">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457200" y="1143000"/>
            <a:ext cx="4038600" cy="5562600"/>
          </a:xfrm>
        </p:spPr>
        <p:txBody>
          <a:bodyPr>
            <a:normAutofit fontScale="77500" lnSpcReduction="20000"/>
          </a:bodyPr>
          <a:lstStyle/>
          <a:p>
            <a:r>
              <a:rPr lang="en-US" dirty="0" smtClean="0"/>
              <a:t>Prologue (p. 1 ff., Signet ed.)</a:t>
            </a:r>
          </a:p>
          <a:p>
            <a:pPr lvl="1"/>
            <a:r>
              <a:rPr lang="en-US" dirty="0" smtClean="0"/>
              <a:t>Apollo, death. (Quasi-</a:t>
            </a:r>
            <a:r>
              <a:rPr lang="en-US" i="1" dirty="0" smtClean="0"/>
              <a:t>agōn</a:t>
            </a:r>
            <a:r>
              <a:rPr lang="en-US" dirty="0" smtClean="0"/>
              <a:t>)</a:t>
            </a:r>
          </a:p>
          <a:p>
            <a:r>
              <a:rPr lang="en-US" dirty="0" smtClean="0"/>
              <a:t>Parodos (6)</a:t>
            </a:r>
          </a:p>
          <a:p>
            <a:pPr lvl="1"/>
            <a:r>
              <a:rPr lang="en-US" dirty="0" smtClean="0"/>
              <a:t>Elders of Pherae. (Alcestis: best of women)</a:t>
            </a:r>
          </a:p>
          <a:p>
            <a:r>
              <a:rPr lang="en-US" dirty="0" smtClean="0"/>
              <a:t>Episode 1 (8)</a:t>
            </a:r>
          </a:p>
          <a:p>
            <a:pPr lvl="1"/>
            <a:r>
              <a:rPr lang="en-US" dirty="0" smtClean="0"/>
              <a:t>Maidservant, Leader</a:t>
            </a:r>
          </a:p>
          <a:p>
            <a:r>
              <a:rPr lang="en-US" i="1" dirty="0" smtClean="0"/>
              <a:t>Stasimon</a:t>
            </a:r>
            <a:r>
              <a:rPr lang="en-US" dirty="0" smtClean="0"/>
              <a:t> 1 (11)</a:t>
            </a:r>
          </a:p>
          <a:p>
            <a:pPr lvl="1"/>
            <a:r>
              <a:rPr lang="en-US" dirty="0" smtClean="0"/>
              <a:t>“Gods: “help!”</a:t>
            </a:r>
          </a:p>
          <a:p>
            <a:r>
              <a:rPr lang="en-US" dirty="0" smtClean="0"/>
              <a:t>Episode 2 (12)</a:t>
            </a:r>
          </a:p>
          <a:p>
            <a:pPr lvl="1"/>
            <a:r>
              <a:rPr lang="en-US" dirty="0" smtClean="0"/>
              <a:t>lyric duet, dialogue: Alcestis, Admetus (grief, fidelity)</a:t>
            </a:r>
          </a:p>
          <a:p>
            <a:pPr lvl="1"/>
            <a:r>
              <a:rPr lang="en-US" dirty="0" smtClean="0"/>
              <a:t>lyric duet: Admetus, Eumelus</a:t>
            </a:r>
          </a:p>
          <a:p>
            <a:pPr lvl="1"/>
            <a:r>
              <a:rPr lang="en-US" dirty="0" smtClean="0"/>
              <a:t>spoken: Admetus solo</a:t>
            </a:r>
          </a:p>
          <a:p>
            <a:r>
              <a:rPr lang="en-US" dirty="0" smtClean="0"/>
              <a:t>Stasimon 2 (19)</a:t>
            </a:r>
          </a:p>
          <a:p>
            <a:pPr lvl="1"/>
            <a:r>
              <a:rPr lang="en-US" dirty="0" smtClean="0"/>
              <a:t>best of women. . .</a:t>
            </a:r>
          </a:p>
        </p:txBody>
      </p:sp>
      <p:sp>
        <p:nvSpPr>
          <p:cNvPr id="10" name="Content Placeholder 9"/>
          <p:cNvSpPr>
            <a:spLocks noGrp="1"/>
          </p:cNvSpPr>
          <p:nvPr>
            <p:ph sz="half" idx="2"/>
          </p:nvPr>
        </p:nvSpPr>
        <p:spPr>
          <a:xfrm>
            <a:off x="4648200" y="1143000"/>
            <a:ext cx="4038600" cy="5562600"/>
          </a:xfrm>
        </p:spPr>
        <p:txBody>
          <a:bodyPr>
            <a:normAutofit fontScale="77500" lnSpcReduction="20000"/>
          </a:bodyPr>
          <a:lstStyle/>
          <a:p>
            <a:r>
              <a:rPr lang="en-US" dirty="0" smtClean="0"/>
              <a:t>Episode 3 (20)</a:t>
            </a:r>
          </a:p>
          <a:p>
            <a:pPr lvl="1"/>
            <a:r>
              <a:rPr lang="en-US" dirty="0" smtClean="0"/>
              <a:t>Heracles, leader, Admetus. (Lodging, deception, </a:t>
            </a:r>
            <a:r>
              <a:rPr lang="en-US" i="1" dirty="0" smtClean="0"/>
              <a:t>desis</a:t>
            </a:r>
            <a:r>
              <a:rPr lang="en-US" dirty="0" smtClean="0"/>
              <a:t>-</a:t>
            </a:r>
            <a:r>
              <a:rPr lang="en-US" i="1" dirty="0" smtClean="0"/>
              <a:t>lusis</a:t>
            </a:r>
            <a:r>
              <a:rPr lang="en-US" dirty="0" smtClean="0"/>
              <a:t>)</a:t>
            </a:r>
          </a:p>
          <a:p>
            <a:r>
              <a:rPr lang="en-US" dirty="0" smtClean="0"/>
              <a:t>Stasimon 3 (23)</a:t>
            </a:r>
          </a:p>
          <a:p>
            <a:pPr lvl="1"/>
            <a:r>
              <a:rPr lang="en-US" dirty="0" smtClean="0"/>
              <a:t>Admetus’ hospitality</a:t>
            </a:r>
          </a:p>
          <a:p>
            <a:r>
              <a:rPr lang="en-US" dirty="0"/>
              <a:t>Episode </a:t>
            </a:r>
            <a:r>
              <a:rPr lang="en-US" dirty="0" smtClean="0"/>
              <a:t>4 (25)</a:t>
            </a:r>
          </a:p>
          <a:p>
            <a:pPr lvl="1"/>
            <a:r>
              <a:rPr lang="en-US" dirty="0" smtClean="0"/>
              <a:t>Admetus, Leader</a:t>
            </a:r>
            <a:r>
              <a:rPr lang="en-US" dirty="0"/>
              <a:t>, </a:t>
            </a:r>
            <a:r>
              <a:rPr lang="en-US" dirty="0" smtClean="0"/>
              <a:t>Pheres. </a:t>
            </a:r>
            <a:r>
              <a:rPr lang="en-US" smtClean="0"/>
              <a:t>(</a:t>
            </a:r>
            <a:r>
              <a:rPr lang="en-US" i="1" smtClean="0"/>
              <a:t>Agōn</a:t>
            </a:r>
            <a:r>
              <a:rPr lang="en-US" dirty="0" smtClean="0"/>
              <a:t>)</a:t>
            </a:r>
          </a:p>
          <a:p>
            <a:r>
              <a:rPr lang="en-US" dirty="0" smtClean="0"/>
              <a:t>Short choral interlude (29)</a:t>
            </a:r>
          </a:p>
          <a:p>
            <a:r>
              <a:rPr lang="en-US" dirty="0"/>
              <a:t>Episode </a:t>
            </a:r>
            <a:r>
              <a:rPr lang="en-US" dirty="0" smtClean="0"/>
              <a:t>5 (29)</a:t>
            </a:r>
          </a:p>
          <a:p>
            <a:pPr lvl="1"/>
            <a:r>
              <a:rPr lang="en-US" dirty="0" smtClean="0"/>
              <a:t>Butler, Heracles. (Carousing, 1</a:t>
            </a:r>
            <a:r>
              <a:rPr lang="en-US" baseline="30000" dirty="0" smtClean="0"/>
              <a:t>st</a:t>
            </a:r>
            <a:r>
              <a:rPr lang="en-US" dirty="0" smtClean="0"/>
              <a:t> recognition)</a:t>
            </a:r>
          </a:p>
          <a:p>
            <a:r>
              <a:rPr lang="en-US" dirty="0"/>
              <a:t>Stasimon </a:t>
            </a:r>
            <a:r>
              <a:rPr lang="en-US" dirty="0" smtClean="0"/>
              <a:t>4 (37)</a:t>
            </a:r>
          </a:p>
          <a:p>
            <a:pPr lvl="1"/>
            <a:r>
              <a:rPr lang="en-US" dirty="0" smtClean="0"/>
              <a:t>Power of fate</a:t>
            </a:r>
          </a:p>
          <a:p>
            <a:r>
              <a:rPr lang="en-US" dirty="0" smtClean="0"/>
              <a:t>Exodos</a:t>
            </a:r>
          </a:p>
          <a:p>
            <a:pPr lvl="1"/>
            <a:r>
              <a:rPr lang="en-US" dirty="0" smtClean="0"/>
              <a:t>Admetus, Heracles, silent Alcestis (2</a:t>
            </a:r>
            <a:r>
              <a:rPr lang="en-US" baseline="30000" dirty="0" smtClean="0"/>
              <a:t>nd</a:t>
            </a:r>
            <a:r>
              <a:rPr lang="en-US" dirty="0" smtClean="0"/>
              <a:t> recognition, 2</a:t>
            </a:r>
            <a:r>
              <a:rPr lang="en-US" baseline="30000" dirty="0" smtClean="0"/>
              <a:t>nd</a:t>
            </a:r>
            <a:r>
              <a:rPr lang="en-US" dirty="0" smtClean="0"/>
              <a:t> </a:t>
            </a:r>
            <a:r>
              <a:rPr lang="en-US" i="1" dirty="0" smtClean="0"/>
              <a:t>desis</a:t>
            </a:r>
            <a:r>
              <a:rPr lang="en-US" dirty="0" smtClean="0"/>
              <a:t>/</a:t>
            </a:r>
            <a:r>
              <a:rPr lang="en-US" i="1" dirty="0" smtClean="0"/>
              <a:t>lusis</a:t>
            </a:r>
            <a:r>
              <a:rPr lang="en-US" dirty="0" smtClean="0"/>
              <a:t>)</a:t>
            </a:r>
          </a:p>
        </p:txBody>
      </p:sp>
      <p:sp>
        <p:nvSpPr>
          <p:cNvPr id="8" name="Title 7"/>
          <p:cNvSpPr>
            <a:spLocks noGrp="1"/>
          </p:cNvSpPr>
          <p:nvPr>
            <p:ph type="title"/>
          </p:nvPr>
        </p:nvSpPr>
        <p:spPr>
          <a:xfrm>
            <a:off x="2669617" y="210311"/>
            <a:ext cx="3804824" cy="707886"/>
          </a:xfrm>
        </p:spPr>
        <p:txBody>
          <a:bodyPr/>
          <a:lstStyle/>
          <a:p>
            <a:r>
              <a:rPr lang="en-US" i="1" dirty="0" smtClean="0"/>
              <a:t>Alcestis:</a:t>
            </a:r>
            <a:r>
              <a:rPr lang="en-US" dirty="0" smtClean="0"/>
              <a:t> Analysis</a:t>
            </a:r>
            <a:endParaRPr lang="en-US" dirty="0"/>
          </a:p>
        </p:txBody>
      </p:sp>
    </p:spTree>
    <p:extLst>
      <p:ext uri="{BB962C8B-B14F-4D97-AF65-F5344CB8AC3E}">
        <p14:creationId xmlns:p14="http://schemas.microsoft.com/office/powerpoint/2010/main" val="3385606552"/>
      </p:ext>
    </p:extLst>
  </p:cSld>
  <p:clrMapOvr>
    <a:masterClrMapping/>
  </p:clrMapOvr>
  <p:transition spd="med">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dirty="0" smtClean="0"/>
              <a:t>Themes: Gender, Heroism</a:t>
            </a:r>
            <a:endParaRPr lang="en-US" dirty="0"/>
          </a:p>
        </p:txBody>
      </p:sp>
      <p:sp>
        <p:nvSpPr>
          <p:cNvPr id="2" name="Text Placeholder 1"/>
          <p:cNvSpPr>
            <a:spLocks noGrp="1"/>
          </p:cNvSpPr>
          <p:nvPr>
            <p:ph type="body" idx="1"/>
          </p:nvPr>
        </p:nvSpPr>
        <p:spPr/>
        <p:txBody>
          <a:bodyPr/>
          <a:lstStyle/>
          <a:p>
            <a:r>
              <a:rPr lang="en-US" dirty="0" smtClean="0"/>
              <a:t>Alcestis</a:t>
            </a:r>
            <a:endParaRPr lang="en-US" dirty="0"/>
          </a:p>
        </p:txBody>
      </p:sp>
      <p:sp>
        <p:nvSpPr>
          <p:cNvPr id="3" name="Content Placeholder 2"/>
          <p:cNvSpPr>
            <a:spLocks noGrp="1"/>
          </p:cNvSpPr>
          <p:nvPr>
            <p:ph sz="half" idx="2"/>
          </p:nvPr>
        </p:nvSpPr>
        <p:spPr>
          <a:xfrm>
            <a:off x="457200" y="1981200"/>
            <a:ext cx="4040188" cy="4572000"/>
          </a:xfrm>
        </p:spPr>
        <p:txBody>
          <a:bodyPr>
            <a:normAutofit/>
          </a:bodyPr>
          <a:lstStyle/>
          <a:p>
            <a:pPr>
              <a:spcAft>
                <a:spcPts val="600"/>
              </a:spcAft>
            </a:pPr>
            <a:r>
              <a:rPr lang="en-US" sz="2200" dirty="0"/>
              <a:t>“Alcestis / who seems to me and all of us / </a:t>
            </a:r>
            <a:r>
              <a:rPr lang="en-US" sz="2200" b="1" dirty="0"/>
              <a:t>best of wives</a:t>
            </a:r>
            <a:r>
              <a:rPr lang="en-US" sz="2200" dirty="0"/>
              <a:t> a man could </a:t>
            </a:r>
            <a:r>
              <a:rPr lang="en-US" sz="2200" dirty="0" smtClean="0"/>
              <a:t>get” (Chorus</a:t>
            </a:r>
            <a:r>
              <a:rPr lang="en-US" sz="2200" dirty="0"/>
              <a:t>, 7)</a:t>
            </a:r>
          </a:p>
          <a:p>
            <a:pPr>
              <a:spcAft>
                <a:spcPts val="600"/>
              </a:spcAft>
            </a:pPr>
            <a:r>
              <a:rPr lang="en-US" sz="2200" dirty="0"/>
              <a:t>“The noblest consort under the sun</a:t>
            </a:r>
            <a:r>
              <a:rPr lang="en-US" sz="2200" dirty="0" smtClean="0"/>
              <a:t>!” (</a:t>
            </a:r>
            <a:r>
              <a:rPr lang="en-US" sz="2200" dirty="0"/>
              <a:t>Leader, p. 9</a:t>
            </a:r>
            <a:r>
              <a:rPr lang="en-US" sz="2200" dirty="0" smtClean="0"/>
              <a:t>)</a:t>
            </a:r>
          </a:p>
          <a:p>
            <a:pPr>
              <a:spcAft>
                <a:spcPts val="600"/>
              </a:spcAft>
            </a:pPr>
            <a:r>
              <a:rPr lang="en-US" sz="2200" dirty="0"/>
              <a:t>“Your death bequeaths | A theme for songs | For us, and lays for endless </a:t>
            </a:r>
            <a:r>
              <a:rPr lang="en-US" sz="2200" dirty="0" smtClean="0"/>
              <a:t>singers” (Chorus, p. 19)</a:t>
            </a:r>
            <a:endParaRPr lang="en-US" sz="2200" dirty="0"/>
          </a:p>
        </p:txBody>
      </p:sp>
      <p:sp>
        <p:nvSpPr>
          <p:cNvPr id="4" name="Text Placeholder 3"/>
          <p:cNvSpPr>
            <a:spLocks noGrp="1"/>
          </p:cNvSpPr>
          <p:nvPr>
            <p:ph type="body" sz="quarter" idx="3"/>
          </p:nvPr>
        </p:nvSpPr>
        <p:spPr/>
        <p:txBody>
          <a:bodyPr/>
          <a:lstStyle/>
          <a:p>
            <a:r>
              <a:rPr lang="en-US" dirty="0" smtClean="0"/>
              <a:t>Compare</a:t>
            </a:r>
            <a:endParaRPr lang="en-US" dirty="0"/>
          </a:p>
        </p:txBody>
      </p:sp>
      <p:sp>
        <p:nvSpPr>
          <p:cNvPr id="5" name="Content Placeholder 4"/>
          <p:cNvSpPr>
            <a:spLocks noGrp="1"/>
          </p:cNvSpPr>
          <p:nvPr>
            <p:ph sz="quarter" idx="4"/>
          </p:nvPr>
        </p:nvSpPr>
        <p:spPr>
          <a:xfrm>
            <a:off x="4645025" y="1981200"/>
            <a:ext cx="4041775" cy="4572000"/>
          </a:xfrm>
        </p:spPr>
        <p:txBody>
          <a:bodyPr>
            <a:noAutofit/>
          </a:bodyPr>
          <a:lstStyle/>
          <a:p>
            <a:pPr>
              <a:spcAft>
                <a:spcPts val="600"/>
              </a:spcAft>
            </a:pPr>
            <a:r>
              <a:rPr lang="en-US" sz="2200" dirty="0"/>
              <a:t>Achilles as </a:t>
            </a:r>
            <a:r>
              <a:rPr lang="en-US" sz="2200" b="1" dirty="0"/>
              <a:t>“Best of the Greeks</a:t>
            </a:r>
            <a:r>
              <a:rPr lang="en-US" sz="2200" b="1" dirty="0" smtClean="0"/>
              <a:t>”</a:t>
            </a:r>
            <a:r>
              <a:rPr lang="en-US" sz="2200" dirty="0" smtClean="0"/>
              <a:t> (Homer </a:t>
            </a:r>
            <a:r>
              <a:rPr lang="en-US" sz="2200" i="1" dirty="0"/>
              <a:t>Iliad</a:t>
            </a:r>
            <a:r>
              <a:rPr lang="en-US" sz="2200" dirty="0"/>
              <a:t> </a:t>
            </a:r>
            <a:r>
              <a:rPr lang="en-US" sz="2200" dirty="0" smtClean="0"/>
              <a:t>2.411)</a:t>
            </a:r>
          </a:p>
          <a:p>
            <a:pPr>
              <a:spcAft>
                <a:spcPts val="600"/>
              </a:spcAft>
            </a:pPr>
            <a:r>
              <a:rPr lang="en-US" sz="2200" dirty="0" smtClean="0"/>
              <a:t>Achilles</a:t>
            </a:r>
            <a:r>
              <a:rPr lang="en-US" sz="2200" dirty="0"/>
              <a:t>’ “undying glory</a:t>
            </a:r>
            <a:r>
              <a:rPr lang="en-US" sz="2200" dirty="0" smtClean="0"/>
              <a:t>” (Homer </a:t>
            </a:r>
            <a:r>
              <a:rPr lang="en-US" sz="2200" i="1" dirty="0"/>
              <a:t>Iliad</a:t>
            </a:r>
            <a:r>
              <a:rPr lang="en-US" sz="2200" dirty="0"/>
              <a:t> </a:t>
            </a:r>
            <a:r>
              <a:rPr lang="en-US" sz="2200" dirty="0" smtClean="0"/>
              <a:t>9.411)</a:t>
            </a:r>
          </a:p>
          <a:p>
            <a:pPr>
              <a:spcAft>
                <a:spcPts val="600"/>
              </a:spcAft>
            </a:pPr>
            <a:r>
              <a:rPr lang="en-US" sz="2200" dirty="0" smtClean="0"/>
              <a:t>Pericles to Athenian women</a:t>
            </a:r>
          </a:p>
          <a:p>
            <a:pPr lvl="1">
              <a:spcAft>
                <a:spcPts val="600"/>
              </a:spcAft>
            </a:pPr>
            <a:r>
              <a:rPr lang="en-US" sz="1800" dirty="0" smtClean="0"/>
              <a:t>“</a:t>
            </a:r>
            <a:r>
              <a:rPr lang="en-US" sz="1800" dirty="0"/>
              <a:t>Great will be your glory in not falling short of your natural character; and greatest will be hers who is least talked of among the men whether for good or for </a:t>
            </a:r>
            <a:r>
              <a:rPr lang="en-US" sz="1800" dirty="0" smtClean="0"/>
              <a:t>bad” (Thucydides 2.45)</a:t>
            </a:r>
            <a:endParaRPr lang="en-US" sz="1800" dirty="0"/>
          </a:p>
        </p:txBody>
      </p:sp>
    </p:spTree>
    <p:extLst>
      <p:ext uri="{BB962C8B-B14F-4D97-AF65-F5344CB8AC3E}">
        <p14:creationId xmlns:p14="http://schemas.microsoft.com/office/powerpoint/2010/main" val="1992949899"/>
      </p:ext>
    </p:extLst>
  </p:cSld>
  <p:clrMapOvr>
    <a:masterClrMapping/>
  </p:clrMapOvr>
  <p:transition spd="med">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129" y="1659287"/>
            <a:ext cx="8955742" cy="3539430"/>
          </a:xfrm>
          <a:prstGeom prst="rect">
            <a:avLst/>
          </a:prstGeom>
        </p:spPr>
        <p:txBody>
          <a:bodyPr wrap="square" anchor="ctr" anchorCtr="0">
            <a:spAutoFit/>
          </a:bodyPr>
          <a:lstStyle/>
          <a:p>
            <a:r>
              <a:rPr lang="en-US" sz="3200" dirty="0" smtClean="0">
                <a:latin typeface="+mn-lt"/>
              </a:rPr>
              <a:t>“She </a:t>
            </a:r>
            <a:r>
              <a:rPr lang="en-US" sz="3200" dirty="0">
                <a:latin typeface="+mn-lt"/>
              </a:rPr>
              <a:t>never can be hurt again.</a:t>
            </a:r>
          </a:p>
          <a:p>
            <a:r>
              <a:rPr lang="en-US" sz="3200" dirty="0">
                <a:latin typeface="+mn-lt"/>
              </a:rPr>
              <a:t>For her a thousand cares are over —</a:t>
            </a:r>
            <a:r>
              <a:rPr lang="en-US" sz="3200" dirty="0" smtClean="0">
                <a:latin typeface="+mn-lt"/>
              </a:rPr>
              <a:t> </a:t>
            </a:r>
            <a:r>
              <a:rPr lang="en-US" sz="3200" dirty="0">
                <a:latin typeface="+mn-lt"/>
              </a:rPr>
              <a:t>she is sublime.</a:t>
            </a:r>
          </a:p>
          <a:p>
            <a:r>
              <a:rPr lang="en-US" sz="3200" dirty="0">
                <a:latin typeface="+mn-lt"/>
              </a:rPr>
              <a:t>But I, who have no title to be living</a:t>
            </a:r>
          </a:p>
          <a:p>
            <a:r>
              <a:rPr lang="en-US" sz="3200" dirty="0">
                <a:latin typeface="+mn-lt"/>
              </a:rPr>
              <a:t>and I have overstepped my mark,</a:t>
            </a:r>
          </a:p>
          <a:p>
            <a:r>
              <a:rPr lang="en-US" sz="3200" dirty="0">
                <a:latin typeface="+mn-lt"/>
              </a:rPr>
              <a:t>must go on and on —</a:t>
            </a:r>
            <a:r>
              <a:rPr lang="en-US" sz="3200" dirty="0" smtClean="0">
                <a:latin typeface="+mn-lt"/>
              </a:rPr>
              <a:t> </a:t>
            </a:r>
            <a:r>
              <a:rPr lang="en-US" sz="3200" dirty="0">
                <a:latin typeface="+mn-lt"/>
              </a:rPr>
              <a:t>most melancholy —</a:t>
            </a:r>
            <a:r>
              <a:rPr lang="en-US" sz="3200" dirty="0" smtClean="0">
                <a:latin typeface="+mn-lt"/>
              </a:rPr>
              <a:t> </a:t>
            </a:r>
            <a:r>
              <a:rPr lang="en-US" sz="3200" dirty="0">
                <a:latin typeface="+mn-lt"/>
              </a:rPr>
              <a:t>alive.</a:t>
            </a:r>
          </a:p>
          <a:p>
            <a:r>
              <a:rPr lang="en-US" sz="3200" dirty="0">
                <a:latin typeface="+mn-lt"/>
              </a:rPr>
              <a:t>Too late I learn this now</a:t>
            </a:r>
            <a:r>
              <a:rPr lang="en-US" sz="3200" dirty="0" smtClean="0">
                <a:latin typeface="+mn-lt"/>
              </a:rPr>
              <a:t>.”</a:t>
            </a:r>
            <a:br>
              <a:rPr lang="en-US" sz="3200" dirty="0" smtClean="0">
                <a:latin typeface="+mn-lt"/>
              </a:rPr>
            </a:br>
            <a:r>
              <a:rPr lang="en-US" dirty="0" smtClean="0">
                <a:latin typeface="+mn-lt"/>
              </a:rPr>
              <a:t>(Admetus to Chorus, Euripides </a:t>
            </a:r>
            <a:r>
              <a:rPr lang="en-US" i="1" dirty="0" smtClean="0">
                <a:latin typeface="+mn-lt"/>
              </a:rPr>
              <a:t>Alcestis</a:t>
            </a:r>
            <a:r>
              <a:rPr lang="en-US" dirty="0" smtClean="0">
                <a:latin typeface="+mn-lt"/>
              </a:rPr>
              <a:t>, p. 36)</a:t>
            </a:r>
            <a:endParaRPr lang="en-US" sz="3200" dirty="0">
              <a:latin typeface="+mn-lt"/>
            </a:endParaRPr>
          </a:p>
        </p:txBody>
      </p:sp>
    </p:spTree>
    <p:extLst>
      <p:ext uri="{BB962C8B-B14F-4D97-AF65-F5344CB8AC3E}">
        <p14:creationId xmlns:p14="http://schemas.microsoft.com/office/powerpoint/2010/main" val="2379427102"/>
      </p:ext>
    </p:extLst>
  </p:cSld>
  <p:clrMapOvr>
    <a:masterClrMapping/>
  </p:clrMapOvr>
  <p:transition spd="med">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Agenda</a:t>
            </a:r>
            <a:endParaRPr lang="en-US" dirty="0"/>
          </a:p>
        </p:txBody>
      </p:sp>
      <p:sp>
        <p:nvSpPr>
          <p:cNvPr id="9" name="Content Placeholder 8"/>
          <p:cNvSpPr>
            <a:spLocks noGrp="1"/>
          </p:cNvSpPr>
          <p:nvPr>
            <p:ph idx="1"/>
          </p:nvPr>
        </p:nvSpPr>
        <p:spPr/>
        <p:txBody>
          <a:bodyPr/>
          <a:lstStyle/>
          <a:p>
            <a:pPr lvl="0"/>
            <a:r>
              <a:rPr lang="en-US" dirty="0" smtClean="0"/>
              <a:t>Tragedy in Performance</a:t>
            </a:r>
          </a:p>
          <a:p>
            <a:pPr lvl="1"/>
            <a:r>
              <a:rPr lang="en-US" dirty="0" smtClean="0"/>
              <a:t>Reunion Scene </a:t>
            </a:r>
            <a:r>
              <a:rPr lang="en-US" sz="1000" dirty="0" smtClean="0"/>
              <a:t>(p. 40 ff., near bottom: HERACLES “You’ve lost a perfect wife, there’s no denying”)</a:t>
            </a:r>
          </a:p>
          <a:p>
            <a:pPr lvl="0"/>
            <a:r>
              <a:rPr lang="en-US" dirty="0" smtClean="0"/>
              <a:t>Discussion: </a:t>
            </a:r>
            <a:r>
              <a:rPr lang="en-US" i="1" dirty="0" smtClean="0"/>
              <a:t>Alcestis</a:t>
            </a:r>
            <a:r>
              <a:rPr lang="en-US" dirty="0" smtClean="0"/>
              <a:t> and Genre</a:t>
            </a:r>
          </a:p>
          <a:p>
            <a:pPr lvl="1"/>
            <a:r>
              <a:rPr lang="en-US" dirty="0" smtClean="0"/>
              <a:t>What Is </a:t>
            </a:r>
            <a:r>
              <a:rPr lang="en-US" i="1" dirty="0" smtClean="0"/>
              <a:t>Alcestis?</a:t>
            </a:r>
            <a:r>
              <a:rPr lang="en-US" dirty="0" smtClean="0"/>
              <a:t> What Do We Learn?</a:t>
            </a:r>
          </a:p>
          <a:p>
            <a:pPr lvl="0"/>
            <a:r>
              <a:rPr lang="en-US" dirty="0" smtClean="0"/>
              <a:t>Introduction to Play</a:t>
            </a:r>
          </a:p>
          <a:p>
            <a:pPr lvl="1"/>
            <a:r>
              <a:rPr lang="en-US" dirty="0" smtClean="0"/>
              <a:t>Tragic Themes, Satyric Treatment?</a:t>
            </a:r>
            <a:endParaRPr lang="en-US" dirty="0"/>
          </a:p>
        </p:txBody>
      </p:sp>
    </p:spTree>
    <p:extLst>
      <p:ext uri="{BB962C8B-B14F-4D97-AF65-F5344CB8AC3E}">
        <p14:creationId xmlns:p14="http://schemas.microsoft.com/office/powerpoint/2010/main" val="3776580778"/>
      </p:ext>
    </p:extLst>
  </p:cSld>
  <p:clrMapOvr>
    <a:masterClrMapping/>
  </p:clrMapOvr>
  <p:transition spd="med">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Tragedy in Performance</a:t>
            </a:r>
            <a:endParaRPr lang="en-US" dirty="0"/>
          </a:p>
        </p:txBody>
      </p:sp>
      <p:sp>
        <p:nvSpPr>
          <p:cNvPr id="7" name="Subtitle 6"/>
          <p:cNvSpPr>
            <a:spLocks noGrp="1"/>
          </p:cNvSpPr>
          <p:nvPr>
            <p:ph type="body" idx="1"/>
          </p:nvPr>
        </p:nvSpPr>
        <p:spPr/>
        <p:txBody>
          <a:bodyPr/>
          <a:lstStyle/>
          <a:p>
            <a:r>
              <a:rPr lang="en-US" dirty="0"/>
              <a:t>Reunion Scene </a:t>
            </a:r>
            <a:r>
              <a:rPr lang="en-US" sz="2400" dirty="0"/>
              <a:t>(</a:t>
            </a:r>
            <a:r>
              <a:rPr lang="en-US" sz="2400" dirty="0" smtClean="0"/>
              <a:t>p. 40 </a:t>
            </a:r>
            <a:r>
              <a:rPr lang="en-US" sz="2400" dirty="0"/>
              <a:t>ff</a:t>
            </a:r>
            <a:r>
              <a:rPr lang="en-US" sz="2400" dirty="0" smtClean="0"/>
              <a:t>., near bottom: HERACLES “You’ve lost a perfect wife, there’s no denying”)</a:t>
            </a:r>
            <a:endParaRPr lang="en-US" dirty="0"/>
          </a:p>
        </p:txBody>
      </p:sp>
    </p:spTree>
    <p:extLst>
      <p:ext uri="{BB962C8B-B14F-4D97-AF65-F5344CB8AC3E}">
        <p14:creationId xmlns:p14="http://schemas.microsoft.com/office/powerpoint/2010/main" val="669190423"/>
      </p:ext>
    </p:extLst>
  </p:cSld>
  <p:clrMapOvr>
    <a:masterClrMapping/>
  </p:clrMapOvr>
  <p:transition spd="med">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Discussion: </a:t>
            </a:r>
            <a:r>
              <a:rPr lang="en-US" i="1" dirty="0" smtClean="0"/>
              <a:t>Alcestis</a:t>
            </a:r>
            <a:r>
              <a:rPr lang="en-US" dirty="0" smtClean="0"/>
              <a:t> </a:t>
            </a:r>
            <a:r>
              <a:rPr lang="en-US" dirty="0"/>
              <a:t>and Genre</a:t>
            </a:r>
          </a:p>
        </p:txBody>
      </p:sp>
      <p:sp>
        <p:nvSpPr>
          <p:cNvPr id="5" name="Text Placeholder 4"/>
          <p:cNvSpPr>
            <a:spLocks noGrp="1"/>
          </p:cNvSpPr>
          <p:nvPr>
            <p:ph type="body" idx="1"/>
          </p:nvPr>
        </p:nvSpPr>
        <p:spPr/>
        <p:txBody>
          <a:bodyPr/>
          <a:lstStyle/>
          <a:p>
            <a:r>
              <a:rPr lang="en-US" dirty="0"/>
              <a:t>What Is </a:t>
            </a:r>
            <a:r>
              <a:rPr lang="en-US" i="1" dirty="0"/>
              <a:t>Alcestis?</a:t>
            </a:r>
            <a:r>
              <a:rPr lang="en-US" dirty="0"/>
              <a:t> What Do We Learn?</a:t>
            </a:r>
          </a:p>
        </p:txBody>
      </p:sp>
    </p:spTree>
    <p:extLst>
      <p:ext uri="{BB962C8B-B14F-4D97-AF65-F5344CB8AC3E}">
        <p14:creationId xmlns:p14="http://schemas.microsoft.com/office/powerpoint/2010/main" val="2089366755"/>
      </p:ext>
    </p:extLst>
  </p:cSld>
  <p:clrMapOvr>
    <a:masterClrMapping/>
  </p:clrMapOvr>
  <p:transition spd="med">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Ancient Commentary</a:t>
            </a:r>
            <a:endParaRPr lang="en-US" dirty="0"/>
          </a:p>
        </p:txBody>
      </p:sp>
      <p:sp>
        <p:nvSpPr>
          <p:cNvPr id="3" name="Content Placeholder 2"/>
          <p:cNvSpPr>
            <a:spLocks noGrp="1"/>
          </p:cNvSpPr>
          <p:nvPr>
            <p:ph idx="1"/>
          </p:nvPr>
        </p:nvSpPr>
        <p:spPr/>
        <p:txBody>
          <a:bodyPr/>
          <a:lstStyle/>
          <a:p>
            <a:r>
              <a:rPr lang="en-US" dirty="0"/>
              <a:t>“The drama is rather of the satyr-play variety, because its reversal leads to joy and pleasure, contrary to tragic genre. Inadmissible as examples of tragic poetry are both the </a:t>
            </a:r>
            <a:r>
              <a:rPr lang="en-US" i="1" dirty="0"/>
              <a:t>Orestes</a:t>
            </a:r>
            <a:r>
              <a:rPr lang="en-US" dirty="0"/>
              <a:t> [of Euripides] and the </a:t>
            </a:r>
            <a:r>
              <a:rPr lang="en-US" i="1" dirty="0"/>
              <a:t>Alcestis</a:t>
            </a:r>
            <a:r>
              <a:rPr lang="en-US" dirty="0"/>
              <a:t>, as they start from misfortune and finish joyously, with the characters well off – a plot pattern holding rather more to comedy.”</a:t>
            </a:r>
          </a:p>
        </p:txBody>
      </p:sp>
    </p:spTree>
    <p:extLst>
      <p:ext uri="{BB962C8B-B14F-4D97-AF65-F5344CB8AC3E}">
        <p14:creationId xmlns:p14="http://schemas.microsoft.com/office/powerpoint/2010/main" val="3785483420"/>
      </p:ext>
    </p:extLst>
  </p:cSld>
  <p:clrMapOvr>
    <a:masterClrMapping/>
  </p:clrMapOvr>
  <p:transition spd="med">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Discussion: Possible Points…</a:t>
            </a:r>
            <a:endParaRPr lang="en-US" dirty="0"/>
          </a:p>
        </p:txBody>
      </p:sp>
      <p:sp>
        <p:nvSpPr>
          <p:cNvPr id="9" name="Content Placeholder 8"/>
          <p:cNvSpPr>
            <a:spLocks noGrp="1"/>
          </p:cNvSpPr>
          <p:nvPr>
            <p:ph idx="1"/>
          </p:nvPr>
        </p:nvSpPr>
        <p:spPr/>
        <p:txBody>
          <a:bodyPr/>
          <a:lstStyle/>
          <a:p>
            <a:r>
              <a:rPr lang="en-US" dirty="0" smtClean="0"/>
              <a:t>Happy tragedy?</a:t>
            </a:r>
          </a:p>
          <a:p>
            <a:pPr lvl="1"/>
            <a:r>
              <a:rPr lang="en-US" dirty="0"/>
              <a:t>Is that a happy ending?</a:t>
            </a:r>
            <a:endParaRPr lang="en-US" dirty="0" smtClean="0"/>
          </a:p>
          <a:p>
            <a:pPr lvl="1"/>
            <a:r>
              <a:rPr lang="en-US" dirty="0" smtClean="0"/>
              <a:t>Is happy tragedy even possible?</a:t>
            </a:r>
          </a:p>
          <a:p>
            <a:r>
              <a:rPr lang="en-US" dirty="0" smtClean="0"/>
              <a:t>Genre parody?</a:t>
            </a:r>
          </a:p>
          <a:p>
            <a:pPr lvl="1"/>
            <a:r>
              <a:rPr lang="en-US" dirty="0" smtClean="0"/>
              <a:t>Paratragic</a:t>
            </a:r>
          </a:p>
          <a:p>
            <a:r>
              <a:rPr lang="en-US" dirty="0" smtClean="0"/>
              <a:t>And if </a:t>
            </a:r>
            <a:r>
              <a:rPr lang="en-US" i="1" dirty="0" smtClean="0"/>
              <a:t>Alcestis</a:t>
            </a:r>
            <a:r>
              <a:rPr lang="en-US" dirty="0" smtClean="0"/>
              <a:t>…</a:t>
            </a:r>
          </a:p>
          <a:p>
            <a:pPr lvl="1"/>
            <a:r>
              <a:rPr lang="en-US" dirty="0" smtClean="0"/>
              <a:t>is/isn’t tragedy</a:t>
            </a:r>
          </a:p>
          <a:p>
            <a:pPr marL="349250" indent="-349250">
              <a:buNone/>
            </a:pPr>
            <a:r>
              <a:rPr lang="en-US" dirty="0" smtClean="0"/>
              <a:t>	… what is tragedy?</a:t>
            </a:r>
          </a:p>
        </p:txBody>
      </p:sp>
    </p:spTree>
    <p:extLst>
      <p:ext uri="{BB962C8B-B14F-4D97-AF65-F5344CB8AC3E}">
        <p14:creationId xmlns:p14="http://schemas.microsoft.com/office/powerpoint/2010/main" val="1069834795"/>
      </p:ext>
    </p:extLst>
  </p:cSld>
  <p:clrMapOvr>
    <a:masterClrMapping/>
  </p:clrMapOvr>
  <p:transition spd="med">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 to Play</a:t>
            </a:r>
            <a:endParaRPr lang="en-US" dirty="0"/>
          </a:p>
        </p:txBody>
      </p:sp>
      <p:sp>
        <p:nvSpPr>
          <p:cNvPr id="3" name="Subtitle 2"/>
          <p:cNvSpPr>
            <a:spLocks noGrp="1"/>
          </p:cNvSpPr>
          <p:nvPr>
            <p:ph type="body" idx="1"/>
          </p:nvPr>
        </p:nvSpPr>
        <p:spPr/>
        <p:txBody>
          <a:bodyPr/>
          <a:lstStyle/>
          <a:p>
            <a:r>
              <a:rPr lang="en-US" dirty="0" smtClean="0"/>
              <a:t>Tragic Themes, Satyric Treatment?</a:t>
            </a:r>
            <a:endParaRPr lang="en-US" dirty="0"/>
          </a:p>
        </p:txBody>
      </p:sp>
    </p:spTree>
    <p:extLst>
      <p:ext uri="{BB962C8B-B14F-4D97-AF65-F5344CB8AC3E}">
        <p14:creationId xmlns:p14="http://schemas.microsoft.com/office/powerpoint/2010/main" val="1435234836"/>
      </p:ext>
    </p:extLst>
  </p:cSld>
  <p:clrMapOvr>
    <a:masterClrMapping/>
  </p:clrMapOvr>
  <p:transition spd="med">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2898" name="Rectangle 2"/>
          <p:cNvSpPr>
            <a:spLocks noGrp="1" noChangeArrowheads="1"/>
          </p:cNvSpPr>
          <p:nvPr>
            <p:ph type="title"/>
          </p:nvPr>
        </p:nvSpPr>
        <p:spPr/>
        <p:txBody>
          <a:bodyPr/>
          <a:lstStyle/>
          <a:p>
            <a:r>
              <a:rPr lang="en-US" dirty="0" smtClean="0"/>
              <a:t>Production Facts</a:t>
            </a:r>
            <a:endParaRPr lang="en-US" dirty="0"/>
          </a:p>
        </p:txBody>
      </p:sp>
      <p:sp>
        <p:nvSpPr>
          <p:cNvPr id="3" name="Text Placeholder 2"/>
          <p:cNvSpPr>
            <a:spLocks noGrp="1"/>
          </p:cNvSpPr>
          <p:nvPr>
            <p:ph type="body" idx="1"/>
          </p:nvPr>
        </p:nvSpPr>
        <p:spPr/>
        <p:txBody>
          <a:bodyPr/>
          <a:lstStyle/>
          <a:p>
            <a:r>
              <a:rPr lang="en-US" dirty="0" smtClean="0"/>
              <a:t>Euripides</a:t>
            </a:r>
            <a:endParaRPr lang="en-US" dirty="0"/>
          </a:p>
        </p:txBody>
      </p:sp>
      <p:sp>
        <p:nvSpPr>
          <p:cNvPr id="1232899" name="Rectangle 3"/>
          <p:cNvSpPr>
            <a:spLocks noGrp="1" noChangeArrowheads="1"/>
          </p:cNvSpPr>
          <p:nvPr>
            <p:ph sz="half" idx="2"/>
          </p:nvPr>
        </p:nvSpPr>
        <p:spPr/>
        <p:txBody>
          <a:bodyPr>
            <a:normAutofit/>
          </a:bodyPr>
          <a:lstStyle/>
          <a:p>
            <a:r>
              <a:rPr lang="en-US" dirty="0" smtClean="0"/>
              <a:t>480s-406 </a:t>
            </a:r>
            <a:r>
              <a:rPr lang="en-US" dirty="0" smtClean="0"/>
              <a:t>BCE</a:t>
            </a:r>
          </a:p>
          <a:p>
            <a:r>
              <a:rPr lang="en-US" dirty="0" smtClean="0"/>
              <a:t>First competes, 455</a:t>
            </a:r>
          </a:p>
        </p:txBody>
      </p:sp>
      <p:sp>
        <p:nvSpPr>
          <p:cNvPr id="4" name="Text Placeholder 3"/>
          <p:cNvSpPr>
            <a:spLocks noGrp="1"/>
          </p:cNvSpPr>
          <p:nvPr>
            <p:ph type="body" sz="quarter" idx="3"/>
          </p:nvPr>
        </p:nvSpPr>
        <p:spPr/>
        <p:txBody>
          <a:bodyPr/>
          <a:lstStyle/>
          <a:p>
            <a:r>
              <a:rPr lang="en-US" i="1" dirty="0" smtClean="0"/>
              <a:t>Alcestis</a:t>
            </a:r>
            <a:endParaRPr lang="en-US" i="1" dirty="0"/>
          </a:p>
        </p:txBody>
      </p:sp>
      <p:sp>
        <p:nvSpPr>
          <p:cNvPr id="5" name="Content Placeholder 4"/>
          <p:cNvSpPr>
            <a:spLocks noGrp="1"/>
          </p:cNvSpPr>
          <p:nvPr>
            <p:ph sz="quarter" idx="4"/>
          </p:nvPr>
        </p:nvSpPr>
        <p:spPr/>
        <p:txBody>
          <a:bodyPr/>
          <a:lstStyle/>
          <a:p>
            <a:r>
              <a:rPr lang="en-US" dirty="0" smtClean="0"/>
              <a:t>438 </a:t>
            </a:r>
            <a:r>
              <a:rPr lang="en-US" dirty="0"/>
              <a:t>BCE</a:t>
            </a:r>
          </a:p>
          <a:p>
            <a:r>
              <a:rPr lang="en-US" dirty="0"/>
              <a:t>1st preserved play</a:t>
            </a:r>
          </a:p>
          <a:p>
            <a:r>
              <a:rPr lang="en-US" dirty="0"/>
              <a:t>2</a:t>
            </a:r>
            <a:r>
              <a:rPr lang="en-US" baseline="30000" dirty="0"/>
              <a:t>nd</a:t>
            </a:r>
            <a:r>
              <a:rPr lang="en-US" dirty="0"/>
              <a:t> to Sophocles</a:t>
            </a:r>
          </a:p>
          <a:p>
            <a:r>
              <a:rPr lang="en-US" dirty="0"/>
              <a:t>Tetralogy</a:t>
            </a:r>
          </a:p>
          <a:p>
            <a:pPr lvl="1"/>
            <a:r>
              <a:rPr lang="en-US" i="1" dirty="0"/>
              <a:t>Cretan Women</a:t>
            </a:r>
          </a:p>
          <a:p>
            <a:pPr lvl="1"/>
            <a:r>
              <a:rPr lang="en-US" i="1" dirty="0"/>
              <a:t>Alcmaeon in Psophis</a:t>
            </a:r>
          </a:p>
          <a:p>
            <a:pPr lvl="1"/>
            <a:r>
              <a:rPr lang="en-US" i="1" dirty="0"/>
              <a:t>Telephus</a:t>
            </a:r>
          </a:p>
          <a:p>
            <a:pPr lvl="1"/>
            <a:r>
              <a:rPr lang="en-US" i="1" dirty="0" smtClean="0"/>
              <a:t>Alcestis</a:t>
            </a:r>
            <a:endParaRPr lang="en-US" i="1" dirty="0"/>
          </a:p>
        </p:txBody>
      </p:sp>
      <p:pic>
        <p:nvPicPr>
          <p:cNvPr id="7" name="Picture 13" descr="eur"/>
          <p:cNvPicPr>
            <a:picLocks noChangeAspect="1" noChangeArrowheads="1"/>
          </p:cNvPicPr>
          <p:nvPr/>
        </p:nvPicPr>
        <p:blipFill>
          <a:blip r:embed="rId3" cstate="print"/>
          <a:srcRect/>
          <a:stretch>
            <a:fillRect/>
          </a:stretch>
        </p:blipFill>
        <p:spPr bwMode="auto">
          <a:xfrm>
            <a:off x="1042194" y="3445933"/>
            <a:ext cx="2352675" cy="2971800"/>
          </a:xfrm>
          <a:prstGeom prst="rect">
            <a:avLst/>
          </a:prstGeom>
          <a:noFill/>
        </p:spPr>
      </p:pic>
    </p:spTree>
    <p:extLst>
      <p:ext uri="{BB962C8B-B14F-4D97-AF65-F5344CB8AC3E}">
        <p14:creationId xmlns:p14="http://schemas.microsoft.com/office/powerpoint/2010/main" val="3841761365"/>
      </p:ext>
    </p:extLst>
  </p:cSld>
  <p:clrMapOvr>
    <a:masterClrMapping/>
  </p:clrMapOvr>
  <p:transition spd="med">
    <p:dissolve/>
  </p:transition>
  <p:timing>
    <p:tnLst>
      <p:par>
        <p:cTn id="1" dur="indefinite" restart="never" nodeType="tmRoot"/>
      </p:par>
    </p:tnLst>
  </p:timing>
</p:sld>
</file>

<file path=ppt/theme/theme1.xml><?xml version="1.0" encoding="utf-8"?>
<a:theme xmlns:a="http://schemas.openxmlformats.org/drawingml/2006/main" name="tragedy_gree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itho">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tragedy_greek</Template>
  <TotalTime>1807</TotalTime>
  <Words>3306</Words>
  <Application>Microsoft Office PowerPoint</Application>
  <PresentationFormat>On-screen Show (4:3)</PresentationFormat>
  <Paragraphs>231</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Century Gothic</vt:lpstr>
      <vt:lpstr>Levenim MT</vt:lpstr>
      <vt:lpstr>Tahoma</vt:lpstr>
      <vt:lpstr>Times New Roman</vt:lpstr>
      <vt:lpstr>tragedy_greek</vt:lpstr>
      <vt:lpstr>Prosatyric or “Anti-satyric”?</vt:lpstr>
      <vt:lpstr>PowerPoint Presentation</vt:lpstr>
      <vt:lpstr>Agenda</vt:lpstr>
      <vt:lpstr>Tragedy in Performance</vt:lpstr>
      <vt:lpstr>Discussion: Alcestis and Genre</vt:lpstr>
      <vt:lpstr>Ancient Commentary</vt:lpstr>
      <vt:lpstr>Discussion: Possible Points…</vt:lpstr>
      <vt:lpstr>Introduction to Play</vt:lpstr>
      <vt:lpstr>Production Facts</vt:lpstr>
      <vt:lpstr>Mythological Background</vt:lpstr>
      <vt:lpstr>Alcestis: Analysis</vt:lpstr>
      <vt:lpstr>Themes: Gender, Heroism</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Prosatyric or “Anti-satyric”?</dc:title>
  <dc:creator>ascholtz</dc:creator>
  <cp:lastModifiedBy>Scholtz, Andrew</cp:lastModifiedBy>
  <cp:revision>165</cp:revision>
  <cp:lastPrinted>2015-04-13T21:34:51Z</cp:lastPrinted>
  <dcterms:created xsi:type="dcterms:W3CDTF">2011-11-09T20:20:22Z</dcterms:created>
  <dcterms:modified xsi:type="dcterms:W3CDTF">2017-11-09T17:57:23Z</dcterms:modified>
</cp:coreProperties>
</file>