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15"/>
  </p:notesMasterIdLst>
  <p:handoutMasterIdLst>
    <p:handoutMasterId r:id="rId16"/>
  </p:handoutMasterIdLst>
  <p:sldIdLst>
    <p:sldId id="266" r:id="rId2"/>
    <p:sldId id="257" r:id="rId3"/>
    <p:sldId id="277" r:id="rId4"/>
    <p:sldId id="276" r:id="rId5"/>
    <p:sldId id="273" r:id="rId6"/>
    <p:sldId id="274" r:id="rId7"/>
    <p:sldId id="267" r:id="rId8"/>
    <p:sldId id="260" r:id="rId9"/>
    <p:sldId id="261" r:id="rId10"/>
    <p:sldId id="262" r:id="rId11"/>
    <p:sldId id="275" r:id="rId12"/>
    <p:sldId id="279" r:id="rId13"/>
    <p:sldId id="278" r:id="rId1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396" autoAdjust="0"/>
    <p:restoredTop sz="96395" autoAdjust="0"/>
  </p:normalViewPr>
  <p:slideViewPr>
    <p:cSldViewPr showGuides="1">
      <p:cViewPr varScale="1">
        <p:scale>
          <a:sx n="111" d="100"/>
          <a:sy n="111" d="100"/>
        </p:scale>
        <p:origin x="1254" y="1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83" d="100"/>
          <a:sy n="83" d="100"/>
        </p:scale>
        <p:origin x="3786" y="7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82750" y="487363"/>
            <a:ext cx="3738563" cy="2103437"/>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52415" y="2730465"/>
            <a:ext cx="5997646" cy="5954325"/>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4800" y="496888"/>
            <a:ext cx="3954463" cy="2224087"/>
          </a:xfrm>
        </p:spPr>
      </p:sp>
      <p:sp>
        <p:nvSpPr>
          <p:cNvPr id="3" name="Notes Placeholder 2"/>
          <p:cNvSpPr>
            <a:spLocks noGrp="1"/>
          </p:cNvSpPr>
          <p:nvPr>
            <p:ph type="body" idx="1"/>
          </p:nvPr>
        </p:nvSpPr>
        <p:spPr/>
        <p:txBody>
          <a:bodyPr>
            <a:normAutofit/>
          </a:bodyPr>
          <a:lstStyle/>
          <a:p>
            <a:r>
              <a:rPr lang="en-US" dirty="0" smtClean="0"/>
              <a:t>can drama – tragedy, specifically, save us? if so, how?</a:t>
            </a:r>
          </a:p>
          <a:p>
            <a:r>
              <a:rPr lang="en-US" dirty="0" smtClean="0"/>
              <a:t>I’d like to start by polling students as to their reactions to the play – extremely</a:t>
            </a:r>
            <a:r>
              <a:rPr lang="en-US" baseline="0" dirty="0" smtClean="0"/>
              <a:t> different from anything we’ve read so far. this is comedy, not tragedy nor even satyr drama. so,</a:t>
            </a:r>
          </a:p>
          <a:p>
            <a:pPr marL="172468" indent="-172468">
              <a:buFont typeface="Arial" panose="020B0604020202020204" pitchFamily="34" charset="0"/>
              <a:buChar char="•"/>
            </a:pPr>
            <a:r>
              <a:rPr lang="en-US" baseline="0" dirty="0" smtClean="0"/>
              <a:t>how are you finding it different from those other genres?</a:t>
            </a:r>
          </a:p>
          <a:p>
            <a:pPr marL="632385" lvl="1" indent="-172468">
              <a:buFont typeface="Arial" panose="020B0604020202020204" pitchFamily="34" charset="0"/>
              <a:buChar char="•"/>
            </a:pPr>
            <a:r>
              <a:rPr lang="en-US" baseline="0" dirty="0" smtClean="0"/>
              <a:t>comedy?</a:t>
            </a:r>
          </a:p>
          <a:p>
            <a:pPr marL="632385" lvl="1" indent="-172468">
              <a:buFont typeface="Arial" panose="020B0604020202020204" pitchFamily="34" charset="0"/>
              <a:buChar char="•"/>
            </a:pPr>
            <a:r>
              <a:rPr lang="en-US" baseline="0" dirty="0" smtClean="0"/>
              <a:t>satyr drama?</a:t>
            </a:r>
          </a:p>
          <a:p>
            <a:pPr marL="172468" indent="-172468">
              <a:buFont typeface="Arial" panose="020B0604020202020204" pitchFamily="34" charset="0"/>
              <a:buChar char="•"/>
            </a:pPr>
            <a:r>
              <a:rPr lang="en-US" baseline="0" dirty="0" smtClean="0"/>
              <a:t>what about the humor?</a:t>
            </a:r>
          </a:p>
          <a:p>
            <a:pPr marL="632385" lvl="1" indent="-172468">
              <a:buFont typeface="Arial" panose="020B0604020202020204" pitchFamily="34" charset="0"/>
              <a:buChar char="•"/>
            </a:pPr>
            <a:r>
              <a:rPr lang="en-US" baseline="0" dirty="0" smtClean="0"/>
              <a:t>what’s it resemble from contemporary culture?....</a:t>
            </a:r>
          </a:p>
          <a:p>
            <a:pPr marL="170065" indent="-172468">
              <a:buFont typeface="Arial" panose="020B0604020202020204" pitchFamily="34" charset="0"/>
              <a:buChar char="•"/>
            </a:pPr>
            <a:r>
              <a:rPr lang="en-US" dirty="0" smtClean="0"/>
              <a:t>so I wonder, is it possible to take</a:t>
            </a:r>
            <a:r>
              <a:rPr lang="en-US" baseline="0" dirty="0" smtClean="0"/>
              <a:t> a play like this seriously? is there something there beyond poop, fart, and sex jokes?</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2202170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7472266C-9EFA-41EA-9848-4D7A08F32F3A}" type="slidenum">
              <a:rPr lang="en-US" smtClean="0"/>
              <a:pPr/>
              <a:t>10</a:t>
            </a:fld>
            <a:endParaRPr lang="en-US"/>
          </a:p>
        </p:txBody>
      </p:sp>
      <p:sp>
        <p:nvSpPr>
          <p:cNvPr id="40963" name="Rectangle 3"/>
          <p:cNvSpPr>
            <a:spLocks noGrp="1" noChangeArrowheads="1"/>
          </p:cNvSpPr>
          <p:nvPr>
            <p:ph type="body" idx="1"/>
          </p:nvPr>
        </p:nvSpPr>
        <p:spPr/>
        <p:txBody>
          <a:bodyPr>
            <a:normAutofit fontScale="85000" lnSpcReduction="10000"/>
          </a:bodyPr>
          <a:lstStyle/>
          <a:p>
            <a:r>
              <a:rPr lang="en-US" dirty="0" smtClean="0"/>
              <a:t>15. scatology. metatheatrical refs. refs to competitors.</a:t>
            </a:r>
          </a:p>
          <a:p>
            <a:r>
              <a:rPr lang="en-US" dirty="0" smtClean="0"/>
              <a:t>25. d longs for </a:t>
            </a:r>
            <a:r>
              <a:rPr lang="en-US" dirty="0" err="1" smtClean="0"/>
              <a:t>eur</a:t>
            </a:r>
            <a:r>
              <a:rPr lang="en-US" dirty="0" smtClean="0"/>
              <a:t>. all the poets dead and gone...</a:t>
            </a:r>
          </a:p>
          <a:p>
            <a:r>
              <a:rPr lang="en-US" dirty="0" smtClean="0"/>
              <a:t>scene (87)</a:t>
            </a:r>
          </a:p>
          <a:p>
            <a:pPr lvl="1"/>
            <a:r>
              <a:rPr lang="en-US" dirty="0" smtClean="0"/>
              <a:t>Dionysus, Xanthias, Aeacus, Maid. Door comedy, drubbing scene, etc.</a:t>
            </a:r>
          </a:p>
          <a:p>
            <a:r>
              <a:rPr lang="en-US" dirty="0" smtClean="0"/>
              <a:t>119. parabasis. advice.</a:t>
            </a:r>
          </a:p>
          <a:p>
            <a:pPr lvl="1"/>
            <a:r>
              <a:rPr lang="en-US" dirty="0" smtClean="0"/>
              <a:t>123. coinage metaphor, bring back good citizens and use them for war.</a:t>
            </a:r>
          </a:p>
          <a:p>
            <a:r>
              <a:rPr lang="en-US" dirty="0" smtClean="0"/>
              <a:t>scene (125)</a:t>
            </a:r>
          </a:p>
          <a:p>
            <a:pPr lvl="1"/>
            <a:r>
              <a:rPr lang="en-US" dirty="0" smtClean="0"/>
              <a:t>Slaves. (Trouble in Hades)</a:t>
            </a:r>
          </a:p>
          <a:p>
            <a:r>
              <a:rPr lang="en-US" dirty="0" smtClean="0"/>
              <a:t>129. the first we hear of </a:t>
            </a:r>
            <a:r>
              <a:rPr lang="en-US" dirty="0" err="1" smtClean="0"/>
              <a:t>aesch</a:t>
            </a:r>
            <a:r>
              <a:rPr lang="en-US" dirty="0" smtClean="0"/>
              <a:t> and </a:t>
            </a:r>
            <a:r>
              <a:rPr lang="en-US" dirty="0" err="1" smtClean="0"/>
              <a:t>eur's</a:t>
            </a:r>
            <a:r>
              <a:rPr lang="en-US" dirty="0" smtClean="0"/>
              <a:t> quarrel. seat for tragedy.</a:t>
            </a:r>
          </a:p>
          <a:p>
            <a:pPr lvl="1"/>
            <a:r>
              <a:rPr lang="en-US" dirty="0" smtClean="0"/>
              <a:t>131. </a:t>
            </a:r>
            <a:r>
              <a:rPr lang="en-US" dirty="0" err="1" smtClean="0"/>
              <a:t>eur</a:t>
            </a:r>
            <a:r>
              <a:rPr lang="en-US" dirty="0" smtClean="0"/>
              <a:t> as poet to the scoundrels below. </a:t>
            </a:r>
            <a:r>
              <a:rPr lang="en-US" dirty="0" err="1" smtClean="0"/>
              <a:t>eur</a:t>
            </a:r>
            <a:r>
              <a:rPr lang="en-US" dirty="0" smtClean="0"/>
              <a:t> basically as sophist. if </a:t>
            </a:r>
            <a:r>
              <a:rPr lang="en-US" dirty="0" err="1" smtClean="0"/>
              <a:t>eur</a:t>
            </a:r>
            <a:r>
              <a:rPr lang="en-US" dirty="0" smtClean="0"/>
              <a:t> wins, </a:t>
            </a:r>
            <a:r>
              <a:rPr lang="en-US" dirty="0" err="1" smtClean="0"/>
              <a:t>soph</a:t>
            </a:r>
            <a:r>
              <a:rPr lang="en-US" dirty="0" smtClean="0"/>
              <a:t> will challenge </a:t>
            </a:r>
            <a:r>
              <a:rPr lang="en-US" dirty="0" err="1" smtClean="0"/>
              <a:t>eur</a:t>
            </a:r>
            <a:r>
              <a:rPr lang="en-US" dirty="0" smtClean="0"/>
              <a:t>.</a:t>
            </a:r>
          </a:p>
          <a:p>
            <a:r>
              <a:rPr lang="en-US" dirty="0" smtClean="0"/>
              <a:t>choral ode (137)</a:t>
            </a:r>
          </a:p>
          <a:p>
            <a:pPr lvl="1"/>
            <a:r>
              <a:rPr lang="en-US" dirty="0" smtClean="0"/>
              <a:t>Tragic parody: consternation over poetic quarrel. (</a:t>
            </a:r>
            <a:r>
              <a:rPr lang="en-US" i="1" dirty="0" smtClean="0"/>
              <a:t>agōn</a:t>
            </a:r>
            <a:r>
              <a:rPr lang="en-US" dirty="0" smtClean="0"/>
              <a:t> prelude)143. </a:t>
            </a:r>
            <a:r>
              <a:rPr lang="en-US" dirty="0" err="1" smtClean="0"/>
              <a:t>dio</a:t>
            </a:r>
            <a:r>
              <a:rPr lang="en-US" dirty="0" smtClean="0"/>
              <a:t> refers to the </a:t>
            </a:r>
            <a:r>
              <a:rPr lang="en-US" dirty="0" err="1" smtClean="0"/>
              <a:t>sophismata</a:t>
            </a:r>
            <a:r>
              <a:rPr lang="en-US" dirty="0" smtClean="0"/>
              <a:t> ("intellectualisms") of evidently both playwrights.</a:t>
            </a:r>
          </a:p>
          <a:p>
            <a:pPr lvl="0"/>
            <a:r>
              <a:rPr lang="en-US" dirty="0" smtClean="0"/>
              <a:t>147. </a:t>
            </a:r>
            <a:r>
              <a:rPr lang="en-US" dirty="0" err="1" smtClean="0"/>
              <a:t>eur</a:t>
            </a:r>
            <a:r>
              <a:rPr lang="en-US" dirty="0" smtClean="0"/>
              <a:t> prays to his novel (sophistic) gods.</a:t>
            </a:r>
          </a:p>
          <a:p>
            <a:pPr lvl="0"/>
            <a:r>
              <a:rPr lang="en-US" dirty="0" smtClean="0"/>
              <a:t>AGON:</a:t>
            </a:r>
            <a:r>
              <a:rPr lang="en-US" baseline="0" dirty="0" smtClean="0"/>
              <a:t> BASIC THEME, SHOW (</a:t>
            </a:r>
            <a:r>
              <a:rPr lang="en-US" baseline="0" dirty="0" err="1" smtClean="0"/>
              <a:t>aesch</a:t>
            </a:r>
            <a:r>
              <a:rPr lang="en-US" baseline="0" dirty="0" smtClean="0"/>
              <a:t>) VERSUS TELL (</a:t>
            </a:r>
            <a:r>
              <a:rPr lang="en-US" baseline="0" dirty="0" err="1" smtClean="0"/>
              <a:t>eur</a:t>
            </a:r>
            <a:r>
              <a:rPr lang="en-US" baseline="0" dirty="0" smtClean="0"/>
              <a:t>). that extends to </a:t>
            </a:r>
            <a:r>
              <a:rPr lang="en-US" baseline="0" dirty="0" err="1" smtClean="0"/>
              <a:t>eur’s</a:t>
            </a:r>
            <a:r>
              <a:rPr lang="en-US" baseline="0" dirty="0" smtClean="0"/>
              <a:t> (supposed) clarity and </a:t>
            </a:r>
            <a:r>
              <a:rPr lang="en-US" baseline="0" dirty="0" err="1" smtClean="0"/>
              <a:t>aesch’s</a:t>
            </a:r>
            <a:r>
              <a:rPr lang="en-US" baseline="0" dirty="0" smtClean="0"/>
              <a:t> (supposed) riddle-like obscurity. only check out </a:t>
            </a:r>
            <a:r>
              <a:rPr lang="en-US" baseline="0" dirty="0" err="1" smtClean="0"/>
              <a:t>aesch’s</a:t>
            </a:r>
            <a:r>
              <a:rPr lang="en-US" baseline="0" dirty="0" smtClean="0"/>
              <a:t> last piece of advice, p. 227.</a:t>
            </a:r>
            <a:endParaRPr lang="en-US" dirty="0" smtClean="0"/>
          </a:p>
          <a:p>
            <a:r>
              <a:rPr lang="en-US" dirty="0" smtClean="0"/>
              <a:t>153. </a:t>
            </a:r>
            <a:r>
              <a:rPr lang="en-US" dirty="0" err="1" smtClean="0"/>
              <a:t>eur's</a:t>
            </a:r>
            <a:r>
              <a:rPr lang="en-US" dirty="0" smtClean="0"/>
              <a:t> describes own stuff. simplified language, clarified with prologues. </a:t>
            </a:r>
            <a:r>
              <a:rPr lang="en-US" dirty="0" err="1" smtClean="0"/>
              <a:t>eur</a:t>
            </a:r>
            <a:r>
              <a:rPr lang="en-US" dirty="0" smtClean="0"/>
              <a:t> taught </a:t>
            </a:r>
            <a:r>
              <a:rPr lang="en-US" dirty="0" err="1" smtClean="0"/>
              <a:t>athenians</a:t>
            </a:r>
            <a:r>
              <a:rPr lang="en-US" dirty="0" smtClean="0"/>
              <a:t> "how to talk" - i.e., sophistic ruses. also introduced the everyday into tragedy.</a:t>
            </a:r>
          </a:p>
          <a:p>
            <a:pPr lvl="1"/>
            <a:r>
              <a:rPr lang="en-US" dirty="0" smtClean="0"/>
              <a:t>157. critical thinking.</a:t>
            </a:r>
          </a:p>
          <a:p>
            <a:pPr lvl="0"/>
            <a:r>
              <a:rPr lang="en-US" dirty="0" smtClean="0"/>
              <a:t>161. </a:t>
            </a:r>
            <a:r>
              <a:rPr lang="en-US" dirty="0" err="1" smtClean="0"/>
              <a:t>aesch's</a:t>
            </a:r>
            <a:r>
              <a:rPr lang="en-US" dirty="0" smtClean="0"/>
              <a:t> turn. gets </a:t>
            </a:r>
            <a:r>
              <a:rPr lang="en-US" dirty="0" err="1" smtClean="0"/>
              <a:t>eur</a:t>
            </a:r>
            <a:r>
              <a:rPr lang="en-US" dirty="0" smtClean="0"/>
              <a:t> to state the purpose of poetry: political and social value, improvement. </a:t>
            </a:r>
            <a:r>
              <a:rPr lang="en-US" dirty="0" err="1" smtClean="0"/>
              <a:t>aesch</a:t>
            </a:r>
            <a:r>
              <a:rPr lang="en-US" dirty="0" smtClean="0"/>
              <a:t> claims </a:t>
            </a:r>
            <a:r>
              <a:rPr lang="en-US" dirty="0" err="1" smtClean="0"/>
              <a:t>eur</a:t>
            </a:r>
            <a:r>
              <a:rPr lang="en-US" dirty="0" smtClean="0"/>
              <a:t> corrupted </a:t>
            </a:r>
            <a:r>
              <a:rPr lang="en-US" dirty="0" err="1" smtClean="0"/>
              <a:t>athenians</a:t>
            </a:r>
            <a:r>
              <a:rPr lang="en-US" dirty="0" smtClean="0"/>
              <a:t>. </a:t>
            </a:r>
            <a:r>
              <a:rPr lang="en-US" dirty="0" err="1" smtClean="0"/>
              <a:t>aesch</a:t>
            </a:r>
            <a:r>
              <a:rPr lang="en-US" dirty="0" smtClean="0"/>
              <a:t> claims he made </a:t>
            </a:r>
            <a:r>
              <a:rPr lang="en-US" dirty="0" err="1" smtClean="0"/>
              <a:t>athenians</a:t>
            </a:r>
            <a:r>
              <a:rPr lang="en-US" dirty="0" smtClean="0"/>
              <a:t> warlike. NOBLE, INSPIRING</a:t>
            </a:r>
            <a:r>
              <a:rPr lang="en-US" baseline="0" dirty="0" smtClean="0"/>
              <a:t> EXAMPLES.</a:t>
            </a:r>
            <a:endParaRPr lang="en-US" dirty="0" smtClean="0"/>
          </a:p>
          <a:p>
            <a:pPr lvl="0"/>
            <a:r>
              <a:rPr lang="en-US" dirty="0" smtClean="0"/>
              <a:t>165. </a:t>
            </a:r>
            <a:r>
              <a:rPr lang="en-US" dirty="0" err="1" smtClean="0"/>
              <a:t>persians</a:t>
            </a:r>
            <a:r>
              <a:rPr lang="en-US" dirty="0" smtClean="0"/>
              <a:t>: confirms as a patriotic play. the tragedy in any of this?? poetry here validated for </a:t>
            </a:r>
            <a:r>
              <a:rPr lang="en-US" dirty="0" err="1" smtClean="0"/>
              <a:t>dicdiactic</a:t>
            </a:r>
            <a:r>
              <a:rPr lang="en-US" dirty="0" smtClean="0"/>
              <a:t> role - just as in </a:t>
            </a:r>
            <a:r>
              <a:rPr lang="en-US" dirty="0" err="1" smtClean="0"/>
              <a:t>eur</a:t>
            </a:r>
            <a:r>
              <a:rPr lang="en-US" dirty="0" smtClean="0"/>
              <a:t>. only there, </a:t>
            </a:r>
            <a:r>
              <a:rPr lang="en-US" dirty="0" err="1" smtClean="0"/>
              <a:t>eur</a:t>
            </a:r>
            <a:r>
              <a:rPr lang="en-US" dirty="0" smtClean="0"/>
              <a:t> plays the sophist, here, </a:t>
            </a:r>
            <a:r>
              <a:rPr lang="en-US" dirty="0" err="1" smtClean="0"/>
              <a:t>aesch</a:t>
            </a:r>
            <a:r>
              <a:rPr lang="en-US" dirty="0" smtClean="0"/>
              <a:t> the traditional educator.</a:t>
            </a:r>
          </a:p>
          <a:p>
            <a:pPr lvl="0"/>
            <a:r>
              <a:rPr lang="en-US" dirty="0" smtClean="0"/>
              <a:t>169. </a:t>
            </a:r>
            <a:r>
              <a:rPr lang="en-US" dirty="0" err="1" smtClean="0"/>
              <a:t>aesch</a:t>
            </a:r>
            <a:r>
              <a:rPr lang="en-US" dirty="0" smtClean="0"/>
              <a:t> alleges that </a:t>
            </a:r>
            <a:r>
              <a:rPr lang="en-US" dirty="0" err="1" smtClean="0"/>
              <a:t>eur's</a:t>
            </a:r>
            <a:r>
              <a:rPr lang="en-US" dirty="0" smtClean="0"/>
              <a:t> erotic plays corrupted women's morals. "... the poet has the special duty to conceal what's wicked, not stage or teach it." poet = </a:t>
            </a:r>
            <a:r>
              <a:rPr lang="en-US" dirty="0" err="1" smtClean="0"/>
              <a:t>teacheer</a:t>
            </a:r>
            <a:r>
              <a:rPr lang="en-US" dirty="0" smtClean="0"/>
              <a:t> for adults. poetry as propaganda.</a:t>
            </a:r>
          </a:p>
          <a:p>
            <a:pPr lvl="0"/>
            <a:r>
              <a:rPr lang="en-US" dirty="0" smtClean="0"/>
              <a:t>[so </a:t>
            </a:r>
            <a:r>
              <a:rPr lang="en-US" dirty="0" err="1" smtClean="0"/>
              <a:t>eur's</a:t>
            </a:r>
            <a:r>
              <a:rPr lang="en-US" dirty="0" smtClean="0"/>
              <a:t> problem is he's too real.]</a:t>
            </a:r>
          </a:p>
          <a:p>
            <a:pPr defTabSz="919833">
              <a:defRPr/>
            </a:pPr>
            <a:r>
              <a:rPr lang="en-US" dirty="0" smtClean="0"/>
              <a:t>Aeschylus v. Euripides’ prologues</a:t>
            </a:r>
          </a:p>
          <a:p>
            <a:pPr lvl="1" defTabSz="919833">
              <a:defRPr/>
            </a:pPr>
            <a:r>
              <a:rPr lang="en-US" dirty="0" smtClean="0"/>
              <a:t>e</a:t>
            </a:r>
            <a:r>
              <a:rPr lang="en-US" baseline="0" dirty="0" smtClean="0"/>
              <a:t> criticizes a’s </a:t>
            </a:r>
            <a:r>
              <a:rPr lang="en-US" baseline="0" dirty="0" err="1" smtClean="0"/>
              <a:t>prols</a:t>
            </a:r>
            <a:r>
              <a:rPr lang="en-US" baseline="0" dirty="0" smtClean="0"/>
              <a:t> as </a:t>
            </a:r>
            <a:r>
              <a:rPr lang="en-US" baseline="0" dirty="0" err="1" smtClean="0"/>
              <a:t>redudant</a:t>
            </a:r>
            <a:endParaRPr lang="en-US" dirty="0" smtClean="0"/>
          </a:p>
          <a:p>
            <a:pPr lvl="1" defTabSz="919833">
              <a:defRPr/>
            </a:pPr>
            <a:r>
              <a:rPr lang="en-US" dirty="0" smtClean="0"/>
              <a:t>a </a:t>
            </a:r>
            <a:r>
              <a:rPr lang="en-US" dirty="0" err="1" smtClean="0"/>
              <a:t>attckes</a:t>
            </a:r>
            <a:r>
              <a:rPr lang="en-US" dirty="0" smtClean="0"/>
              <a:t> e’s as somehow amounting to same thing, finishing with a metrical pattern equiv to “lost his little bottle.” i.e., as trivial. (possible dirty joke, too.)</a:t>
            </a:r>
            <a:r>
              <a:rPr lang="en-US" baseline="0" dirty="0" smtClean="0"/>
              <a:t> </a:t>
            </a:r>
            <a:r>
              <a:rPr lang="en-US" dirty="0" smtClean="0"/>
              <a:t>(bottle joke, 177)</a:t>
            </a:r>
          </a:p>
          <a:p>
            <a:pPr defTabSz="919833">
              <a:defRPr/>
            </a:pPr>
            <a:r>
              <a:rPr lang="en-US" dirty="0" smtClean="0"/>
              <a:t>a’s and e’s lyrics – e recites a’s lyrics </a:t>
            </a:r>
            <a:r>
              <a:rPr lang="en-US" dirty="0" err="1" smtClean="0"/>
              <a:t>inplying</a:t>
            </a:r>
            <a:r>
              <a:rPr lang="en-US" dirty="0" smtClean="0"/>
              <a:t> inflated, repetitious, inflated language with little meaning. (e as </a:t>
            </a:r>
            <a:r>
              <a:rPr lang="en-US" dirty="0" err="1" smtClean="0"/>
              <a:t>economjical</a:t>
            </a:r>
            <a:r>
              <a:rPr lang="en-US" dirty="0" smtClean="0"/>
              <a:t> in </a:t>
            </a:r>
            <a:r>
              <a:rPr lang="en-US" dirty="0" err="1" smtClean="0"/>
              <a:t>lang</a:t>
            </a:r>
            <a:r>
              <a:rPr lang="en-US" dirty="0" smtClean="0"/>
              <a:t>)</a:t>
            </a:r>
          </a:p>
          <a:p>
            <a:pPr defTabSz="919833">
              <a:defRPr/>
            </a:pPr>
            <a:r>
              <a:rPr lang="en-US" dirty="0" smtClean="0"/>
              <a:t>weighing of lines: a’s much more weighty. lightweight persuasion v death. a as religiously profound. (compare</a:t>
            </a:r>
            <a:r>
              <a:rPr lang="en-US" baseline="0" dirty="0" smtClean="0"/>
              <a:t> previous)</a:t>
            </a:r>
            <a:endParaRPr lang="en-US" dirty="0" smtClean="0"/>
          </a:p>
          <a:p>
            <a:pPr lvl="0"/>
            <a:r>
              <a:rPr lang="en-US" dirty="0" smtClean="0"/>
              <a:t>219. </a:t>
            </a:r>
            <a:r>
              <a:rPr lang="en-US" dirty="0" err="1" smtClean="0"/>
              <a:t>dio's</a:t>
            </a:r>
            <a:r>
              <a:rPr lang="en-US" dirty="0" smtClean="0"/>
              <a:t> last test: the best advice thing. alc. </a:t>
            </a:r>
            <a:r>
              <a:rPr lang="en-US" dirty="0" err="1" smtClean="0"/>
              <a:t>eur</a:t>
            </a:r>
            <a:r>
              <a:rPr lang="en-US" dirty="0" smtClean="0"/>
              <a:t> seems to criticize al, </a:t>
            </a:r>
            <a:r>
              <a:rPr lang="en-US" dirty="0" err="1" smtClean="0"/>
              <a:t>asch</a:t>
            </a:r>
            <a:r>
              <a:rPr lang="en-US" dirty="0" smtClean="0"/>
              <a:t> seems to advise </a:t>
            </a:r>
            <a:r>
              <a:rPr lang="en-US" dirty="0" err="1" smtClean="0"/>
              <a:t>acceeding</a:t>
            </a:r>
            <a:r>
              <a:rPr lang="en-US" dirty="0" smtClean="0"/>
              <a:t> to a dangerous alc. that's sage (</a:t>
            </a:r>
            <a:r>
              <a:rPr lang="en-US" dirty="0" err="1" smtClean="0"/>
              <a:t>asch</a:t>
            </a:r>
            <a:r>
              <a:rPr lang="en-US" dirty="0" smtClean="0"/>
              <a:t>) and clear (</a:t>
            </a:r>
            <a:r>
              <a:rPr lang="en-US" dirty="0" err="1" smtClean="0"/>
              <a:t>eur</a:t>
            </a:r>
            <a:r>
              <a:rPr lang="en-US" dirty="0" smtClean="0"/>
              <a:t>). then silly stuff. then </a:t>
            </a:r>
            <a:r>
              <a:rPr lang="en-US" dirty="0" err="1" smtClean="0"/>
              <a:t>eur</a:t>
            </a:r>
            <a:r>
              <a:rPr lang="en-US" dirty="0" smtClean="0"/>
              <a:t> recommending a change of the guard. then </a:t>
            </a:r>
            <a:r>
              <a:rPr lang="en-US" dirty="0" err="1" smtClean="0"/>
              <a:t>aesch's</a:t>
            </a:r>
            <a:r>
              <a:rPr lang="en-US" dirty="0" smtClean="0"/>
              <a:t> last word completely puzzling.</a:t>
            </a:r>
          </a:p>
        </p:txBody>
      </p:sp>
      <p:sp>
        <p:nvSpPr>
          <p:cNvPr id="8" name="Slide Image Placeholder 7"/>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1383919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2724751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1271785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13</a:t>
            </a:fld>
            <a:endParaRPr lang="en-US"/>
          </a:p>
        </p:txBody>
      </p:sp>
    </p:spTree>
    <p:extLst>
      <p:ext uri="{BB962C8B-B14F-4D97-AF65-F5344CB8AC3E}">
        <p14:creationId xmlns:p14="http://schemas.microsoft.com/office/powerpoint/2010/main" val="2110945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pPr defTabSz="924641">
              <a:defRPr/>
            </a:pPr>
            <a:r>
              <a:rPr lang="en-US" dirty="0" smtClean="0"/>
              <a:t>I ask not simply because of the quotation flashed on screen earlier, but also because of the play’s connection with events and situations current with the time and place of its earliest performances.</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2</a:t>
            </a:fld>
            <a:endParaRPr lang="en-US" dirty="0"/>
          </a:p>
        </p:txBody>
      </p:sp>
      <p:sp>
        <p:nvSpPr>
          <p:cNvPr id="13" name="Slide Image Placeholder 12"/>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3666143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984558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smtClean="0"/>
              <a:t>ask students</a:t>
            </a:r>
            <a:r>
              <a:rPr lang="en-US" baseline="0" dirty="0" smtClean="0"/>
              <a:t> to write down one reason why it’s (possibly) silly, one why (possibly) serious. is it possible for the silliness to contribute to a serious point?</a:t>
            </a:r>
            <a:endParaRPr lang="en-US" dirty="0" smtClean="0"/>
          </a:p>
          <a:p>
            <a:r>
              <a:rPr lang="en-US" dirty="0" smtClean="0"/>
              <a:t>53</a:t>
            </a:r>
            <a:r>
              <a:rPr lang="en-US" dirty="0"/>
              <a:t>. the frog chorus. d as resentful of the whole thing. objects to the "</a:t>
            </a:r>
            <a:r>
              <a:rPr lang="en-US" dirty="0" err="1"/>
              <a:t>koax</a:t>
            </a:r>
            <a:r>
              <a:rPr lang="en-US" dirty="0"/>
              <a:t>" that's all the frogs are. frogs protest that gods fond of them. frog song as anus song. d might be saying that the song is devoid of substance. he is seeking in poetry something substantial. the chant turns out to be good for little more than competitive shouting. thus symbolizes a kind of disunity.</a:t>
            </a:r>
          </a:p>
          <a:p>
            <a:r>
              <a:rPr lang="en-US" dirty="0"/>
              <a:t>why bring great tragedy back to Athens?</a:t>
            </a:r>
          </a:p>
          <a:p>
            <a:pPr marL="172468" indent="-172468">
              <a:buFont typeface="Arial" panose="020B0604020202020204" pitchFamily="34" charset="0"/>
              <a:buChar char="•"/>
            </a:pPr>
            <a:r>
              <a:rPr lang="en-US" dirty="0" smtClean="0"/>
              <a:t>the frog chorus </a:t>
            </a:r>
            <a:r>
              <a:rPr lang="en-US" i="1" dirty="0" smtClean="0"/>
              <a:t>could</a:t>
            </a:r>
            <a:r>
              <a:rPr lang="en-US" i="0" dirty="0" smtClean="0"/>
              <a:t> be read as rejection</a:t>
            </a:r>
            <a:r>
              <a:rPr lang="en-US" i="0" baseline="0" dirty="0" smtClean="0"/>
              <a:t> of not vulgar or puerile humor itself as worthless discourse, but of comedy that offers nothing more – no more than croaking of frogs</a:t>
            </a:r>
          </a:p>
          <a:p>
            <a:pPr marL="632385" lvl="1" indent="-172468">
              <a:buFont typeface="Arial" panose="020B0604020202020204" pitchFamily="34" charset="0"/>
              <a:buChar char="•"/>
            </a:pPr>
            <a:r>
              <a:rPr lang="en-US" i="0" baseline="0" dirty="0" smtClean="0"/>
              <a:t>compare references to gratuitously vulgar humor in play’s beginning (though that seemingly a common motif)</a:t>
            </a:r>
            <a:endParaRPr lang="en-US" dirty="0" smtClean="0"/>
          </a:p>
          <a:p>
            <a:pPr marL="172468" indent="-172468">
              <a:buFont typeface="Arial" panose="020B0604020202020204" pitchFamily="34" charset="0"/>
              <a:buChar char="•"/>
            </a:pPr>
            <a:r>
              <a:rPr lang="en-US" dirty="0" smtClean="0"/>
              <a:t>in fact,</a:t>
            </a:r>
            <a:r>
              <a:rPr lang="en-US" baseline="0" dirty="0" smtClean="0"/>
              <a:t> the play is a sustained argument for the importance of tragedy in Athenian life</a:t>
            </a:r>
          </a:p>
          <a:p>
            <a:pPr marL="172468" indent="-172468">
              <a:buFont typeface="Arial" panose="020B0604020202020204" pitchFamily="34" charset="0"/>
              <a:buChar char="•"/>
            </a:pPr>
            <a:r>
              <a:rPr lang="en-US" baseline="0" dirty="0" smtClean="0"/>
              <a:t>p. </a:t>
            </a:r>
            <a:r>
              <a:rPr lang="en-US" dirty="0"/>
              <a:t>161. </a:t>
            </a:r>
            <a:r>
              <a:rPr lang="en-US" dirty="0" err="1"/>
              <a:t>aesch</a:t>
            </a:r>
            <a:r>
              <a:rPr lang="en-US" dirty="0"/>
              <a:t> cross-examines </a:t>
            </a:r>
            <a:r>
              <a:rPr lang="en-US" dirty="0" err="1"/>
              <a:t>eur.</a:t>
            </a:r>
            <a:r>
              <a:rPr lang="en-US" dirty="0"/>
              <a:t> (elenchus) gets </a:t>
            </a:r>
            <a:r>
              <a:rPr lang="en-US" dirty="0" err="1"/>
              <a:t>eur</a:t>
            </a:r>
            <a:r>
              <a:rPr lang="en-US" dirty="0"/>
              <a:t> to say that poets should be admired for "skill and good counsel, and because we make people better members of their communities." </a:t>
            </a:r>
            <a:r>
              <a:rPr lang="en-US" dirty="0" err="1"/>
              <a:t>acc</a:t>
            </a:r>
            <a:r>
              <a:rPr lang="en-US" dirty="0"/>
              <a:t> to </a:t>
            </a:r>
            <a:r>
              <a:rPr lang="en-US" dirty="0" err="1"/>
              <a:t>aesch</a:t>
            </a:r>
            <a:r>
              <a:rPr lang="en-US" dirty="0"/>
              <a:t>, </a:t>
            </a:r>
            <a:r>
              <a:rPr lang="en-US" dirty="0" err="1"/>
              <a:t>eur</a:t>
            </a:r>
            <a:r>
              <a:rPr lang="en-US" dirty="0"/>
              <a:t> has corrupted, </a:t>
            </a:r>
            <a:r>
              <a:rPr lang="en-US" dirty="0" err="1"/>
              <a:t>aeschylus</a:t>
            </a:r>
            <a:r>
              <a:rPr lang="en-US" dirty="0"/>
              <a:t>, ennobled </a:t>
            </a:r>
            <a:r>
              <a:rPr lang="en-US" dirty="0" err="1"/>
              <a:t>athenians</a:t>
            </a:r>
            <a:r>
              <a:rPr lang="en-US" dirty="0"/>
              <a:t>. </a:t>
            </a:r>
            <a:r>
              <a:rPr lang="en-US" dirty="0" err="1"/>
              <a:t>aesch</a:t>
            </a:r>
            <a:r>
              <a:rPr lang="en-US" dirty="0"/>
              <a:t> inspired military virtue. note citation of </a:t>
            </a:r>
            <a:r>
              <a:rPr lang="en-US" dirty="0" err="1"/>
              <a:t>persians</a:t>
            </a:r>
            <a:r>
              <a:rPr lang="en-US" dirty="0"/>
              <a:t>. attacks immorality of </a:t>
            </a:r>
            <a:r>
              <a:rPr lang="en-US" dirty="0" err="1"/>
              <a:t>eur's</a:t>
            </a:r>
            <a:r>
              <a:rPr lang="en-US" dirty="0"/>
              <a:t> characters. (what about </a:t>
            </a:r>
            <a:r>
              <a:rPr lang="en-US" dirty="0" err="1"/>
              <a:t>aesch's</a:t>
            </a:r>
            <a:r>
              <a:rPr lang="en-US" dirty="0"/>
              <a:t> immoral characters? - "and no one can find a lustful woman in anything I ever composed.") poets are teachers to adults. must </a:t>
            </a:r>
            <a:r>
              <a:rPr lang="en-US" dirty="0" err="1"/>
              <a:t>supress</a:t>
            </a:r>
            <a:r>
              <a:rPr lang="en-US" dirty="0"/>
              <a:t> the </a:t>
            </a:r>
            <a:r>
              <a:rPr lang="en-US" dirty="0" smtClean="0"/>
              <a:t>immoral </a:t>
            </a:r>
            <a:r>
              <a:rPr lang="en-US" dirty="0"/>
              <a:t>exemplum. treatment of royalty as if common. overturned manly training, proper deference to authority</a:t>
            </a:r>
          </a:p>
          <a:p>
            <a:pPr marL="172468" indent="-172468">
              <a:buFont typeface="Arial" panose="020B0604020202020204" pitchFamily="34" charset="0"/>
              <a:buChar char="•"/>
            </a:pPr>
            <a:r>
              <a:rPr lang="en-US" dirty="0"/>
              <a:t>Dionysus quizzes Aeschylus and Euripides about</a:t>
            </a:r>
          </a:p>
          <a:p>
            <a:pPr marL="632385" lvl="1" indent="-172468">
              <a:buFont typeface="Arial" panose="020B0604020202020204" pitchFamily="34" charset="0"/>
              <a:buChar char="•"/>
            </a:pPr>
            <a:r>
              <a:rPr lang="en-US" dirty="0"/>
              <a:t>what to do to win the war</a:t>
            </a:r>
          </a:p>
          <a:p>
            <a:pPr marL="632385" lvl="1" indent="-172468">
              <a:buFont typeface="Arial" panose="020B0604020202020204" pitchFamily="34" charset="0"/>
              <a:buChar char="•"/>
            </a:pPr>
            <a:r>
              <a:rPr lang="en-US" dirty="0"/>
              <a:t>what to do about Dionysus</a:t>
            </a:r>
          </a:p>
          <a:p>
            <a:pPr marL="172468" indent="-172468">
              <a:buFont typeface="Arial" panose="020B0604020202020204" pitchFamily="34" charset="0"/>
              <a:buChar char="•"/>
            </a:pPr>
            <a:r>
              <a:rPr lang="en-US" dirty="0"/>
              <a:t>but the play itself has already answered both</a:t>
            </a:r>
          </a:p>
          <a:p>
            <a:pPr marL="632385" lvl="1" indent="-172468">
              <a:buFont typeface="Arial" panose="020B0604020202020204" pitchFamily="34" charset="0"/>
              <a:buChar char="•"/>
            </a:pPr>
            <a:r>
              <a:rPr lang="en-US" dirty="0"/>
              <a:t>in the section marked </a:t>
            </a:r>
            <a:r>
              <a:rPr lang="en-US" i="1" dirty="0" err="1"/>
              <a:t>katabasis</a:t>
            </a:r>
            <a:r>
              <a:rPr lang="en-US" dirty="0"/>
              <a:t>, it recommends that exiled aristocrats capable of quality </a:t>
            </a:r>
            <a:r>
              <a:rPr lang="en-US" dirty="0" smtClean="0"/>
              <a:t>leadership </a:t>
            </a:r>
            <a:r>
              <a:rPr lang="en-US" dirty="0"/>
              <a:t>be brought back</a:t>
            </a:r>
          </a:p>
          <a:p>
            <a:pPr marL="632385" lvl="1" indent="-172468">
              <a:buFont typeface="Arial" panose="020B0604020202020204" pitchFamily="34" charset="0"/>
              <a:buChar char="•"/>
            </a:pPr>
            <a:r>
              <a:rPr lang="en-US" dirty="0"/>
              <a:t>that arguably will have been a reference to, among others, Alcibiades, who in 405 will have been in self imposed exile as result of a setback he wasn’t responsible for (</a:t>
            </a:r>
            <a:r>
              <a:rPr lang="en-US" dirty="0" err="1"/>
              <a:t>notium</a:t>
            </a:r>
            <a:r>
              <a:rPr lang="en-US" dirty="0"/>
              <a:t>, 407, Arginusae and trial of generals, 406)</a:t>
            </a:r>
          </a:p>
          <a:p>
            <a:pPr marL="632385" lvl="1" indent="-172468">
              <a:buFont typeface="Arial" panose="020B0604020202020204" pitchFamily="34" charset="0"/>
              <a:buChar char="•"/>
            </a:pPr>
            <a:r>
              <a:rPr lang="en-US" dirty="0"/>
              <a:t>p. 219. the will-take-the-one-with-the-better-advice-back thing. opinions on alc. </a:t>
            </a:r>
            <a:r>
              <a:rPr lang="en-US" dirty="0" err="1"/>
              <a:t>eur</a:t>
            </a:r>
            <a:r>
              <a:rPr lang="en-US" dirty="0"/>
              <a:t> and </a:t>
            </a:r>
            <a:r>
              <a:rPr lang="en-US" dirty="0" err="1"/>
              <a:t>aesch</a:t>
            </a:r>
            <a:r>
              <a:rPr lang="en-US" dirty="0"/>
              <a:t> express the same opinion basically on al. </a:t>
            </a:r>
            <a:r>
              <a:rPr lang="en-US" dirty="0" err="1"/>
              <a:t>eur</a:t>
            </a:r>
            <a:r>
              <a:rPr lang="en-US" dirty="0"/>
              <a:t> clearly, the other "sagely" (but obscurely). similar on other question</a:t>
            </a:r>
          </a:p>
          <a:p>
            <a:pPr marL="172468" indent="-172468">
              <a:buFont typeface="Arial" panose="020B0604020202020204" pitchFamily="34" charset="0"/>
              <a:buChar char="•"/>
            </a:pPr>
            <a:r>
              <a:rPr lang="en-US" dirty="0" smtClean="0"/>
              <a:t>SO</a:t>
            </a:r>
            <a:r>
              <a:rPr lang="en-US" baseline="0" dirty="0" smtClean="0"/>
              <a:t> WHOSE VISION OF TRAGEDY WINS, Asch’s or </a:t>
            </a:r>
            <a:r>
              <a:rPr lang="en-US" baseline="0" dirty="0" err="1" smtClean="0"/>
              <a:t>Eur’s</a:t>
            </a:r>
            <a:r>
              <a:rPr lang="en-US" baseline="0" dirty="0" smtClean="0"/>
              <a:t>?</a:t>
            </a:r>
          </a:p>
          <a:p>
            <a:pPr marL="459917" lvl="1" defTabSz="919833">
              <a:defRPr/>
            </a:pPr>
            <a:r>
              <a:rPr lang="en-US" dirty="0"/>
              <a:t>arguments of two sides very similar: both assume that tragedy should benefit the city, should inculcate desirable behaviors. (161. </a:t>
            </a:r>
            <a:r>
              <a:rPr lang="en-US" dirty="0" err="1"/>
              <a:t>aesch</a:t>
            </a:r>
            <a:r>
              <a:rPr lang="en-US" dirty="0"/>
              <a:t> cross-examines </a:t>
            </a:r>
            <a:r>
              <a:rPr lang="en-US" dirty="0" err="1"/>
              <a:t>eur.</a:t>
            </a:r>
            <a:r>
              <a:rPr lang="en-US" dirty="0"/>
              <a:t> [elenchus] gets </a:t>
            </a:r>
            <a:r>
              <a:rPr lang="en-US" dirty="0" err="1"/>
              <a:t>eur</a:t>
            </a:r>
            <a:r>
              <a:rPr lang="en-US" dirty="0"/>
              <a:t> to say that poets should be admired for "skill and good counsel, and because we make people better members of their communities.")</a:t>
            </a:r>
          </a:p>
          <a:p>
            <a:pPr marL="459917" lvl="1" defTabSz="919833">
              <a:defRPr/>
            </a:pPr>
            <a:r>
              <a:rPr lang="en-US" dirty="0"/>
              <a:t>but differ as to how:</a:t>
            </a:r>
          </a:p>
          <a:p>
            <a:pPr marL="919833" lvl="2" defTabSz="919833">
              <a:defRPr/>
            </a:pPr>
            <a:r>
              <a:rPr lang="en-US" kern="1200" baseline="0" dirty="0" smtClean="0">
                <a:solidFill>
                  <a:schemeClr val="tx1"/>
                </a:solidFill>
                <a:latin typeface="Tahoma" pitchFamily="34" charset="0"/>
                <a:ea typeface="+mn-ea"/>
                <a:cs typeface="+mn-cs"/>
              </a:rPr>
              <a:t>EUR by teaching critical thinking through exemplary clarity of language (</a:t>
            </a:r>
            <a:r>
              <a:rPr lang="en-US" kern="1200" baseline="0" dirty="0" err="1" smtClean="0">
                <a:solidFill>
                  <a:schemeClr val="tx1"/>
                </a:solidFill>
                <a:latin typeface="Tahoma" pitchFamily="34" charset="0"/>
                <a:ea typeface="+mn-ea"/>
                <a:cs typeface="+mn-cs"/>
              </a:rPr>
              <a:t>eur</a:t>
            </a:r>
            <a:r>
              <a:rPr lang="en-US" kern="1200" baseline="0" dirty="0" smtClean="0">
                <a:solidFill>
                  <a:schemeClr val="tx1"/>
                </a:solidFill>
                <a:latin typeface="Tahoma" pitchFamily="34" charset="0"/>
                <a:ea typeface="+mn-ea"/>
                <a:cs typeface="+mn-cs"/>
              </a:rPr>
              <a:t> – “</a:t>
            </a:r>
            <a:r>
              <a:rPr lang="en-US" dirty="0"/>
              <a:t>That's how I encouraged these people to think, by putting rationality and critical thinking into my art, …” [175]; </a:t>
            </a:r>
            <a:r>
              <a:rPr lang="en-US" dirty="0" err="1"/>
              <a:t>eur</a:t>
            </a:r>
            <a:r>
              <a:rPr lang="en-US" dirty="0"/>
              <a:t> taken to be willing to exhibit sub-ideal characters, situations, etc.)</a:t>
            </a:r>
          </a:p>
          <a:p>
            <a:pPr marL="919833" lvl="2" defTabSz="919833">
              <a:defRPr/>
            </a:pPr>
            <a:r>
              <a:rPr lang="en-US" dirty="0" smtClean="0"/>
              <a:t>AESCH by inculcating traditional values</a:t>
            </a:r>
            <a:r>
              <a:rPr lang="en-US" baseline="0" dirty="0" smtClean="0"/>
              <a:t> - </a:t>
            </a:r>
            <a:r>
              <a:rPr lang="en-US" dirty="0" err="1"/>
              <a:t>acc</a:t>
            </a:r>
            <a:r>
              <a:rPr lang="en-US" dirty="0"/>
              <a:t> to </a:t>
            </a:r>
            <a:r>
              <a:rPr lang="en-US" dirty="0" err="1"/>
              <a:t>aesch</a:t>
            </a:r>
            <a:r>
              <a:rPr lang="en-US" dirty="0"/>
              <a:t>, </a:t>
            </a:r>
            <a:r>
              <a:rPr lang="en-US" dirty="0" err="1"/>
              <a:t>eur</a:t>
            </a:r>
            <a:r>
              <a:rPr lang="en-US" dirty="0"/>
              <a:t> has corrupted </a:t>
            </a:r>
            <a:r>
              <a:rPr lang="en-US" dirty="0" err="1"/>
              <a:t>aeschylus</a:t>
            </a:r>
            <a:r>
              <a:rPr lang="en-US" dirty="0"/>
              <a:t>-ennobled </a:t>
            </a:r>
            <a:r>
              <a:rPr lang="en-US" dirty="0" err="1"/>
              <a:t>athenians</a:t>
            </a:r>
            <a:r>
              <a:rPr lang="en-US" dirty="0"/>
              <a:t>. </a:t>
            </a:r>
            <a:r>
              <a:rPr lang="en-US" dirty="0" err="1"/>
              <a:t>aesch</a:t>
            </a:r>
            <a:r>
              <a:rPr lang="en-US" dirty="0"/>
              <a:t> inspired military virtue. note citation of </a:t>
            </a:r>
            <a:r>
              <a:rPr lang="en-US" dirty="0" err="1"/>
              <a:t>persians</a:t>
            </a:r>
            <a:r>
              <a:rPr lang="en-US" dirty="0"/>
              <a:t>. attacks immorality of </a:t>
            </a:r>
            <a:r>
              <a:rPr lang="en-US" dirty="0" err="1"/>
              <a:t>eur's</a:t>
            </a:r>
            <a:r>
              <a:rPr lang="en-US" dirty="0"/>
              <a:t> characters. (what about </a:t>
            </a:r>
            <a:r>
              <a:rPr lang="en-US" dirty="0" err="1"/>
              <a:t>aesch's</a:t>
            </a:r>
            <a:r>
              <a:rPr lang="en-US" dirty="0"/>
              <a:t> immoral characters? - "and no one can find a lustful woman in anything I ever composed.") poets are teachers to adults. must suppress the </a:t>
            </a:r>
            <a:r>
              <a:rPr lang="en-US" dirty="0" err="1"/>
              <a:t>innmoral</a:t>
            </a:r>
            <a:r>
              <a:rPr lang="en-US" dirty="0"/>
              <a:t> exemplum. treatment of royalty as if common. overturned manly training, proper deference to authority.</a:t>
            </a:r>
          </a:p>
          <a:p>
            <a:pPr marL="919833" lvl="2" defTabSz="919833">
              <a:defRPr/>
            </a:pPr>
            <a:r>
              <a:rPr lang="en-US" dirty="0"/>
              <a:t>EUR clear expression.</a:t>
            </a:r>
          </a:p>
          <a:p>
            <a:pPr marL="919833" lvl="2" defTabSz="919833">
              <a:defRPr/>
            </a:pPr>
            <a:r>
              <a:rPr lang="en-US" dirty="0"/>
              <a:t>AESCH weighty expression.</a:t>
            </a:r>
          </a:p>
          <a:p>
            <a:pPr lvl="2"/>
            <a:r>
              <a:rPr lang="en-US" dirty="0"/>
              <a:t>D’s judgment: 217. d on the 2 poets. "One I consider a master, the other I enjoy.” </a:t>
            </a:r>
            <a:r>
              <a:rPr lang="el-GR" dirty="0"/>
              <a:t>1413 τὸν μὲν γὰρ ἡγοῦμαι σοφόν, τῷ δ᾽ ἥδομαι.</a:t>
            </a:r>
          </a:p>
          <a:p>
            <a:pPr marL="919833" lvl="2" defTabSz="919833">
              <a:defRPr/>
            </a:pPr>
            <a:r>
              <a:rPr lang="en-US" dirty="0"/>
              <a:t>validity of political advice? but how do they really differ? only as to style of presentation. note, at any rate, assumption that tragedy should by implication engage issues of the day.</a:t>
            </a:r>
            <a:endParaRPr lang="en-US" dirty="0" smtClean="0"/>
          </a:p>
          <a:p>
            <a:pPr marL="632385" lvl="1" indent="-172468">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2199287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a:t>so here, then, is my point. in </a:t>
            </a:r>
            <a:r>
              <a:rPr lang="en-US" dirty="0" smtClean="0"/>
              <a:t>405 </a:t>
            </a:r>
            <a:r>
              <a:rPr lang="en-US" dirty="0"/>
              <a:t>bce, the year of the </a:t>
            </a:r>
            <a:r>
              <a:rPr lang="en-US" dirty="0" smtClean="0"/>
              <a:t>initial production </a:t>
            </a:r>
            <a:r>
              <a:rPr lang="en-US" dirty="0"/>
              <a:t>of frogs, a play that is about – in a word – tragedy, Athens was undergoing tragedies (in the non-literary sense of the word) of its own</a:t>
            </a:r>
          </a:p>
          <a:p>
            <a:pPr marL="172468" indent="-172468">
              <a:buFont typeface="Arial" panose="020B0604020202020204" pitchFamily="34" charset="0"/>
              <a:buChar char="•"/>
            </a:pPr>
            <a:r>
              <a:rPr lang="en-US" dirty="0"/>
              <a:t>the loss of its greatest tragedians</a:t>
            </a:r>
          </a:p>
          <a:p>
            <a:pPr marL="172468" indent="-172468">
              <a:buFont typeface="Arial" panose="020B0604020202020204" pitchFamily="34" charset="0"/>
              <a:buChar char="•"/>
            </a:pPr>
            <a:r>
              <a:rPr lang="en-US" dirty="0"/>
              <a:t>the loss of its empire and of its leading position in the </a:t>
            </a:r>
            <a:r>
              <a:rPr lang="en-US" dirty="0" err="1"/>
              <a:t>greek</a:t>
            </a:r>
            <a:r>
              <a:rPr lang="en-US" dirty="0"/>
              <a:t> world</a:t>
            </a:r>
          </a:p>
          <a:p>
            <a:r>
              <a:rPr lang="en-US" dirty="0"/>
              <a:t>so we come back, then, not just to our opening quotation (chorus: “May I utter much that's funny, / and also much that’s serious,” p. 79) but to the leading concerns of the Williams reading, especially the relationship between tragedy and real life</a:t>
            </a:r>
          </a:p>
          <a:p>
            <a:pPr marL="172468" indent="-172468">
              <a:buFont typeface="Arial" panose="020B0604020202020204" pitchFamily="34" charset="0"/>
              <a:buChar char="•"/>
            </a:pPr>
            <a:r>
              <a:rPr lang="en-US" dirty="0"/>
              <a:t>for Williams, the proposition that tragedy can – and should – respond to the crises and preoccupations of real human beings</a:t>
            </a:r>
          </a:p>
          <a:p>
            <a:pPr marL="172468" indent="-172468">
              <a:buFont typeface="Arial" panose="020B0604020202020204" pitchFamily="34" charset="0"/>
              <a:buChar char="•"/>
            </a:pPr>
            <a:r>
              <a:rPr lang="en-US" dirty="0"/>
              <a:t>for Aristophanes in his frogs, the proposition, if we can take it seriously, that tragedy has something crucial to offer the city in its crisis</a:t>
            </a:r>
          </a:p>
          <a:p>
            <a:r>
              <a:rPr lang="en-US" dirty="0"/>
              <a:t>basic idea, "central argument": the deep relations between the actual forms of our history and the tragic forms within which these are perceived, articulated, and reshaped" (208).</a:t>
            </a:r>
          </a:p>
          <a:p>
            <a:r>
              <a:rPr lang="en-US" dirty="0"/>
              <a:t>13. on the book as crossroads between experience, literature, academic theoretical debates. w's own personal experience tragedies and its connection to tragedies of his age.</a:t>
            </a:r>
          </a:p>
          <a:p>
            <a:r>
              <a:rPr lang="en-US" dirty="0"/>
              <a:t>14. the "powerful presence" of surviving tragic lit. the problem of connecting experiential </a:t>
            </a:r>
            <a:r>
              <a:rPr lang="en-US" dirty="0" smtClean="0"/>
              <a:t>tragedy with </a:t>
            </a:r>
            <a:r>
              <a:rPr lang="en-US" dirty="0"/>
              <a:t>lit tragedy and </a:t>
            </a:r>
            <a:r>
              <a:rPr lang="en-US" dirty="0" err="1"/>
              <a:t>esp</a:t>
            </a:r>
            <a:r>
              <a:rPr lang="en-US" dirty="0"/>
              <a:t> with theories thereof. tragedy, experiential or lit</a:t>
            </a:r>
          </a:p>
          <a:p>
            <a:r>
              <a:rPr lang="en-US" dirty="0"/>
              <a:t>15. examination of the tradition will shed light on the problem of relating fictive to lived tragedy.</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352828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a:t>so we are going to explore the following questions today:</a:t>
            </a:r>
          </a:p>
          <a:p>
            <a:pPr marL="172468" indent="-172468">
              <a:buFont typeface="Arial" panose="020B0604020202020204" pitchFamily="34" charset="0"/>
              <a:buChar char="•"/>
            </a:pPr>
            <a:r>
              <a:rPr lang="en-US" dirty="0"/>
              <a:t>is there, in fact, a serious component to frogs?</a:t>
            </a:r>
          </a:p>
          <a:p>
            <a:pPr marL="172468" indent="-172468">
              <a:buFont typeface="Arial" panose="020B0604020202020204" pitchFamily="34" charset="0"/>
              <a:buChar char="•"/>
            </a:pPr>
            <a:r>
              <a:rPr lang="en-US" dirty="0"/>
              <a:t>if so, what, if anything, does that seem to have to do with whatever the play seems to say about what tragedy had to offer an Athens in crisis</a:t>
            </a:r>
          </a:p>
          <a:p>
            <a:pPr marL="172468" indent="-172468">
              <a:buFont typeface="Arial" panose="020B0604020202020204" pitchFamily="34" charset="0"/>
              <a:buChar char="•"/>
            </a:pPr>
            <a:r>
              <a:rPr lang="en-US" dirty="0"/>
              <a:t>and what, if anything, can that tell us about tragic genre itself</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2902006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pPr marL="172468" indent="-172468">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548294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8</a:t>
            </a:fld>
            <a:endParaRPr lang="en-US" dirty="0"/>
          </a:p>
        </p:txBody>
      </p:sp>
      <p:sp>
        <p:nvSpPr>
          <p:cNvPr id="12" name="Slide Image Placeholder 11"/>
          <p:cNvSpPr>
            <a:spLocks noGrp="1" noRot="1" noChangeAspect="1"/>
          </p:cNvSpPr>
          <p:nvPr>
            <p:ph type="sldImg"/>
          </p:nvPr>
        </p:nvSpPr>
        <p:spPr>
          <a:xfrm>
            <a:off x="1682750" y="487363"/>
            <a:ext cx="3738563" cy="2103437"/>
          </a:xfrm>
        </p:spPr>
      </p:sp>
      <p:sp>
        <p:nvSpPr>
          <p:cNvPr id="13" name="Notes Placeholder 1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115572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D448930C-0216-455C-AA87-49648409F6B9}" type="slidenum">
              <a:rPr lang="en-US" smtClean="0"/>
              <a:pPr/>
              <a:t>9</a:t>
            </a:fld>
            <a:endParaRPr lang="en-US"/>
          </a:p>
        </p:txBody>
      </p:sp>
      <p:sp>
        <p:nvSpPr>
          <p:cNvPr id="21507" name="Rectangle 3"/>
          <p:cNvSpPr>
            <a:spLocks noGrp="1" noChangeArrowheads="1"/>
          </p:cNvSpPr>
          <p:nvPr>
            <p:ph type="body" idx="1"/>
          </p:nvPr>
        </p:nvSpPr>
        <p:spPr/>
        <p:txBody>
          <a:bodyPr>
            <a:normAutofit fontScale="92500"/>
          </a:bodyPr>
          <a:lstStyle/>
          <a:p>
            <a:r>
              <a:rPr lang="en-US" dirty="0" smtClean="0"/>
              <a:t>Historical</a:t>
            </a:r>
          </a:p>
          <a:p>
            <a:r>
              <a:rPr lang="en-US" dirty="0" smtClean="0"/>
              <a:t>Production</a:t>
            </a:r>
          </a:p>
          <a:p>
            <a:pPr lvl="1"/>
            <a:r>
              <a:rPr lang="en-US" dirty="0" smtClean="0"/>
              <a:t>405 BCE</a:t>
            </a:r>
          </a:p>
          <a:p>
            <a:pPr lvl="1"/>
            <a:r>
              <a:rPr lang="en-US" dirty="0" smtClean="0"/>
              <a:t>Lenaea (Jan/Feb)</a:t>
            </a:r>
          </a:p>
          <a:p>
            <a:pPr lvl="2"/>
            <a:r>
              <a:rPr lang="en-US" dirty="0" err="1" smtClean="0"/>
              <a:t>lenaea</a:t>
            </a:r>
            <a:r>
              <a:rPr lang="en-US" dirty="0" smtClean="0"/>
              <a:t> = </a:t>
            </a:r>
            <a:r>
              <a:rPr lang="en-US" dirty="0" err="1" smtClean="0"/>
              <a:t>dio</a:t>
            </a:r>
            <a:r>
              <a:rPr lang="en-US" dirty="0" smtClean="0"/>
              <a:t> fest. ordinarily 5 comedies, but during war, cut back to 3. no non-citizens permitted.</a:t>
            </a:r>
            <a:endParaRPr lang="el-GR" dirty="0" smtClean="0"/>
          </a:p>
          <a:p>
            <a:pPr lvl="1"/>
            <a:r>
              <a:rPr lang="el-GR" dirty="0" smtClean="0"/>
              <a:t>1st </a:t>
            </a:r>
            <a:r>
              <a:rPr lang="en-US" dirty="0" smtClean="0"/>
              <a:t>prize, crown, encore</a:t>
            </a:r>
          </a:p>
          <a:p>
            <a:r>
              <a:rPr lang="el-GR" dirty="0" smtClean="0"/>
              <a:t>Politic</a:t>
            </a:r>
            <a:r>
              <a:rPr lang="en-US" dirty="0" smtClean="0"/>
              <a:t>s</a:t>
            </a:r>
            <a:r>
              <a:rPr lang="el-GR" dirty="0" smtClean="0"/>
              <a:t> etc.</a:t>
            </a:r>
            <a:endParaRPr lang="en-US" dirty="0" smtClean="0"/>
          </a:p>
          <a:p>
            <a:pPr lvl="1"/>
            <a:r>
              <a:rPr lang="el-GR" dirty="0" smtClean="0"/>
              <a:t>413 Sicilian disaster</a:t>
            </a:r>
          </a:p>
          <a:p>
            <a:pPr lvl="1"/>
            <a:r>
              <a:rPr lang="el-GR" dirty="0" smtClean="0"/>
              <a:t>411 exile of oligarchs</a:t>
            </a:r>
            <a:endParaRPr lang="en-US" dirty="0" smtClean="0"/>
          </a:p>
          <a:p>
            <a:pPr lvl="2"/>
            <a:r>
              <a:rPr lang="en-US" dirty="0" err="1" smtClean="0"/>
              <a:t>arginusae</a:t>
            </a:r>
            <a:r>
              <a:rPr lang="en-US" dirty="0" smtClean="0"/>
              <a:t>, 406</a:t>
            </a:r>
          </a:p>
          <a:p>
            <a:pPr lvl="1"/>
            <a:r>
              <a:rPr lang="en-US" dirty="0" smtClean="0"/>
              <a:t>405</a:t>
            </a:r>
          </a:p>
          <a:p>
            <a:pPr lvl="2"/>
            <a:r>
              <a:rPr lang="en-US" dirty="0" smtClean="0"/>
              <a:t>material pressures</a:t>
            </a:r>
          </a:p>
          <a:p>
            <a:pPr lvl="2"/>
            <a:r>
              <a:rPr lang="en-US" dirty="0" smtClean="0"/>
              <a:t>military uncertainties</a:t>
            </a:r>
            <a:endParaRPr lang="el-GR" dirty="0" smtClean="0"/>
          </a:p>
          <a:p>
            <a:pPr lvl="2"/>
            <a:r>
              <a:rPr lang="en-US" dirty="0" smtClean="0"/>
              <a:t>political tension</a:t>
            </a:r>
          </a:p>
          <a:p>
            <a:pPr lvl="1"/>
            <a:r>
              <a:rPr lang="el-GR" dirty="0" smtClean="0"/>
              <a:t>404</a:t>
            </a:r>
          </a:p>
          <a:p>
            <a:pPr lvl="2"/>
            <a:r>
              <a:rPr lang="en-US" dirty="0" err="1" smtClean="0"/>
              <a:t>aegos</a:t>
            </a:r>
            <a:r>
              <a:rPr lang="en-US" dirty="0" smtClean="0"/>
              <a:t> </a:t>
            </a:r>
            <a:r>
              <a:rPr lang="en-US" dirty="0" err="1" smtClean="0"/>
              <a:t>potamoi</a:t>
            </a:r>
            <a:r>
              <a:rPr lang="en-US" dirty="0" smtClean="0"/>
              <a:t>, 404</a:t>
            </a:r>
          </a:p>
          <a:p>
            <a:pPr lvl="2"/>
            <a:r>
              <a:rPr lang="el-GR" dirty="0" smtClean="0"/>
              <a:t>final defeat</a:t>
            </a:r>
          </a:p>
          <a:p>
            <a:pPr lvl="2"/>
            <a:r>
              <a:rPr lang="el-GR" dirty="0" smtClean="0"/>
              <a:t>democracy dissolved</a:t>
            </a:r>
            <a:endParaRPr lang="en-US" dirty="0" smtClean="0"/>
          </a:p>
          <a:p>
            <a:r>
              <a:rPr lang="en-US" dirty="0" smtClean="0"/>
              <a:t>Religious</a:t>
            </a:r>
          </a:p>
          <a:p>
            <a:r>
              <a:rPr lang="en-US" dirty="0" smtClean="0"/>
              <a:t>Dionysian festival</a:t>
            </a:r>
          </a:p>
          <a:p>
            <a:r>
              <a:rPr lang="en-US" dirty="0" smtClean="0"/>
              <a:t>mystery (Eleusinian) evocations</a:t>
            </a:r>
          </a:p>
          <a:p>
            <a:pPr lvl="1"/>
            <a:r>
              <a:rPr lang="en-US" dirty="0" smtClean="0"/>
              <a:t>Demeter, Persephone, Iacchos-Dionysos</a:t>
            </a:r>
          </a:p>
          <a:p>
            <a:pPr lvl="1"/>
            <a:r>
              <a:rPr lang="en-US" dirty="0" smtClean="0"/>
              <a:t>ritual insult</a:t>
            </a:r>
          </a:p>
          <a:p>
            <a:pPr lvl="1"/>
            <a:r>
              <a:rPr lang="en-US" dirty="0" smtClean="0"/>
              <a:t>Chorus of Initiates</a:t>
            </a:r>
          </a:p>
          <a:p>
            <a:pPr lvl="2"/>
            <a:r>
              <a:rPr lang="en-US" dirty="0" smtClean="0"/>
              <a:t>us???</a:t>
            </a:r>
          </a:p>
          <a:p>
            <a:r>
              <a:rPr lang="en-US" dirty="0" smtClean="0"/>
              <a:t>Dramatic</a:t>
            </a:r>
          </a:p>
          <a:p>
            <a:r>
              <a:rPr lang="en-US" dirty="0" err="1" smtClean="0"/>
              <a:t>Aischylos</a:t>
            </a:r>
            <a:r>
              <a:rPr lang="en-US" dirty="0" smtClean="0"/>
              <a:t>, </a:t>
            </a:r>
            <a:r>
              <a:rPr lang="en-US" dirty="0" err="1" smtClean="0"/>
              <a:t>Sophokles</a:t>
            </a:r>
            <a:r>
              <a:rPr lang="en-US" dirty="0" smtClean="0"/>
              <a:t>, Euripides, Agathon dead</a:t>
            </a:r>
          </a:p>
          <a:p>
            <a:r>
              <a:rPr lang="en-US" dirty="0" smtClean="0"/>
              <a:t>Dionysos “yearning”</a:t>
            </a:r>
          </a:p>
          <a:p>
            <a:r>
              <a:rPr lang="en-US" dirty="0" smtClean="0"/>
              <a:t>Athens bereft, desperate</a:t>
            </a:r>
          </a:p>
        </p:txBody>
      </p:sp>
      <p:sp>
        <p:nvSpPr>
          <p:cNvPr id="8" name="Slide Image Placeholder 7"/>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883969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 y="0"/>
            <a:ext cx="12192000"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374890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aristophanes frogs</a:t>
            </a:r>
            <a:endParaRPr lang="en-US"/>
          </a:p>
        </p:txBody>
      </p:sp>
      <p:sp>
        <p:nvSpPr>
          <p:cNvPr id="4" name="Date Placeholder 3"/>
          <p:cNvSpPr>
            <a:spLocks noGrp="1"/>
          </p:cNvSpPr>
          <p:nvPr>
            <p:ph type="dt" sz="half" idx="10"/>
          </p:nvPr>
        </p:nvSpPr>
        <p:spPr/>
        <p:txBody>
          <a:bodyPr/>
          <a:lstStyle/>
          <a:p>
            <a:r>
              <a:rPr lang="en-US" smtClean="0"/>
              <a:t>14-nov-17</a:t>
            </a:r>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Tree>
    <p:extLst>
      <p:ext uri="{BB962C8B-B14F-4D97-AF65-F5344CB8AC3E}">
        <p14:creationId xmlns:p14="http://schemas.microsoft.com/office/powerpoint/2010/main" val="282635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aristophanes frogs</a:t>
            </a:r>
            <a:endParaRPr lang="en-US"/>
          </a:p>
        </p:txBody>
      </p:sp>
      <p:sp>
        <p:nvSpPr>
          <p:cNvPr id="4" name="Date Placeholder 3"/>
          <p:cNvSpPr>
            <a:spLocks noGrp="1"/>
          </p:cNvSpPr>
          <p:nvPr>
            <p:ph type="dt" sz="half" idx="10"/>
          </p:nvPr>
        </p:nvSpPr>
        <p:spPr/>
        <p:txBody>
          <a:bodyPr/>
          <a:lstStyle/>
          <a:p>
            <a:r>
              <a:rPr lang="en-US" smtClean="0"/>
              <a:t>14-nov-17</a:t>
            </a:r>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Tree>
    <p:extLst>
      <p:ext uri="{BB962C8B-B14F-4D97-AF65-F5344CB8AC3E}">
        <p14:creationId xmlns:p14="http://schemas.microsoft.com/office/powerpoint/2010/main" val="143660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25292614"/>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244809160"/>
      </p:ext>
    </p:extLst>
  </p:cSld>
  <p:clrMapOvr>
    <a:masterClrMapping/>
  </p:clrMapOvr>
  <p:transition spd="slow"/>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aristophanes frogs</a:t>
            </a:r>
            <a:endParaRPr lang="en-US"/>
          </a:p>
        </p:txBody>
      </p:sp>
      <p:sp>
        <p:nvSpPr>
          <p:cNvPr id="4" name="Date Placeholder 3"/>
          <p:cNvSpPr>
            <a:spLocks noGrp="1"/>
          </p:cNvSpPr>
          <p:nvPr>
            <p:ph type="dt" sz="half" idx="10"/>
          </p:nvPr>
        </p:nvSpPr>
        <p:spPr>
          <a:xfrm>
            <a:off x="6003633" y="6408109"/>
            <a:ext cx="184731" cy="261610"/>
          </a:xfrm>
        </p:spPr>
        <p:txBody>
          <a:bodyPr/>
          <a:lstStyle/>
          <a:p>
            <a:r>
              <a:rPr lang="en-US" smtClean="0"/>
              <a:t>14-nov-17</a:t>
            </a:r>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fld id="{C84949BF-B90B-4E25-9A47-07E9FB3241D4}" type="slidenum">
              <a:rPr lang="en-US" smtClean="0"/>
              <a:pPr/>
              <a:t>‹#›</a:t>
            </a:fld>
            <a:endParaRPr lang="en-US"/>
          </a:p>
        </p:txBody>
      </p:sp>
    </p:spTree>
    <p:extLst>
      <p:ext uri="{BB962C8B-B14F-4D97-AF65-F5344CB8AC3E}">
        <p14:creationId xmlns:p14="http://schemas.microsoft.com/office/powerpoint/2010/main" val="17931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20406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aristophanes frogs</a:t>
            </a:r>
            <a:endParaRPr lang="en-US"/>
          </a:p>
        </p:txBody>
      </p:sp>
      <p:sp>
        <p:nvSpPr>
          <p:cNvPr id="5" name="Date Placeholder 4"/>
          <p:cNvSpPr>
            <a:spLocks noGrp="1"/>
          </p:cNvSpPr>
          <p:nvPr>
            <p:ph type="dt" sz="half" idx="10"/>
          </p:nvPr>
        </p:nvSpPr>
        <p:spPr/>
        <p:txBody>
          <a:bodyPr/>
          <a:lstStyle/>
          <a:p>
            <a:r>
              <a:rPr lang="en-US" smtClean="0"/>
              <a:t>14-nov-17</a:t>
            </a:r>
            <a:endParaRPr lang="en-US" dirty="0"/>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90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aristophanes frogs</a:t>
            </a:r>
            <a:endParaRPr lang="en-US"/>
          </a:p>
        </p:txBody>
      </p:sp>
      <p:sp>
        <p:nvSpPr>
          <p:cNvPr id="7" name="Date Placeholder 6"/>
          <p:cNvSpPr>
            <a:spLocks noGrp="1"/>
          </p:cNvSpPr>
          <p:nvPr>
            <p:ph type="dt" sz="half" idx="10"/>
          </p:nvPr>
        </p:nvSpPr>
        <p:spPr/>
        <p:txBody>
          <a:bodyPr/>
          <a:lstStyle/>
          <a:p>
            <a:r>
              <a:rPr lang="en-US" smtClean="0"/>
              <a:t>14-nov-17</a:t>
            </a:r>
            <a:endParaRPr lang="en-US" dirty="0"/>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3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24125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85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aristophanes frogs</a:t>
            </a:r>
            <a:endParaRPr lang="en-US"/>
          </a:p>
        </p:txBody>
      </p:sp>
      <p:sp>
        <p:nvSpPr>
          <p:cNvPr id="5" name="Date Placeholder 4"/>
          <p:cNvSpPr>
            <a:spLocks noGrp="1"/>
          </p:cNvSpPr>
          <p:nvPr>
            <p:ph type="dt" sz="half" idx="10"/>
          </p:nvPr>
        </p:nvSpPr>
        <p:spPr/>
        <p:txBody>
          <a:bodyPr/>
          <a:lstStyle/>
          <a:p>
            <a:r>
              <a:rPr lang="en-US" smtClean="0"/>
              <a:t>14-nov-17</a:t>
            </a:r>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Tree>
    <p:extLst>
      <p:ext uri="{BB962C8B-B14F-4D97-AF65-F5344CB8AC3E}">
        <p14:creationId xmlns:p14="http://schemas.microsoft.com/office/powerpoint/2010/main" val="397339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aristophanes frogs</a:t>
            </a:r>
            <a:endParaRPr lang="en-US"/>
          </a:p>
        </p:txBody>
      </p:sp>
      <p:sp>
        <p:nvSpPr>
          <p:cNvPr id="5" name="Date Placeholder 4"/>
          <p:cNvSpPr>
            <a:spLocks noGrp="1"/>
          </p:cNvSpPr>
          <p:nvPr>
            <p:ph type="dt" sz="half" idx="10"/>
          </p:nvPr>
        </p:nvSpPr>
        <p:spPr/>
        <p:txBody>
          <a:bodyPr/>
          <a:lstStyle/>
          <a:p>
            <a:r>
              <a:rPr lang="en-US" smtClean="0"/>
              <a:t>14-nov-17</a:t>
            </a:r>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Tree>
    <p:extLst>
      <p:ext uri="{BB962C8B-B14F-4D97-AF65-F5344CB8AC3E}">
        <p14:creationId xmlns:p14="http://schemas.microsoft.com/office/powerpoint/2010/main" val="247660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aristophanes frogs</a:t>
            </a:r>
            <a:endParaRPr lang="en-US"/>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14-nov-17</a:t>
            </a:r>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5105F9F-A147-4999-9337-ABC437A27969}" type="slidenum">
              <a:rPr lang="en-US" smtClean="0"/>
              <a:pPr/>
              <a:t>‹#›</a:t>
            </a:fld>
            <a:endParaRPr lang="en-US"/>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60755162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wmf"/><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youtu.be/yYYQIn_sC-4?t=618"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10" name="j038845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5943600" y="3276600"/>
            <a:ext cx="304800" cy="304800"/>
          </a:xfrm>
          <a:prstGeom prst="rect">
            <a:avLst/>
          </a:prstGeom>
        </p:spPr>
      </p:pic>
      <p:sp>
        <p:nvSpPr>
          <p:cNvPr id="2" name="Title 1"/>
          <p:cNvSpPr>
            <a:spLocks noGrp="1"/>
          </p:cNvSpPr>
          <p:nvPr>
            <p:ph type="ctrTitle"/>
          </p:nvPr>
        </p:nvSpPr>
        <p:spPr>
          <a:xfrm>
            <a:off x="406400" y="533400"/>
            <a:ext cx="11379200" cy="1470025"/>
          </a:xfrm>
        </p:spPr>
        <p:txBody>
          <a:bodyPr/>
          <a:lstStyle/>
          <a:p>
            <a:r>
              <a:rPr lang="en-US" dirty="0" smtClean="0"/>
              <a:t>Aristophanes’ </a:t>
            </a:r>
            <a:r>
              <a:rPr lang="en-US" i="1" dirty="0" smtClean="0"/>
              <a:t>Frogs</a:t>
            </a:r>
            <a:endParaRPr lang="en-US" i="1" dirty="0"/>
          </a:p>
        </p:txBody>
      </p:sp>
      <p:sp>
        <p:nvSpPr>
          <p:cNvPr id="3" name="Subtitle 2"/>
          <p:cNvSpPr>
            <a:spLocks noGrp="1"/>
          </p:cNvSpPr>
          <p:nvPr>
            <p:ph type="subTitle" idx="1"/>
          </p:nvPr>
        </p:nvSpPr>
        <p:spPr>
          <a:xfrm>
            <a:off x="406400" y="2289174"/>
            <a:ext cx="11379200" cy="1752600"/>
          </a:xfrm>
        </p:spPr>
        <p:txBody>
          <a:bodyPr/>
          <a:lstStyle/>
          <a:p>
            <a:r>
              <a:rPr lang="en-US" dirty="0" smtClean="0">
                <a:solidFill>
                  <a:srgbClr val="FFFF00"/>
                </a:solidFill>
              </a:rPr>
              <a:t>Drama to the Rescue?</a:t>
            </a:r>
            <a:endParaRPr lang="en-US" dirty="0">
              <a:solidFill>
                <a:srgbClr val="FFFF00"/>
              </a:solidFill>
            </a:endParaRPr>
          </a:p>
        </p:txBody>
      </p:sp>
      <p:pic>
        <p:nvPicPr>
          <p:cNvPr id="5" name="Picture 6"/>
          <p:cNvPicPr>
            <a:picLocks noChangeAspect="1" noChangeArrowheads="1"/>
          </p:cNvPicPr>
          <p:nvPr/>
        </p:nvPicPr>
        <p:blipFill>
          <a:blip r:embed="rId6" cstate="print"/>
          <a:srcRect/>
          <a:stretch>
            <a:fillRect/>
          </a:stretch>
        </p:blipFill>
        <p:spPr bwMode="auto">
          <a:xfrm>
            <a:off x="6640149" y="3733800"/>
            <a:ext cx="2616928" cy="2646520"/>
          </a:xfrm>
          <a:prstGeom prst="rect">
            <a:avLst/>
          </a:prstGeom>
          <a:noFill/>
          <a:ln w="9525">
            <a:noFill/>
            <a:miter lim="800000"/>
            <a:headEnd/>
            <a:tailEnd/>
          </a:ln>
          <a:effectLst/>
        </p:spPr>
      </p:pic>
      <p:pic>
        <p:nvPicPr>
          <p:cNvPr id="6" name="Picture 7" descr="na01035_"/>
          <p:cNvPicPr>
            <a:picLocks noChangeAspect="1" noChangeArrowheads="1"/>
          </p:cNvPicPr>
          <p:nvPr/>
        </p:nvPicPr>
        <p:blipFill>
          <a:blip r:embed="rId7" cstate="print"/>
          <a:srcRect/>
          <a:stretch>
            <a:fillRect/>
          </a:stretch>
        </p:blipFill>
        <p:spPr bwMode="auto">
          <a:xfrm>
            <a:off x="2263252" y="4360550"/>
            <a:ext cx="3957096" cy="1902450"/>
          </a:xfrm>
          <a:prstGeom prst="rect">
            <a:avLst/>
          </a:prstGeom>
          <a:noFill/>
        </p:spPr>
      </p:pic>
    </p:spTree>
    <p:extLst>
      <p:ext uri="{BB962C8B-B14F-4D97-AF65-F5344CB8AC3E}">
        <p14:creationId xmlns:p14="http://schemas.microsoft.com/office/powerpoint/2010/main" val="2500152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1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047669" y="198439"/>
            <a:ext cx="2096663" cy="769441"/>
          </a:xfrm>
          <a:noFill/>
        </p:spPr>
        <p:txBody>
          <a:bodyPr>
            <a:normAutofit fontScale="90000"/>
          </a:bodyPr>
          <a:lstStyle/>
          <a:p>
            <a:r>
              <a:rPr lang="en-US" dirty="0" smtClean="0"/>
              <a:t>Analysis</a:t>
            </a:r>
            <a:endParaRPr lang="en-US" dirty="0"/>
          </a:p>
        </p:txBody>
      </p:sp>
      <p:sp>
        <p:nvSpPr>
          <p:cNvPr id="39939" name="Rectangle 3"/>
          <p:cNvSpPr>
            <a:spLocks noGrp="1" noChangeArrowheads="1"/>
          </p:cNvSpPr>
          <p:nvPr>
            <p:ph sz="half" idx="1"/>
          </p:nvPr>
        </p:nvSpPr>
        <p:spPr>
          <a:xfrm>
            <a:off x="1233600" y="1219200"/>
            <a:ext cx="4709961" cy="5562600"/>
          </a:xfrm>
        </p:spPr>
        <p:txBody>
          <a:bodyPr>
            <a:normAutofit fontScale="55000" lnSpcReduction="20000"/>
          </a:bodyPr>
          <a:lstStyle/>
          <a:p>
            <a:r>
              <a:rPr lang="en-US" dirty="0" smtClean="0"/>
              <a:t>Prologue</a:t>
            </a:r>
          </a:p>
          <a:p>
            <a:pPr lvl="1"/>
            <a:r>
              <a:rPr lang="en-US" dirty="0" smtClean="0"/>
              <a:t>Xanthias</a:t>
            </a:r>
            <a:r>
              <a:rPr lang="en-US" dirty="0" smtClean="0"/>
              <a:t>, Dionysus, Heracles, Corpse, Charon</a:t>
            </a:r>
          </a:p>
          <a:p>
            <a:r>
              <a:rPr lang="en-US" dirty="0" smtClean="0"/>
              <a:t>Choral dialogue, </a:t>
            </a:r>
            <a:r>
              <a:rPr lang="en-US" i="1" dirty="0" smtClean="0"/>
              <a:t>agōn</a:t>
            </a:r>
            <a:endParaRPr lang="en-US" dirty="0" smtClean="0"/>
          </a:p>
          <a:p>
            <a:pPr lvl="1"/>
            <a:r>
              <a:rPr lang="en-US" dirty="0" smtClean="0"/>
              <a:t>Frog Chorus, Dionysus</a:t>
            </a:r>
          </a:p>
          <a:p>
            <a:r>
              <a:rPr lang="en-US" dirty="0" smtClean="0"/>
              <a:t>Scene</a:t>
            </a:r>
          </a:p>
          <a:p>
            <a:pPr lvl="1"/>
            <a:r>
              <a:rPr lang="en-US" dirty="0" smtClean="0"/>
              <a:t>Charon</a:t>
            </a:r>
            <a:r>
              <a:rPr lang="en-US" dirty="0" smtClean="0"/>
              <a:t>, Dionysus, Xanthias (</a:t>
            </a:r>
            <a:r>
              <a:rPr lang="el-GR" dirty="0" smtClean="0"/>
              <a:t>Empusa</a:t>
            </a:r>
            <a:r>
              <a:rPr lang="en-US" dirty="0" smtClean="0"/>
              <a:t>)</a:t>
            </a:r>
          </a:p>
          <a:p>
            <a:r>
              <a:rPr lang="en-US" i="1" dirty="0" smtClean="0"/>
              <a:t>Parodos</a:t>
            </a:r>
            <a:endParaRPr lang="en-US" dirty="0" smtClean="0"/>
          </a:p>
          <a:p>
            <a:pPr lvl="1"/>
            <a:r>
              <a:rPr lang="en-US" dirty="0" smtClean="0"/>
              <a:t>Lyric</a:t>
            </a:r>
            <a:r>
              <a:rPr lang="en-US" dirty="0" smtClean="0"/>
              <a:t>, chanting, dialogue. Mystic Chorus of initiates, Dionysus, Xanthias</a:t>
            </a:r>
          </a:p>
          <a:p>
            <a:r>
              <a:rPr lang="en-US" dirty="0" smtClean="0"/>
              <a:t>Scene</a:t>
            </a:r>
          </a:p>
          <a:p>
            <a:pPr lvl="1"/>
            <a:r>
              <a:rPr lang="en-US" dirty="0" smtClean="0"/>
              <a:t>Dionysus</a:t>
            </a:r>
            <a:r>
              <a:rPr lang="en-US" dirty="0" smtClean="0"/>
              <a:t>, Xanthias, Aeacus, Maid</a:t>
            </a:r>
          </a:p>
        </p:txBody>
      </p:sp>
      <p:sp>
        <p:nvSpPr>
          <p:cNvPr id="39940" name="Rectangle 4"/>
          <p:cNvSpPr>
            <a:spLocks noGrp="1" noChangeArrowheads="1"/>
          </p:cNvSpPr>
          <p:nvPr>
            <p:ph sz="half" idx="2"/>
          </p:nvPr>
        </p:nvSpPr>
        <p:spPr>
          <a:xfrm>
            <a:off x="6264110" y="1219200"/>
            <a:ext cx="4709961" cy="5562600"/>
          </a:xfrm>
        </p:spPr>
        <p:txBody>
          <a:bodyPr>
            <a:normAutofit fontScale="55000" lnSpcReduction="20000"/>
          </a:bodyPr>
          <a:lstStyle/>
          <a:p>
            <a:r>
              <a:rPr lang="el-GR" i="1" dirty="0" smtClean="0"/>
              <a:t>Parabasis</a:t>
            </a:r>
            <a:endParaRPr lang="en-US" dirty="0" smtClean="0"/>
          </a:p>
          <a:p>
            <a:pPr lvl="1"/>
            <a:r>
              <a:rPr lang="en-US" dirty="0" smtClean="0"/>
              <a:t>advice </a:t>
            </a:r>
            <a:r>
              <a:rPr lang="en-US" dirty="0" smtClean="0"/>
              <a:t>to the city</a:t>
            </a:r>
          </a:p>
          <a:p>
            <a:r>
              <a:rPr lang="en-US" dirty="0" smtClean="0"/>
              <a:t>Scene</a:t>
            </a:r>
          </a:p>
          <a:p>
            <a:pPr lvl="1"/>
            <a:r>
              <a:rPr lang="en-US" dirty="0" smtClean="0"/>
              <a:t>Slaves</a:t>
            </a:r>
            <a:endParaRPr lang="en-US" dirty="0" smtClean="0"/>
          </a:p>
          <a:p>
            <a:r>
              <a:rPr lang="en-US" dirty="0" smtClean="0"/>
              <a:t>Choral ode</a:t>
            </a:r>
          </a:p>
          <a:p>
            <a:pPr lvl="1"/>
            <a:r>
              <a:rPr lang="en-US" i="1" dirty="0" smtClean="0"/>
              <a:t>Agōn</a:t>
            </a:r>
            <a:r>
              <a:rPr lang="en-US" dirty="0" smtClean="0"/>
              <a:t> prelude</a:t>
            </a:r>
          </a:p>
          <a:p>
            <a:r>
              <a:rPr lang="en-US" dirty="0" smtClean="0"/>
              <a:t>Agōn</a:t>
            </a:r>
          </a:p>
          <a:p>
            <a:pPr lvl="1"/>
            <a:r>
              <a:rPr lang="en-US" dirty="0" smtClean="0"/>
              <a:t>Opening arguments (147)</a:t>
            </a:r>
          </a:p>
          <a:p>
            <a:pPr lvl="1"/>
            <a:r>
              <a:rPr lang="en-US" dirty="0" smtClean="0"/>
              <a:t>Prologues (177)</a:t>
            </a:r>
          </a:p>
          <a:p>
            <a:pPr lvl="1"/>
            <a:r>
              <a:rPr lang="en-US" dirty="0" smtClean="0"/>
              <a:t>Lyrics (197)</a:t>
            </a:r>
          </a:p>
          <a:p>
            <a:pPr lvl="1"/>
            <a:r>
              <a:rPr lang="en-US" dirty="0" smtClean="0"/>
              <a:t>Weighing of lines (209)</a:t>
            </a:r>
          </a:p>
          <a:p>
            <a:pPr lvl="1"/>
            <a:r>
              <a:rPr lang="en-US" dirty="0" smtClean="0"/>
              <a:t>Leadership (219)</a:t>
            </a:r>
          </a:p>
          <a:p>
            <a:r>
              <a:rPr lang="en-US" i="1" dirty="0" smtClean="0"/>
              <a:t>Exodos</a:t>
            </a:r>
            <a:endParaRPr lang="en-US" dirty="0" smtClean="0"/>
          </a:p>
          <a:p>
            <a:pPr lvl="1"/>
            <a:r>
              <a:rPr lang="en-US" dirty="0" smtClean="0"/>
              <a:t>Pluto</a:t>
            </a:r>
            <a:r>
              <a:rPr lang="en-US" dirty="0" smtClean="0"/>
              <a:t>, Aeschylus, Chorus. Farewell</a:t>
            </a:r>
            <a:endParaRPr lang="en-US" dirty="0"/>
          </a:p>
        </p:txBody>
      </p:sp>
    </p:spTree>
    <p:extLst>
      <p:ext uri="{BB962C8B-B14F-4D97-AF65-F5344CB8AC3E}">
        <p14:creationId xmlns:p14="http://schemas.microsoft.com/office/powerpoint/2010/main" val="2654035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Debate</a:t>
            </a:r>
            <a:endParaRPr lang="en-US" dirty="0"/>
          </a:p>
        </p:txBody>
      </p:sp>
      <p:sp>
        <p:nvSpPr>
          <p:cNvPr id="3" name="Text Placeholder 2"/>
          <p:cNvSpPr>
            <a:spLocks noGrp="1"/>
          </p:cNvSpPr>
          <p:nvPr>
            <p:ph type="body" idx="1"/>
          </p:nvPr>
        </p:nvSpPr>
        <p:spPr/>
        <p:txBody>
          <a:bodyPr/>
          <a:lstStyle/>
          <a:p>
            <a:r>
              <a:rPr lang="en-US" dirty="0" smtClean="0"/>
              <a:t>Aeschylus or Euripides — Whom Do You Prefer? (And why?)</a:t>
            </a:r>
            <a:endParaRPr lang="en-US" dirty="0"/>
          </a:p>
        </p:txBody>
      </p:sp>
    </p:spTree>
    <p:extLst>
      <p:ext uri="{BB962C8B-B14F-4D97-AF65-F5344CB8AC3E}">
        <p14:creationId xmlns:p14="http://schemas.microsoft.com/office/powerpoint/2010/main" val="3571043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Aeschylus or Euripides?</a:t>
            </a:r>
            <a:endParaRPr lang="en-US" dirty="0"/>
          </a:p>
        </p:txBody>
      </p:sp>
      <p:sp>
        <p:nvSpPr>
          <p:cNvPr id="3" name="TextBox 2"/>
          <p:cNvSpPr txBox="1"/>
          <p:nvPr/>
        </p:nvSpPr>
        <p:spPr>
          <a:xfrm>
            <a:off x="1600201" y="2209800"/>
            <a:ext cx="8991600" cy="2554545"/>
          </a:xfrm>
          <a:prstGeom prst="rect">
            <a:avLst/>
          </a:prstGeom>
          <a:noFill/>
        </p:spPr>
        <p:txBody>
          <a:bodyPr wrap="square" rtlCol="0">
            <a:spAutoFit/>
          </a:bodyPr>
          <a:lstStyle/>
          <a:p>
            <a:pPr algn="ctr">
              <a:lnSpc>
                <a:spcPct val="125000"/>
              </a:lnSpc>
            </a:pPr>
            <a:r>
              <a:rPr lang="en-US" sz="3200" dirty="0" smtClean="0">
                <a:solidFill>
                  <a:srgbClr val="737373"/>
                </a:solidFill>
                <a:latin typeface="Calibri" panose="020F0502020204030204" pitchFamily="34" charset="0"/>
                <a:cs typeface="Calibri" panose="020F0502020204030204" pitchFamily="34" charset="0"/>
              </a:rPr>
              <a:t>Given </a:t>
            </a:r>
            <a:r>
              <a:rPr lang="en-US" sz="3200" dirty="0">
                <a:solidFill>
                  <a:srgbClr val="737373"/>
                </a:solidFill>
                <a:latin typeface="Calibri" panose="020F0502020204030204" pitchFamily="34" charset="0"/>
                <a:cs typeface="Calibri" panose="020F0502020204030204" pitchFamily="34" charset="0"/>
              </a:rPr>
              <a:t>the way things are </a:t>
            </a:r>
            <a:r>
              <a:rPr lang="en-US" sz="3200" dirty="0" smtClean="0">
                <a:solidFill>
                  <a:srgbClr val="737373"/>
                </a:solidFill>
                <a:latin typeface="Calibri" panose="020F0502020204030204" pitchFamily="34" charset="0"/>
                <a:cs typeface="Calibri" panose="020F0502020204030204" pitchFamily="34" charset="0"/>
              </a:rPr>
              <a:t>now, do you prefer Aeschylus or Euripides? That </a:t>
            </a:r>
            <a:r>
              <a:rPr lang="en-US" sz="3200" dirty="0">
                <a:solidFill>
                  <a:srgbClr val="737373"/>
                </a:solidFill>
                <a:latin typeface="Calibri" panose="020F0502020204030204" pitchFamily="34" charset="0"/>
                <a:cs typeface="Calibri" panose="020F0502020204030204" pitchFamily="34" charset="0"/>
              </a:rPr>
              <a:t>could be in terms of entertainment value, how their </a:t>
            </a:r>
            <a:r>
              <a:rPr lang="en-US" sz="3200" dirty="0" smtClean="0">
                <a:solidFill>
                  <a:srgbClr val="737373"/>
                </a:solidFill>
                <a:latin typeface="Calibri" panose="020F0502020204030204" pitchFamily="34" charset="0"/>
                <a:cs typeface="Calibri" panose="020F0502020204030204" pitchFamily="34" charset="0"/>
              </a:rPr>
              <a:t>plays </a:t>
            </a:r>
            <a:r>
              <a:rPr lang="en-US" sz="3200" dirty="0">
                <a:solidFill>
                  <a:srgbClr val="737373"/>
                </a:solidFill>
                <a:latin typeface="Calibri" panose="020F0502020204030204" pitchFamily="34" charset="0"/>
                <a:cs typeface="Calibri" panose="020F0502020204030204" pitchFamily="34" charset="0"/>
              </a:rPr>
              <a:t>do or don't speak to </a:t>
            </a:r>
            <a:r>
              <a:rPr lang="en-US" sz="3200" dirty="0" smtClean="0">
                <a:solidFill>
                  <a:srgbClr val="737373"/>
                </a:solidFill>
                <a:latin typeface="Calibri" panose="020F0502020204030204" pitchFamily="34" charset="0"/>
                <a:cs typeface="Calibri" panose="020F0502020204030204" pitchFamily="34" charset="0"/>
              </a:rPr>
              <a:t>you, pretty much anything.</a:t>
            </a:r>
            <a:endParaRPr lang="en-US" sz="32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87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a:t>
            </a:r>
            <a:endParaRPr lang="en-US" dirty="0"/>
          </a:p>
        </p:txBody>
      </p:sp>
      <p:sp>
        <p:nvSpPr>
          <p:cNvPr id="3" name="Content Placeholder 2"/>
          <p:cNvSpPr>
            <a:spLocks noGrp="1"/>
          </p:cNvSpPr>
          <p:nvPr>
            <p:ph idx="1"/>
          </p:nvPr>
        </p:nvSpPr>
        <p:spPr/>
        <p:txBody>
          <a:bodyPr>
            <a:normAutofit fontScale="70000" lnSpcReduction="20000"/>
          </a:bodyPr>
          <a:lstStyle/>
          <a:p>
            <a:pPr marL="457200" indent="-457200">
              <a:lnSpc>
                <a:spcPct val="120000"/>
              </a:lnSpc>
              <a:buSzPct val="100000"/>
              <a:buFont typeface="+mj-lt"/>
              <a:buAutoNum type="arabicPeriod"/>
            </a:pPr>
            <a:r>
              <a:rPr lang="en-US" dirty="0" smtClean="0"/>
              <a:t>(10 </a:t>
            </a:r>
            <a:r>
              <a:rPr lang="en-US" dirty="0" err="1" smtClean="0"/>
              <a:t>mins</a:t>
            </a:r>
            <a:r>
              <a:rPr lang="en-US" dirty="0" smtClean="0"/>
              <a:t>?) Each group chooses secretary, discusses how best to:</a:t>
            </a:r>
          </a:p>
          <a:p>
            <a:pPr marL="741363" lvl="1" indent="-285750">
              <a:lnSpc>
                <a:spcPct val="120000"/>
              </a:lnSpc>
            </a:pPr>
            <a:r>
              <a:rPr lang="en-US" dirty="0" smtClean="0"/>
              <a:t>Argue for their preferred dramatist</a:t>
            </a:r>
          </a:p>
          <a:p>
            <a:pPr marL="741363" lvl="1" indent="-285750">
              <a:lnSpc>
                <a:spcPct val="120000"/>
              </a:lnSpc>
            </a:pPr>
            <a:r>
              <a:rPr lang="en-US" dirty="0" smtClean="0"/>
              <a:t>Argue against the other one</a:t>
            </a:r>
          </a:p>
          <a:p>
            <a:pPr marL="741363" lvl="1" indent="-285750">
              <a:lnSpc>
                <a:spcPct val="120000"/>
              </a:lnSpc>
            </a:pPr>
            <a:r>
              <a:rPr lang="en-US" dirty="0" smtClean="0"/>
              <a:t>Secretary records main points in chat (hit enter when done)</a:t>
            </a:r>
          </a:p>
          <a:p>
            <a:pPr marL="741363" lvl="1" indent="-285750">
              <a:lnSpc>
                <a:spcPct val="120000"/>
              </a:lnSpc>
            </a:pPr>
            <a:r>
              <a:rPr lang="en-US" dirty="0" smtClean="0"/>
              <a:t>Judges discuss amongst selves how they see the case</a:t>
            </a:r>
          </a:p>
          <a:p>
            <a:pPr marL="457200" indent="-457200">
              <a:lnSpc>
                <a:spcPct val="120000"/>
              </a:lnSpc>
              <a:buSzPct val="100000"/>
              <a:buFont typeface="+mj-lt"/>
              <a:buAutoNum type="arabicPeriod"/>
            </a:pPr>
            <a:r>
              <a:rPr lang="en-US" dirty="0"/>
              <a:t>(2 </a:t>
            </a:r>
            <a:r>
              <a:rPr lang="en-US" dirty="0" err="1"/>
              <a:t>mins</a:t>
            </a:r>
            <a:r>
              <a:rPr lang="en-US" dirty="0"/>
              <a:t> each) Each group summarizes main point(s).</a:t>
            </a:r>
          </a:p>
          <a:p>
            <a:pPr marL="457200" indent="-457200">
              <a:lnSpc>
                <a:spcPct val="120000"/>
              </a:lnSpc>
              <a:buSzPct val="100000"/>
              <a:buFont typeface="+mj-lt"/>
              <a:buAutoNum type="arabicPeriod"/>
            </a:pPr>
            <a:r>
              <a:rPr lang="en-US" dirty="0"/>
              <a:t>(10 </a:t>
            </a:r>
            <a:r>
              <a:rPr lang="en-US" dirty="0" err="1"/>
              <a:t>mins</a:t>
            </a:r>
            <a:r>
              <a:rPr lang="en-US" dirty="0"/>
              <a:t>?) </a:t>
            </a:r>
            <a:r>
              <a:rPr lang="en-US" dirty="0"/>
              <a:t>Judges interrogate groups.</a:t>
            </a:r>
          </a:p>
          <a:p>
            <a:pPr marL="457200" indent="-457200">
              <a:lnSpc>
                <a:spcPct val="120000"/>
              </a:lnSpc>
              <a:buSzPct val="100000"/>
              <a:buFont typeface="+mj-lt"/>
              <a:buAutoNum type="arabicPeriod"/>
            </a:pPr>
            <a:r>
              <a:rPr lang="en-US" dirty="0"/>
              <a:t>Judges deliberate, vote, announce verdict.</a:t>
            </a:r>
          </a:p>
          <a:p>
            <a:pPr marL="457200" indent="-457200">
              <a:lnSpc>
                <a:spcPct val="120000"/>
              </a:lnSpc>
              <a:buSzPct val="100000"/>
              <a:buFont typeface="+mj-lt"/>
              <a:buAutoNum type="arabicPeriod"/>
            </a:pPr>
            <a:r>
              <a:rPr lang="en-US" dirty="0"/>
              <a:t>Everybody votes in an anonymous poll.</a:t>
            </a:r>
          </a:p>
        </p:txBody>
      </p:sp>
    </p:spTree>
    <p:extLst>
      <p:ext uri="{BB962C8B-B14F-4D97-AF65-F5344CB8AC3E}">
        <p14:creationId xmlns:p14="http://schemas.microsoft.com/office/powerpoint/2010/main" val="72246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56096" y="685800"/>
            <a:ext cx="8279831" cy="701731"/>
          </a:xfrm>
        </p:spPr>
        <p:txBody>
          <a:bodyPr wrap="none">
            <a:spAutoFit/>
          </a:bodyPr>
          <a:lstStyle/>
          <a:p>
            <a:r>
              <a:rPr lang="en-US" dirty="0" smtClean="0"/>
              <a:t>Prologue: </a:t>
            </a:r>
            <a:r>
              <a:rPr lang="en-US" dirty="0" smtClean="0"/>
              <a:t>Chorus, </a:t>
            </a:r>
            <a:r>
              <a:rPr lang="en-US" dirty="0" smtClean="0"/>
              <a:t>to Demeter</a:t>
            </a:r>
            <a:endParaRPr lang="en-US" dirty="0"/>
          </a:p>
        </p:txBody>
      </p:sp>
      <p:sp>
        <p:nvSpPr>
          <p:cNvPr id="5" name="Rounded Rectangle 4"/>
          <p:cNvSpPr/>
          <p:nvPr/>
        </p:nvSpPr>
        <p:spPr>
          <a:xfrm>
            <a:off x="2388296" y="2749240"/>
            <a:ext cx="7415408" cy="1328023"/>
          </a:xfrm>
          <a:prstGeom prst="roundRect">
            <a:avLst/>
          </a:prstGeom>
          <a:ln>
            <a:solidFill>
              <a:schemeClr val="bg2">
                <a:lumMod val="75000"/>
              </a:schemeClr>
            </a:solidFill>
          </a:ln>
          <a:effectLst>
            <a:outerShdw blurRad="50800" dist="25400" dir="2700000" algn="tl" rotWithShape="0">
              <a:prstClr val="black">
                <a:alpha val="28000"/>
              </a:prstClr>
            </a:outerShdw>
          </a:effectLst>
        </p:spPr>
        <p:txBody>
          <a:bodyPr wrap="square" anchor="ctr" anchorCtr="0">
            <a:spAutoFit/>
          </a:bodyPr>
          <a:lstStyle/>
          <a:p>
            <a:r>
              <a:rPr lang="en-US" sz="3600" dirty="0">
                <a:latin typeface="Calibri" panose="020F0502020204030204" pitchFamily="34" charset="0"/>
                <a:cs typeface="Calibri" panose="020F0502020204030204" pitchFamily="34" charset="0"/>
              </a:rPr>
              <a:t>“May I utter much that's funny, / and also much that’s serious” </a:t>
            </a:r>
            <a:r>
              <a:rPr lang="en-US" sz="2800" dirty="0">
                <a:latin typeface="Calibri" panose="020F0502020204030204" pitchFamily="34" charset="0"/>
                <a:cs typeface="Calibri" panose="020F0502020204030204" pitchFamily="34" charset="0"/>
              </a:rPr>
              <a:t>(p. 79)</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096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TextBox 1">
            <a:hlinkClick r:id="rId4"/>
          </p:cNvPr>
          <p:cNvSpPr txBox="1"/>
          <p:nvPr/>
        </p:nvSpPr>
        <p:spPr>
          <a:xfrm>
            <a:off x="3691238" y="5939135"/>
            <a:ext cx="4809522" cy="461665"/>
          </a:xfrm>
          <a:prstGeom prst="rect">
            <a:avLst/>
          </a:prstGeom>
          <a:no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solidFill>
                  <a:schemeClr val="bg1"/>
                </a:solidFill>
              </a:rPr>
              <a:t>https://youtu.be/yYYQIn_sC-4?t=618</a:t>
            </a:r>
          </a:p>
        </p:txBody>
      </p:sp>
    </p:spTree>
    <p:extLst>
      <p:ext uri="{BB962C8B-B14F-4D97-AF65-F5344CB8AC3E}">
        <p14:creationId xmlns:p14="http://schemas.microsoft.com/office/powerpoint/2010/main" val="424755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2579654" y="711343"/>
            <a:ext cx="7032694" cy="5435334"/>
          </a:xfrm>
          <a:prstGeom prst="rect">
            <a:avLst/>
          </a:prstGeom>
        </p:spPr>
        <p:txBody>
          <a:bodyPr wrap="none" anchor="ctr" anchorCtr="0">
            <a:spAutoFit/>
          </a:bodyPr>
          <a:lstStyle/>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FROGS </a:t>
            </a:r>
            <a:r>
              <a:rPr lang="en-US" sz="2800" dirty="0" err="1">
                <a:latin typeface="Calibri" panose="020F0502020204030204" pitchFamily="34" charset="0"/>
                <a:ea typeface="Calibri" panose="020F0502020204030204" pitchFamily="34" charset="0"/>
                <a:cs typeface="Times New Roman" panose="02020603050405020304" pitchFamily="18" charset="0"/>
              </a:rPr>
              <a:t>Brekekekex</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koax</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koax</a:t>
            </a:r>
            <a:r>
              <a:rPr lang="en-US" sz="2800" dirty="0">
                <a:latin typeface="Calibri" panose="020F0502020204030204" pitchFamily="34" charset="0"/>
                <a:ea typeface="Calibri" panose="020F0502020204030204" pitchFamily="34" charset="0"/>
                <a:cs typeface="Times New Roman" panose="02020603050405020304" pitchFamily="18" charset="0"/>
              </a:rPr>
              <a:t>!</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DIONYSUS Blast you, and your </a:t>
            </a:r>
            <a:r>
              <a:rPr lang="en-US" sz="2800" dirty="0" err="1">
                <a:latin typeface="Calibri" panose="020F0502020204030204" pitchFamily="34" charset="0"/>
                <a:ea typeface="Calibri" panose="020F0502020204030204" pitchFamily="34" charset="0"/>
                <a:cs typeface="Times New Roman" panose="02020603050405020304" pitchFamily="18" charset="0"/>
              </a:rPr>
              <a:t>koax</a:t>
            </a:r>
            <a:r>
              <a:rPr lang="en-US" sz="2800" dirty="0">
                <a:latin typeface="Calibri" panose="020F0502020204030204" pitchFamily="34" charset="0"/>
                <a:ea typeface="Calibri" panose="020F0502020204030204" pitchFamily="34" charset="0"/>
                <a:cs typeface="Times New Roman" panose="02020603050405020304" pitchFamily="18" charset="0"/>
              </a:rPr>
              <a:t> too!</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Yes, all you are is </a:t>
            </a:r>
            <a:r>
              <a:rPr lang="en-US" sz="2800" dirty="0" err="1">
                <a:latin typeface="Calibri" panose="020F0502020204030204" pitchFamily="34" charset="0"/>
                <a:ea typeface="Calibri" panose="020F0502020204030204" pitchFamily="34" charset="0"/>
                <a:cs typeface="Times New Roman" panose="02020603050405020304" pitchFamily="18" charset="0"/>
              </a:rPr>
              <a:t>koax</a:t>
            </a:r>
            <a:r>
              <a:rPr lang="en-US" sz="2800" dirty="0">
                <a:latin typeface="Calibri" panose="020F0502020204030204" pitchFamily="34" charset="0"/>
                <a:ea typeface="Calibri" panose="020F0502020204030204" pitchFamily="34" charset="0"/>
                <a:cs typeface="Times New Roman" panose="02020603050405020304" pitchFamily="18" charset="0"/>
              </a:rPr>
              <a:t>.</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FROGS Quite so, you busybody!</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For the Muses skillful on the lyre cherish us,</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and </a:t>
            </a:r>
            <a:r>
              <a:rPr lang="en-US" sz="2800" dirty="0" err="1">
                <a:latin typeface="Calibri" panose="020F0502020204030204" pitchFamily="34" charset="0"/>
                <a:ea typeface="Calibri" panose="020F0502020204030204" pitchFamily="34" charset="0"/>
                <a:cs typeface="Times New Roman" panose="02020603050405020304" pitchFamily="18" charset="0"/>
              </a:rPr>
              <a:t>hornfoot</a:t>
            </a:r>
            <a:r>
              <a:rPr lang="en-US" sz="2800" dirty="0">
                <a:latin typeface="Calibri" panose="020F0502020204030204" pitchFamily="34" charset="0"/>
                <a:ea typeface="Calibri" panose="020F0502020204030204" pitchFamily="34" charset="0"/>
                <a:cs typeface="Times New Roman" panose="02020603050405020304" pitchFamily="18" charset="0"/>
              </a:rPr>
              <a:t> Pan, who plays the tuneful reeds,</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and Apollo the Harper delights in us too,</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in thanks for the stalks that I grow</a:t>
            </a:r>
          </a:p>
          <a:p>
            <a:pPr>
              <a:lnSpc>
                <a:spcPct val="125000"/>
              </a:lnSpc>
            </a:pPr>
            <a:r>
              <a:rPr lang="en-US" sz="2800" dirty="0">
                <a:latin typeface="Calibri" panose="020F0502020204030204" pitchFamily="34" charset="0"/>
                <a:ea typeface="Calibri" panose="020F0502020204030204" pitchFamily="34" charset="0"/>
                <a:cs typeface="Times New Roman" panose="02020603050405020304" pitchFamily="18" charset="0"/>
              </a:rPr>
              <a:t>in lake water, as girding for his </a:t>
            </a:r>
            <a:r>
              <a:rPr lang="en-US" sz="2800" dirty="0" smtClean="0">
                <a:latin typeface="Calibri" panose="020F0502020204030204" pitchFamily="34" charset="0"/>
                <a:ea typeface="Calibri" panose="020F0502020204030204" pitchFamily="34" charset="0"/>
                <a:cs typeface="Times New Roman" panose="02020603050405020304" pitchFamily="18" charset="0"/>
              </a:rPr>
              <a:t>lyre.</a:t>
            </a:r>
          </a:p>
          <a:p>
            <a:pPr>
              <a:lnSpc>
                <a:spcPct val="125000"/>
              </a:lnSpc>
            </a:pPr>
            <a:r>
              <a:rPr lang="en-US" sz="2800" dirty="0" err="1" smtClean="0">
                <a:latin typeface="Calibri" panose="020F0502020204030204" pitchFamily="34" charset="0"/>
                <a:ea typeface="Calibri" panose="020F0502020204030204" pitchFamily="34" charset="0"/>
                <a:cs typeface="Times New Roman" panose="02020603050405020304" pitchFamily="18" charset="0"/>
              </a:rPr>
              <a:t>Brekekekex</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koax</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koax</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i="1" dirty="0">
                <a:latin typeface="Calibri" panose="020F0502020204030204" pitchFamily="34" charset="0"/>
                <a:ea typeface="Calibri" panose="020F0502020204030204" pitchFamily="34" charset="0"/>
                <a:cs typeface="Times New Roman" panose="02020603050405020304" pitchFamily="18" charset="0"/>
              </a:rPr>
              <a:t>Frogs</a:t>
            </a:r>
            <a:r>
              <a:rPr lang="en-US" sz="2800" dirty="0">
                <a:latin typeface="Calibri" panose="020F0502020204030204" pitchFamily="34" charset="0"/>
                <a:ea typeface="Calibri" panose="020F0502020204030204" pitchFamily="34" charset="0"/>
                <a:cs typeface="Times New Roman" panose="02020603050405020304" pitchFamily="18" charset="0"/>
              </a:rPr>
              <a:t> , p. 59)</a:t>
            </a:r>
            <a:endParaRPr lang="en-US" sz="2800" dirty="0"/>
          </a:p>
        </p:txBody>
      </p:sp>
    </p:spTree>
    <p:extLst>
      <p:ext uri="{BB962C8B-B14F-4D97-AF65-F5344CB8AC3E}">
        <p14:creationId xmlns:p14="http://schemas.microsoft.com/office/powerpoint/2010/main" val="1145349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Modern </a:t>
            </a:r>
            <a:r>
              <a:rPr lang="en-US" i="1" dirty="0" smtClean="0"/>
              <a:t>Tragedy</a:t>
            </a:r>
            <a:r>
              <a:rPr lang="en-US" dirty="0" smtClean="0"/>
              <a:t>. </a:t>
            </a:r>
            <a:r>
              <a:rPr lang="en-US" dirty="0" smtClean="0"/>
              <a:t>. .</a:t>
            </a:r>
            <a:endParaRPr lang="en-US" dirty="0"/>
          </a:p>
        </p:txBody>
      </p:sp>
      <p:sp>
        <p:nvSpPr>
          <p:cNvPr id="3" name="Content Placeholder 2"/>
          <p:cNvSpPr>
            <a:spLocks noGrp="1"/>
          </p:cNvSpPr>
          <p:nvPr>
            <p:ph idx="1"/>
          </p:nvPr>
        </p:nvSpPr>
        <p:spPr/>
        <p:txBody>
          <a:bodyPr>
            <a:normAutofit/>
          </a:bodyPr>
          <a:lstStyle/>
          <a:p>
            <a:r>
              <a:rPr lang="en-US" dirty="0" smtClean="0"/>
              <a:t>“Deep relations” between history and literature</a:t>
            </a:r>
          </a:p>
          <a:p>
            <a:r>
              <a:rPr lang="en-US" dirty="0" smtClean="0"/>
              <a:t>Modern </a:t>
            </a:r>
            <a:r>
              <a:rPr lang="en-US" dirty="0" smtClean="0"/>
              <a:t>tragedy </a:t>
            </a:r>
            <a:r>
              <a:rPr lang="en-US" dirty="0" smtClean="0"/>
              <a:t>as “crossroads”</a:t>
            </a:r>
          </a:p>
          <a:p>
            <a:pPr lvl="1"/>
            <a:r>
              <a:rPr lang="en-US" dirty="0" smtClean="0"/>
              <a:t>Experience</a:t>
            </a:r>
          </a:p>
          <a:p>
            <a:pPr lvl="1"/>
            <a:r>
              <a:rPr lang="en-US" dirty="0" smtClean="0"/>
              <a:t>Literary/dramatic works</a:t>
            </a:r>
          </a:p>
          <a:p>
            <a:pPr lvl="1"/>
            <a:r>
              <a:rPr lang="en-US" dirty="0" smtClean="0"/>
              <a:t>Theory</a:t>
            </a:r>
          </a:p>
          <a:p>
            <a:r>
              <a:rPr lang="en-US" dirty="0" smtClean="0"/>
              <a:t>Problem of lived versus literary tragedy</a:t>
            </a:r>
            <a:endParaRPr lang="en-US" dirty="0"/>
          </a:p>
        </p:txBody>
      </p:sp>
    </p:spTree>
    <p:extLst>
      <p:ext uri="{BB962C8B-B14F-4D97-AF65-F5344CB8AC3E}">
        <p14:creationId xmlns:p14="http://schemas.microsoft.com/office/powerpoint/2010/main" val="72268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Is </a:t>
            </a:r>
            <a:r>
              <a:rPr lang="en-US" i="1" dirty="0" smtClean="0"/>
              <a:t>Frogs</a:t>
            </a:r>
            <a:r>
              <a:rPr lang="en-US" dirty="0" smtClean="0"/>
              <a:t> (partly) serious?</a:t>
            </a:r>
          </a:p>
          <a:p>
            <a:r>
              <a:rPr lang="en-US" dirty="0" smtClean="0"/>
              <a:t>What does </a:t>
            </a:r>
            <a:r>
              <a:rPr lang="en-US" i="1" dirty="0" smtClean="0"/>
              <a:t>Frogs</a:t>
            </a:r>
            <a:r>
              <a:rPr lang="en-US" dirty="0" smtClean="0"/>
              <a:t> seem to say tragedy has to offer?</a:t>
            </a:r>
          </a:p>
          <a:p>
            <a:r>
              <a:rPr lang="en-US" dirty="0" smtClean="0"/>
              <a:t>What can that tell us about tragedy itself?</a:t>
            </a:r>
          </a:p>
          <a:p>
            <a:pPr lvl="1"/>
            <a:r>
              <a:rPr lang="en-US" dirty="0" smtClean="0"/>
              <a:t>In its ancient</a:t>
            </a:r>
            <a:r>
              <a:rPr lang="en-US" dirty="0" smtClean="0"/>
              <a:t>, Athenian context</a:t>
            </a:r>
          </a:p>
          <a:p>
            <a:pPr lvl="1"/>
            <a:r>
              <a:rPr lang="en-US" dirty="0" smtClean="0"/>
              <a:t>In general</a:t>
            </a:r>
            <a:endParaRPr lang="en-US" dirty="0" smtClean="0"/>
          </a:p>
        </p:txBody>
      </p:sp>
    </p:spTree>
    <p:extLst>
      <p:ext uri="{BB962C8B-B14F-4D97-AF65-F5344CB8AC3E}">
        <p14:creationId xmlns:p14="http://schemas.microsoft.com/office/powerpoint/2010/main" val="15236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Aristophanes’ </a:t>
            </a:r>
            <a:r>
              <a:rPr lang="en-US" i="1" dirty="0" smtClean="0"/>
              <a:t>Frogs</a:t>
            </a:r>
          </a:p>
          <a:p>
            <a:pPr lvl="1"/>
            <a:r>
              <a:rPr lang="en-US" dirty="0" smtClean="0"/>
              <a:t>Introduction to Play</a:t>
            </a:r>
          </a:p>
          <a:p>
            <a:pPr lvl="0"/>
            <a:r>
              <a:rPr lang="en-US" dirty="0" smtClean="0"/>
              <a:t>Debate</a:t>
            </a:r>
          </a:p>
          <a:p>
            <a:pPr lvl="1"/>
            <a:r>
              <a:rPr lang="en-US" dirty="0" smtClean="0"/>
              <a:t>Aeschylus or Euripides — Whom Do You Prefer? (And why?)</a:t>
            </a:r>
            <a:endParaRPr lang="en-US" dirty="0" smtClean="0"/>
          </a:p>
        </p:txBody>
      </p:sp>
    </p:spTree>
    <p:extLst>
      <p:ext uri="{BB962C8B-B14F-4D97-AF65-F5344CB8AC3E}">
        <p14:creationId xmlns:p14="http://schemas.microsoft.com/office/powerpoint/2010/main" val="216761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r>
              <a:rPr lang="en-US" dirty="0" smtClean="0"/>
              <a:t>Aristophanes’ </a:t>
            </a:r>
            <a:r>
              <a:rPr lang="en-US" i="1" dirty="0" smtClean="0"/>
              <a:t>Frogs</a:t>
            </a:r>
            <a:endParaRPr lang="en-US" i="1" dirty="0"/>
          </a:p>
        </p:txBody>
      </p:sp>
      <p:sp>
        <p:nvSpPr>
          <p:cNvPr id="15365" name="Rectangle 5"/>
          <p:cNvSpPr>
            <a:spLocks noGrp="1" noChangeArrowheads="1"/>
          </p:cNvSpPr>
          <p:nvPr>
            <p:ph type="body" idx="1"/>
          </p:nvPr>
        </p:nvSpPr>
        <p:spPr/>
        <p:txBody>
          <a:bodyPr/>
          <a:lstStyle/>
          <a:p>
            <a:r>
              <a:rPr lang="en-US" dirty="0" smtClean="0"/>
              <a:t>Introduction to Play</a:t>
            </a:r>
            <a:endParaRPr lang="en-US" dirty="0"/>
          </a:p>
        </p:txBody>
      </p:sp>
    </p:spTree>
    <p:extLst>
      <p:ext uri="{BB962C8B-B14F-4D97-AF65-F5344CB8AC3E}">
        <p14:creationId xmlns:p14="http://schemas.microsoft.com/office/powerpoint/2010/main" val="326955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mtClean="0"/>
              <a:t>Production, Themes</a:t>
            </a:r>
            <a:endParaRPr lang="en-US" dirty="0"/>
          </a:p>
        </p:txBody>
      </p:sp>
      <p:sp>
        <p:nvSpPr>
          <p:cNvPr id="17414" name="Rectangle 6"/>
          <p:cNvSpPr>
            <a:spLocks noGrp="1" noChangeArrowheads="1"/>
          </p:cNvSpPr>
          <p:nvPr>
            <p:ph sz="half" idx="1"/>
          </p:nvPr>
        </p:nvSpPr>
        <p:spPr/>
        <p:txBody>
          <a:bodyPr>
            <a:normAutofit fontScale="92500" lnSpcReduction="20000"/>
          </a:bodyPr>
          <a:lstStyle/>
          <a:p>
            <a:r>
              <a:rPr lang="en-US" smtClean="0"/>
              <a:t>Production (405 BCE)</a:t>
            </a:r>
          </a:p>
          <a:p>
            <a:pPr lvl="1"/>
            <a:r>
              <a:rPr lang="en-US" smtClean="0"/>
              <a:t>Lenaea (Jan/Feb)</a:t>
            </a:r>
            <a:endParaRPr lang="el-GR" smtClean="0"/>
          </a:p>
          <a:p>
            <a:pPr lvl="1"/>
            <a:r>
              <a:rPr lang="el-GR" smtClean="0"/>
              <a:t>1st </a:t>
            </a:r>
            <a:r>
              <a:rPr lang="en-US" smtClean="0"/>
              <a:t>prize</a:t>
            </a:r>
          </a:p>
          <a:p>
            <a:r>
              <a:rPr lang="el-GR" smtClean="0"/>
              <a:t>Politic</a:t>
            </a:r>
            <a:r>
              <a:rPr lang="en-US" smtClean="0"/>
              <a:t>al Crises</a:t>
            </a:r>
          </a:p>
          <a:p>
            <a:pPr lvl="1"/>
            <a:r>
              <a:rPr lang="el-GR" smtClean="0"/>
              <a:t>413 Sicilian </a:t>
            </a:r>
            <a:r>
              <a:rPr lang="en-US" smtClean="0"/>
              <a:t>D</a:t>
            </a:r>
            <a:r>
              <a:rPr lang="el-GR" smtClean="0"/>
              <a:t>isaster</a:t>
            </a:r>
          </a:p>
          <a:p>
            <a:pPr lvl="1"/>
            <a:r>
              <a:rPr lang="el-GR" smtClean="0"/>
              <a:t>411 </a:t>
            </a:r>
            <a:r>
              <a:rPr lang="en-US" smtClean="0"/>
              <a:t>Oligarchic coup</a:t>
            </a:r>
          </a:p>
          <a:p>
            <a:pPr lvl="2"/>
            <a:r>
              <a:rPr lang="en-US" smtClean="0"/>
              <a:t>exile of oligarchs</a:t>
            </a:r>
          </a:p>
          <a:p>
            <a:pPr lvl="1"/>
            <a:r>
              <a:rPr lang="en-US" smtClean="0"/>
              <a:t>406 Aegospotamoi</a:t>
            </a:r>
            <a:endParaRPr lang="en-US" dirty="0" smtClean="0"/>
          </a:p>
        </p:txBody>
      </p:sp>
      <p:sp>
        <p:nvSpPr>
          <p:cNvPr id="8" name="Content Placeholder 7"/>
          <p:cNvSpPr>
            <a:spLocks noGrp="1"/>
          </p:cNvSpPr>
          <p:nvPr>
            <p:ph sz="half" idx="2"/>
          </p:nvPr>
        </p:nvSpPr>
        <p:spPr/>
        <p:txBody>
          <a:bodyPr>
            <a:normAutofit fontScale="92500" lnSpcReduction="20000"/>
          </a:bodyPr>
          <a:lstStyle/>
          <a:p>
            <a:r>
              <a:rPr lang="en-US" dirty="0" smtClean="0"/>
              <a:t>Poetic Crises</a:t>
            </a:r>
          </a:p>
          <a:p>
            <a:pPr lvl="1"/>
            <a:r>
              <a:rPr lang="en-US" dirty="0" smtClean="0"/>
              <a:t>“Tragic” losses</a:t>
            </a:r>
          </a:p>
          <a:p>
            <a:pPr lvl="2"/>
            <a:r>
              <a:rPr lang="en-US" dirty="0" smtClean="0"/>
              <a:t>456/5 BCE Aeschylus</a:t>
            </a:r>
          </a:p>
          <a:p>
            <a:pPr lvl="2"/>
            <a:r>
              <a:rPr lang="en-US" dirty="0" smtClean="0"/>
              <a:t>406 BCE Euripides</a:t>
            </a:r>
          </a:p>
          <a:p>
            <a:pPr lvl="2"/>
            <a:r>
              <a:rPr lang="en-US" dirty="0" smtClean="0"/>
              <a:t>406 BCE Sophocles</a:t>
            </a:r>
          </a:p>
          <a:p>
            <a:pPr lvl="1"/>
            <a:r>
              <a:rPr lang="en-US" dirty="0" smtClean="0"/>
              <a:t>Dionysus’ “yearning”</a:t>
            </a:r>
            <a:endParaRPr lang="en-US" dirty="0"/>
          </a:p>
        </p:txBody>
      </p:sp>
      <p:pic>
        <p:nvPicPr>
          <p:cNvPr id="9" name="Picture 6"/>
          <p:cNvPicPr>
            <a:picLocks noChangeAspect="1" noChangeArrowheads="1"/>
          </p:cNvPicPr>
          <p:nvPr/>
        </p:nvPicPr>
        <p:blipFill>
          <a:blip r:embed="rId3" cstate="print"/>
          <a:srcRect/>
          <a:stretch>
            <a:fillRect/>
          </a:stretch>
        </p:blipFill>
        <p:spPr bwMode="auto">
          <a:xfrm>
            <a:off x="7620000" y="4876800"/>
            <a:ext cx="1629974" cy="1648406"/>
          </a:xfrm>
          <a:prstGeom prst="rect">
            <a:avLst/>
          </a:prstGeom>
          <a:noFill/>
          <a:ln w="9525">
            <a:noFill/>
            <a:miter lim="800000"/>
            <a:headEnd/>
            <a:tailEnd/>
          </a:ln>
          <a:effectLst/>
        </p:spPr>
      </p:pic>
    </p:spTree>
    <p:extLst>
      <p:ext uri="{BB962C8B-B14F-4D97-AF65-F5344CB8AC3E}">
        <p14:creationId xmlns:p14="http://schemas.microsoft.com/office/powerpoint/2010/main" val="331569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4">
                                            <p:txEl>
                                              <p:pRg st="0" end="0"/>
                                            </p:txEl>
                                          </p:spTgt>
                                        </p:tgtEl>
                                        <p:attrNameLst>
                                          <p:attrName>style.visibility</p:attrName>
                                        </p:attrNameLst>
                                      </p:cBhvr>
                                      <p:to>
                                        <p:strVal val="visible"/>
                                      </p:to>
                                    </p:set>
                                    <p:animEffect transition="in" filter="fade">
                                      <p:cBhvr>
                                        <p:cTn id="7" dur="500"/>
                                        <p:tgtEl>
                                          <p:spTgt spid="1741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4">
                                            <p:txEl>
                                              <p:pRg st="1" end="1"/>
                                            </p:txEl>
                                          </p:spTgt>
                                        </p:tgtEl>
                                        <p:attrNameLst>
                                          <p:attrName>style.visibility</p:attrName>
                                        </p:attrNameLst>
                                      </p:cBhvr>
                                      <p:to>
                                        <p:strVal val="visible"/>
                                      </p:to>
                                    </p:set>
                                    <p:animEffect transition="in" filter="fade">
                                      <p:cBhvr>
                                        <p:cTn id="10" dur="500"/>
                                        <p:tgtEl>
                                          <p:spTgt spid="1741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4">
                                            <p:txEl>
                                              <p:pRg st="2" end="2"/>
                                            </p:txEl>
                                          </p:spTgt>
                                        </p:tgtEl>
                                        <p:attrNameLst>
                                          <p:attrName>style.visibility</p:attrName>
                                        </p:attrNameLst>
                                      </p:cBhvr>
                                      <p:to>
                                        <p:strVal val="visible"/>
                                      </p:to>
                                    </p:set>
                                    <p:animEffect transition="in" filter="fade">
                                      <p:cBhvr>
                                        <p:cTn id="13" dur="500"/>
                                        <p:tgtEl>
                                          <p:spTgt spid="1741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414">
                                            <p:txEl>
                                              <p:pRg st="3" end="3"/>
                                            </p:txEl>
                                          </p:spTgt>
                                        </p:tgtEl>
                                        <p:attrNameLst>
                                          <p:attrName>style.visibility</p:attrName>
                                        </p:attrNameLst>
                                      </p:cBhvr>
                                      <p:to>
                                        <p:strVal val="visible"/>
                                      </p:to>
                                    </p:set>
                                    <p:animEffect transition="in" filter="fade">
                                      <p:cBhvr>
                                        <p:cTn id="18" dur="500"/>
                                        <p:tgtEl>
                                          <p:spTgt spid="17414">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414">
                                            <p:txEl>
                                              <p:pRg st="4" end="4"/>
                                            </p:txEl>
                                          </p:spTgt>
                                        </p:tgtEl>
                                        <p:attrNameLst>
                                          <p:attrName>style.visibility</p:attrName>
                                        </p:attrNameLst>
                                      </p:cBhvr>
                                      <p:to>
                                        <p:strVal val="visible"/>
                                      </p:to>
                                    </p:set>
                                    <p:animEffect transition="in" filter="fade">
                                      <p:cBhvr>
                                        <p:cTn id="21" dur="500"/>
                                        <p:tgtEl>
                                          <p:spTgt spid="17414">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414">
                                            <p:txEl>
                                              <p:pRg st="5" end="5"/>
                                            </p:txEl>
                                          </p:spTgt>
                                        </p:tgtEl>
                                        <p:attrNameLst>
                                          <p:attrName>style.visibility</p:attrName>
                                        </p:attrNameLst>
                                      </p:cBhvr>
                                      <p:to>
                                        <p:strVal val="visible"/>
                                      </p:to>
                                    </p:set>
                                    <p:animEffect transition="in" filter="fade">
                                      <p:cBhvr>
                                        <p:cTn id="24" dur="500"/>
                                        <p:tgtEl>
                                          <p:spTgt spid="17414">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414">
                                            <p:txEl>
                                              <p:pRg st="6" end="6"/>
                                            </p:txEl>
                                          </p:spTgt>
                                        </p:tgtEl>
                                        <p:attrNameLst>
                                          <p:attrName>style.visibility</p:attrName>
                                        </p:attrNameLst>
                                      </p:cBhvr>
                                      <p:to>
                                        <p:strVal val="visible"/>
                                      </p:to>
                                    </p:set>
                                    <p:animEffect transition="in" filter="fade">
                                      <p:cBhvr>
                                        <p:cTn id="27" dur="500"/>
                                        <p:tgtEl>
                                          <p:spTgt spid="17414">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414">
                                            <p:txEl>
                                              <p:pRg st="7" end="7"/>
                                            </p:txEl>
                                          </p:spTgt>
                                        </p:tgtEl>
                                        <p:attrNameLst>
                                          <p:attrName>style.visibility</p:attrName>
                                        </p:attrNameLst>
                                      </p:cBhvr>
                                      <p:to>
                                        <p:strVal val="visible"/>
                                      </p:to>
                                    </p:set>
                                    <p:animEffect transition="in" filter="fade">
                                      <p:cBhvr>
                                        <p:cTn id="30" dur="500"/>
                                        <p:tgtEl>
                                          <p:spTgt spid="17414">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500"/>
                                        <p:tgtEl>
                                          <p:spTgt spid="8">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xEl>
                                              <p:pRg st="1" end="1"/>
                                            </p:txEl>
                                          </p:spTgt>
                                        </p:tgtEl>
                                        <p:attrNameLst>
                                          <p:attrName>style.visibility</p:attrName>
                                        </p:attrNameLst>
                                      </p:cBhvr>
                                      <p:to>
                                        <p:strVal val="visible"/>
                                      </p:to>
                                    </p:set>
                                    <p:animEffect transition="in" filter="fade">
                                      <p:cBhvr>
                                        <p:cTn id="38" dur="500"/>
                                        <p:tgtEl>
                                          <p:spTgt spid="8">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8">
                                            <p:txEl>
                                              <p:pRg st="2" end="2"/>
                                            </p:txEl>
                                          </p:spTgt>
                                        </p:tgtEl>
                                        <p:attrNameLst>
                                          <p:attrName>style.visibility</p:attrName>
                                        </p:attrNameLst>
                                      </p:cBhvr>
                                      <p:to>
                                        <p:strVal val="visible"/>
                                      </p:to>
                                    </p:set>
                                    <p:animEffect transition="in" filter="fade">
                                      <p:cBhvr>
                                        <p:cTn id="41" dur="500"/>
                                        <p:tgtEl>
                                          <p:spTgt spid="8">
                                            <p:txEl>
                                              <p:pRg st="2" end="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
                                            <p:txEl>
                                              <p:pRg st="3" end="3"/>
                                            </p:txEl>
                                          </p:spTgt>
                                        </p:tgtEl>
                                        <p:attrNameLst>
                                          <p:attrName>style.visibility</p:attrName>
                                        </p:attrNameLst>
                                      </p:cBhvr>
                                      <p:to>
                                        <p:strVal val="visible"/>
                                      </p:to>
                                    </p:set>
                                    <p:animEffect transition="in" filter="fade">
                                      <p:cBhvr>
                                        <p:cTn id="44" dur="500"/>
                                        <p:tgtEl>
                                          <p:spTgt spid="8">
                                            <p:txEl>
                                              <p:pRg st="3" end="3"/>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Effect transition="in" filter="fade">
                                      <p:cBhvr>
                                        <p:cTn id="47" dur="500"/>
                                        <p:tgtEl>
                                          <p:spTgt spid="8">
                                            <p:txEl>
                                              <p:pRg st="4" end="4"/>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
                                            <p:txEl>
                                              <p:pRg st="5" end="5"/>
                                            </p:txEl>
                                          </p:spTgt>
                                        </p:tgtEl>
                                        <p:attrNameLst>
                                          <p:attrName>style.visibility</p:attrName>
                                        </p:attrNameLst>
                                      </p:cBhvr>
                                      <p:to>
                                        <p:strVal val="visible"/>
                                      </p:to>
                                    </p:set>
                                    <p:animEffect transition="in" filter="fade">
                                      <p:cBhvr>
                                        <p:cTn id="50" dur="500"/>
                                        <p:tgtEl>
                                          <p:spTgt spid="8">
                                            <p:txEl>
                                              <p:pRg st="5" end="5"/>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build="p"/>
      <p:bldP spid="8" grpId="0" build="p"/>
    </p:bld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solidFill>
            <a:schemeClr val="bg2">
              <a:lumMod val="75000"/>
            </a:schemeClr>
          </a:solidFill>
        </a:ln>
        <a:effectLst>
          <a:outerShdw blurRad="50800" dist="25400" dir="2700000" algn="tl" rotWithShape="0">
            <a:prstClr val="black">
              <a:alpha val="28000"/>
            </a:prstClr>
          </a:outerShdw>
        </a:effectLst>
      </a:spPr>
      <a:bodyPr wrap="square" anchor="ctr" anchorCtr="0">
        <a:spAutoFit/>
      </a:bodyPr>
      <a:lstStyle>
        <a:defPPr>
          <a:defRPr sz="3600" dirty="0">
            <a:latin typeface="Calibri" panose="020F0502020204030204" pitchFamily="34" charset="0"/>
            <a:cs typeface="Calibri" panose="020F0502020204030204" pitchFamily="34" charset="0"/>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EA7E70D2-4716-4C29-9B1D-4CC4103D83DE}" vid="{9CB889F5-4647-4BC6-A79F-3A09808F0EF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1043</TotalTime>
  <Words>2385</Words>
  <Application>Microsoft Office PowerPoint</Application>
  <PresentationFormat>Widescreen</PresentationFormat>
  <Paragraphs>212</Paragraphs>
  <Slides>13</Slides>
  <Notes>13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Candara</vt:lpstr>
      <vt:lpstr>Century Gothic</vt:lpstr>
      <vt:lpstr>Levenim MT</vt:lpstr>
      <vt:lpstr>Tahoma</vt:lpstr>
      <vt:lpstr>Times New Roman</vt:lpstr>
      <vt:lpstr>Wingdings</vt:lpstr>
      <vt:lpstr>ancient_tragedy</vt:lpstr>
      <vt:lpstr>Aristophanes’ Frogs</vt:lpstr>
      <vt:lpstr>Prologue: Chorus, to Demeter</vt:lpstr>
      <vt:lpstr>PowerPoint Presentation</vt:lpstr>
      <vt:lpstr>PowerPoint Presentation</vt:lpstr>
      <vt:lpstr>Modern Tragedy. . .</vt:lpstr>
      <vt:lpstr>Questions…</vt:lpstr>
      <vt:lpstr>Agenda</vt:lpstr>
      <vt:lpstr>Aristophanes’ Frogs</vt:lpstr>
      <vt:lpstr>Production, Themes</vt:lpstr>
      <vt:lpstr>Analysis</vt:lpstr>
      <vt:lpstr>Debate</vt:lpstr>
      <vt:lpstr>Aeschylus or Euripides?</vt:lpstr>
      <vt:lpstr>Procedure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Aristophanes’ Frogs</dc:title>
  <dc:creator>ascholtz</dc:creator>
  <cp:lastModifiedBy>Scholtz, Andrew</cp:lastModifiedBy>
  <cp:revision>97</cp:revision>
  <cp:lastPrinted>2020-04-02T20:51:15Z</cp:lastPrinted>
  <dcterms:created xsi:type="dcterms:W3CDTF">2011-11-17T02:54:14Z</dcterms:created>
  <dcterms:modified xsi:type="dcterms:W3CDTF">2020-04-02T20:51:30Z</dcterms:modified>
</cp:coreProperties>
</file>