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9" r:id="rId1"/>
  </p:sldMasterIdLst>
  <p:notesMasterIdLst>
    <p:notesMasterId r:id="rId20"/>
  </p:notesMasterIdLst>
  <p:sldIdLst>
    <p:sldId id="256" r:id="rId2"/>
    <p:sldId id="258" r:id="rId3"/>
    <p:sldId id="269" r:id="rId4"/>
    <p:sldId id="270" r:id="rId5"/>
    <p:sldId id="275" r:id="rId6"/>
    <p:sldId id="259" r:id="rId7"/>
    <p:sldId id="261" r:id="rId8"/>
    <p:sldId id="262" r:id="rId9"/>
    <p:sldId id="277" r:id="rId10"/>
    <p:sldId id="263" r:id="rId11"/>
    <p:sldId id="257" r:id="rId12"/>
    <p:sldId id="264" r:id="rId13"/>
    <p:sldId id="265" r:id="rId14"/>
    <p:sldId id="274" r:id="rId15"/>
    <p:sldId id="266" r:id="rId16"/>
    <p:sldId id="276" r:id="rId17"/>
    <p:sldId id="267" r:id="rId18"/>
    <p:sldId id="268" r:id="rId19"/>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088" autoAdjust="0"/>
    <p:restoredTop sz="96395" autoAdjust="0"/>
  </p:normalViewPr>
  <p:slideViewPr>
    <p:cSldViewPr snapToGrid="0">
      <p:cViewPr varScale="1">
        <p:scale>
          <a:sx n="115" d="100"/>
          <a:sy n="115" d="100"/>
        </p:scale>
        <p:origin x="1056" y="10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3" d="100"/>
          <a:sy n="83" d="100"/>
        </p:scale>
        <p:origin x="3786" y="84"/>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78163" cy="469900"/>
          </a:xfrm>
          <a:prstGeom prst="rect">
            <a:avLst/>
          </a:prstGeom>
        </p:spPr>
        <p:txBody>
          <a:bodyPr vert="horz" lIns="91429" tIns="45714" rIns="91429" bIns="45714" rtlCol="0"/>
          <a:lstStyle>
            <a:lvl1pPr algn="l">
              <a:defRPr sz="1200"/>
            </a:lvl1pPr>
          </a:lstStyle>
          <a:p>
            <a:endParaRPr lang="en-US"/>
          </a:p>
        </p:txBody>
      </p:sp>
      <p:sp>
        <p:nvSpPr>
          <p:cNvPr id="3" name="Date Placeholder 2"/>
          <p:cNvSpPr>
            <a:spLocks noGrp="1"/>
          </p:cNvSpPr>
          <p:nvPr>
            <p:ph type="dt" idx="1"/>
          </p:nvPr>
        </p:nvSpPr>
        <p:spPr>
          <a:xfrm>
            <a:off x="4022726" y="0"/>
            <a:ext cx="3078163" cy="469900"/>
          </a:xfrm>
          <a:prstGeom prst="rect">
            <a:avLst/>
          </a:prstGeom>
        </p:spPr>
        <p:txBody>
          <a:bodyPr vert="horz" lIns="91429" tIns="45714" rIns="91429" bIns="45714" rtlCol="0"/>
          <a:lstStyle>
            <a:lvl1pPr algn="r">
              <a:defRPr sz="1200"/>
            </a:lvl1pPr>
          </a:lstStyle>
          <a:p>
            <a:fld id="{D7198810-8A27-44A6-8A6B-61AF2ACC64B4}" type="datetimeFigureOut">
              <a:rPr lang="en-US" smtClean="0"/>
              <a:t>4/20/2020</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1429" tIns="45714" rIns="91429" bIns="45714"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29" tIns="45714" rIns="91429" bIns="45714"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918575"/>
            <a:ext cx="3078163" cy="469900"/>
          </a:xfrm>
          <a:prstGeom prst="rect">
            <a:avLst/>
          </a:prstGeom>
        </p:spPr>
        <p:txBody>
          <a:bodyPr vert="horz" lIns="91429" tIns="45714" rIns="91429" bIns="45714" rtlCol="0" anchor="b"/>
          <a:lstStyle>
            <a:lvl1pPr algn="l">
              <a:defRPr sz="1200"/>
            </a:lvl1pPr>
          </a:lstStyle>
          <a:p>
            <a:endParaRPr lang="en-US"/>
          </a:p>
        </p:txBody>
      </p:sp>
      <p:sp>
        <p:nvSpPr>
          <p:cNvPr id="7" name="Slide Number Placeholder 6"/>
          <p:cNvSpPr>
            <a:spLocks noGrp="1"/>
          </p:cNvSpPr>
          <p:nvPr>
            <p:ph type="sldNum" sz="quarter" idx="5"/>
          </p:nvPr>
        </p:nvSpPr>
        <p:spPr>
          <a:xfrm>
            <a:off x="4022726" y="8918575"/>
            <a:ext cx="3078163" cy="469900"/>
          </a:xfrm>
          <a:prstGeom prst="rect">
            <a:avLst/>
          </a:prstGeom>
        </p:spPr>
        <p:txBody>
          <a:bodyPr vert="horz" lIns="91429" tIns="45714" rIns="91429" bIns="45714" rtlCol="0" anchor="b"/>
          <a:lstStyle>
            <a:lvl1pPr algn="r">
              <a:defRPr sz="1200"/>
            </a:lvl1pPr>
          </a:lstStyle>
          <a:p>
            <a:fld id="{86908404-88BE-44AF-8D17-32D4082FC3F8}" type="slidenum">
              <a:rPr lang="en-US" smtClean="0"/>
              <a:t>‹#›</a:t>
            </a:fld>
            <a:endParaRPr lang="en-US"/>
          </a:p>
        </p:txBody>
      </p:sp>
    </p:spTree>
    <p:extLst>
      <p:ext uri="{BB962C8B-B14F-4D97-AF65-F5344CB8AC3E}">
        <p14:creationId xmlns:p14="http://schemas.microsoft.com/office/powerpoint/2010/main" val="3210012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oxfordreference-com.proxy.binghamton.edu/view/10.1093/acref/9780198606413.001.0001/acref-9780198606413-e-2411" TargetMode="External"/><Relationship Id="rId2" Type="http://schemas.openxmlformats.org/officeDocument/2006/relationships/slide" Target="../slides/slide14.xml"/><Relationship Id="rId1" Type="http://schemas.openxmlformats.org/officeDocument/2006/relationships/notesMaster" Target="../notesMasters/notesMaster1.xml"/><Relationship Id="rId5" Type="http://schemas.openxmlformats.org/officeDocument/2006/relationships/hyperlink" Target="https://www-oxfordreference-com.proxy.binghamton.edu/view/10.1093/acref/9780198606413.001.0001/acref-9780198606413-e-6222" TargetMode="External"/><Relationship Id="rId4" Type="http://schemas.openxmlformats.org/officeDocument/2006/relationships/hyperlink" Target="https://www-oxfordreference-com.proxy.binghamton.edu/view/10.1093/acref/9780198606413.001.0001/acref-9780198606413-e-1184"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referenceworks-brillonline-com.proxy.binghamton.edu/entries/brill-s-new-pauly/livius-e708140#e708340"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referenceworks-brillonline-com.proxy.binghamton.edu/entries/brill-s-new-pauly/ludi-e711310" TargetMode="External"/><Relationship Id="rId4" Type="http://schemas.openxmlformats.org/officeDocument/2006/relationships/hyperlink" Target="https://referenceworks-brillonline-com.proxy.binghamton.edu/entries/brill-s-new-pauly/taras-e1200510"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62113" y="485775"/>
            <a:ext cx="3722687" cy="2093913"/>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a:t>
            </a:fld>
            <a:endParaRPr lang="en-US"/>
          </a:p>
        </p:txBody>
      </p:sp>
    </p:spTree>
    <p:extLst>
      <p:ext uri="{BB962C8B-B14F-4D97-AF65-F5344CB8AC3E}">
        <p14:creationId xmlns:p14="http://schemas.microsoft.com/office/powerpoint/2010/main" val="3204228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62113" y="485775"/>
            <a:ext cx="3722687" cy="2093913"/>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10</a:t>
            </a:fld>
            <a:endParaRPr lang="en-US"/>
          </a:p>
        </p:txBody>
      </p:sp>
    </p:spTree>
    <p:extLst>
      <p:ext uri="{BB962C8B-B14F-4D97-AF65-F5344CB8AC3E}">
        <p14:creationId xmlns:p14="http://schemas.microsoft.com/office/powerpoint/2010/main" val="2465523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62113" y="485775"/>
            <a:ext cx="3722687" cy="2093913"/>
          </a:xfrm>
        </p:spPr>
      </p:sp>
      <p:sp>
        <p:nvSpPr>
          <p:cNvPr id="3" name="Notes Placeholder 2"/>
          <p:cNvSpPr>
            <a:spLocks noGrp="1"/>
          </p:cNvSpPr>
          <p:nvPr>
            <p:ph type="body" idx="1"/>
          </p:nvPr>
        </p:nvSpPr>
        <p:spPr/>
        <p:txBody>
          <a:bodyPr/>
          <a:lstStyle/>
          <a:p>
            <a:r>
              <a:rPr lang="en-US" dirty="0" smtClean="0"/>
              <a:t>this famous passage</a:t>
            </a:r>
            <a:r>
              <a:rPr lang="en-US" baseline="0" dirty="0" smtClean="0"/>
              <a:t> from the roman poet in a way sums up the issue we’ll be dealing with during this next phase of the semester. on the one hand, tragedy was a </a:t>
            </a:r>
            <a:r>
              <a:rPr lang="en-US" baseline="0" dirty="0" err="1" smtClean="0"/>
              <a:t>greek</a:t>
            </a:r>
            <a:r>
              <a:rPr lang="en-US" baseline="0" dirty="0" smtClean="0"/>
              <a:t> thing. its stories and style derived in large measure from </a:t>
            </a:r>
            <a:r>
              <a:rPr lang="en-US" baseline="0" dirty="0" err="1" smtClean="0"/>
              <a:t>greek</a:t>
            </a:r>
            <a:r>
              <a:rPr lang="en-US" baseline="0" dirty="0" smtClean="0"/>
              <a:t> antecedents. yet to explain roman tragedy as basically a reflection of some sort of mania on the part of romans for </a:t>
            </a:r>
            <a:r>
              <a:rPr lang="en-US" baseline="0" dirty="0" err="1" smtClean="0"/>
              <a:t>greek</a:t>
            </a:r>
            <a:r>
              <a:rPr lang="en-US" baseline="0" dirty="0" smtClean="0"/>
              <a:t> culture is to miss the point. for one thing, the romans were at pains to represent their own culture as something distinct from </a:t>
            </a:r>
            <a:r>
              <a:rPr lang="en-US" baseline="0" dirty="0" err="1" smtClean="0"/>
              <a:t>greek</a:t>
            </a:r>
            <a:r>
              <a:rPr lang="en-US" baseline="0" dirty="0" smtClean="0"/>
              <a:t> culture, which they tended to regard as decadent in comparison too their own – or rather, to the roots of their culture, as it was commonplace at </a:t>
            </a:r>
            <a:r>
              <a:rPr lang="en-US" baseline="0" dirty="0" err="1" smtClean="0"/>
              <a:t>rome</a:t>
            </a:r>
            <a:r>
              <a:rPr lang="en-US" baseline="0" dirty="0" smtClean="0"/>
              <a:t> that the </a:t>
            </a:r>
            <a:r>
              <a:rPr lang="en-US" i="1" baseline="0" dirty="0" smtClean="0"/>
              <a:t>ancestors</a:t>
            </a:r>
            <a:r>
              <a:rPr lang="en-US" i="0" baseline="0" dirty="0" smtClean="0"/>
              <a:t> possessed a morality superior to that of later generations of romans. the technical term for that is </a:t>
            </a:r>
            <a:r>
              <a:rPr lang="en-US" i="1" baseline="0" dirty="0" smtClean="0"/>
              <a:t>mos maiorum</a:t>
            </a:r>
            <a:r>
              <a:rPr lang="en-US" i="0" baseline="0" dirty="0" smtClean="0"/>
              <a:t>, the “ways of the ancestors.</a:t>
            </a:r>
          </a:p>
          <a:p>
            <a:r>
              <a:rPr lang="en-US" i="0" baseline="0" dirty="0" smtClean="0"/>
              <a:t>so does roman tragedy, given all its </a:t>
            </a:r>
            <a:r>
              <a:rPr lang="en-US" i="0" baseline="0" dirty="0" err="1" smtClean="0"/>
              <a:t>greek</a:t>
            </a:r>
            <a:r>
              <a:rPr lang="en-US" i="0" baseline="0" dirty="0" smtClean="0"/>
              <a:t> elements, reflect a specifically </a:t>
            </a:r>
            <a:r>
              <a:rPr lang="en-US" i="1" baseline="0" dirty="0" smtClean="0"/>
              <a:t>roman</a:t>
            </a:r>
            <a:r>
              <a:rPr lang="en-US" i="0" baseline="0" dirty="0" smtClean="0"/>
              <a:t> character at all? and if so, how? that’s what we’re going to start considering round about now…</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11</a:t>
            </a:fld>
            <a:endParaRPr lang="en-US"/>
          </a:p>
        </p:txBody>
      </p:sp>
    </p:spTree>
    <p:extLst>
      <p:ext uri="{BB962C8B-B14F-4D97-AF65-F5344CB8AC3E}">
        <p14:creationId xmlns:p14="http://schemas.microsoft.com/office/powerpoint/2010/main" val="5318852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51050" y="481013"/>
            <a:ext cx="2944813" cy="1655762"/>
          </a:xfrm>
        </p:spPr>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4/20/2020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12</a:t>
            </a:fld>
            <a:endParaRPr lang="en-US" dirty="0"/>
          </a:p>
        </p:txBody>
      </p:sp>
      <p:sp>
        <p:nvSpPr>
          <p:cNvPr id="8" name="Notes Placeholder 7"/>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41603827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ader Placeholder 3"/>
          <p:cNvSpPr>
            <a:spLocks noGrp="1"/>
          </p:cNvSpPr>
          <p:nvPr>
            <p:ph type="hdr" sz="quarter" idx="10"/>
          </p:nvPr>
        </p:nvSpPr>
        <p:spPr>
          <a:xfrm>
            <a:off x="0" y="0"/>
            <a:ext cx="3078163" cy="469900"/>
          </a:xfrm>
        </p:spPr>
        <p:txBody>
          <a:bodyPr/>
          <a:lstStyle/>
          <a:p>
            <a:r>
              <a:rPr lang="en-US" smtClean="0"/>
              <a:t>clas215</a:t>
            </a:r>
            <a:endParaRPr lang="en-US"/>
          </a:p>
        </p:txBody>
      </p:sp>
      <p:sp>
        <p:nvSpPr>
          <p:cNvPr id="5" name="Date Placeholder 4"/>
          <p:cNvSpPr>
            <a:spLocks noGrp="1"/>
          </p:cNvSpPr>
          <p:nvPr>
            <p:ph type="dt" idx="11"/>
          </p:nvPr>
        </p:nvSpPr>
        <p:spPr>
          <a:xfrm>
            <a:off x="4024313" y="0"/>
            <a:ext cx="3078162" cy="469900"/>
          </a:xfrm>
        </p:spPr>
        <p:txBody>
          <a:bodyPr/>
          <a:lstStyle/>
          <a:p>
            <a:fld id="{44FB5FEA-8BCF-4D35-B9EB-1CDC7618E77B}" type="datetime1">
              <a:rPr lang="en-US" smtClean="0"/>
              <a:pPr/>
              <a:t>4/20/2020</a:t>
            </a:fld>
            <a:endParaRPr lang="en-US" dirty="0"/>
          </a:p>
        </p:txBody>
      </p:sp>
      <p:sp>
        <p:nvSpPr>
          <p:cNvPr id="6" name="Footer Placeholder 5"/>
          <p:cNvSpPr>
            <a:spLocks noGrp="1"/>
          </p:cNvSpPr>
          <p:nvPr>
            <p:ph type="ftr" sz="quarter" idx="12"/>
          </p:nvPr>
        </p:nvSpPr>
        <p:spPr>
          <a:xfrm>
            <a:off x="0" y="8918575"/>
            <a:ext cx="3078163" cy="469900"/>
          </a:xfrm>
        </p:spPr>
        <p:txBody>
          <a:bodyPr/>
          <a:lstStyle/>
          <a:p>
            <a:r>
              <a:rPr lang="en-US" smtClean="0"/>
              <a:t>bacchae 2</a:t>
            </a:r>
            <a:endParaRPr lang="en-US"/>
          </a:p>
        </p:txBody>
      </p:sp>
      <p:sp>
        <p:nvSpPr>
          <p:cNvPr id="7" name="Slide Number Placeholder 6"/>
          <p:cNvSpPr>
            <a:spLocks noGrp="1"/>
          </p:cNvSpPr>
          <p:nvPr>
            <p:ph type="sldNum" sz="quarter" idx="13"/>
          </p:nvPr>
        </p:nvSpPr>
        <p:spPr>
          <a:xfrm>
            <a:off x="4024313" y="8918575"/>
            <a:ext cx="3078162" cy="469900"/>
          </a:xfrm>
        </p:spPr>
        <p:txBody>
          <a:bodyPr/>
          <a:lstStyle/>
          <a:p>
            <a:fld id="{5721D7F7-CBDC-4618-B4D1-D6BF1CF121FB}" type="slidenum">
              <a:rPr lang="en-US" smtClean="0"/>
              <a:pPr/>
              <a:t>13</a:t>
            </a:fld>
            <a:endParaRPr lang="en-US" dirty="0"/>
          </a:p>
        </p:txBody>
      </p:sp>
      <p:sp>
        <p:nvSpPr>
          <p:cNvPr id="8" name="Slide Image Placeholder 7"/>
          <p:cNvSpPr>
            <a:spLocks noGrp="1" noRot="1" noChangeAspect="1"/>
          </p:cNvSpPr>
          <p:nvPr>
            <p:ph type="sldImg"/>
          </p:nvPr>
        </p:nvSpPr>
        <p:spPr/>
      </p:sp>
      <p:sp>
        <p:nvSpPr>
          <p:cNvPr id="9" name="Notes Placeholder 8"/>
          <p:cNvSpPr>
            <a:spLocks noGrp="1"/>
          </p:cNvSpPr>
          <p:nvPr>
            <p:ph type="body" idx="1"/>
          </p:nvPr>
        </p:nvSpPr>
        <p:spPr/>
        <p:txBody>
          <a:bodyPr/>
          <a:lstStyle/>
          <a:p>
            <a:endParaRPr lang="en-US"/>
          </a:p>
        </p:txBody>
      </p:sp>
    </p:spTree>
    <p:extLst>
      <p:ext uri="{BB962C8B-B14F-4D97-AF65-F5344CB8AC3E}">
        <p14:creationId xmlns:p14="http://schemas.microsoft.com/office/powerpoint/2010/main" val="28702876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NAEVIUS. “Six titles (Danae, </a:t>
            </a:r>
            <a:r>
              <a:rPr lang="en-US" dirty="0" err="1" smtClean="0"/>
              <a:t>Equos</a:t>
            </a:r>
            <a:r>
              <a:rPr lang="en-US" dirty="0" smtClean="0"/>
              <a:t> </a:t>
            </a:r>
            <a:r>
              <a:rPr lang="en-US" dirty="0" err="1" smtClean="0"/>
              <a:t>Troianus</a:t>
            </a:r>
            <a:r>
              <a:rPr lang="en-US" dirty="0" smtClean="0"/>
              <a:t>, Hector </a:t>
            </a:r>
            <a:r>
              <a:rPr lang="en-US" dirty="0" err="1" smtClean="0"/>
              <a:t>proficiscens</a:t>
            </a:r>
            <a:r>
              <a:rPr lang="en-US" dirty="0" smtClean="0"/>
              <a:t>, </a:t>
            </a:r>
            <a:r>
              <a:rPr lang="en-US" dirty="0" err="1" smtClean="0"/>
              <a:t>Hesiona</a:t>
            </a:r>
            <a:r>
              <a:rPr lang="en-US" dirty="0" smtClean="0"/>
              <a:t>, Iphigenia, Lycurgus) suggest tragedies of the Attic type. An account of Danae's disgrace (</a:t>
            </a:r>
            <a:r>
              <a:rPr lang="en-US" dirty="0" err="1" smtClean="0"/>
              <a:t>Nonius</a:t>
            </a:r>
            <a:r>
              <a:rPr lang="en-US" dirty="0" smtClean="0"/>
              <a:t> p. 456. 25, Lindsay) seems to have been set in </a:t>
            </a:r>
            <a:r>
              <a:rPr lang="en-US" dirty="0" err="1" smtClean="0"/>
              <a:t>bacchiac</a:t>
            </a:r>
            <a:r>
              <a:rPr lang="en-US" dirty="0" smtClean="0"/>
              <a:t> verse rather than in spoken </a:t>
            </a:r>
            <a:r>
              <a:rPr lang="en-US" dirty="0" err="1" smtClean="0"/>
              <a:t>senarii</a:t>
            </a:r>
            <a:r>
              <a:rPr lang="en-US" dirty="0" smtClean="0"/>
              <a:t>. Naevius also composed original tragedies, one on the story of Romulus the first Roman king, another (the </a:t>
            </a:r>
            <a:r>
              <a:rPr lang="en-US" dirty="0" err="1" smtClean="0"/>
              <a:t>Clastidium</a:t>
            </a:r>
            <a:r>
              <a:rPr lang="en-US" dirty="0" smtClean="0"/>
              <a:t>) on the defeat of a Gallic army in 222 by M. Claudius Marcellus (1). The latter may have been performed at funeral games for Marcellus in 208 or at the dedication in 205 of the temple of Virtus (see Honos) vowed by the consul before the battle of </a:t>
            </a:r>
            <a:r>
              <a:rPr lang="en-US" dirty="0" err="1" smtClean="0"/>
              <a:t>Clastidium</a:t>
            </a:r>
            <a:r>
              <a:rPr lang="en-US" dirty="0" smtClean="0"/>
              <a:t>.” (OCD)</a:t>
            </a:r>
          </a:p>
          <a:p>
            <a:r>
              <a:rPr lang="en-US" dirty="0" smtClean="0"/>
              <a:t>ACCIUS. Epic (Annales) and dramatic poet. “</a:t>
            </a:r>
            <a:r>
              <a:rPr lang="en-US" dirty="0"/>
              <a:t>The earliest [tragedy], probably the </a:t>
            </a:r>
            <a:r>
              <a:rPr lang="en-US" i="1" dirty="0"/>
              <a:t>Atreus</a:t>
            </a:r>
            <a:r>
              <a:rPr lang="en-US" dirty="0"/>
              <a:t>, was performed in 140 (Cicero </a:t>
            </a:r>
            <a:r>
              <a:rPr lang="en-US" i="1" dirty="0"/>
              <a:t>Brutus</a:t>
            </a:r>
            <a:r>
              <a:rPr lang="en-US" dirty="0"/>
              <a:t> 229). ... </a:t>
            </a:r>
            <a:r>
              <a:rPr lang="en-US" dirty="0" smtClean="0"/>
              <a:t>The grandeur of Accius' tragic style caused some contemporaries to laugh (Pompon. Hor. </a:t>
            </a:r>
            <a:r>
              <a:rPr lang="en-US" dirty="0" err="1" smtClean="0"/>
              <a:t>Serm</a:t>
            </a:r>
            <a:r>
              <a:rPr lang="en-US" dirty="0" smtClean="0"/>
              <a:t>. 1. 10. 53). Cicero, however, who was proud to have known him personally, admired his plays almost as highly as he did those of Pacuvius and cited extensive passages in his rhetorical and philosophical dialogues.” (OCD)</a:t>
            </a:r>
          </a:p>
          <a:p>
            <a:pPr defTabSz="914286">
              <a:defRPr/>
            </a:pPr>
            <a:r>
              <a:rPr lang="en-US" dirty="0" smtClean="0"/>
              <a:t>PACUVIUS (</a:t>
            </a:r>
            <a:r>
              <a:rPr lang="en-US" i="1" dirty="0"/>
              <a:t>c.</a:t>
            </a:r>
            <a:r>
              <a:rPr lang="en-US" dirty="0"/>
              <a:t> 220-130) stage poet and painter of South Italian birth, nephew and pupil of </a:t>
            </a:r>
            <a:r>
              <a:rPr lang="en-US" dirty="0">
                <a:hlinkClick r:id="rId3"/>
              </a:rPr>
              <a:t>Quintus Ennius</a:t>
            </a:r>
            <a:r>
              <a:rPr lang="en-US" dirty="0"/>
              <a:t>. His family belonged to </a:t>
            </a:r>
            <a:r>
              <a:rPr lang="en-US" dirty="0" err="1">
                <a:hlinkClick r:id="rId4"/>
              </a:rPr>
              <a:t>Brundisium</a:t>
            </a:r>
            <a:r>
              <a:rPr lang="en-US" dirty="0"/>
              <a:t>, and he spent his last years in </a:t>
            </a:r>
            <a:r>
              <a:rPr lang="en-US" dirty="0">
                <a:hlinkClick r:id="rId5"/>
              </a:rPr>
              <a:t>Tarentum</a:t>
            </a:r>
            <a:r>
              <a:rPr lang="en-US" dirty="0"/>
              <a:t>.</a:t>
            </a:r>
          </a:p>
        </p:txBody>
      </p:sp>
      <p:sp>
        <p:nvSpPr>
          <p:cNvPr id="4" name="Slide Number Placeholder 3"/>
          <p:cNvSpPr>
            <a:spLocks noGrp="1"/>
          </p:cNvSpPr>
          <p:nvPr>
            <p:ph type="sldNum" sz="quarter" idx="10"/>
          </p:nvPr>
        </p:nvSpPr>
        <p:spPr/>
        <p:txBody>
          <a:bodyPr/>
          <a:lstStyle/>
          <a:p>
            <a:fld id="{86908404-88BE-44AF-8D17-32D4082FC3F8}" type="slidenum">
              <a:rPr lang="en-US" smtClean="0"/>
              <a:t>14</a:t>
            </a:fld>
            <a:endParaRPr lang="en-US"/>
          </a:p>
        </p:txBody>
      </p:sp>
    </p:spTree>
    <p:extLst>
      <p:ext uri="{BB962C8B-B14F-4D97-AF65-F5344CB8AC3E}">
        <p14:creationId xmlns:p14="http://schemas.microsoft.com/office/powerpoint/2010/main" val="15806746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62113" y="485775"/>
            <a:ext cx="3722687" cy="2093913"/>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15</a:t>
            </a:fld>
            <a:endParaRPr lang="en-US"/>
          </a:p>
        </p:txBody>
      </p:sp>
    </p:spTree>
    <p:extLst>
      <p:ext uri="{BB962C8B-B14F-4D97-AF65-F5344CB8AC3E}">
        <p14:creationId xmlns:p14="http://schemas.microsoft.com/office/powerpoint/2010/main" val="10191567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024313" y="8918575"/>
            <a:ext cx="3078162" cy="469900"/>
          </a:xfrm>
        </p:spPr>
        <p:txBody>
          <a:bodyPr/>
          <a:lstStyle/>
          <a:p>
            <a:fld id="{86908404-88BE-44AF-8D17-32D4082FC3F8}" type="slidenum">
              <a:rPr lang="en-US" smtClean="0"/>
              <a:t>16</a:t>
            </a:fld>
            <a:endParaRPr lang="en-US"/>
          </a:p>
        </p:txBody>
      </p:sp>
      <p:sp>
        <p:nvSpPr>
          <p:cNvPr id="5" name="Slide Image Placeholder 4"/>
          <p:cNvSpPr>
            <a:spLocks noGrp="1" noRot="1" noChangeAspect="1"/>
          </p:cNvSpPr>
          <p:nvPr>
            <p:ph type="sldImg"/>
          </p:nvPr>
        </p:nvSpPr>
        <p:spPr/>
      </p:sp>
      <p:sp>
        <p:nvSpPr>
          <p:cNvPr id="6" name="Notes Placeholder 5"/>
          <p:cNvSpPr>
            <a:spLocks noGrp="1"/>
          </p:cNvSpPr>
          <p:nvPr>
            <p:ph type="body" idx="1"/>
          </p:nvPr>
        </p:nvSpPr>
        <p:spPr/>
        <p:txBody>
          <a:bodyPr/>
          <a:lstStyle/>
          <a:p>
            <a:endParaRPr lang="en-US"/>
          </a:p>
        </p:txBody>
      </p:sp>
    </p:spTree>
    <p:extLst>
      <p:ext uri="{BB962C8B-B14F-4D97-AF65-F5344CB8AC3E}">
        <p14:creationId xmlns:p14="http://schemas.microsoft.com/office/powerpoint/2010/main" val="12571967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62113" y="485775"/>
            <a:ext cx="3722687" cy="2093913"/>
          </a:xfrm>
        </p:spPr>
      </p:sp>
      <p:sp>
        <p:nvSpPr>
          <p:cNvPr id="3" name="Notes Placeholder 2"/>
          <p:cNvSpPr>
            <a:spLocks noGrp="1"/>
          </p:cNvSpPr>
          <p:nvPr>
            <p:ph type="body" idx="1"/>
          </p:nvPr>
        </p:nvSpPr>
        <p:spPr/>
        <p:txBody>
          <a:bodyPr/>
          <a:lstStyle/>
          <a:p>
            <a:pPr lvl="0"/>
            <a:r>
              <a:rPr lang="en-US" sz="1100" dirty="0">
                <a:latin typeface="Tahoma" pitchFamily="34" charset="0"/>
              </a:rPr>
              <a:t>note the passages from </a:t>
            </a:r>
            <a:r>
              <a:rPr lang="en-US" sz="1100" dirty="0" err="1">
                <a:latin typeface="Tahoma" pitchFamily="34" charset="0"/>
              </a:rPr>
              <a:t>accius</a:t>
            </a:r>
            <a:r>
              <a:rPr lang="en-US" sz="1100" dirty="0">
                <a:latin typeface="Tahoma" pitchFamily="34" charset="0"/>
              </a:rPr>
              <a:t>’ </a:t>
            </a:r>
            <a:r>
              <a:rPr lang="en-US" sz="1100" dirty="0" err="1">
                <a:latin typeface="Tahoma" pitchFamily="34" charset="0"/>
              </a:rPr>
              <a:t>atreus</a:t>
            </a:r>
            <a:r>
              <a:rPr lang="en-US" sz="1100" dirty="0">
                <a:latin typeface="Tahoma" pitchFamily="34" charset="0"/>
              </a:rPr>
              <a:t> – the feast-of-</a:t>
            </a:r>
            <a:r>
              <a:rPr lang="en-US" sz="1100" dirty="0" err="1">
                <a:latin typeface="Tahoma" pitchFamily="34" charset="0"/>
              </a:rPr>
              <a:t>thyestes</a:t>
            </a:r>
            <a:r>
              <a:rPr lang="en-US" sz="1100" dirty="0">
                <a:latin typeface="Tahoma" pitchFamily="34" charset="0"/>
              </a:rPr>
              <a:t> story. e.g., p. 383: “again </a:t>
            </a:r>
            <a:r>
              <a:rPr lang="en-US" sz="1100" dirty="0" err="1">
                <a:latin typeface="Tahoma" pitchFamily="34" charset="0"/>
              </a:rPr>
              <a:t>thyestes</a:t>
            </a:r>
            <a:r>
              <a:rPr lang="en-US" sz="1100" dirty="0">
                <a:latin typeface="Tahoma" pitchFamily="34" charset="0"/>
              </a:rPr>
              <a:t> comes.”</a:t>
            </a:r>
          </a:p>
          <a:p>
            <a:pPr lvl="0"/>
            <a:r>
              <a:rPr lang="en-US" sz="1100" dirty="0">
                <a:latin typeface="Tahoma" pitchFamily="34" charset="0"/>
              </a:rPr>
              <a:t>also the </a:t>
            </a:r>
            <a:r>
              <a:rPr lang="en-US" sz="1100" i="1" dirty="0">
                <a:latin typeface="Tahoma" pitchFamily="34" charset="0"/>
              </a:rPr>
              <a:t>sententia</a:t>
            </a:r>
            <a:r>
              <a:rPr lang="en-US" sz="1100" dirty="0">
                <a:latin typeface="Tahoma" pitchFamily="34" charset="0"/>
              </a:rPr>
              <a:t>: “let them hate so long as they fear,” a neat summation of what tyranny is about – </a:t>
            </a:r>
            <a:r>
              <a:rPr lang="en-US" sz="1100" dirty="0" err="1">
                <a:latin typeface="Tahoma" pitchFamily="34" charset="0"/>
              </a:rPr>
              <a:t>accius</a:t>
            </a:r>
            <a:r>
              <a:rPr lang="en-US" sz="1100" dirty="0">
                <a:latin typeface="Tahoma" pitchFamily="34" charset="0"/>
              </a:rPr>
              <a:t> was renowned in antiquity for his eloquence (</a:t>
            </a:r>
            <a:r>
              <a:rPr lang="en-US" sz="1100" dirty="0" err="1">
                <a:latin typeface="Tahoma" pitchFamily="34" charset="0"/>
              </a:rPr>
              <a:t>disertissimus</a:t>
            </a:r>
            <a:r>
              <a:rPr lang="en-US" sz="1100" dirty="0">
                <a:latin typeface="Tahoma" pitchFamily="34" charset="0"/>
              </a:rPr>
              <a:t> </a:t>
            </a:r>
            <a:r>
              <a:rPr lang="en-US" sz="1100" dirty="0" err="1">
                <a:latin typeface="Tahoma" pitchFamily="34" charset="0"/>
              </a:rPr>
              <a:t>poeta</a:t>
            </a:r>
            <a:r>
              <a:rPr lang="en-US" sz="1100" dirty="0">
                <a:latin typeface="Tahoma" pitchFamily="34" charset="0"/>
              </a:rPr>
              <a:t>, </a:t>
            </a:r>
            <a:r>
              <a:rPr lang="en-US" sz="1100" dirty="0" err="1">
                <a:latin typeface="Tahoma" pitchFamily="34" charset="0"/>
              </a:rPr>
              <a:t>cic</a:t>
            </a:r>
            <a:r>
              <a:rPr lang="en-US" sz="1100" dirty="0">
                <a:latin typeface="Tahoma" pitchFamily="34" charset="0"/>
              </a:rPr>
              <a:t>. </a:t>
            </a:r>
            <a:r>
              <a:rPr lang="en-US" sz="1100" dirty="0" err="1">
                <a:latin typeface="Tahoma" pitchFamily="34" charset="0"/>
              </a:rPr>
              <a:t>sest</a:t>
            </a:r>
            <a:r>
              <a:rPr lang="en-US" sz="1100" dirty="0">
                <a:latin typeface="Tahoma" pitchFamily="34" charset="0"/>
              </a:rPr>
              <a:t>. 122).</a:t>
            </a:r>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17</a:t>
            </a:fld>
            <a:endParaRPr lang="en-US"/>
          </a:p>
        </p:txBody>
      </p:sp>
    </p:spTree>
    <p:extLst>
      <p:ext uri="{BB962C8B-B14F-4D97-AF65-F5344CB8AC3E}">
        <p14:creationId xmlns:p14="http://schemas.microsoft.com/office/powerpoint/2010/main" val="9432378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51050" y="481013"/>
            <a:ext cx="2944813" cy="1655762"/>
          </a:xfrm>
        </p:spPr>
      </p:sp>
      <p:sp>
        <p:nvSpPr>
          <p:cNvPr id="3" name="Notes Placeholder 2"/>
          <p:cNvSpPr>
            <a:spLocks noGrp="1"/>
          </p:cNvSpPr>
          <p:nvPr>
            <p:ph type="body" idx="1"/>
          </p:nvPr>
        </p:nvSpPr>
        <p:spPr/>
        <p:txBody>
          <a:bodyPr>
            <a:normAutofit/>
          </a:bodyPr>
          <a:lstStyle/>
          <a:p>
            <a:r>
              <a:rPr lang="en-US" dirty="0" smtClean="0"/>
              <a:t>“Back to his native land, happy in life never dying”</a:t>
            </a:r>
          </a:p>
          <a:p>
            <a:pPr lvl="1"/>
            <a:r>
              <a:rPr lang="en-US" dirty="0" smtClean="0"/>
              <a:t>Naevius </a:t>
            </a:r>
            <a:r>
              <a:rPr lang="en-US" i="1" dirty="0" err="1" smtClean="0"/>
              <a:t>Clastidium</a:t>
            </a:r>
            <a:r>
              <a:rPr lang="en-US" dirty="0" smtClean="0"/>
              <a:t> (performed 195 BCE?)</a:t>
            </a:r>
          </a:p>
          <a:p>
            <a:pPr lvl="1"/>
            <a:r>
              <a:rPr lang="en-US" dirty="0" smtClean="0"/>
              <a:t>Naevius (ca. 265-190 BCE). a single line from a lost play, the </a:t>
            </a:r>
            <a:r>
              <a:rPr lang="en-US" i="1" dirty="0" err="1" smtClean="0"/>
              <a:t>Clastidium</a:t>
            </a:r>
            <a:r>
              <a:rPr lang="en-US" dirty="0" smtClean="0"/>
              <a:t> (performed 195 BCE?), which described the victory in single combat of the Consul (high Roman official) Marcus Claudius Marcellus over the Gallic chieftain, </a:t>
            </a:r>
            <a:r>
              <a:rPr lang="en-US" dirty="0" err="1" smtClean="0"/>
              <a:t>Viridomarus</a:t>
            </a:r>
            <a:r>
              <a:rPr lang="en-US" dirty="0" smtClean="0"/>
              <a:t>, in 222 BCE. In reward, Marcellus received the </a:t>
            </a:r>
            <a:r>
              <a:rPr lang="en-US" i="1" dirty="0" err="1" smtClean="0"/>
              <a:t>spolia</a:t>
            </a:r>
            <a:r>
              <a:rPr lang="en-US" i="1" dirty="0" smtClean="0"/>
              <a:t> </a:t>
            </a:r>
            <a:r>
              <a:rPr lang="en-US" i="1" dirty="0" err="1" smtClean="0"/>
              <a:t>opima</a:t>
            </a:r>
            <a:r>
              <a:rPr lang="en-US" dirty="0" smtClean="0"/>
              <a:t>.</a:t>
            </a:r>
          </a:p>
          <a:p>
            <a:pPr lvl="2"/>
            <a:r>
              <a:rPr lang="en-US" dirty="0" err="1" smtClean="0"/>
              <a:t>accius</a:t>
            </a:r>
            <a:r>
              <a:rPr lang="en-US" dirty="0" smtClean="0"/>
              <a:t>’ </a:t>
            </a:r>
            <a:r>
              <a:rPr lang="en-US" dirty="0" err="1" smtClean="0"/>
              <a:t>brutus</a:t>
            </a:r>
            <a:r>
              <a:rPr lang="en-US" dirty="0" smtClean="0"/>
              <a:t> is believed to have celebrated the family </a:t>
            </a:r>
            <a:r>
              <a:rPr lang="en-US" i="1" dirty="0" err="1" smtClean="0"/>
              <a:t>brutus</a:t>
            </a:r>
            <a:r>
              <a:rPr lang="en-US" i="0" dirty="0" smtClean="0"/>
              <a:t>, descended from</a:t>
            </a:r>
            <a:r>
              <a:rPr lang="en-US" i="0" baseline="0" dirty="0" smtClean="0"/>
              <a:t> the play’s protagonist, the republic’s founder.</a:t>
            </a:r>
            <a:endParaRPr lang="en-US" dirty="0" smtClean="0"/>
          </a:p>
          <a:p>
            <a:pPr lvl="0"/>
            <a:endParaRPr lang="en-US" dirty="0"/>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4/20/2020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18</a:t>
            </a:fld>
            <a:endParaRPr lang="en-US" dirty="0"/>
          </a:p>
        </p:txBody>
      </p:sp>
    </p:spTree>
    <p:extLst>
      <p:ext uri="{BB962C8B-B14F-4D97-AF65-F5344CB8AC3E}">
        <p14:creationId xmlns:p14="http://schemas.microsoft.com/office/powerpoint/2010/main" val="7952467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62113" y="485775"/>
            <a:ext cx="3722687" cy="2093913"/>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2</a:t>
            </a:fld>
            <a:endParaRPr lang="en-US"/>
          </a:p>
        </p:txBody>
      </p:sp>
    </p:spTree>
    <p:extLst>
      <p:ext uri="{BB962C8B-B14F-4D97-AF65-F5344CB8AC3E}">
        <p14:creationId xmlns:p14="http://schemas.microsoft.com/office/powerpoint/2010/main" val="41353060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62113" y="485775"/>
            <a:ext cx="3722687" cy="2093913"/>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3</a:t>
            </a:fld>
            <a:endParaRPr lang="en-US"/>
          </a:p>
        </p:txBody>
      </p:sp>
    </p:spTree>
    <p:extLst>
      <p:ext uri="{BB962C8B-B14F-4D97-AF65-F5344CB8AC3E}">
        <p14:creationId xmlns:p14="http://schemas.microsoft.com/office/powerpoint/2010/main" val="2718191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62113" y="485775"/>
            <a:ext cx="3722687" cy="2093913"/>
          </a:xfrm>
        </p:spPr>
      </p:sp>
      <p:sp>
        <p:nvSpPr>
          <p:cNvPr id="3" name="Notes Placeholder 2"/>
          <p:cNvSpPr>
            <a:spLocks noGrp="1"/>
          </p:cNvSpPr>
          <p:nvPr>
            <p:ph type="body" idx="1"/>
          </p:nvPr>
        </p:nvSpPr>
        <p:spPr/>
        <p:txBody>
          <a:bodyPr/>
          <a:lstStyle/>
          <a:p>
            <a:r>
              <a:rPr lang="en-US" sz="1100" dirty="0">
                <a:latin typeface="Tahoma" pitchFamily="34" charset="0"/>
              </a:rPr>
              <a:t>QUOTES (Brill’s on Roman tragedy):</a:t>
            </a:r>
          </a:p>
          <a:p>
            <a:pPr lvl="1"/>
            <a:r>
              <a:rPr lang="en-US" dirty="0"/>
              <a:t>Unlike Greek tragedy which emerged in a highly developed cultural setting, tragedy in Rome came at the beginning of literature. In 240 BC the </a:t>
            </a:r>
            <a:r>
              <a:rPr lang="en-US" i="1" dirty="0"/>
              <a:t>aediles</a:t>
            </a:r>
            <a:r>
              <a:rPr lang="en-US" dirty="0"/>
              <a:t> asked </a:t>
            </a:r>
            <a:r>
              <a:rPr lang="en-US" dirty="0">
                <a:hlinkClick r:id="rId3"/>
              </a:rPr>
              <a:t>Livius [III 1] Andronicus</a:t>
            </a:r>
            <a:r>
              <a:rPr lang="en-US" dirty="0"/>
              <a:t>, who came from the Greek-speaking world, probably from Tarentum (</a:t>
            </a:r>
            <a:r>
              <a:rPr lang="en-US" dirty="0" err="1">
                <a:hlinkClick r:id="rId4"/>
              </a:rPr>
              <a:t>Taras</a:t>
            </a:r>
            <a:r>
              <a:rPr lang="en-US" dirty="0"/>
              <a:t> [2]), to stage a dramatic play for the </a:t>
            </a:r>
            <a:r>
              <a:rPr lang="en-US" i="1" dirty="0" err="1"/>
              <a:t>ludi</a:t>
            </a:r>
            <a:r>
              <a:rPr lang="en-US" i="1" dirty="0"/>
              <a:t> Romani</a:t>
            </a:r>
            <a:r>
              <a:rPr lang="en-US" dirty="0"/>
              <a:t> (</a:t>
            </a:r>
            <a:r>
              <a:rPr lang="en-US" dirty="0">
                <a:hlinkClick r:id="rId5"/>
              </a:rPr>
              <a:t> </a:t>
            </a:r>
            <a:r>
              <a:rPr lang="en-US" i="1" dirty="0" err="1">
                <a:hlinkClick r:id="rId5"/>
              </a:rPr>
              <a:t>ludi</a:t>
            </a:r>
            <a:r>
              <a:rPr lang="en-US" dirty="0">
                <a:hlinkClick r:id="rId5"/>
              </a:rPr>
              <a:t> </a:t>
            </a:r>
            <a:r>
              <a:rPr lang="en-US" dirty="0"/>
              <a:t>[II B] and [III G]) (</a:t>
            </a:r>
            <a:r>
              <a:rPr lang="en-US" dirty="0" err="1"/>
              <a:t>Cassiod</a:t>
            </a:r>
            <a:r>
              <a:rPr lang="en-US" dirty="0"/>
              <a:t>. </a:t>
            </a:r>
            <a:r>
              <a:rPr lang="en-US" dirty="0" err="1"/>
              <a:t>Chronica</a:t>
            </a:r>
            <a:r>
              <a:rPr lang="en-US" dirty="0"/>
              <a:t> p. 120 M. on the year. 239 BC: “</a:t>
            </a:r>
            <a:r>
              <a:rPr lang="en-US" dirty="0" err="1"/>
              <a:t>ludis</a:t>
            </a:r>
            <a:r>
              <a:rPr lang="en-US" dirty="0"/>
              <a:t> </a:t>
            </a:r>
            <a:r>
              <a:rPr lang="en-US" dirty="0" err="1"/>
              <a:t>Romanis</a:t>
            </a:r>
            <a:r>
              <a:rPr lang="en-US" dirty="0"/>
              <a:t> </a:t>
            </a:r>
            <a:r>
              <a:rPr lang="en-US" dirty="0" err="1"/>
              <a:t>primum</a:t>
            </a:r>
            <a:r>
              <a:rPr lang="en-US" dirty="0"/>
              <a:t> </a:t>
            </a:r>
            <a:r>
              <a:rPr lang="en-US" dirty="0" err="1"/>
              <a:t>tragoedia</a:t>
            </a:r>
            <a:r>
              <a:rPr lang="en-US" dirty="0"/>
              <a:t> et </a:t>
            </a:r>
            <a:r>
              <a:rPr lang="en-US" dirty="0" err="1"/>
              <a:t>comoedia</a:t>
            </a:r>
            <a:r>
              <a:rPr lang="en-US" dirty="0"/>
              <a:t>”). Thus in Rome, dramatic literature was first 'commissioned' by magistrates. Correspondingly, it had a public, 'political' function. In Rome, the introduction of dramatic plays was primarily an institutional and religious phenomenon [5. 319] and only secondarily a literary phenomenon. Liv. 7,2 (cf. the parallel account in Val. Max. 2,4,4) in a brief excursus on the history of Roman theatre emphasized its administrative and cult aspect [22].</a:t>
            </a:r>
            <a:endParaRPr lang="en-US" sz="1100" dirty="0">
              <a:latin typeface="Tahoma" pitchFamily="34" charset="0"/>
            </a:endParaRPr>
          </a:p>
          <a:p>
            <a:pPr lvl="1"/>
            <a:r>
              <a:rPr lang="en-US" sz="1100" dirty="0">
                <a:latin typeface="Tahoma" pitchFamily="34" charset="0"/>
              </a:rPr>
              <a:t>The content of Roman tragedy is not 'tragic'. In its early form its main purpose was to provide historical arguments. With Pacuvius and Accius tragedy became more literary but continued to focus on the model attribute of </a:t>
            </a:r>
            <a:r>
              <a:rPr lang="en-US" sz="1100" i="1" dirty="0">
                <a:latin typeface="Tahoma" pitchFamily="34" charset="0"/>
              </a:rPr>
              <a:t>virtus </a:t>
            </a:r>
            <a:r>
              <a:rPr lang="en-US" sz="1100" dirty="0">
                <a:latin typeface="Tahoma" pitchFamily="34" charset="0"/>
              </a:rPr>
              <a:t>(virtue) - either of individual heroes or of the </a:t>
            </a:r>
            <a:r>
              <a:rPr lang="en-US" sz="1100" i="1" dirty="0">
                <a:latin typeface="Tahoma" pitchFamily="34" charset="0"/>
              </a:rPr>
              <a:t>populus </a:t>
            </a:r>
            <a:r>
              <a:rPr lang="en-US" sz="1100" i="1" dirty="0" err="1">
                <a:latin typeface="Tahoma" pitchFamily="34" charset="0"/>
              </a:rPr>
              <a:t>Romanus</a:t>
            </a:r>
            <a:r>
              <a:rPr lang="en-US" sz="1100" i="1" dirty="0">
                <a:latin typeface="Tahoma" pitchFamily="34" charset="0"/>
              </a:rPr>
              <a:t> </a:t>
            </a:r>
            <a:r>
              <a:rPr lang="en-US" sz="1100" dirty="0">
                <a:latin typeface="Tahoma" pitchFamily="34" charset="0"/>
              </a:rPr>
              <a:t>as a whole. Of central concern was not the fate of the individual but rather the advancement of the collective good. Roman heroes do not face tragic decisions between equally important duties since the teleology of Roman society has eliminated such conflicts. [</a:t>
            </a:r>
            <a:r>
              <a:rPr lang="en-US" sz="1100" i="1" dirty="0">
                <a:latin typeface="Tahoma" pitchFamily="34" charset="0"/>
              </a:rPr>
              <a:t>author means a kind of roman version of the end of history; compare Vergil on </a:t>
            </a:r>
            <a:r>
              <a:rPr lang="en-US" sz="1100" i="1" dirty="0" err="1">
                <a:latin typeface="Tahoma" pitchFamily="34" charset="0"/>
              </a:rPr>
              <a:t>rome’s</a:t>
            </a:r>
            <a:r>
              <a:rPr lang="en-US" sz="1100" i="1" dirty="0">
                <a:latin typeface="Tahoma" pitchFamily="34" charset="0"/>
              </a:rPr>
              <a:t> mission</a:t>
            </a:r>
            <a:r>
              <a:rPr lang="en-US" sz="1100" dirty="0">
                <a:latin typeface="Tahoma" pitchFamily="34" charset="0"/>
              </a:rPr>
              <a:t>] Under Nero, tragedy became the genre of the opposition. In their positive aspects Seneca's heroes are Stoic wise men, in their negative aspects monomaniacal criminals. In their own way, both types are autonomous. Entirely self-sufficient, they know neither physical pain nor moral challenges; they are not part of the community. The solution consistently available to them is death [9].</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4</a:t>
            </a:fld>
            <a:endParaRPr lang="en-US"/>
          </a:p>
        </p:txBody>
      </p:sp>
    </p:spTree>
    <p:extLst>
      <p:ext uri="{BB962C8B-B14F-4D97-AF65-F5344CB8AC3E}">
        <p14:creationId xmlns:p14="http://schemas.microsoft.com/office/powerpoint/2010/main" val="33902720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content of Roman tragedy is not 'tragic'. In its early form its main purpose was to provide historical arguments. With Pacuvius and Accius tragedy became more literary but continued to focus on the model attribute of virtus (virtue) - either of individual heroes or of the populus Romanus as a whole. Of central concern was not the fate of the individual but rather the advancement of the collective good. Roman heroes do not face tragic decisions between equally important duties since the teleology of Roman society has eliminated such conflicts. Under Nero, tragedy became the genre of the opposition. In their positive aspects Seneca's heroes are Stoic wise men, in their negative aspects monomaniacal criminals. In their own way, both types are autonomous. Entirely self-sufficient, they know neither physical pain nor moral challenges; they are not part of the community. The solution consistently available to them is death [9]. (Brill’s New </a:t>
            </a:r>
            <a:r>
              <a:rPr lang="en-US" dirty="0" err="1" smtClean="0"/>
              <a:t>Pauly</a:t>
            </a:r>
            <a:r>
              <a:rPr lang="en-US" dirty="0" smtClean="0"/>
              <a:t>)</a:t>
            </a:r>
            <a:endParaRPr lang="en-US" dirty="0"/>
          </a:p>
        </p:txBody>
      </p:sp>
      <p:sp>
        <p:nvSpPr>
          <p:cNvPr id="4" name="Slide Number Placeholder 3"/>
          <p:cNvSpPr>
            <a:spLocks noGrp="1"/>
          </p:cNvSpPr>
          <p:nvPr>
            <p:ph type="sldNum" sz="quarter" idx="10"/>
          </p:nvPr>
        </p:nvSpPr>
        <p:spPr/>
        <p:txBody>
          <a:bodyPr/>
          <a:lstStyle/>
          <a:p>
            <a:fld id="{86908404-88BE-44AF-8D17-32D4082FC3F8}" type="slidenum">
              <a:rPr lang="en-US" smtClean="0"/>
              <a:t>5</a:t>
            </a:fld>
            <a:endParaRPr lang="en-US"/>
          </a:p>
        </p:txBody>
      </p:sp>
    </p:spTree>
    <p:extLst>
      <p:ext uri="{BB962C8B-B14F-4D97-AF65-F5344CB8AC3E}">
        <p14:creationId xmlns:p14="http://schemas.microsoft.com/office/powerpoint/2010/main" val="25553396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62113" y="485775"/>
            <a:ext cx="3722687" cy="2093913"/>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6</a:t>
            </a:fld>
            <a:endParaRPr lang="en-US"/>
          </a:p>
        </p:txBody>
      </p:sp>
    </p:spTree>
    <p:extLst>
      <p:ext uri="{BB962C8B-B14F-4D97-AF65-F5344CB8AC3E}">
        <p14:creationId xmlns:p14="http://schemas.microsoft.com/office/powerpoint/2010/main" val="3583550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11DC92F4-0588-4679-B375-0E63790E4D48}" type="datetime1">
              <a:rPr lang="en-US"/>
              <a:pPr/>
              <a:t>4/20/2020</a:t>
            </a:fld>
            <a:endParaRPr lang="en-US"/>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C79AD93D-5A30-44C3-A926-FE4894461B1B}" type="slidenum">
              <a:rPr lang="en-US"/>
              <a:pPr/>
              <a:t>7</a:t>
            </a:fld>
            <a:endParaRPr lang="en-US"/>
          </a:p>
        </p:txBody>
      </p:sp>
      <p:sp>
        <p:nvSpPr>
          <p:cNvPr id="740354" name="Rectangle 2"/>
          <p:cNvSpPr>
            <a:spLocks noGrp="1" noRot="1" noChangeAspect="1" noChangeArrowheads="1" noTextEdit="1"/>
          </p:cNvSpPr>
          <p:nvPr>
            <p:ph type="sldImg"/>
          </p:nvPr>
        </p:nvSpPr>
        <p:spPr>
          <a:xfrm>
            <a:off x="2051050" y="481013"/>
            <a:ext cx="2944813" cy="1655762"/>
          </a:xfrm>
          <a:ln/>
        </p:spPr>
      </p:sp>
      <p:sp>
        <p:nvSpPr>
          <p:cNvPr id="74035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9930069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049181E1-A8E8-4031-A5DF-E9E5E4F2B303}" type="datetime1">
              <a:rPr lang="en-US"/>
              <a:pPr/>
              <a:t>4/20/2020</a:t>
            </a:fld>
            <a:endParaRPr lang="en-US"/>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4153441A-F244-4B64-8548-FFF89392CDF6}" type="slidenum">
              <a:rPr lang="en-US"/>
              <a:pPr/>
              <a:t>8</a:t>
            </a:fld>
            <a:endParaRPr lang="en-US"/>
          </a:p>
        </p:txBody>
      </p:sp>
      <p:sp>
        <p:nvSpPr>
          <p:cNvPr id="741378" name="Rectangle 2"/>
          <p:cNvSpPr>
            <a:spLocks noGrp="1" noRot="1" noChangeAspect="1" noChangeArrowheads="1" noTextEdit="1"/>
          </p:cNvSpPr>
          <p:nvPr>
            <p:ph type="sldImg"/>
          </p:nvPr>
        </p:nvSpPr>
        <p:spPr>
          <a:xfrm>
            <a:off x="2051050" y="481013"/>
            <a:ext cx="2944813" cy="1655762"/>
          </a:xfrm>
          <a:ln/>
        </p:spPr>
      </p:sp>
      <p:sp>
        <p:nvSpPr>
          <p:cNvPr id="74137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026467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6908404-88BE-44AF-8D17-32D4082FC3F8}" type="slidenum">
              <a:rPr lang="en-US" smtClean="0"/>
              <a:t>9</a:t>
            </a:fld>
            <a:endParaRPr lang="en-US"/>
          </a:p>
        </p:txBody>
      </p:sp>
    </p:spTree>
    <p:extLst>
      <p:ext uri="{BB962C8B-B14F-4D97-AF65-F5344CB8AC3E}">
        <p14:creationId xmlns:p14="http://schemas.microsoft.com/office/powerpoint/2010/main" val="40177855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435949" y="908717"/>
            <a:ext cx="11323277" cy="2387600"/>
          </a:xfrm>
          <a:noFill/>
        </p:spPr>
        <p:txBody>
          <a:bodyPr anchor="b"/>
          <a:lstStyle>
            <a:lvl1pPr algn="ctr">
              <a:defRPr sz="6000" spc="100" baseline="0">
                <a:solidFill>
                  <a:srgbClr val="993300"/>
                </a:solidFill>
                <a:latin typeface="Candara" panose="020E0502030303020204" pitchFamily="34" charset="0"/>
              </a:defRPr>
            </a:lvl1pPr>
          </a:lstStyle>
          <a:p>
            <a:r>
              <a:rPr lang="en-US" smtClean="0"/>
              <a:t>Click to edit Master title style</a:t>
            </a:r>
            <a:endParaRPr lang="en-US" dirty="0"/>
          </a:p>
        </p:txBody>
      </p:sp>
      <p:sp>
        <p:nvSpPr>
          <p:cNvPr id="7" name="Subtitle 2"/>
          <p:cNvSpPr>
            <a:spLocks noGrp="1"/>
          </p:cNvSpPr>
          <p:nvPr>
            <p:ph type="subTitle" idx="1"/>
          </p:nvPr>
        </p:nvSpPr>
        <p:spPr>
          <a:xfrm>
            <a:off x="435949" y="3602038"/>
            <a:ext cx="11323277" cy="1655762"/>
          </a:xfrm>
          <a:prstGeom prst="rect">
            <a:avLst/>
          </a:prstGeom>
        </p:spPr>
        <p:txBody>
          <a:bodyPr>
            <a:normAutofit/>
          </a:bodyPr>
          <a:lstStyle>
            <a:lvl1pPr marL="0" indent="0" algn="ctr">
              <a:buNone/>
              <a:defRPr sz="3600">
                <a:solidFill>
                  <a:srgbClr val="993300"/>
                </a:solidFill>
                <a:latin typeface="Candara" panose="020E05020303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3748908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a:xfrm>
            <a:off x="1217931" y="1828800"/>
            <a:ext cx="9756141" cy="4343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baseline="0"/>
            </a:lvl7pPr>
            <a:lvl8pPr>
              <a:defRPr baseline="0"/>
            </a:lvl8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endParaRPr lang="en-US"/>
          </a:p>
        </p:txBody>
      </p:sp>
      <p:sp>
        <p:nvSpPr>
          <p:cNvPr id="6" name="Slide Number Placeholder 5"/>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2826353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134871"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17930" y="685800"/>
            <a:ext cx="7418070" cy="5486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a:lvl7pPr>
            <a:lvl8pPr>
              <a:defRPr/>
            </a:lvl8pPr>
            <a:lvl9pP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endParaRPr lang="en-US"/>
          </a:p>
        </p:txBody>
      </p:sp>
      <p:sp>
        <p:nvSpPr>
          <p:cNvPr id="6" name="Slide Number Placeholder 5"/>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1436608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812800" y="117475"/>
            <a:ext cx="10871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12800" y="1676400"/>
            <a:ext cx="10871200"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812800" y="3924300"/>
            <a:ext cx="10871200"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225292614"/>
      </p:ext>
    </p:extLst>
  </p:cSld>
  <p:clrMapOvr>
    <a:masterClrMapping/>
  </p:clrMapOvr>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06400" y="1191312"/>
            <a:ext cx="11379200" cy="1470025"/>
          </a:xfrm>
          <a:noFill/>
        </p:spPr>
        <p:txBody>
          <a:bodyPr>
            <a:noAutofit/>
          </a:bodyPr>
          <a:lstStyle>
            <a:lvl1pPr algn="ctr">
              <a:defRPr sz="4800" b="0">
                <a:solidFill>
                  <a:schemeClr val="bg1"/>
                </a:solidFill>
                <a:effectLst>
                  <a:outerShdw blurRad="38100" dist="63500" dir="2700000" algn="tl">
                    <a:srgbClr val="000000">
                      <a:alpha val="43137"/>
                    </a:srgbClr>
                  </a:outerShdw>
                </a:effectLst>
                <a:latin typeface="+mj-lt"/>
                <a:cs typeface="Levenim MT" pitchFamily="2" charset="-79"/>
              </a:defRPr>
            </a:lvl1pPr>
          </a:lstStyle>
          <a:p>
            <a:r>
              <a:rPr lang="en-US" smtClean="0"/>
              <a:t>Click to edit Master title style</a:t>
            </a:r>
            <a:endParaRPr lang="en-US" dirty="0"/>
          </a:p>
        </p:txBody>
      </p:sp>
      <p:sp>
        <p:nvSpPr>
          <p:cNvPr id="3" name="Subtitle 2"/>
          <p:cNvSpPr>
            <a:spLocks noGrp="1"/>
          </p:cNvSpPr>
          <p:nvPr>
            <p:ph type="subTitle" idx="1"/>
          </p:nvPr>
        </p:nvSpPr>
        <p:spPr>
          <a:xfrm>
            <a:off x="406400" y="2947086"/>
            <a:ext cx="11379200" cy="1752600"/>
          </a:xfrm>
        </p:spPr>
        <p:txBody>
          <a:bodyPr>
            <a:normAutofit/>
          </a:bodyPr>
          <a:lstStyle>
            <a:lvl1pPr marL="0" indent="0" algn="ctr">
              <a:buNone/>
              <a:defRPr sz="3600" b="1">
                <a:solidFill>
                  <a:schemeClr val="accent1">
                    <a:lumMod val="75000"/>
                  </a:schemeClr>
                </a:solidFill>
                <a:effectLst/>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697221944"/>
      </p:ext>
    </p:extLst>
  </p:cSld>
  <p:clrMapOvr>
    <a:masterClrMapping/>
  </p:clrMapOvr>
  <p:transition spd="slow"/>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rgbClr val="BE7F42">
                  <a:alpha val="34000"/>
                  <a:lumMod val="75000"/>
                  <a:lumOff val="25000"/>
                </a:srgbClr>
              </a:gs>
              <a:gs pos="100000">
                <a:srgbClr val="FFFFFF">
                  <a:alpha val="0"/>
                </a:srgbClr>
              </a:gs>
            </a:gsLst>
            <a:lin ang="2700000" scaled="0"/>
          </a:gradFill>
        </p:spPr>
        <p:txBody>
          <a:bodyPr/>
          <a:lstStyle/>
          <a:p>
            <a:r>
              <a:rPr lang="en-US" smtClean="0"/>
              <a:t>Click to edit Master title style</a:t>
            </a:r>
            <a:endParaRPr/>
          </a:p>
        </p:txBody>
      </p:sp>
      <p:sp>
        <p:nvSpPr>
          <p:cNvPr id="3" name="Content Placeholder 2"/>
          <p:cNvSpPr>
            <a:spLocks noGrp="1"/>
          </p:cNvSpPr>
          <p:nvPr>
            <p:ph idx="1"/>
          </p:nvPr>
        </p:nvSpPr>
        <p:spPr>
          <a:xfrm>
            <a:off x="1217931" y="1828800"/>
            <a:ext cx="9756141" cy="4343400"/>
          </a:xfrm>
          <a:prstGeom prst="rect">
            <a:avLst/>
          </a:prstGeom>
        </p:spPr>
        <p:txBody>
          <a:bodyPr/>
          <a:lstStyle>
            <a:lvl1pPr>
              <a:lnSpc>
                <a:spcPct val="114000"/>
              </a:lnSpc>
              <a:spcBef>
                <a:spcPts val="900"/>
              </a:spcBef>
              <a:defRPr sz="3600">
                <a:solidFill>
                  <a:schemeClr val="tx1">
                    <a:lumMod val="75000"/>
                  </a:schemeClr>
                </a:solidFill>
              </a:defRPr>
            </a:lvl1pPr>
            <a:lvl2pPr marL="573088" indent="-228600">
              <a:lnSpc>
                <a:spcPct val="114000"/>
              </a:lnSpc>
              <a:spcBef>
                <a:spcPts val="300"/>
              </a:spcBef>
              <a:buFont typeface="Wingdings" panose="05000000000000000000" pitchFamily="2" charset="2"/>
              <a:buChar char="§"/>
              <a:defRPr sz="3000">
                <a:solidFill>
                  <a:schemeClr val="tx1">
                    <a:lumMod val="75000"/>
                  </a:schemeClr>
                </a:solidFill>
              </a:defRPr>
            </a:lvl2pPr>
            <a:lvl3pPr marL="854075" indent="-228600">
              <a:lnSpc>
                <a:spcPct val="114000"/>
              </a:lnSpc>
              <a:spcBef>
                <a:spcPts val="0"/>
              </a:spcBef>
              <a:defRPr sz="2400">
                <a:solidFill>
                  <a:schemeClr val="tx1">
                    <a:lumMod val="75000"/>
                  </a:schemeClr>
                </a:solidFill>
              </a:defRPr>
            </a:lvl3pPr>
            <a:lvl4pPr>
              <a:lnSpc>
                <a:spcPct val="114000"/>
              </a:lnSpc>
              <a:defRPr sz="2000">
                <a:solidFill>
                  <a:schemeClr val="tx1">
                    <a:lumMod val="75000"/>
                  </a:schemeClr>
                </a:solidFill>
              </a:defRPr>
            </a:lvl4pPr>
            <a:lvl5pPr>
              <a:lnSpc>
                <a:spcPct val="114000"/>
              </a:lnSpc>
              <a:defRPr sz="2000">
                <a:solidFill>
                  <a:schemeClr val="tx1">
                    <a:lumMod val="75000"/>
                  </a:schemeClr>
                </a:solidFill>
              </a:defRPr>
            </a:lvl5pPr>
            <a:lvl6pPr>
              <a:defRPr/>
            </a:lvl6pPr>
            <a:lvl7pPr>
              <a:defRPr baseline="0"/>
            </a:lvl7pPr>
            <a:lvl8pPr>
              <a:defRPr baseline="0"/>
            </a:lvl8pPr>
            <a:lvl9pPr>
              <a:defRPr baseline="0"/>
            </a:lvl9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a:xfrm>
            <a:off x="6003633" y="6408109"/>
            <a:ext cx="184731" cy="261610"/>
          </a:xfrm>
        </p:spPr>
        <p:txBody>
          <a:bodyPr/>
          <a:lstStyle/>
          <a:p>
            <a:endParaRPr lang="en-US" dirty="0"/>
          </a:p>
        </p:txBody>
      </p:sp>
      <p:sp>
        <p:nvSpPr>
          <p:cNvPr id="6" name="Slide Number Placeholder 5"/>
          <p:cNvSpPr>
            <a:spLocks noGrp="1"/>
          </p:cNvSpPr>
          <p:nvPr>
            <p:ph type="sldNum" sz="quarter" idx="12"/>
          </p:nvPr>
        </p:nvSpPr>
        <p:spPr>
          <a:xfrm>
            <a:off x="10789341" y="6408109"/>
            <a:ext cx="184730" cy="261610"/>
          </a:xfrm>
        </p:spPr>
        <p:txBody>
          <a:bodyPr/>
          <a:lstStyle/>
          <a:p>
            <a:endParaRPr lang="en-US" dirty="0"/>
          </a:p>
        </p:txBody>
      </p:sp>
    </p:spTree>
    <p:extLst>
      <p:ext uri="{BB962C8B-B14F-4D97-AF65-F5344CB8AC3E}">
        <p14:creationId xmlns:p14="http://schemas.microsoft.com/office/powerpoint/2010/main" val="1793102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spTree>
      <p:nvGrpSpPr>
        <p:cNvPr id="1" name=""/>
        <p:cNvGrpSpPr/>
        <p:nvPr/>
      </p:nvGrpSpPr>
      <p:grpSpPr>
        <a:xfrm>
          <a:off x="0" y="0"/>
          <a:ext cx="0" cy="0"/>
          <a:chOff x="0" y="0"/>
          <a:chExt cx="0" cy="0"/>
        </a:xfrm>
      </p:grpSpPr>
      <p:sp>
        <p:nvSpPr>
          <p:cNvPr id="4" name="Title 1"/>
          <p:cNvSpPr>
            <a:spLocks noGrp="1"/>
          </p:cNvSpPr>
          <p:nvPr>
            <p:ph type="title"/>
          </p:nvPr>
        </p:nvSpPr>
        <p:spPr>
          <a:xfrm>
            <a:off x="1217931" y="2091268"/>
            <a:ext cx="9756141" cy="1354665"/>
          </a:xfrm>
        </p:spPr>
        <p:txBody>
          <a:bodyPr bIns="137160" anchor="b">
            <a:normAutofit/>
          </a:bodyPr>
          <a:lstStyle>
            <a:lvl1pPr algn="l">
              <a:defRPr sz="4400" b="0" cap="none" baseline="0"/>
            </a:lvl1pPr>
          </a:lstStyle>
          <a:p>
            <a:r>
              <a:rPr lang="en-US" smtClean="0"/>
              <a:t>Click to edit Master title style</a:t>
            </a:r>
            <a:endParaRPr dirty="0"/>
          </a:p>
        </p:txBody>
      </p:sp>
      <p:sp>
        <p:nvSpPr>
          <p:cNvPr id="5" name="Text Placeholder 2"/>
          <p:cNvSpPr>
            <a:spLocks noGrp="1"/>
          </p:cNvSpPr>
          <p:nvPr>
            <p:ph type="body" idx="1"/>
          </p:nvPr>
        </p:nvSpPr>
        <p:spPr>
          <a:xfrm>
            <a:off x="1213466" y="3742278"/>
            <a:ext cx="9760605" cy="1142999"/>
          </a:xfrm>
          <a:prstGeom prst="rect">
            <a:avLst/>
          </a:prstGeom>
        </p:spPr>
        <p:txBody>
          <a:bodyPr anchor="t">
            <a:normAutofit/>
          </a:bodyPr>
          <a:lstStyle>
            <a:lvl1pPr marL="0" indent="0">
              <a:spcBef>
                <a:spcPts val="0"/>
              </a:spcBef>
              <a:buNone/>
              <a:defRPr sz="3600">
                <a:solidFill>
                  <a:schemeClr val="tx1">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Tree>
    <p:extLst>
      <p:ext uri="{BB962C8B-B14F-4D97-AF65-F5344CB8AC3E}">
        <p14:creationId xmlns:p14="http://schemas.microsoft.com/office/powerpoint/2010/main" val="220406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33600" y="1828800"/>
            <a:ext cx="4709961" cy="4343400"/>
          </a:xfrm>
          <a:prstGeom prst="rect">
            <a:avLst/>
          </a:prstGeom>
        </p:spPr>
        <p:txBody>
          <a:bodyPr>
            <a:normAutofit/>
          </a:bodyPr>
          <a:lstStyle>
            <a:lvl1pPr>
              <a:lnSpc>
                <a:spcPct val="114000"/>
              </a:lnSpc>
              <a:spcBef>
                <a:spcPts val="900"/>
              </a:spcBef>
              <a:buSzPct val="100000"/>
              <a:defRPr sz="3600">
                <a:solidFill>
                  <a:schemeClr val="tx1">
                    <a:lumMod val="75000"/>
                  </a:schemeClr>
                </a:solidFill>
              </a:defRPr>
            </a:lvl1pPr>
            <a:lvl2pPr marL="502920" indent="-228600">
              <a:lnSpc>
                <a:spcPct val="100000"/>
              </a:lnSpc>
              <a:buSzPct val="66000"/>
              <a:buFont typeface="Wingdings" panose="05000000000000000000" pitchFamily="2" charset="2"/>
              <a:buChar char="§"/>
              <a:defRPr sz="3200">
                <a:solidFill>
                  <a:schemeClr val="tx1">
                    <a:lumMod val="75000"/>
                  </a:schemeClr>
                </a:solidFill>
              </a:defRPr>
            </a:lvl2pPr>
            <a:lvl3pPr>
              <a:lnSpc>
                <a:spcPct val="100000"/>
              </a:lnSpc>
              <a:defRPr sz="2800">
                <a:solidFill>
                  <a:schemeClr val="tx1">
                    <a:lumMod val="75000"/>
                  </a:schemeClr>
                </a:solidFill>
              </a:defRPr>
            </a:lvl3pPr>
            <a:lvl4pPr>
              <a:lnSpc>
                <a:spcPct val="100000"/>
              </a:lnSpc>
              <a:defRPr sz="2400">
                <a:solidFill>
                  <a:schemeClr val="tx1">
                    <a:lumMod val="75000"/>
                  </a:schemeClr>
                </a:solidFill>
              </a:defRPr>
            </a:lvl4pPr>
            <a:lvl5pPr>
              <a:lnSpc>
                <a:spcPct val="100000"/>
              </a:lnSpc>
              <a:defRPr sz="2400">
                <a:solidFill>
                  <a:schemeClr val="tx1">
                    <a:lumMod val="75000"/>
                  </a:schemeClr>
                </a:solidFill>
              </a:defRPr>
            </a:lvl5pPr>
            <a:lvl6pPr>
              <a:defRPr sz="1600"/>
            </a:lvl6pPr>
            <a:lvl7pPr>
              <a:defRPr sz="1600" baseline="0"/>
            </a:lvl7pPr>
            <a:lvl8pPr>
              <a:defRPr sz="1600" baseline="0"/>
            </a:lvl8pPr>
            <a:lvl9pPr>
              <a:defRPr sz="16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6264110" y="1828800"/>
            <a:ext cx="4709961" cy="4343400"/>
          </a:xfrm>
          <a:prstGeom prst="rect">
            <a:avLst/>
          </a:prstGeom>
        </p:spPr>
        <p:txBody>
          <a:bodyPr>
            <a:normAutofit/>
          </a:bodyPr>
          <a:lstStyle>
            <a:lvl1pPr>
              <a:lnSpc>
                <a:spcPct val="113000"/>
              </a:lnSpc>
              <a:spcBef>
                <a:spcPts val="900"/>
              </a:spcBef>
              <a:buSzPct val="100000"/>
              <a:defRPr sz="3600">
                <a:solidFill>
                  <a:schemeClr val="tx1">
                    <a:lumMod val="75000"/>
                  </a:schemeClr>
                </a:solidFill>
              </a:defRPr>
            </a:lvl1pPr>
            <a:lvl2pPr marL="502920" indent="-228600">
              <a:lnSpc>
                <a:spcPct val="100000"/>
              </a:lnSpc>
              <a:buSzPct val="66000"/>
              <a:buFont typeface="Wingdings" panose="05000000000000000000" pitchFamily="2" charset="2"/>
              <a:buChar char="§"/>
              <a:defRPr sz="3200">
                <a:solidFill>
                  <a:schemeClr val="tx1">
                    <a:lumMod val="75000"/>
                  </a:schemeClr>
                </a:solidFill>
              </a:defRPr>
            </a:lvl2pPr>
            <a:lvl3pPr>
              <a:lnSpc>
                <a:spcPct val="100000"/>
              </a:lnSpc>
              <a:defRPr sz="2800">
                <a:solidFill>
                  <a:schemeClr val="tx1">
                    <a:lumMod val="75000"/>
                  </a:schemeClr>
                </a:solidFill>
              </a:defRPr>
            </a:lvl3pPr>
            <a:lvl4pPr>
              <a:lnSpc>
                <a:spcPct val="100000"/>
              </a:lnSpc>
              <a:defRPr sz="2400">
                <a:solidFill>
                  <a:schemeClr val="tx1">
                    <a:lumMod val="75000"/>
                  </a:schemeClr>
                </a:solidFill>
              </a:defRPr>
            </a:lvl4pPr>
            <a:lvl5pPr>
              <a:lnSpc>
                <a:spcPct val="100000"/>
              </a:lnSpc>
              <a:defRPr sz="2400">
                <a:solidFill>
                  <a:schemeClr val="tx1">
                    <a:lumMod val="75000"/>
                  </a:schemeClr>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6" name="Footer Placeholder 5"/>
          <p:cNvSpPr>
            <a:spLocks noGrp="1"/>
          </p:cNvSpPr>
          <p:nvPr>
            <p:ph type="ftr" sz="quarter" idx="11"/>
          </p:nvPr>
        </p:nvSpPr>
        <p:spPr/>
        <p:txBody>
          <a:bodyPr/>
          <a:lstStyle/>
          <a:p>
            <a:endParaRPr lang="en-US"/>
          </a:p>
        </p:txBody>
      </p:sp>
      <p:sp>
        <p:nvSpPr>
          <p:cNvPr id="5" name="Date Placeholder 4"/>
          <p:cNvSpPr>
            <a:spLocks noGrp="1"/>
          </p:cNvSpPr>
          <p:nvPr>
            <p:ph type="dt" sz="half" idx="10"/>
          </p:nvPr>
        </p:nvSpPr>
        <p:spPr/>
        <p:txBody>
          <a:bodyPr/>
          <a:lstStyle/>
          <a:p>
            <a:endParaRPr lang="en-US" dirty="0"/>
          </a:p>
        </p:txBody>
      </p:sp>
      <p:sp>
        <p:nvSpPr>
          <p:cNvPr id="7" name="Slide Number Placeholder 6"/>
          <p:cNvSpPr>
            <a:spLocks noGrp="1"/>
          </p:cNvSpPr>
          <p:nvPr>
            <p:ph type="sldNum" sz="quarter" idx="12"/>
          </p:nvPr>
        </p:nvSpPr>
        <p:spPr/>
        <p:txBody>
          <a:bodyPr/>
          <a:lstStyle/>
          <a:p>
            <a:endParaRPr lang="en-US" dirty="0"/>
          </a:p>
        </p:txBody>
      </p:sp>
      <p:cxnSp>
        <p:nvCxnSpPr>
          <p:cNvPr id="8" name="Straight Connector 7"/>
          <p:cNvCxnSpPr/>
          <p:nvPr/>
        </p:nvCxnSpPr>
        <p:spPr>
          <a:xfrm>
            <a:off x="6096001" y="1954566"/>
            <a:ext cx="0" cy="3352372"/>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9900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17931" y="1761745"/>
            <a:ext cx="4710387" cy="838201"/>
          </a:xfrm>
          <a:prstGeom prst="rect">
            <a:avLst/>
          </a:prstGeom>
          <a:solidFill>
            <a:schemeClr val="bg2">
              <a:alpha val="15000"/>
            </a:schemeClr>
          </a:solidFill>
        </p:spPr>
        <p:txBody>
          <a:bodyPr anchor="ctr"/>
          <a:lstStyle>
            <a:lvl1pPr marL="0" indent="0">
              <a:spcBef>
                <a:spcPts val="0"/>
              </a:spcBef>
              <a:buNone/>
              <a:defRPr lang="en-US" sz="2800" b="0" kern="1200" cap="none" baseline="0" dirty="0" smtClean="0">
                <a:solidFill>
                  <a:schemeClr val="tx1">
                    <a:lumMod val="50000"/>
                  </a:schemeClr>
                </a:solidFill>
                <a:latin typeface="Calibri" panose="020F0502020204030204" pitchFamily="34" charset="0"/>
                <a:ea typeface="+mn-ea"/>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0"/>
              </a:spcBef>
              <a:buClr>
                <a:schemeClr val="tx1"/>
              </a:buClr>
              <a:buSzPct val="80000"/>
              <a:buFont typeface="Arial" pitchFamily="34" charset="0"/>
              <a:buNone/>
            </a:pPr>
            <a:r>
              <a:rPr lang="en-US" smtClean="0"/>
              <a:t>Edit Master text styles</a:t>
            </a:r>
          </a:p>
        </p:txBody>
      </p:sp>
      <p:sp>
        <p:nvSpPr>
          <p:cNvPr id="4" name="Content Placeholder 3"/>
          <p:cNvSpPr>
            <a:spLocks noGrp="1"/>
          </p:cNvSpPr>
          <p:nvPr>
            <p:ph sz="half" idx="2"/>
          </p:nvPr>
        </p:nvSpPr>
        <p:spPr>
          <a:xfrm>
            <a:off x="1217931" y="2743201"/>
            <a:ext cx="4710387" cy="3428999"/>
          </a:xfrm>
          <a:prstGeom prst="rect">
            <a:avLst/>
          </a:prstGeom>
        </p:spPr>
        <p:txBody>
          <a:bodyPr>
            <a:normAutofit/>
          </a:bodyPr>
          <a:lstStyle>
            <a:lvl1pPr>
              <a:buSzPct val="100000"/>
              <a:defRPr sz="3200">
                <a:solidFill>
                  <a:schemeClr val="tx1">
                    <a:lumMod val="75000"/>
                  </a:schemeClr>
                </a:solidFill>
              </a:defRPr>
            </a:lvl1pPr>
            <a:lvl2pPr marL="502920" indent="-228600">
              <a:lnSpc>
                <a:spcPct val="100000"/>
              </a:lnSpc>
              <a:buSzPct val="66000"/>
              <a:buFont typeface="Wingdings" panose="05000000000000000000" pitchFamily="2" charset="2"/>
              <a:buChar char="§"/>
              <a:defRPr sz="2800">
                <a:solidFill>
                  <a:schemeClr val="tx1">
                    <a:lumMod val="75000"/>
                  </a:schemeClr>
                </a:solidFill>
              </a:defRPr>
            </a:lvl2pPr>
            <a:lvl3pPr>
              <a:lnSpc>
                <a:spcPct val="100000"/>
              </a:lnSpc>
              <a:defRPr sz="2400">
                <a:solidFill>
                  <a:schemeClr val="tx1">
                    <a:lumMod val="75000"/>
                  </a:schemeClr>
                </a:solidFill>
              </a:defRPr>
            </a:lvl3pPr>
            <a:lvl4pPr>
              <a:lnSpc>
                <a:spcPct val="100000"/>
              </a:lnSpc>
              <a:defRPr sz="2000">
                <a:solidFill>
                  <a:schemeClr val="tx1">
                    <a:lumMod val="75000"/>
                  </a:schemeClr>
                </a:solidFill>
              </a:defRPr>
            </a:lvl4pPr>
            <a:lvl5pPr>
              <a:lnSpc>
                <a:spcPct val="100000"/>
              </a:lnSpc>
              <a:defRPr sz="2000">
                <a:solidFill>
                  <a:schemeClr val="tx1">
                    <a:lumMod val="75000"/>
                  </a:schemeClr>
                </a:solidFill>
              </a:defRPr>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6263685" y="1761745"/>
            <a:ext cx="4710387" cy="838201"/>
          </a:xfrm>
          <a:prstGeom prst="rect">
            <a:avLst/>
          </a:prstGeom>
          <a:solidFill>
            <a:schemeClr val="bg2">
              <a:alpha val="15000"/>
            </a:schemeClr>
          </a:solidFill>
        </p:spPr>
        <p:txBody>
          <a:bodyPr anchor="ctr"/>
          <a:lstStyle>
            <a:lvl1pPr marL="0" indent="0">
              <a:spcBef>
                <a:spcPts val="0"/>
              </a:spcBef>
              <a:buNone/>
              <a:defRPr sz="2800" b="0" cap="none"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63685" y="2743201"/>
            <a:ext cx="4710387" cy="3428999"/>
          </a:xfrm>
          <a:prstGeom prst="rect">
            <a:avLst/>
          </a:prstGeom>
        </p:spPr>
        <p:txBody>
          <a:bodyPr>
            <a:normAutofit/>
          </a:bodyPr>
          <a:lstStyle>
            <a:lvl1pPr>
              <a:buSzPct val="100000"/>
              <a:defRPr sz="3200">
                <a:solidFill>
                  <a:schemeClr val="tx1">
                    <a:lumMod val="75000"/>
                  </a:schemeClr>
                </a:solidFill>
              </a:defRPr>
            </a:lvl1pPr>
            <a:lvl2pPr marL="502920" indent="-228600">
              <a:lnSpc>
                <a:spcPct val="100000"/>
              </a:lnSpc>
              <a:buSzPct val="66000"/>
              <a:buFont typeface="Wingdings" panose="05000000000000000000" pitchFamily="2" charset="2"/>
              <a:buChar char="§"/>
              <a:defRPr sz="2800">
                <a:solidFill>
                  <a:schemeClr val="tx1">
                    <a:lumMod val="75000"/>
                  </a:schemeClr>
                </a:solidFill>
              </a:defRPr>
            </a:lvl2pPr>
            <a:lvl3pPr>
              <a:lnSpc>
                <a:spcPct val="100000"/>
              </a:lnSpc>
              <a:defRPr sz="2400">
                <a:solidFill>
                  <a:schemeClr val="tx1">
                    <a:lumMod val="75000"/>
                  </a:schemeClr>
                </a:solidFill>
              </a:defRPr>
            </a:lvl3pPr>
            <a:lvl4pPr>
              <a:lnSpc>
                <a:spcPct val="100000"/>
              </a:lnSpc>
              <a:defRPr sz="2000">
                <a:solidFill>
                  <a:schemeClr val="tx1">
                    <a:lumMod val="75000"/>
                  </a:schemeClr>
                </a:solidFill>
              </a:defRPr>
            </a:lvl4pPr>
            <a:lvl5pPr>
              <a:lnSpc>
                <a:spcPct val="100000"/>
              </a:lnSpc>
              <a:defRPr sz="2000">
                <a:solidFill>
                  <a:schemeClr val="tx1">
                    <a:lumMod val="75000"/>
                  </a:schemeClr>
                </a:solidFill>
              </a:defRPr>
            </a:lvl5pPr>
            <a:lvl6pPr>
              <a:defRPr sz="1400"/>
            </a:lvl6pPr>
            <a:lvl7pPr>
              <a:defRPr sz="1400"/>
            </a:lvl7pPr>
            <a:lvl8pPr>
              <a:defRPr sz="1400" baseline="0"/>
            </a:lvl8pPr>
            <a:lvl9pPr>
              <a:defRPr sz="14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endParaRPr lang="en-US" dirty="0"/>
          </a:p>
        </p:txBody>
      </p:sp>
      <p:sp>
        <p:nvSpPr>
          <p:cNvPr id="9" name="Slide Number Placeholder 8"/>
          <p:cNvSpPr>
            <a:spLocks noGrp="1"/>
          </p:cNvSpPr>
          <p:nvPr>
            <p:ph type="sldNum" sz="quarter" idx="12"/>
          </p:nvPr>
        </p:nvSpPr>
        <p:spPr/>
        <p:txBody>
          <a:bodyPr/>
          <a:lstStyle/>
          <a:p>
            <a:endParaRPr lang="en-US" dirty="0"/>
          </a:p>
        </p:txBody>
      </p:sp>
      <p:cxnSp>
        <p:nvCxnSpPr>
          <p:cNvPr id="16" name="Straight Connector 15"/>
          <p:cNvCxnSpPr/>
          <p:nvPr/>
        </p:nvCxnSpPr>
        <p:spPr>
          <a:xfrm>
            <a:off x="6096001" y="1954566"/>
            <a:ext cx="0" cy="3352372"/>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9734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chor="ctr" anchorCtr="0"/>
          <a:lstStyle>
            <a:lvl1pPr algn="ctr">
              <a:defRPr/>
            </a:lvl1pPr>
          </a:lstStyle>
          <a:p>
            <a:r>
              <a:rPr lang="en-US" smtClean="0"/>
              <a:t>Click to edit Master title style</a:t>
            </a:r>
            <a:endParaRPr dirty="0"/>
          </a:p>
        </p:txBody>
      </p:sp>
    </p:spTree>
    <p:extLst>
      <p:ext uri="{BB962C8B-B14F-4D97-AF65-F5344CB8AC3E}">
        <p14:creationId xmlns:p14="http://schemas.microsoft.com/office/powerpoint/2010/main" val="2412517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96854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 y="0"/>
            <a:ext cx="5181362"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2400"/>
          </a:p>
        </p:txBody>
      </p:sp>
      <p:sp>
        <p:nvSpPr>
          <p:cNvPr id="2" name="Title 1"/>
          <p:cNvSpPr>
            <a:spLocks noGrp="1"/>
          </p:cNvSpPr>
          <p:nvPr>
            <p:ph type="title"/>
          </p:nvPr>
        </p:nvSpPr>
        <p:spPr>
          <a:xfrm>
            <a:off x="684391" y="685800"/>
            <a:ext cx="3887212" cy="4038600"/>
          </a:xfrm>
        </p:spPr>
        <p:txBody>
          <a:bodyPr anchor="b">
            <a:noAutofit/>
          </a:bodyPr>
          <a:lstStyle>
            <a:lvl1pPr algn="l">
              <a:defRPr sz="4000" b="0"/>
            </a:lvl1pPr>
          </a:lstStyle>
          <a:p>
            <a:r>
              <a:rPr lang="en-US" smtClean="0"/>
              <a:t>Click to edit Master title style</a:t>
            </a:r>
            <a:endParaRPr/>
          </a:p>
        </p:txBody>
      </p:sp>
      <p:sp>
        <p:nvSpPr>
          <p:cNvPr id="3" name="Content Placeholder 2"/>
          <p:cNvSpPr>
            <a:spLocks noGrp="1"/>
          </p:cNvSpPr>
          <p:nvPr>
            <p:ph idx="1"/>
          </p:nvPr>
        </p:nvSpPr>
        <p:spPr>
          <a:xfrm>
            <a:off x="5867342" y="685800"/>
            <a:ext cx="5640269" cy="5486400"/>
          </a:xfrm>
          <a:prstGeom prst="rect">
            <a:avLst/>
          </a:prstGeom>
        </p:spPr>
        <p:txBody>
          <a:bodyPr>
            <a:normAutofit/>
          </a:bodyPr>
          <a:lstStyle>
            <a:lvl1pPr>
              <a:defRPr sz="2400">
                <a:solidFill>
                  <a:schemeClr val="tx1">
                    <a:lumMod val="75000"/>
                  </a:schemeClr>
                </a:solidFill>
              </a:defRPr>
            </a:lvl1pPr>
            <a:lvl2pPr>
              <a:defRPr sz="2000">
                <a:solidFill>
                  <a:schemeClr val="tx1">
                    <a:lumMod val="75000"/>
                  </a:schemeClr>
                </a:solidFill>
              </a:defRPr>
            </a:lvl2pPr>
            <a:lvl3pPr>
              <a:defRPr sz="1800">
                <a:solidFill>
                  <a:schemeClr val="tx1">
                    <a:lumMod val="75000"/>
                  </a:schemeClr>
                </a:solidFill>
              </a:defRPr>
            </a:lvl3pPr>
            <a:lvl4pPr>
              <a:defRPr sz="1600">
                <a:solidFill>
                  <a:schemeClr val="tx1">
                    <a:lumMod val="75000"/>
                  </a:schemeClr>
                </a:solidFill>
              </a:defRPr>
            </a:lvl4pPr>
            <a:lvl5pPr>
              <a:defRPr sz="1600">
                <a:solidFill>
                  <a:schemeClr val="tx1">
                    <a:lumMod val="75000"/>
                  </a:schemeClr>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684391" y="4876800"/>
            <a:ext cx="3887212"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endParaRPr lang="en-US"/>
          </a:p>
        </p:txBody>
      </p:sp>
      <p:sp>
        <p:nvSpPr>
          <p:cNvPr id="5" name="Date Placeholder 4"/>
          <p:cNvSpPr>
            <a:spLocks noGrp="1"/>
          </p:cNvSpPr>
          <p:nvPr>
            <p:ph type="dt" sz="half" idx="10"/>
          </p:nvPr>
        </p:nvSpPr>
        <p:spPr/>
        <p:txBody>
          <a:bodyPr/>
          <a:lstStyle/>
          <a:p>
            <a:endParaRPr lang="en-US"/>
          </a:p>
        </p:txBody>
      </p:sp>
      <p:sp>
        <p:nvSpPr>
          <p:cNvPr id="7" name="Slide Number Placeholder 6"/>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3973390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 y="0"/>
            <a:ext cx="5181362"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2400"/>
          </a:p>
        </p:txBody>
      </p:sp>
      <p:sp>
        <p:nvSpPr>
          <p:cNvPr id="2" name="Title 1"/>
          <p:cNvSpPr>
            <a:spLocks noGrp="1"/>
          </p:cNvSpPr>
          <p:nvPr>
            <p:ph type="title"/>
          </p:nvPr>
        </p:nvSpPr>
        <p:spPr>
          <a:xfrm>
            <a:off x="684391" y="685800"/>
            <a:ext cx="3887212" cy="4038600"/>
          </a:xfrm>
        </p:spPr>
        <p:txBody>
          <a:bodyPr anchor="b">
            <a:noAutofit/>
          </a:bodyPr>
          <a:lstStyle>
            <a:lvl1pPr algn="l">
              <a:defRPr sz="40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7341" y="685800"/>
            <a:ext cx="5640269" cy="5486400"/>
          </a:xfrm>
          <a:prstGeom prst="rect">
            <a:avLst/>
          </a:prstGeo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684391" y="4876800"/>
            <a:ext cx="3887212"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endParaRPr lang="en-US"/>
          </a:p>
        </p:txBody>
      </p:sp>
      <p:sp>
        <p:nvSpPr>
          <p:cNvPr id="5" name="Date Placeholder 4"/>
          <p:cNvSpPr>
            <a:spLocks noGrp="1"/>
          </p:cNvSpPr>
          <p:nvPr>
            <p:ph type="dt" sz="half" idx="10"/>
          </p:nvPr>
        </p:nvSpPr>
        <p:spPr/>
        <p:txBody>
          <a:bodyPr/>
          <a:lstStyle/>
          <a:p>
            <a:endParaRPr lang="en-US"/>
          </a:p>
        </p:txBody>
      </p:sp>
      <p:sp>
        <p:nvSpPr>
          <p:cNvPr id="7" name="Slide Number Placeholder 6"/>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2476604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931" y="274638"/>
            <a:ext cx="9756141" cy="1325562"/>
          </a:xfrm>
          <a:prstGeom prst="rect">
            <a:avLst/>
          </a:prstGeom>
          <a:gradFill>
            <a:gsLst>
              <a:gs pos="0">
                <a:srgbClr val="BE7F42">
                  <a:alpha val="34000"/>
                  <a:lumMod val="75000"/>
                  <a:lumOff val="25000"/>
                </a:srgbClr>
              </a:gs>
              <a:gs pos="100000">
                <a:srgbClr val="FFFFFF">
                  <a:alpha val="0"/>
                </a:srgbClr>
              </a:gs>
            </a:gsLst>
            <a:lin ang="2700000" scaled="0"/>
          </a:gradFill>
        </p:spPr>
        <p:txBody>
          <a:bodyPr vert="horz" lIns="91440" tIns="45720" rIns="91440" bIns="45720" rtlCol="0" anchor="b">
            <a:normAutofit/>
          </a:bodyPr>
          <a:lstStyle/>
          <a:p>
            <a:r>
              <a:rPr lang="en-US" smtClean="0"/>
              <a:t>Click to edit Master title style</a:t>
            </a:r>
            <a:endParaRPr dirty="0"/>
          </a:p>
        </p:txBody>
      </p:sp>
      <p:sp>
        <p:nvSpPr>
          <p:cNvPr id="5" name="Footer Placeholder 4"/>
          <p:cNvSpPr>
            <a:spLocks noGrp="1"/>
          </p:cNvSpPr>
          <p:nvPr>
            <p:ph type="ftr" sz="quarter" idx="3"/>
          </p:nvPr>
        </p:nvSpPr>
        <p:spPr>
          <a:xfrm>
            <a:off x="1209151" y="6408109"/>
            <a:ext cx="1849806" cy="261610"/>
          </a:xfrm>
          <a:prstGeom prst="rect">
            <a:avLst/>
          </a:prstGeom>
        </p:spPr>
        <p:txBody>
          <a:bodyPr vert="horz" wrap="square" lIns="91440" tIns="45720" rIns="91440" bIns="45720" rtlCol="0" anchor="ctr">
            <a:spAutoFit/>
          </a:bodyPr>
          <a:lstStyle>
            <a:lvl1pPr algn="l">
              <a:defRPr sz="1100" cap="none" baseline="0">
                <a:solidFill>
                  <a:schemeClr val="tx1"/>
                </a:solidFill>
              </a:defRPr>
            </a:lvl1pPr>
          </a:lstStyle>
          <a:p>
            <a:endParaRPr lang="en-US" dirty="0"/>
          </a:p>
        </p:txBody>
      </p:sp>
      <p:sp>
        <p:nvSpPr>
          <p:cNvPr id="4" name="Date Placeholder 3"/>
          <p:cNvSpPr>
            <a:spLocks noGrp="1"/>
          </p:cNvSpPr>
          <p:nvPr>
            <p:ph type="dt" sz="half" idx="2"/>
          </p:nvPr>
        </p:nvSpPr>
        <p:spPr>
          <a:xfrm>
            <a:off x="6003633" y="6408109"/>
            <a:ext cx="184731" cy="261610"/>
          </a:xfrm>
          <a:prstGeom prst="rect">
            <a:avLst/>
          </a:prstGeom>
        </p:spPr>
        <p:txBody>
          <a:bodyPr vert="horz" wrap="none" lIns="91440" tIns="45720" rIns="91440" bIns="45720" rtlCol="0" anchor="ctr">
            <a:spAutoFit/>
          </a:bodyPr>
          <a:lstStyle>
            <a:lvl1pPr algn="ctr">
              <a:defRPr sz="1100">
                <a:solidFill>
                  <a:schemeClr val="tx1"/>
                </a:solidFill>
              </a:defRPr>
            </a:lvl1pPr>
          </a:lstStyle>
          <a:p>
            <a:endParaRPr lang="en-US" dirty="0"/>
          </a:p>
        </p:txBody>
      </p:sp>
      <p:sp>
        <p:nvSpPr>
          <p:cNvPr id="6" name="Slide Number Placeholder 5"/>
          <p:cNvSpPr>
            <a:spLocks noGrp="1"/>
          </p:cNvSpPr>
          <p:nvPr>
            <p:ph type="sldNum" sz="quarter" idx="4"/>
          </p:nvPr>
        </p:nvSpPr>
        <p:spPr>
          <a:xfrm>
            <a:off x="10789341" y="6408109"/>
            <a:ext cx="184730" cy="261610"/>
          </a:xfrm>
          <a:prstGeom prst="rect">
            <a:avLst/>
          </a:prstGeom>
        </p:spPr>
        <p:txBody>
          <a:bodyPr vert="horz" wrap="none" lIns="91440" tIns="45720" rIns="91440" bIns="45720" rtlCol="0" anchor="ctr">
            <a:spAutoFit/>
          </a:bodyPr>
          <a:lstStyle>
            <a:lvl1pPr algn="r">
              <a:defRPr sz="1100">
                <a:solidFill>
                  <a:schemeClr val="tx1"/>
                </a:solidFill>
              </a:defRPr>
            </a:lvl1pPr>
          </a:lstStyle>
          <a:p>
            <a:endParaRPr lang="en-US" dirty="0"/>
          </a:p>
        </p:txBody>
      </p:sp>
      <p:sp>
        <p:nvSpPr>
          <p:cNvPr id="7" name="Content Placeholder 2"/>
          <p:cNvSpPr txBox="1">
            <a:spLocks/>
          </p:cNvSpPr>
          <p:nvPr/>
        </p:nvSpPr>
        <p:spPr>
          <a:xfrm>
            <a:off x="1217931" y="1828800"/>
            <a:ext cx="9756141" cy="4343400"/>
          </a:xfrm>
          <a:prstGeom prst="rect">
            <a:avLst/>
          </a:prstGeom>
        </p:spPr>
        <p:txBody>
          <a:bodyPr/>
          <a:lstStyle>
            <a:lvl1pPr marL="274320" indent="-228600" algn="l" defTabSz="914400" rtl="0" eaLnBrk="1" latinLnBrk="0" hangingPunct="1">
              <a:lnSpc>
                <a:spcPct val="114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114000"/>
              </a:lnSpc>
              <a:spcBef>
                <a:spcPts val="12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114000"/>
              </a:lnSpc>
              <a:spcBef>
                <a:spcPts val="8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pPr marL="274320" lvl="0" indent="-228600" algn="l" defTabSz="914400" rtl="0" eaLnBrk="1" latinLnBrk="0" hangingPunct="1">
              <a:lnSpc>
                <a:spcPct val="114000"/>
              </a:lnSpc>
              <a:spcBef>
                <a:spcPts val="900"/>
              </a:spcBef>
              <a:buClr>
                <a:schemeClr val="tx1"/>
              </a:buClr>
              <a:buSzPct val="80000"/>
              <a:buFont typeface="Arial" pitchFamily="34" charset="0"/>
              <a:buChar char="•"/>
            </a:pPr>
            <a:r>
              <a:rPr lang="en-US" sz="3600" kern="1200" dirty="0" smtClean="0">
                <a:solidFill>
                  <a:schemeClr val="tx1">
                    <a:lumMod val="75000"/>
                  </a:schemeClr>
                </a:solidFill>
                <a:latin typeface="Calibri" panose="020F0502020204030204" pitchFamily="34" charset="0"/>
                <a:ea typeface="+mn-ea"/>
                <a:cs typeface="Calibri" panose="020F0502020204030204" pitchFamily="34" charset="0"/>
              </a:rPr>
              <a:t>Edit Master text styles</a:t>
            </a:r>
          </a:p>
          <a:p>
            <a:pPr marL="573088" lvl="1" indent="-228600" algn="l" defTabSz="914400" rtl="0" eaLnBrk="1" latinLnBrk="0" hangingPunct="1">
              <a:lnSpc>
                <a:spcPct val="114000"/>
              </a:lnSpc>
              <a:spcBef>
                <a:spcPts val="300"/>
              </a:spcBef>
              <a:buClr>
                <a:schemeClr val="tx1"/>
              </a:buClr>
              <a:buSzPct val="80000"/>
              <a:buFont typeface="Wingdings" panose="05000000000000000000" pitchFamily="2" charset="2"/>
              <a:buChar char="§"/>
            </a:pPr>
            <a:r>
              <a:rPr lang="en-US" sz="3000" kern="1200" dirty="0" smtClean="0">
                <a:solidFill>
                  <a:schemeClr val="tx1">
                    <a:lumMod val="75000"/>
                  </a:schemeClr>
                </a:solidFill>
                <a:latin typeface="Calibri" panose="020F0502020204030204" pitchFamily="34" charset="0"/>
                <a:ea typeface="+mn-ea"/>
                <a:cs typeface="Calibri" panose="020F0502020204030204" pitchFamily="34" charset="0"/>
              </a:rPr>
              <a:t>Second level</a:t>
            </a:r>
          </a:p>
          <a:p>
            <a:pPr marL="854075" lvl="2" indent="-228600" algn="l" defTabSz="914400" rtl="0" eaLnBrk="1" latinLnBrk="0" hangingPunct="1">
              <a:lnSpc>
                <a:spcPct val="114000"/>
              </a:lnSpc>
              <a:spcBef>
                <a:spcPts val="0"/>
              </a:spcBef>
              <a:buClr>
                <a:schemeClr val="tx1"/>
              </a:buClr>
              <a:buSzPct val="80000"/>
              <a:buFont typeface="Arial" pitchFamily="34" charset="0"/>
              <a:buChar char="•"/>
            </a:pPr>
            <a:r>
              <a:rPr lang="en-US" sz="2400" kern="1200" dirty="0" smtClean="0">
                <a:solidFill>
                  <a:schemeClr val="tx1">
                    <a:lumMod val="75000"/>
                  </a:schemeClr>
                </a:solidFill>
                <a:latin typeface="Calibri" panose="020F0502020204030204" pitchFamily="34" charset="0"/>
                <a:ea typeface="+mn-ea"/>
                <a:cs typeface="Calibri" panose="020F0502020204030204" pitchFamily="34" charset="0"/>
              </a:rPr>
              <a:t>Third level</a:t>
            </a:r>
          </a:p>
          <a:p>
            <a:pPr marL="960120" lvl="3" indent="-228600" algn="l" defTabSz="914400" rtl="0" eaLnBrk="1" latinLnBrk="0" hangingPunct="1">
              <a:lnSpc>
                <a:spcPct val="114000"/>
              </a:lnSpc>
              <a:spcBef>
                <a:spcPts val="600"/>
              </a:spcBef>
              <a:buClr>
                <a:schemeClr val="tx1"/>
              </a:buClr>
              <a:buSzPct val="80000"/>
              <a:buFont typeface="Arial" pitchFamily="34" charset="0"/>
              <a:buChar char="•"/>
            </a:pPr>
            <a:r>
              <a:rPr lang="en-US" sz="2000" kern="1200" dirty="0" smtClean="0">
                <a:solidFill>
                  <a:schemeClr val="tx1">
                    <a:lumMod val="75000"/>
                  </a:schemeClr>
                </a:solidFill>
                <a:latin typeface="Calibri" panose="020F0502020204030204" pitchFamily="34" charset="0"/>
                <a:ea typeface="+mn-ea"/>
                <a:cs typeface="Calibri" panose="020F0502020204030204" pitchFamily="34" charset="0"/>
              </a:rPr>
              <a:t>Fourth level</a:t>
            </a:r>
          </a:p>
          <a:p>
            <a:pPr marL="1188720" lvl="4" indent="-228600" algn="l" defTabSz="914400" rtl="0" eaLnBrk="1" latinLnBrk="0" hangingPunct="1">
              <a:lnSpc>
                <a:spcPct val="114000"/>
              </a:lnSpc>
              <a:spcBef>
                <a:spcPts val="600"/>
              </a:spcBef>
              <a:buClr>
                <a:schemeClr val="tx1"/>
              </a:buClr>
              <a:buSzPct val="80000"/>
              <a:buFont typeface="Arial" pitchFamily="34" charset="0"/>
              <a:buChar char="•"/>
            </a:pPr>
            <a:r>
              <a:rPr lang="en-US" sz="2000" kern="1200" dirty="0" smtClean="0">
                <a:solidFill>
                  <a:schemeClr val="tx1">
                    <a:lumMod val="75000"/>
                  </a:schemeClr>
                </a:solidFill>
                <a:latin typeface="Calibri" panose="020F0502020204030204" pitchFamily="34" charset="0"/>
                <a:ea typeface="+mn-ea"/>
                <a:cs typeface="Calibri" panose="020F0502020204030204" pitchFamily="34" charset="0"/>
              </a:rPr>
              <a:t>Fifth level</a:t>
            </a:r>
            <a:endParaRPr lang="en-US" sz="2000" kern="1200" dirty="0">
              <a:solidFill>
                <a:schemeClr val="tx1">
                  <a:lumMod val="75000"/>
                </a:schemeClr>
              </a:solidFill>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607551628"/>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sz="4400" kern="1200" cap="none"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90000"/>
        </a:lnSpc>
        <a:spcBef>
          <a:spcPts val="1200"/>
        </a:spcBef>
        <a:buClr>
          <a:schemeClr val="tx1"/>
        </a:buClr>
        <a:buSzPct val="80000"/>
        <a:buFont typeface="Arial"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90000"/>
        </a:lnSpc>
        <a:spcBef>
          <a:spcPts val="8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60000"/>
        </a:solidFill>
        <a:effectLst/>
      </p:bgPr>
    </p:bg>
    <p:spTree>
      <p:nvGrpSpPr>
        <p:cNvPr id="1" name=""/>
        <p:cNvGrpSpPr/>
        <p:nvPr/>
      </p:nvGrpSpPr>
      <p:grpSpPr>
        <a:xfrm>
          <a:off x="0" y="0"/>
          <a:ext cx="0" cy="0"/>
          <a:chOff x="0" y="0"/>
          <a:chExt cx="0" cy="0"/>
        </a:xfrm>
      </p:grpSpPr>
      <p:sp>
        <p:nvSpPr>
          <p:cNvPr id="6" name="Isosceles Triangle 5"/>
          <p:cNvSpPr/>
          <p:nvPr/>
        </p:nvSpPr>
        <p:spPr>
          <a:xfrm>
            <a:off x="-5916" y="0"/>
            <a:ext cx="12197916" cy="6858000"/>
          </a:xfrm>
          <a:prstGeom prst="triangle">
            <a:avLst>
              <a:gd name="adj" fmla="val 0"/>
            </a:avLst>
          </a:prstGeom>
          <a:solidFill>
            <a:srgbClr val="999966"/>
          </a:solidFill>
        </p:spPr>
        <p:txBody>
          <a:bodyPr wrap="square" rtlCol="0" anchor="ctr" anchorCtr="0">
            <a:spAutoFit/>
          </a:bodyPr>
          <a:lstStyle/>
          <a:p>
            <a:pPr algn="l"/>
            <a:endParaRPr lang="en-US" sz="1800" dirty="0">
              <a:latin typeface="+mn-lt"/>
            </a:endParaRPr>
          </a:p>
        </p:txBody>
      </p:sp>
      <p:pic>
        <p:nvPicPr>
          <p:cNvPr id="7" name="Picture 6" descr="old_poet1.jpg"/>
          <p:cNvPicPr>
            <a:picLocks noChangeAspect="1"/>
          </p:cNvPicPr>
          <p:nvPr/>
        </p:nvPicPr>
        <p:blipFill>
          <a:blip r:embed="rId3" cstate="print"/>
          <a:stretch>
            <a:fillRect/>
          </a:stretch>
        </p:blipFill>
        <p:spPr>
          <a:xfrm>
            <a:off x="4344473" y="1663903"/>
            <a:ext cx="3491224" cy="3491224"/>
          </a:xfrm>
          <a:prstGeom prst="rect">
            <a:avLst/>
          </a:prstGeom>
        </p:spPr>
      </p:pic>
      <p:sp>
        <p:nvSpPr>
          <p:cNvPr id="8" name="Rectangle 7"/>
          <p:cNvSpPr/>
          <p:nvPr/>
        </p:nvSpPr>
        <p:spPr>
          <a:xfrm>
            <a:off x="4140176" y="5562600"/>
            <a:ext cx="3911648" cy="1077218"/>
          </a:xfrm>
          <a:prstGeom prst="rect">
            <a:avLst/>
          </a:prstGeom>
        </p:spPr>
        <p:txBody>
          <a:bodyPr wrap="none">
            <a:spAutoFit/>
          </a:bodyPr>
          <a:lstStyle/>
          <a:p>
            <a:pPr algn="ctr"/>
            <a:r>
              <a:rPr lang="en-US" sz="3200" b="1" dirty="0">
                <a:solidFill>
                  <a:srgbClr val="660000"/>
                </a:solidFill>
                <a:latin typeface="Rusticana LT Std Roman" pitchFamily="50" charset="0"/>
              </a:rPr>
              <a:t>Introduction to</a:t>
            </a:r>
            <a:br>
              <a:rPr lang="en-US" sz="3200" b="1" dirty="0">
                <a:solidFill>
                  <a:srgbClr val="660000"/>
                </a:solidFill>
                <a:latin typeface="Rusticana LT Std Roman" pitchFamily="50" charset="0"/>
              </a:rPr>
            </a:br>
            <a:r>
              <a:rPr lang="en-US" sz="3200" b="1" dirty="0">
                <a:solidFill>
                  <a:srgbClr val="660000"/>
                </a:solidFill>
                <a:latin typeface="Rusticana LT Std Roman" pitchFamily="50" charset="0"/>
              </a:rPr>
              <a:t>Roman </a:t>
            </a:r>
            <a:r>
              <a:rPr lang="en-US" sz="3200" b="1" dirty="0" smtClean="0">
                <a:solidFill>
                  <a:srgbClr val="660000"/>
                </a:solidFill>
                <a:latin typeface="Rusticana LT Std Roman" pitchFamily="50" charset="0"/>
              </a:rPr>
              <a:t>Tragedy</a:t>
            </a:r>
            <a:endParaRPr lang="en-US" sz="3200" b="1" dirty="0">
              <a:latin typeface="Rusticana LT Std Roman" pitchFamily="50" charset="0"/>
            </a:endParaRPr>
          </a:p>
        </p:txBody>
      </p:sp>
      <p:pic>
        <p:nvPicPr>
          <p:cNvPr id="11" name="Picture 10" descr="mos_romana.png"/>
          <p:cNvPicPr>
            <a:picLocks noChangeAspect="1"/>
          </p:cNvPicPr>
          <p:nvPr/>
        </p:nvPicPr>
        <p:blipFill>
          <a:blip r:embed="rId4" cstate="print"/>
          <a:stretch>
            <a:fillRect/>
          </a:stretch>
        </p:blipFill>
        <p:spPr>
          <a:xfrm>
            <a:off x="2557670" y="351785"/>
            <a:ext cx="7076660" cy="927652"/>
          </a:xfrm>
          <a:prstGeom prst="rect">
            <a:avLst/>
          </a:prstGeom>
        </p:spPr>
      </p:pic>
    </p:spTree>
    <p:extLst>
      <p:ext uri="{BB962C8B-B14F-4D97-AF65-F5344CB8AC3E}">
        <p14:creationId xmlns:p14="http://schemas.microsoft.com/office/powerpoint/2010/main" val="1221098313"/>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Roman Theater, Roman Drama</a:t>
            </a:r>
            <a:endParaRPr lang="en-US" dirty="0"/>
          </a:p>
        </p:txBody>
      </p:sp>
      <p:sp>
        <p:nvSpPr>
          <p:cNvPr id="7" name="Subtitle 6"/>
          <p:cNvSpPr>
            <a:spLocks noGrp="1"/>
          </p:cNvSpPr>
          <p:nvPr>
            <p:ph type="body" idx="1"/>
          </p:nvPr>
        </p:nvSpPr>
        <p:spPr/>
        <p:txBody>
          <a:bodyPr/>
          <a:lstStyle/>
          <a:p>
            <a:r>
              <a:rPr lang="en-US" dirty="0" smtClean="0"/>
              <a:t>Continuities, Developments</a:t>
            </a:r>
            <a:endParaRPr lang="en-US" dirty="0"/>
          </a:p>
        </p:txBody>
      </p:sp>
    </p:spTree>
    <p:extLst>
      <p:ext uri="{BB962C8B-B14F-4D97-AF65-F5344CB8AC3E}">
        <p14:creationId xmlns:p14="http://schemas.microsoft.com/office/powerpoint/2010/main" val="1816738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33186" y="678360"/>
            <a:ext cx="7925631" cy="769441"/>
          </a:xfrm>
        </p:spPr>
        <p:txBody>
          <a:bodyPr>
            <a:normAutofit fontScale="90000"/>
          </a:bodyPr>
          <a:lstStyle/>
          <a:p>
            <a:r>
              <a:rPr lang="en-US" dirty="0" smtClean="0"/>
              <a:t>From Horace’s </a:t>
            </a:r>
            <a:r>
              <a:rPr lang="en-US" i="1" dirty="0" smtClean="0"/>
              <a:t>Letter to Augustus</a:t>
            </a:r>
            <a:endParaRPr lang="en-US" i="1" dirty="0"/>
          </a:p>
        </p:txBody>
      </p:sp>
      <p:sp>
        <p:nvSpPr>
          <p:cNvPr id="5" name="Rounded Rectangle 4"/>
          <p:cNvSpPr/>
          <p:nvPr/>
        </p:nvSpPr>
        <p:spPr>
          <a:xfrm>
            <a:off x="1962411" y="2039542"/>
            <a:ext cx="8267178" cy="2349579"/>
          </a:xfrm>
          <a:prstGeom prst="roundRect">
            <a:avLst/>
          </a:prstGeom>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anchor="ctr" anchorCtr="0">
            <a:spAutoFit/>
          </a:bodyPr>
          <a:lstStyle/>
          <a:p>
            <a:pPr algn="ctr">
              <a:spcAft>
                <a:spcPts val="600"/>
              </a:spcAft>
            </a:pPr>
            <a:r>
              <a:rPr lang="en-US" sz="3200" spc="100" dirty="0" smtClean="0">
                <a:latin typeface="Calibri" panose="020F0502020204030204" pitchFamily="34" charset="0"/>
                <a:cs typeface="Calibri" panose="020F0502020204030204" pitchFamily="34" charset="0"/>
              </a:rPr>
              <a:t>“Captive Greece took its </a:t>
            </a:r>
            <a:r>
              <a:rPr lang="en-US" sz="3200" spc="100" dirty="0">
                <a:latin typeface="Calibri" panose="020F0502020204030204" pitchFamily="34" charset="0"/>
                <a:cs typeface="Calibri" panose="020F0502020204030204" pitchFamily="34" charset="0"/>
              </a:rPr>
              <a:t>wild </a:t>
            </a:r>
            <a:r>
              <a:rPr lang="en-US" sz="3200" spc="100" dirty="0" smtClean="0">
                <a:latin typeface="Calibri" panose="020F0502020204030204" pitchFamily="34" charset="0"/>
                <a:cs typeface="Calibri" panose="020F0502020204030204" pitchFamily="34" charset="0"/>
              </a:rPr>
              <a:t>conqueror captive, </a:t>
            </a:r>
            <a:r>
              <a:rPr lang="en-US" sz="3200" spc="100" dirty="0">
                <a:latin typeface="Calibri" panose="020F0502020204030204" pitchFamily="34" charset="0"/>
                <a:cs typeface="Calibri" panose="020F0502020204030204" pitchFamily="34" charset="0"/>
              </a:rPr>
              <a:t>and </a:t>
            </a:r>
            <a:r>
              <a:rPr lang="en-US" sz="3200" spc="100" dirty="0" smtClean="0">
                <a:latin typeface="Calibri" panose="020F0502020204030204" pitchFamily="34" charset="0"/>
                <a:cs typeface="Calibri" panose="020F0502020204030204" pitchFamily="34" charset="0"/>
              </a:rPr>
              <a:t>civilized the savage land of the Latins.” </a:t>
            </a:r>
            <a:r>
              <a:rPr lang="en-US" sz="3200" spc="100" dirty="0">
                <a:latin typeface="Calibri" panose="020F0502020204030204" pitchFamily="34" charset="0"/>
                <a:cs typeface="Calibri" panose="020F0502020204030204" pitchFamily="34" charset="0"/>
              </a:rPr>
              <a:t>(p. 276)</a:t>
            </a:r>
            <a:r>
              <a:rPr lang="en-US" sz="2800" dirty="0">
                <a:latin typeface="Calibri" panose="020F0502020204030204" pitchFamily="34" charset="0"/>
                <a:cs typeface="Calibri" panose="020F0502020204030204" pitchFamily="34" charset="0"/>
              </a:rPr>
              <a:t/>
            </a:r>
            <a:br>
              <a:rPr lang="en-US" sz="2800" dirty="0">
                <a:latin typeface="Calibri" panose="020F0502020204030204" pitchFamily="34" charset="0"/>
                <a:cs typeface="Calibri" panose="020F0502020204030204" pitchFamily="34" charset="0"/>
              </a:rPr>
            </a:br>
            <a:r>
              <a:rPr lang="en-US" i="1" dirty="0">
                <a:latin typeface="Calibri" panose="020F0502020204030204" pitchFamily="34" charset="0"/>
                <a:cs typeface="Calibri" panose="020F0502020204030204" pitchFamily="34" charset="0"/>
              </a:rPr>
              <a:t>Graecia </a:t>
            </a:r>
            <a:r>
              <a:rPr lang="en-US" i="1" dirty="0" err="1">
                <a:latin typeface="Calibri" panose="020F0502020204030204" pitchFamily="34" charset="0"/>
                <a:cs typeface="Calibri" panose="020F0502020204030204" pitchFamily="34" charset="0"/>
              </a:rPr>
              <a:t>capta</a:t>
            </a:r>
            <a:r>
              <a:rPr lang="en-US" i="1" dirty="0">
                <a:latin typeface="Calibri" panose="020F0502020204030204" pitchFamily="34" charset="0"/>
                <a:cs typeface="Calibri" panose="020F0502020204030204" pitchFamily="34" charset="0"/>
              </a:rPr>
              <a:t> </a:t>
            </a:r>
            <a:r>
              <a:rPr lang="en-US" i="1" dirty="0" err="1">
                <a:latin typeface="Calibri" panose="020F0502020204030204" pitchFamily="34" charset="0"/>
                <a:cs typeface="Calibri" panose="020F0502020204030204" pitchFamily="34" charset="0"/>
              </a:rPr>
              <a:t>ferum</a:t>
            </a:r>
            <a:r>
              <a:rPr lang="en-US" i="1" dirty="0">
                <a:latin typeface="Calibri" panose="020F0502020204030204" pitchFamily="34" charset="0"/>
                <a:cs typeface="Calibri" panose="020F0502020204030204" pitchFamily="34" charset="0"/>
              </a:rPr>
              <a:t> </a:t>
            </a:r>
            <a:r>
              <a:rPr lang="en-US" i="1" dirty="0" err="1">
                <a:latin typeface="Calibri" panose="020F0502020204030204" pitchFamily="34" charset="0"/>
                <a:cs typeface="Calibri" panose="020F0502020204030204" pitchFamily="34" charset="0"/>
              </a:rPr>
              <a:t>uictorem</a:t>
            </a:r>
            <a:r>
              <a:rPr lang="en-US" i="1" dirty="0">
                <a:latin typeface="Calibri" panose="020F0502020204030204" pitchFamily="34" charset="0"/>
                <a:cs typeface="Calibri" panose="020F0502020204030204" pitchFamily="34" charset="0"/>
              </a:rPr>
              <a:t> </a:t>
            </a:r>
            <a:r>
              <a:rPr lang="en-US" i="1" dirty="0" err="1">
                <a:latin typeface="Calibri" panose="020F0502020204030204" pitchFamily="34" charset="0"/>
                <a:cs typeface="Calibri" panose="020F0502020204030204" pitchFamily="34" charset="0"/>
              </a:rPr>
              <a:t>cepit</a:t>
            </a:r>
            <a:r>
              <a:rPr lang="en-US" i="1" dirty="0">
                <a:latin typeface="Calibri" panose="020F0502020204030204" pitchFamily="34" charset="0"/>
                <a:cs typeface="Calibri" panose="020F0502020204030204" pitchFamily="34" charset="0"/>
              </a:rPr>
              <a:t> et </a:t>
            </a:r>
            <a:r>
              <a:rPr lang="en-US" i="1" dirty="0" err="1">
                <a:latin typeface="Calibri" panose="020F0502020204030204" pitchFamily="34" charset="0"/>
                <a:cs typeface="Calibri" panose="020F0502020204030204" pitchFamily="34" charset="0"/>
              </a:rPr>
              <a:t>artes</a:t>
            </a:r>
            <a:r>
              <a:rPr lang="en-US" i="1" dirty="0">
                <a:latin typeface="Calibri" panose="020F0502020204030204" pitchFamily="34" charset="0"/>
                <a:cs typeface="Calibri" panose="020F0502020204030204" pitchFamily="34" charset="0"/>
              </a:rPr>
              <a:t/>
            </a:r>
            <a:br>
              <a:rPr lang="en-US" i="1" dirty="0">
                <a:latin typeface="Calibri" panose="020F0502020204030204" pitchFamily="34" charset="0"/>
                <a:cs typeface="Calibri" panose="020F0502020204030204" pitchFamily="34" charset="0"/>
              </a:rPr>
            </a:br>
            <a:r>
              <a:rPr lang="en-US" i="1" dirty="0" err="1">
                <a:latin typeface="Calibri" panose="020F0502020204030204" pitchFamily="34" charset="0"/>
                <a:cs typeface="Calibri" panose="020F0502020204030204" pitchFamily="34" charset="0"/>
              </a:rPr>
              <a:t>intulit</a:t>
            </a:r>
            <a:r>
              <a:rPr lang="en-US" i="1" dirty="0">
                <a:latin typeface="Calibri" panose="020F0502020204030204" pitchFamily="34" charset="0"/>
                <a:cs typeface="Calibri" panose="020F0502020204030204" pitchFamily="34" charset="0"/>
              </a:rPr>
              <a:t> </a:t>
            </a:r>
            <a:r>
              <a:rPr lang="en-US" i="1" dirty="0" err="1">
                <a:latin typeface="Calibri" panose="020F0502020204030204" pitchFamily="34" charset="0"/>
                <a:cs typeface="Calibri" panose="020F0502020204030204" pitchFamily="34" charset="0"/>
              </a:rPr>
              <a:t>agresti</a:t>
            </a:r>
            <a:r>
              <a:rPr lang="en-US" i="1" dirty="0">
                <a:latin typeface="Calibri" panose="020F0502020204030204" pitchFamily="34" charset="0"/>
                <a:cs typeface="Calibri" panose="020F0502020204030204" pitchFamily="34" charset="0"/>
              </a:rPr>
              <a:t> </a:t>
            </a:r>
            <a:r>
              <a:rPr lang="en-US" i="1" dirty="0" err="1">
                <a:latin typeface="Calibri" panose="020F0502020204030204" pitchFamily="34" charset="0"/>
                <a:cs typeface="Calibri" panose="020F0502020204030204" pitchFamily="34" charset="0"/>
              </a:rPr>
              <a:t>Latio</a:t>
            </a:r>
            <a:r>
              <a:rPr lang="en-US" i="1" dirty="0">
                <a:latin typeface="Calibri" panose="020F0502020204030204" pitchFamily="34" charset="0"/>
                <a:cs typeface="Calibri" panose="020F0502020204030204" pitchFamily="34" charset="0"/>
              </a:rPr>
              <a:t>.</a:t>
            </a:r>
            <a:r>
              <a:rPr lang="en-US" dirty="0">
                <a:latin typeface="Calibri" panose="020F0502020204030204" pitchFamily="34" charset="0"/>
                <a:cs typeface="Calibri" panose="020F0502020204030204" pitchFamily="34" charset="0"/>
              </a:rPr>
              <a:t> (Epistles 2.156–7)</a:t>
            </a:r>
          </a:p>
        </p:txBody>
      </p:sp>
      <p:sp>
        <p:nvSpPr>
          <p:cNvPr id="2" name="TextBox 1"/>
          <p:cNvSpPr txBox="1"/>
          <p:nvPr/>
        </p:nvSpPr>
        <p:spPr>
          <a:xfrm>
            <a:off x="4114369" y="4957228"/>
            <a:ext cx="3962302" cy="1138773"/>
          </a:xfrm>
          <a:prstGeom prst="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none" rtlCol="0">
            <a:spAutoFit/>
          </a:bodyPr>
          <a:lstStyle/>
          <a:p>
            <a:pPr algn="ctr"/>
            <a:r>
              <a:rPr lang="en-US" sz="3600" dirty="0">
                <a:latin typeface="Rusticana LT Std Roman" pitchFamily="50" charset="0"/>
              </a:rPr>
              <a:t>mos maiorum</a:t>
            </a:r>
            <a:r>
              <a:rPr lang="en-US" sz="3200" dirty="0"/>
              <a:t/>
            </a:r>
            <a:br>
              <a:rPr lang="en-US" sz="3200" dirty="0"/>
            </a:br>
            <a:r>
              <a:rPr lang="en-US" sz="3200" dirty="0">
                <a:latin typeface="Calibri" panose="020F0502020204030204" pitchFamily="34" charset="0"/>
                <a:cs typeface="Calibri" panose="020F0502020204030204" pitchFamily="34" charset="0"/>
              </a:rPr>
              <a:t>“way of the ancestors”</a:t>
            </a:r>
          </a:p>
        </p:txBody>
      </p:sp>
    </p:spTree>
    <p:extLst>
      <p:ext uri="{BB962C8B-B14F-4D97-AF65-F5344CB8AC3E}">
        <p14:creationId xmlns:p14="http://schemas.microsoft.com/office/powerpoint/2010/main" val="661967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8343" y="967521"/>
            <a:ext cx="8815315" cy="4528868"/>
          </a:xfrm>
          <a:prstGeom prst="rect">
            <a:avLst/>
          </a:prstGeom>
        </p:spPr>
      </p:pic>
      <p:sp>
        <p:nvSpPr>
          <p:cNvPr id="8" name="TextBox 7"/>
          <p:cNvSpPr txBox="1"/>
          <p:nvPr/>
        </p:nvSpPr>
        <p:spPr>
          <a:xfrm>
            <a:off x="2032740" y="5816881"/>
            <a:ext cx="8126519" cy="519822"/>
          </a:xfrm>
          <a:prstGeom prst="rect">
            <a:avLst/>
          </a:prstGeom>
          <a:noFill/>
        </p:spPr>
        <p:txBody>
          <a:bodyPr wrap="none" rtlCol="0">
            <a:spAutoFit/>
          </a:bodyPr>
          <a:lstStyle/>
          <a:p>
            <a:pPr algn="ctr">
              <a:lnSpc>
                <a:spcPct val="125000"/>
              </a:lnSpc>
            </a:pPr>
            <a:r>
              <a:rPr lang="en-US" sz="2400" dirty="0" smtClean="0">
                <a:solidFill>
                  <a:srgbClr val="737373"/>
                </a:solidFill>
                <a:latin typeface="Calibri" panose="020F0502020204030204" pitchFamily="34" charset="0"/>
                <a:cs typeface="Calibri" panose="020F0502020204030204" pitchFamily="34" charset="0"/>
              </a:rPr>
              <a:t>Theater of Pompey, Rome (55 BCE). Reconstruction (Wikipedia) </a:t>
            </a:r>
          </a:p>
        </p:txBody>
      </p:sp>
    </p:spTree>
    <p:extLst>
      <p:ext uri="{BB962C8B-B14F-4D97-AF65-F5344CB8AC3E}">
        <p14:creationId xmlns:p14="http://schemas.microsoft.com/office/powerpoint/2010/main" val="4178774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Roman Drama: </a:t>
            </a:r>
            <a:r>
              <a:rPr lang="en-US" i="1" dirty="0" err="1" smtClean="0"/>
              <a:t>Fabula</a:t>
            </a:r>
            <a:r>
              <a:rPr lang="en-US" dirty="0" smtClean="0"/>
              <a:t>. . .</a:t>
            </a:r>
            <a:endParaRPr lang="en-US" dirty="0"/>
          </a:p>
        </p:txBody>
      </p:sp>
      <p:sp>
        <p:nvSpPr>
          <p:cNvPr id="6" name="Text Placeholder 5"/>
          <p:cNvSpPr>
            <a:spLocks noGrp="1"/>
          </p:cNvSpPr>
          <p:nvPr>
            <p:ph type="body" idx="1"/>
          </p:nvPr>
        </p:nvSpPr>
        <p:spPr/>
        <p:txBody>
          <a:bodyPr/>
          <a:lstStyle/>
          <a:p>
            <a:r>
              <a:rPr lang="en-US" dirty="0" smtClean="0"/>
              <a:t>Comedy, </a:t>
            </a:r>
            <a:r>
              <a:rPr lang="en-US" i="1" dirty="0" err="1" smtClean="0"/>
              <a:t>fabula</a:t>
            </a:r>
            <a:r>
              <a:rPr lang="en-US" i="1" dirty="0" smtClean="0"/>
              <a:t>...</a:t>
            </a:r>
            <a:endParaRPr lang="en-US" i="1" dirty="0"/>
          </a:p>
        </p:txBody>
      </p:sp>
      <p:sp>
        <p:nvSpPr>
          <p:cNvPr id="7" name="Content Placeholder 6"/>
          <p:cNvSpPr>
            <a:spLocks noGrp="1"/>
          </p:cNvSpPr>
          <p:nvPr>
            <p:ph sz="half" idx="2"/>
          </p:nvPr>
        </p:nvSpPr>
        <p:spPr/>
        <p:txBody>
          <a:bodyPr>
            <a:normAutofit fontScale="70000" lnSpcReduction="20000"/>
          </a:bodyPr>
          <a:lstStyle/>
          <a:p>
            <a:r>
              <a:rPr lang="en-US" i="1" dirty="0" err="1" smtClean="0"/>
              <a:t>Palliata</a:t>
            </a:r>
            <a:endParaRPr lang="en-US" i="1" dirty="0" smtClean="0"/>
          </a:p>
          <a:p>
            <a:pPr lvl="1"/>
            <a:r>
              <a:rPr lang="en-US" i="1" dirty="0" smtClean="0"/>
              <a:t>himation</a:t>
            </a:r>
            <a:r>
              <a:rPr lang="en-US" dirty="0" smtClean="0"/>
              <a:t> – i.e., Greek – comedy</a:t>
            </a:r>
          </a:p>
          <a:p>
            <a:r>
              <a:rPr lang="en-US" i="1" dirty="0" err="1" smtClean="0"/>
              <a:t>Togata</a:t>
            </a:r>
            <a:endParaRPr lang="en-US" i="1" dirty="0" smtClean="0"/>
          </a:p>
          <a:p>
            <a:pPr lvl="1"/>
            <a:r>
              <a:rPr lang="en-US" dirty="0" smtClean="0"/>
              <a:t>“toga” – i.e., Italian comedy</a:t>
            </a:r>
          </a:p>
          <a:p>
            <a:r>
              <a:rPr lang="en-US" i="1" dirty="0" err="1" smtClean="0"/>
              <a:t>Trabeata</a:t>
            </a:r>
            <a:endParaRPr lang="en-US" i="1" dirty="0" smtClean="0"/>
          </a:p>
          <a:p>
            <a:pPr lvl="1"/>
            <a:r>
              <a:rPr lang="en-US" dirty="0" smtClean="0"/>
              <a:t>upper-class comedy</a:t>
            </a:r>
          </a:p>
          <a:p>
            <a:r>
              <a:rPr lang="en-US" i="1" dirty="0" err="1" smtClean="0"/>
              <a:t>Mimus</a:t>
            </a:r>
            <a:endParaRPr lang="en-US" dirty="0" smtClean="0"/>
          </a:p>
          <a:p>
            <a:pPr lvl="1"/>
            <a:r>
              <a:rPr lang="en-US" dirty="0" smtClean="0"/>
              <a:t>popular farce</a:t>
            </a:r>
          </a:p>
        </p:txBody>
      </p:sp>
      <p:sp>
        <p:nvSpPr>
          <p:cNvPr id="8" name="Text Placeholder 7"/>
          <p:cNvSpPr>
            <a:spLocks noGrp="1"/>
          </p:cNvSpPr>
          <p:nvPr>
            <p:ph type="body" sz="quarter" idx="3"/>
          </p:nvPr>
        </p:nvSpPr>
        <p:spPr/>
        <p:txBody>
          <a:bodyPr/>
          <a:lstStyle/>
          <a:p>
            <a:r>
              <a:rPr lang="en-US" dirty="0"/>
              <a:t>Tragedy, </a:t>
            </a:r>
            <a:r>
              <a:rPr lang="en-US" i="1" dirty="0" err="1" smtClean="0"/>
              <a:t>fabula</a:t>
            </a:r>
            <a:r>
              <a:rPr lang="en-US" i="1" dirty="0" smtClean="0"/>
              <a:t>...</a:t>
            </a:r>
            <a:endParaRPr lang="en-US" dirty="0"/>
          </a:p>
        </p:txBody>
      </p:sp>
      <p:sp>
        <p:nvSpPr>
          <p:cNvPr id="9" name="Content Placeholder 8"/>
          <p:cNvSpPr>
            <a:spLocks noGrp="1"/>
          </p:cNvSpPr>
          <p:nvPr>
            <p:ph sz="quarter" idx="4"/>
          </p:nvPr>
        </p:nvSpPr>
        <p:spPr/>
        <p:txBody>
          <a:bodyPr>
            <a:normAutofit fontScale="70000" lnSpcReduction="20000"/>
          </a:bodyPr>
          <a:lstStyle/>
          <a:p>
            <a:r>
              <a:rPr lang="en-US" i="1" dirty="0" smtClean="0"/>
              <a:t>Crepidata</a:t>
            </a:r>
          </a:p>
          <a:p>
            <a:pPr lvl="1"/>
            <a:r>
              <a:rPr lang="en-US" dirty="0" smtClean="0"/>
              <a:t>“</a:t>
            </a:r>
            <a:r>
              <a:rPr lang="en-US" dirty="0"/>
              <a:t>buskin </a:t>
            </a:r>
            <a:r>
              <a:rPr lang="en-US" dirty="0" smtClean="0"/>
              <a:t>drama” – i.e., tragedy based on Greek myth</a:t>
            </a:r>
          </a:p>
          <a:p>
            <a:r>
              <a:rPr lang="en-US" i="1" dirty="0" smtClean="0"/>
              <a:t>Praetexta</a:t>
            </a:r>
          </a:p>
          <a:p>
            <a:pPr lvl="1"/>
            <a:r>
              <a:rPr lang="en-US" dirty="0" smtClean="0"/>
              <a:t>“fringed-toga drama” – i.e., Roman history play</a:t>
            </a:r>
          </a:p>
          <a:p>
            <a:r>
              <a:rPr lang="en-US" dirty="0" smtClean="0"/>
              <a:t>Pantomime</a:t>
            </a:r>
          </a:p>
          <a:p>
            <a:pPr lvl="1"/>
            <a:r>
              <a:rPr lang="en-US" dirty="0" smtClean="0"/>
              <a:t>narrative dance, chorus accompaniment, mythological plots</a:t>
            </a:r>
          </a:p>
        </p:txBody>
      </p:sp>
      <p:grpSp>
        <p:nvGrpSpPr>
          <p:cNvPr id="2" name="Group 1"/>
          <p:cNvGrpSpPr/>
          <p:nvPr/>
        </p:nvGrpSpPr>
        <p:grpSpPr>
          <a:xfrm>
            <a:off x="3381976" y="2466648"/>
            <a:ext cx="8024578" cy="3537338"/>
            <a:chOff x="3381976" y="2466647"/>
            <a:chExt cx="8024578" cy="3909767"/>
          </a:xfrm>
        </p:grpSpPr>
        <p:sp>
          <p:nvSpPr>
            <p:cNvPr id="25" name="Oval 24"/>
            <p:cNvSpPr/>
            <p:nvPr/>
          </p:nvSpPr>
          <p:spPr>
            <a:xfrm>
              <a:off x="5715000" y="2466647"/>
              <a:ext cx="5691554" cy="2743200"/>
            </a:xfrm>
            <a:prstGeom prst="ellipse">
              <a:avLst/>
            </a:prstGeom>
            <a:ln w="25400">
              <a:solidFill>
                <a:srgbClr val="FF0000"/>
              </a:solidFill>
            </a:ln>
            <a:effectLst>
              <a:outerShdw blurRad="50800" dist="38100" dir="2700000" algn="tl" rotWithShape="0">
                <a:prstClr val="black">
                  <a:alpha val="40000"/>
                </a:prstClr>
              </a:outerShdw>
            </a:effectLst>
          </p:spPr>
          <p:txBody>
            <a:bodyPr wrap="square" rtlCol="0" anchor="ctr" anchorCtr="0">
              <a:spAutoFit/>
            </a:bodyPr>
            <a:lstStyle/>
            <a:p>
              <a:pPr algn="l"/>
              <a:endParaRPr lang="en-US" sz="1800" dirty="0">
                <a:latin typeface="+mn-lt"/>
              </a:endParaRPr>
            </a:p>
          </p:txBody>
        </p:sp>
        <p:cxnSp>
          <p:nvCxnSpPr>
            <p:cNvPr id="26" name="Straight Arrow Connector 25"/>
            <p:cNvCxnSpPr/>
            <p:nvPr/>
          </p:nvCxnSpPr>
          <p:spPr>
            <a:xfrm rot="5400000" flipH="1" flipV="1">
              <a:off x="5393314" y="5036217"/>
              <a:ext cx="842665" cy="762000"/>
            </a:xfrm>
            <a:prstGeom prst="straightConnector1">
              <a:avLst/>
            </a:prstGeom>
            <a:ln w="19050">
              <a:solidFill>
                <a:srgbClr val="FF0000"/>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3381976" y="5914749"/>
              <a:ext cx="3373680" cy="461665"/>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dirty="0">
                  <a:solidFill>
                    <a:srgbClr val="FF0000"/>
                  </a:solidFill>
                  <a:latin typeface="+mn-lt"/>
                </a:rPr>
                <a:t>ca. 240 BCE-early 100s CE</a:t>
              </a:r>
            </a:p>
          </p:txBody>
        </p:sp>
      </p:grpSp>
    </p:spTree>
    <p:extLst>
      <p:ext uri="{BB962C8B-B14F-4D97-AF65-F5344CB8AC3E}">
        <p14:creationId xmlns:p14="http://schemas.microsoft.com/office/powerpoint/2010/main" val="305410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fill="hold" grpId="0" nodeType="withEffect">
                                  <p:stCondLst>
                                    <p:cond delay="0"/>
                                  </p:stCondLst>
                                  <p:childTnLst>
                                    <p:animClr clrSpc="rgb" dir="cw">
                                      <p:cBhvr override="childStyle">
                                        <p:cTn id="6" dur="2000" fill="hold"/>
                                        <p:tgtEl>
                                          <p:spTgt spid="6">
                                            <p:txEl>
                                              <p:pRg st="0" end="0"/>
                                            </p:txEl>
                                          </p:spTgt>
                                        </p:tgtEl>
                                        <p:attrNameLst>
                                          <p:attrName>style.color</p:attrName>
                                        </p:attrNameLst>
                                      </p:cBhvr>
                                      <p:to>
                                        <a:schemeClr val="bg2"/>
                                      </p:to>
                                    </p:animClr>
                                  </p:childTnLst>
                                </p:cTn>
                              </p:par>
                              <p:par>
                                <p:cTn id="7" presetID="3" presetClass="emph" presetSubtype="2" fill="hold" grpId="0" nodeType="withEffect">
                                  <p:stCondLst>
                                    <p:cond delay="0"/>
                                  </p:stCondLst>
                                  <p:childTnLst>
                                    <p:animClr clrSpc="rgb" dir="cw">
                                      <p:cBhvr override="childStyle">
                                        <p:cTn id="8" dur="2000" fill="hold"/>
                                        <p:tgtEl>
                                          <p:spTgt spid="7">
                                            <p:txEl>
                                              <p:pRg st="0" end="0"/>
                                            </p:txEl>
                                          </p:spTgt>
                                        </p:tgtEl>
                                        <p:attrNameLst>
                                          <p:attrName>style.color</p:attrName>
                                        </p:attrNameLst>
                                      </p:cBhvr>
                                      <p:to>
                                        <a:schemeClr val="bg2"/>
                                      </p:to>
                                    </p:animClr>
                                  </p:childTnLst>
                                </p:cTn>
                              </p:par>
                              <p:par>
                                <p:cTn id="9" presetID="3" presetClass="emph" presetSubtype="2" fill="hold" grpId="0" nodeType="withEffect">
                                  <p:stCondLst>
                                    <p:cond delay="0"/>
                                  </p:stCondLst>
                                  <p:childTnLst>
                                    <p:animClr clrSpc="rgb" dir="cw">
                                      <p:cBhvr override="childStyle">
                                        <p:cTn id="10" dur="2000" fill="hold"/>
                                        <p:tgtEl>
                                          <p:spTgt spid="7">
                                            <p:txEl>
                                              <p:pRg st="1" end="1"/>
                                            </p:txEl>
                                          </p:spTgt>
                                        </p:tgtEl>
                                        <p:attrNameLst>
                                          <p:attrName>style.color</p:attrName>
                                        </p:attrNameLst>
                                      </p:cBhvr>
                                      <p:to>
                                        <a:schemeClr val="bg2"/>
                                      </p:to>
                                    </p:animClr>
                                  </p:childTnLst>
                                </p:cTn>
                              </p:par>
                              <p:par>
                                <p:cTn id="11" presetID="3" presetClass="emph" presetSubtype="2" fill="hold" grpId="0" nodeType="withEffect">
                                  <p:stCondLst>
                                    <p:cond delay="0"/>
                                  </p:stCondLst>
                                  <p:childTnLst>
                                    <p:animClr clrSpc="rgb" dir="cw">
                                      <p:cBhvr override="childStyle">
                                        <p:cTn id="12" dur="2000" fill="hold"/>
                                        <p:tgtEl>
                                          <p:spTgt spid="7">
                                            <p:txEl>
                                              <p:pRg st="2" end="2"/>
                                            </p:txEl>
                                          </p:spTgt>
                                        </p:tgtEl>
                                        <p:attrNameLst>
                                          <p:attrName>style.color</p:attrName>
                                        </p:attrNameLst>
                                      </p:cBhvr>
                                      <p:to>
                                        <a:schemeClr val="bg2"/>
                                      </p:to>
                                    </p:animClr>
                                  </p:childTnLst>
                                </p:cTn>
                              </p:par>
                              <p:par>
                                <p:cTn id="13" presetID="3" presetClass="emph" presetSubtype="2" fill="hold" grpId="0" nodeType="withEffect">
                                  <p:stCondLst>
                                    <p:cond delay="0"/>
                                  </p:stCondLst>
                                  <p:childTnLst>
                                    <p:animClr clrSpc="rgb" dir="cw">
                                      <p:cBhvr override="childStyle">
                                        <p:cTn id="14" dur="2000" fill="hold"/>
                                        <p:tgtEl>
                                          <p:spTgt spid="7">
                                            <p:txEl>
                                              <p:pRg st="3" end="3"/>
                                            </p:txEl>
                                          </p:spTgt>
                                        </p:tgtEl>
                                        <p:attrNameLst>
                                          <p:attrName>style.color</p:attrName>
                                        </p:attrNameLst>
                                      </p:cBhvr>
                                      <p:to>
                                        <a:schemeClr val="bg2"/>
                                      </p:to>
                                    </p:animClr>
                                  </p:childTnLst>
                                </p:cTn>
                              </p:par>
                              <p:par>
                                <p:cTn id="15" presetID="3" presetClass="emph" presetSubtype="2" fill="hold" grpId="0" nodeType="withEffect">
                                  <p:stCondLst>
                                    <p:cond delay="0"/>
                                  </p:stCondLst>
                                  <p:childTnLst>
                                    <p:animClr clrSpc="rgb" dir="cw">
                                      <p:cBhvr override="childStyle">
                                        <p:cTn id="16" dur="2000" fill="hold"/>
                                        <p:tgtEl>
                                          <p:spTgt spid="7">
                                            <p:txEl>
                                              <p:pRg st="4" end="4"/>
                                            </p:txEl>
                                          </p:spTgt>
                                        </p:tgtEl>
                                        <p:attrNameLst>
                                          <p:attrName>style.color</p:attrName>
                                        </p:attrNameLst>
                                      </p:cBhvr>
                                      <p:to>
                                        <a:schemeClr val="bg2"/>
                                      </p:to>
                                    </p:animClr>
                                  </p:childTnLst>
                                </p:cTn>
                              </p:par>
                              <p:par>
                                <p:cTn id="17" presetID="3" presetClass="emph" presetSubtype="2" fill="hold" grpId="0" nodeType="withEffect">
                                  <p:stCondLst>
                                    <p:cond delay="0"/>
                                  </p:stCondLst>
                                  <p:childTnLst>
                                    <p:animClr clrSpc="rgb" dir="cw">
                                      <p:cBhvr override="childStyle">
                                        <p:cTn id="18" dur="2000" fill="hold"/>
                                        <p:tgtEl>
                                          <p:spTgt spid="7">
                                            <p:txEl>
                                              <p:pRg st="5" end="5"/>
                                            </p:txEl>
                                          </p:spTgt>
                                        </p:tgtEl>
                                        <p:attrNameLst>
                                          <p:attrName>style.color</p:attrName>
                                        </p:attrNameLst>
                                      </p:cBhvr>
                                      <p:to>
                                        <a:schemeClr val="bg2"/>
                                      </p:to>
                                    </p:animClr>
                                  </p:childTnLst>
                                </p:cTn>
                              </p:par>
                              <p:par>
                                <p:cTn id="19" presetID="3" presetClass="emph" presetSubtype="2" fill="hold" grpId="0" nodeType="withEffect">
                                  <p:stCondLst>
                                    <p:cond delay="0"/>
                                  </p:stCondLst>
                                  <p:childTnLst>
                                    <p:animClr clrSpc="rgb" dir="cw">
                                      <p:cBhvr override="childStyle">
                                        <p:cTn id="20" dur="2000" fill="hold"/>
                                        <p:tgtEl>
                                          <p:spTgt spid="7">
                                            <p:txEl>
                                              <p:pRg st="6" end="6"/>
                                            </p:txEl>
                                          </p:spTgt>
                                        </p:tgtEl>
                                        <p:attrNameLst>
                                          <p:attrName>style.color</p:attrName>
                                        </p:attrNameLst>
                                      </p:cBhvr>
                                      <p:to>
                                        <a:schemeClr val="bg2"/>
                                      </p:to>
                                    </p:animClr>
                                  </p:childTnLst>
                                </p:cTn>
                              </p:par>
                              <p:par>
                                <p:cTn id="21" presetID="3" presetClass="emph" presetSubtype="2" fill="hold" grpId="0" nodeType="withEffect">
                                  <p:stCondLst>
                                    <p:cond delay="0"/>
                                  </p:stCondLst>
                                  <p:childTnLst>
                                    <p:animClr clrSpc="rgb" dir="cw">
                                      <p:cBhvr override="childStyle">
                                        <p:cTn id="22" dur="2000" fill="hold"/>
                                        <p:tgtEl>
                                          <p:spTgt spid="7">
                                            <p:txEl>
                                              <p:pRg st="7" end="7"/>
                                            </p:txEl>
                                          </p:spTgt>
                                        </p:tgtEl>
                                        <p:attrNameLst>
                                          <p:attrName>style.color</p:attrName>
                                        </p:attrNameLst>
                                      </p:cBhvr>
                                      <p:to>
                                        <a:schemeClr val="bg2"/>
                                      </p:to>
                                    </p:animClr>
                                  </p:childTnLst>
                                </p:cTn>
                              </p:par>
                              <p:par>
                                <p:cTn id="23" presetID="3" presetClass="emph" presetSubtype="2" fill="hold" nodeType="withEffect">
                                  <p:stCondLst>
                                    <p:cond delay="0"/>
                                  </p:stCondLst>
                                  <p:childTnLst>
                                    <p:animClr clrSpc="rgb" dir="cw">
                                      <p:cBhvr override="childStyle">
                                        <p:cTn id="24" dur="2000" fill="hold"/>
                                        <p:tgtEl>
                                          <p:spTgt spid="9">
                                            <p:txEl>
                                              <p:pRg st="4" end="4"/>
                                            </p:txEl>
                                          </p:spTgt>
                                        </p:tgtEl>
                                        <p:attrNameLst>
                                          <p:attrName>style.color</p:attrName>
                                        </p:attrNameLst>
                                      </p:cBhvr>
                                      <p:to>
                                        <a:schemeClr val="bg2"/>
                                      </p:to>
                                    </p:animClr>
                                  </p:childTnLst>
                                </p:cTn>
                              </p:par>
                              <p:par>
                                <p:cTn id="25" presetID="3" presetClass="emph" presetSubtype="2" fill="hold" nodeType="withEffect">
                                  <p:stCondLst>
                                    <p:cond delay="0"/>
                                  </p:stCondLst>
                                  <p:childTnLst>
                                    <p:animClr clrSpc="rgb" dir="cw">
                                      <p:cBhvr override="childStyle">
                                        <p:cTn id="26" dur="2000" fill="hold"/>
                                        <p:tgtEl>
                                          <p:spTgt spid="9">
                                            <p:txEl>
                                              <p:pRg st="5" end="5"/>
                                            </p:txEl>
                                          </p:spTgt>
                                        </p:tgtEl>
                                        <p:attrNameLst>
                                          <p:attrName>style.color</p:attrName>
                                        </p:attrNameLst>
                                      </p:cBhvr>
                                      <p:to>
                                        <a:schemeClr val="bg2"/>
                                      </p:to>
                                    </p:animClr>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fade">
                                      <p:cBhvr>
                                        <p:cTn id="3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Tragic Playwrights</a:t>
            </a:r>
            <a:endParaRPr lang="en-US" dirty="0"/>
          </a:p>
        </p:txBody>
      </p:sp>
      <p:sp>
        <p:nvSpPr>
          <p:cNvPr id="6" name="Text Placeholder 5"/>
          <p:cNvSpPr>
            <a:spLocks noGrp="1"/>
          </p:cNvSpPr>
          <p:nvPr>
            <p:ph type="body" idx="1"/>
          </p:nvPr>
        </p:nvSpPr>
        <p:spPr/>
        <p:txBody>
          <a:bodyPr/>
          <a:lstStyle/>
          <a:p>
            <a:r>
              <a:rPr lang="en-US" dirty="0" smtClean="0"/>
              <a:t>Republican</a:t>
            </a:r>
            <a:endParaRPr lang="en-US" dirty="0"/>
          </a:p>
        </p:txBody>
      </p:sp>
      <p:sp>
        <p:nvSpPr>
          <p:cNvPr id="7" name="Content Placeholder 6"/>
          <p:cNvSpPr>
            <a:spLocks noGrp="1"/>
          </p:cNvSpPr>
          <p:nvPr>
            <p:ph sz="half" idx="2"/>
          </p:nvPr>
        </p:nvSpPr>
        <p:spPr/>
        <p:txBody>
          <a:bodyPr>
            <a:normAutofit fontScale="92500" lnSpcReduction="20000"/>
          </a:bodyPr>
          <a:lstStyle/>
          <a:p>
            <a:r>
              <a:rPr lang="en-US" dirty="0" smtClean="0"/>
              <a:t>LIVIUS ANDRONICUS</a:t>
            </a:r>
          </a:p>
          <a:p>
            <a:pPr lvl="1"/>
            <a:r>
              <a:rPr lang="en-US" dirty="0" smtClean="0"/>
              <a:t>280/60–200 BCE</a:t>
            </a:r>
          </a:p>
          <a:p>
            <a:r>
              <a:rPr lang="en-US" dirty="0" smtClean="0"/>
              <a:t>Gnaeus NAEVIUS</a:t>
            </a:r>
            <a:endParaRPr lang="en-US" dirty="0"/>
          </a:p>
          <a:p>
            <a:pPr lvl="1"/>
            <a:r>
              <a:rPr lang="en-US" dirty="0"/>
              <a:t>Late 2</a:t>
            </a:r>
            <a:r>
              <a:rPr lang="en-US" baseline="30000" dirty="0"/>
              <a:t>nd</a:t>
            </a:r>
            <a:r>
              <a:rPr lang="en-US" dirty="0"/>
              <a:t> cent. BCE</a:t>
            </a:r>
          </a:p>
          <a:p>
            <a:r>
              <a:rPr lang="en-US" dirty="0"/>
              <a:t>Lucius </a:t>
            </a:r>
            <a:r>
              <a:rPr lang="en-US" dirty="0" smtClean="0"/>
              <a:t>ACCIUS</a:t>
            </a:r>
            <a:endParaRPr lang="en-US" dirty="0"/>
          </a:p>
          <a:p>
            <a:pPr lvl="1"/>
            <a:r>
              <a:rPr lang="en-US" dirty="0" smtClean="0"/>
              <a:t>180–ca. 86 </a:t>
            </a:r>
            <a:r>
              <a:rPr lang="en-US" dirty="0"/>
              <a:t>BCE, child of ex-slaves</a:t>
            </a:r>
          </a:p>
        </p:txBody>
      </p:sp>
      <p:sp>
        <p:nvSpPr>
          <p:cNvPr id="8" name="Text Placeholder 7"/>
          <p:cNvSpPr>
            <a:spLocks noGrp="1"/>
          </p:cNvSpPr>
          <p:nvPr>
            <p:ph type="body" sz="quarter" idx="3"/>
          </p:nvPr>
        </p:nvSpPr>
        <p:spPr/>
        <p:txBody>
          <a:bodyPr/>
          <a:lstStyle/>
          <a:p>
            <a:r>
              <a:rPr lang="en-US" dirty="0" smtClean="0"/>
              <a:t>Imperial</a:t>
            </a:r>
            <a:endParaRPr lang="en-US" dirty="0"/>
          </a:p>
        </p:txBody>
      </p:sp>
      <p:sp>
        <p:nvSpPr>
          <p:cNvPr id="9" name="Content Placeholder 8"/>
          <p:cNvSpPr>
            <a:spLocks noGrp="1"/>
          </p:cNvSpPr>
          <p:nvPr>
            <p:ph sz="quarter" idx="4"/>
          </p:nvPr>
        </p:nvSpPr>
        <p:spPr/>
        <p:txBody>
          <a:bodyPr/>
          <a:lstStyle/>
          <a:p>
            <a:r>
              <a:rPr lang="en-US" dirty="0" smtClean="0"/>
              <a:t>Lucius Annaeus SENECA</a:t>
            </a:r>
          </a:p>
          <a:p>
            <a:pPr lvl="1"/>
            <a:r>
              <a:rPr lang="it-IT" dirty="0" smtClean="0"/>
              <a:t>c</a:t>
            </a:r>
            <a:r>
              <a:rPr lang="en-US" dirty="0" smtClean="0"/>
              <a:t>a</a:t>
            </a:r>
            <a:r>
              <a:rPr lang="it-IT" dirty="0" smtClean="0"/>
              <a:t>. </a:t>
            </a:r>
            <a:r>
              <a:rPr lang="it-IT" dirty="0"/>
              <a:t>4 </a:t>
            </a:r>
            <a:r>
              <a:rPr lang="it-IT" dirty="0" smtClean="0"/>
              <a:t>BC</a:t>
            </a:r>
            <a:r>
              <a:rPr lang="en-US" dirty="0" smtClean="0"/>
              <a:t>E</a:t>
            </a:r>
            <a:r>
              <a:rPr lang="it-IT" dirty="0" smtClean="0"/>
              <a:t>–65</a:t>
            </a:r>
            <a:r>
              <a:rPr lang="en-US" dirty="0" smtClean="0"/>
              <a:t> CE</a:t>
            </a:r>
            <a:endParaRPr lang="en-US" dirty="0"/>
          </a:p>
        </p:txBody>
      </p:sp>
    </p:spTree>
    <p:extLst>
      <p:ext uri="{BB962C8B-B14F-4D97-AF65-F5344CB8AC3E}">
        <p14:creationId xmlns:p14="http://schemas.microsoft.com/office/powerpoint/2010/main" val="1300563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Republican Tragedy, Choice Quotes</a:t>
            </a:r>
          </a:p>
        </p:txBody>
      </p:sp>
      <p:sp>
        <p:nvSpPr>
          <p:cNvPr id="3" name="Text Placeholder 2"/>
          <p:cNvSpPr>
            <a:spLocks noGrp="1"/>
          </p:cNvSpPr>
          <p:nvPr>
            <p:ph type="body" idx="1"/>
          </p:nvPr>
        </p:nvSpPr>
        <p:spPr/>
        <p:txBody>
          <a:bodyPr/>
          <a:lstStyle/>
          <a:p>
            <a:r>
              <a:rPr lang="en-US" dirty="0" smtClean="0"/>
              <a:t>Your impressions....</a:t>
            </a:r>
            <a:endParaRPr lang="en-US" dirty="0"/>
          </a:p>
        </p:txBody>
      </p:sp>
    </p:spTree>
    <p:extLst>
      <p:ext uri="{BB962C8B-B14F-4D97-AF65-F5344CB8AC3E}">
        <p14:creationId xmlns:p14="http://schemas.microsoft.com/office/powerpoint/2010/main" val="3563753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Republican Tragedy, Choice </a:t>
            </a:r>
            <a:r>
              <a:rPr lang="en-US" dirty="0"/>
              <a:t>Quotes</a:t>
            </a:r>
          </a:p>
        </p:txBody>
      </p:sp>
      <p:sp>
        <p:nvSpPr>
          <p:cNvPr id="3" name="TextBox 2"/>
          <p:cNvSpPr txBox="1"/>
          <p:nvPr/>
        </p:nvSpPr>
        <p:spPr>
          <a:xfrm>
            <a:off x="471638" y="2627697"/>
            <a:ext cx="10972800" cy="1323439"/>
          </a:xfrm>
          <a:prstGeom prst="rect">
            <a:avLst/>
          </a:prstGeom>
          <a:noFill/>
        </p:spPr>
        <p:txBody>
          <a:bodyPr wrap="square" rtlCol="0">
            <a:spAutoFit/>
          </a:bodyPr>
          <a:lstStyle/>
          <a:p>
            <a:pPr algn="ctr">
              <a:lnSpc>
                <a:spcPct val="125000"/>
              </a:lnSpc>
            </a:pPr>
            <a:r>
              <a:rPr lang="en-US" sz="3200" dirty="0" smtClean="0">
                <a:solidFill>
                  <a:srgbClr val="737373"/>
                </a:solidFill>
                <a:latin typeface="Calibri" panose="020F0502020204030204" pitchFamily="34" charset="0"/>
                <a:cs typeface="Calibri" panose="020F0502020204030204" pitchFamily="34" charset="0"/>
              </a:rPr>
              <a:t>Listen to the Latin and to the translation. For each, record your impressions in the chat box.</a:t>
            </a:r>
          </a:p>
        </p:txBody>
      </p:sp>
    </p:spTree>
    <p:extLst>
      <p:ext uri="{BB962C8B-B14F-4D97-AF65-F5344CB8AC3E}">
        <p14:creationId xmlns:p14="http://schemas.microsoft.com/office/powerpoint/2010/main" val="393408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Crepidata…</a:t>
            </a:r>
            <a:endParaRPr lang="en-US" dirty="0"/>
          </a:p>
        </p:txBody>
      </p:sp>
      <p:sp>
        <p:nvSpPr>
          <p:cNvPr id="3" name="Content Placeholder 2"/>
          <p:cNvSpPr>
            <a:spLocks noGrp="1"/>
          </p:cNvSpPr>
          <p:nvPr>
            <p:ph idx="1"/>
          </p:nvPr>
        </p:nvSpPr>
        <p:spPr>
          <a:xfrm>
            <a:off x="1217931" y="1828799"/>
            <a:ext cx="9756141" cy="5029201"/>
          </a:xfrm>
        </p:spPr>
        <p:txBody>
          <a:bodyPr>
            <a:normAutofit fontScale="85000" lnSpcReduction="20000"/>
          </a:bodyPr>
          <a:lstStyle/>
          <a:p>
            <a:pPr>
              <a:buSzPct val="100000"/>
            </a:pPr>
            <a:r>
              <a:rPr lang="pt-BR" i="1" dirty="0" smtClean="0"/>
              <a:t>... maior mihi moles, maius miscendumst malum / qui illius acerbum cor contundam et comprimam</a:t>
            </a:r>
            <a:endParaRPr lang="en-US" dirty="0" smtClean="0"/>
          </a:p>
          <a:p>
            <a:pPr>
              <a:buSzPct val="100000"/>
            </a:pPr>
            <a:r>
              <a:rPr lang="en-US" dirty="0" smtClean="0"/>
              <a:t>“Again Thyestes comes, / At Atreus to grabble, now again / Approaches me to rouse me from my calm. / More moil for me! A bigger bane to brew, / That I may crush and crunch his grievous soul!”</a:t>
            </a:r>
          </a:p>
          <a:p>
            <a:pPr lvl="1"/>
            <a:r>
              <a:rPr lang="en-US" dirty="0" smtClean="0"/>
              <a:t>Atreus, in Accius’ </a:t>
            </a:r>
            <a:r>
              <a:rPr lang="en-US" i="1" dirty="0" smtClean="0"/>
              <a:t>Atreus</a:t>
            </a:r>
            <a:r>
              <a:rPr lang="en-US" dirty="0" smtClean="0"/>
              <a:t> frr. 163-166</a:t>
            </a:r>
          </a:p>
          <a:p>
            <a:pPr>
              <a:buSzPct val="100000"/>
            </a:pPr>
            <a:r>
              <a:rPr lang="en-US" i="1" dirty="0" err="1" smtClean="0"/>
              <a:t>oderint</a:t>
            </a:r>
            <a:r>
              <a:rPr lang="en-US" i="1" dirty="0" smtClean="0"/>
              <a:t> </a:t>
            </a:r>
            <a:r>
              <a:rPr lang="en-US" i="1" dirty="0" err="1" smtClean="0"/>
              <a:t>dum</a:t>
            </a:r>
            <a:r>
              <a:rPr lang="en-US" i="1" dirty="0" smtClean="0"/>
              <a:t> </a:t>
            </a:r>
            <a:r>
              <a:rPr lang="en-US" i="1" dirty="0" err="1" smtClean="0"/>
              <a:t>metuant</a:t>
            </a:r>
            <a:endParaRPr lang="en-US" dirty="0" smtClean="0"/>
          </a:p>
          <a:p>
            <a:pPr>
              <a:buSzPct val="100000"/>
            </a:pPr>
            <a:r>
              <a:rPr lang="en-US" dirty="0" smtClean="0"/>
              <a:t>“Let them hate, so long as they fear”</a:t>
            </a:r>
          </a:p>
          <a:p>
            <a:pPr lvl="1"/>
            <a:r>
              <a:rPr lang="en-US" dirty="0" smtClean="0"/>
              <a:t>Atreus, in Accius’ </a:t>
            </a:r>
            <a:r>
              <a:rPr lang="en-US" i="1" dirty="0" smtClean="0"/>
              <a:t>Atreus</a:t>
            </a:r>
            <a:r>
              <a:rPr lang="en-US" dirty="0" smtClean="0"/>
              <a:t> fr. 168)</a:t>
            </a:r>
            <a:endParaRPr lang="en-US" dirty="0"/>
          </a:p>
        </p:txBody>
      </p:sp>
    </p:spTree>
    <p:extLst>
      <p:ext uri="{BB962C8B-B14F-4D97-AF65-F5344CB8AC3E}">
        <p14:creationId xmlns:p14="http://schemas.microsoft.com/office/powerpoint/2010/main" val="2720892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Praetextae…</a:t>
            </a:r>
            <a:endParaRPr lang="en-US" dirty="0"/>
          </a:p>
        </p:txBody>
      </p:sp>
      <p:sp>
        <p:nvSpPr>
          <p:cNvPr id="11" name="Content Placeholder 10"/>
          <p:cNvSpPr>
            <a:spLocks noGrp="1"/>
          </p:cNvSpPr>
          <p:nvPr>
            <p:ph idx="1"/>
          </p:nvPr>
        </p:nvSpPr>
        <p:spPr/>
        <p:txBody>
          <a:bodyPr>
            <a:normAutofit fontScale="92500" lnSpcReduction="20000"/>
          </a:bodyPr>
          <a:lstStyle/>
          <a:p>
            <a:pPr>
              <a:buSzPct val="100000"/>
            </a:pPr>
            <a:r>
              <a:rPr lang="en-US" dirty="0" smtClean="0"/>
              <a:t>“Back to his native land, happy in life never dying”</a:t>
            </a:r>
          </a:p>
          <a:p>
            <a:pPr lvl="1"/>
            <a:r>
              <a:rPr lang="en-US" dirty="0" smtClean="0"/>
              <a:t>Naevius </a:t>
            </a:r>
            <a:r>
              <a:rPr lang="en-US" i="1" dirty="0" err="1" smtClean="0"/>
              <a:t>Clastidium</a:t>
            </a:r>
            <a:r>
              <a:rPr lang="en-US" dirty="0" smtClean="0"/>
              <a:t>, performed 195 BCE?</a:t>
            </a:r>
          </a:p>
          <a:p>
            <a:pPr>
              <a:buSzPct val="100000"/>
            </a:pPr>
            <a:r>
              <a:rPr lang="en-US" dirty="0"/>
              <a:t>“It was thus most favorably foretold that the Roman state would be supreme”</a:t>
            </a:r>
          </a:p>
          <a:p>
            <a:pPr lvl="1"/>
            <a:r>
              <a:rPr lang="en-US" dirty="0" smtClean="0"/>
              <a:t>Seer to Tarquin, Accius </a:t>
            </a:r>
            <a:r>
              <a:rPr lang="en-US" i="1" dirty="0" smtClean="0"/>
              <a:t>Brutus</a:t>
            </a:r>
            <a:r>
              <a:rPr lang="en-US" dirty="0" smtClean="0"/>
              <a:t> fr. 38</a:t>
            </a:r>
          </a:p>
          <a:p>
            <a:pPr>
              <a:buSzPct val="100000"/>
            </a:pPr>
            <a:r>
              <a:rPr lang="en-US" dirty="0"/>
              <a:t>“Tullius [early Roman king], who for the citizens had made freedom firm”</a:t>
            </a:r>
          </a:p>
          <a:p>
            <a:pPr lvl="1"/>
            <a:r>
              <a:rPr lang="en-US" dirty="0" smtClean="0"/>
              <a:t>Accius </a:t>
            </a:r>
            <a:r>
              <a:rPr lang="en-US" i="1" dirty="0" smtClean="0"/>
              <a:t>Brutus</a:t>
            </a:r>
            <a:r>
              <a:rPr lang="en-US" dirty="0" smtClean="0"/>
              <a:t> fr. 40)</a:t>
            </a:r>
            <a:endParaRPr lang="en-US" dirty="0"/>
          </a:p>
        </p:txBody>
      </p:sp>
    </p:spTree>
    <p:extLst>
      <p:ext uri="{BB962C8B-B14F-4D97-AF65-F5344CB8AC3E}">
        <p14:creationId xmlns:p14="http://schemas.microsoft.com/office/powerpoint/2010/main" val="2945164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xEl>
                                              <p:pRg st="1" end="1"/>
                                            </p:txEl>
                                          </p:spTgt>
                                        </p:tgtEl>
                                        <p:attrNameLst>
                                          <p:attrName>style.visibility</p:attrName>
                                        </p:attrNameLst>
                                      </p:cBhvr>
                                      <p:to>
                                        <p:strVal val="visible"/>
                                      </p:to>
                                    </p:set>
                                    <p:animEffect transition="in" filter="fade">
                                      <p:cBhvr>
                                        <p:cTn id="10" dur="500"/>
                                        <p:tgtEl>
                                          <p:spTgt spid="11">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animEffect transition="in" filter="fade">
                                      <p:cBhvr>
                                        <p:cTn id="15" dur="500"/>
                                        <p:tgtEl>
                                          <p:spTgt spid="11">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xEl>
                                              <p:pRg st="3" end="3"/>
                                            </p:txEl>
                                          </p:spTgt>
                                        </p:tgtEl>
                                        <p:attrNameLst>
                                          <p:attrName>style.visibility</p:attrName>
                                        </p:attrNameLst>
                                      </p:cBhvr>
                                      <p:to>
                                        <p:strVal val="visible"/>
                                      </p:to>
                                    </p:set>
                                    <p:animEffect transition="in" filter="fade">
                                      <p:cBhvr>
                                        <p:cTn id="18" dur="500"/>
                                        <p:tgtEl>
                                          <p:spTgt spid="11">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xEl>
                                              <p:pRg st="4" end="4"/>
                                            </p:txEl>
                                          </p:spTgt>
                                        </p:tgtEl>
                                        <p:attrNameLst>
                                          <p:attrName>style.visibility</p:attrName>
                                        </p:attrNameLst>
                                      </p:cBhvr>
                                      <p:to>
                                        <p:strVal val="visible"/>
                                      </p:to>
                                    </p:set>
                                    <p:animEffect transition="in" filter="fade">
                                      <p:cBhvr>
                                        <p:cTn id="23" dur="500"/>
                                        <p:tgtEl>
                                          <p:spTgt spid="11">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xEl>
                                              <p:pRg st="5" end="5"/>
                                            </p:txEl>
                                          </p:spTgt>
                                        </p:tgtEl>
                                        <p:attrNameLst>
                                          <p:attrName>style.visibility</p:attrName>
                                        </p:attrNameLst>
                                      </p:cBhvr>
                                      <p:to>
                                        <p:strVal val="visible"/>
                                      </p:to>
                                    </p:set>
                                    <p:animEffect transition="in" filter="fade">
                                      <p:cBhvr>
                                        <p:cTn id="26" dur="500"/>
                                        <p:tgtEl>
                                          <p:spTgt spid="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Agenda</a:t>
            </a:r>
            <a:endParaRPr lang="en-US" dirty="0"/>
          </a:p>
        </p:txBody>
      </p:sp>
      <p:sp>
        <p:nvSpPr>
          <p:cNvPr id="7" name="Content Placeholder 6"/>
          <p:cNvSpPr>
            <a:spLocks noGrp="1"/>
          </p:cNvSpPr>
          <p:nvPr>
            <p:ph idx="1"/>
          </p:nvPr>
        </p:nvSpPr>
        <p:spPr/>
        <p:txBody>
          <a:bodyPr>
            <a:normAutofit fontScale="92500" lnSpcReduction="20000"/>
          </a:bodyPr>
          <a:lstStyle/>
          <a:p>
            <a:pPr lvl="0"/>
            <a:r>
              <a:rPr lang="en-US" dirty="0" smtClean="0"/>
              <a:t>Discussion…</a:t>
            </a:r>
          </a:p>
          <a:p>
            <a:pPr lvl="1"/>
            <a:r>
              <a:rPr lang="en-US" dirty="0" smtClean="0"/>
              <a:t>The content of Roman tragedy is not “tragic”? </a:t>
            </a:r>
          </a:p>
          <a:p>
            <a:pPr lvl="0"/>
            <a:r>
              <a:rPr lang="en-US" dirty="0" smtClean="0"/>
              <a:t>City and Empire</a:t>
            </a:r>
          </a:p>
          <a:p>
            <a:pPr lvl="1"/>
            <a:r>
              <a:rPr lang="en-US" dirty="0" smtClean="0"/>
              <a:t>The Briefest of Surveys of the Roman World</a:t>
            </a:r>
          </a:p>
          <a:p>
            <a:pPr lvl="0"/>
            <a:r>
              <a:rPr lang="en-US" dirty="0" smtClean="0"/>
              <a:t>Roman Theater, Roman Drama</a:t>
            </a:r>
          </a:p>
          <a:p>
            <a:pPr lvl="1"/>
            <a:r>
              <a:rPr lang="en-US" dirty="0" smtClean="0"/>
              <a:t>Continuities, Developments</a:t>
            </a:r>
          </a:p>
          <a:p>
            <a:pPr lvl="0"/>
            <a:r>
              <a:rPr lang="en-US" dirty="0" smtClean="0"/>
              <a:t>Republican Tragedy, Choice Quotes</a:t>
            </a:r>
          </a:p>
          <a:p>
            <a:pPr lvl="1"/>
            <a:r>
              <a:rPr lang="en-US" dirty="0" smtClean="0"/>
              <a:t>Your impressions....</a:t>
            </a:r>
            <a:endParaRPr lang="en-US" dirty="0"/>
          </a:p>
        </p:txBody>
      </p:sp>
    </p:spTree>
    <p:extLst>
      <p:ext uri="{BB962C8B-B14F-4D97-AF65-F5344CB8AC3E}">
        <p14:creationId xmlns:p14="http://schemas.microsoft.com/office/powerpoint/2010/main" val="4291434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fade">
                                      <p:cBhvr>
                                        <p:cTn id="10" dur="500"/>
                                        <p:tgtEl>
                                          <p:spTgt spid="7">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fade">
                                      <p:cBhvr>
                                        <p:cTn id="15" dur="500"/>
                                        <p:tgtEl>
                                          <p:spTgt spid="7">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xEl>
                                              <p:pRg st="3" end="3"/>
                                            </p:txEl>
                                          </p:spTgt>
                                        </p:tgtEl>
                                        <p:attrNameLst>
                                          <p:attrName>style.visibility</p:attrName>
                                        </p:attrNameLst>
                                      </p:cBhvr>
                                      <p:to>
                                        <p:strVal val="visible"/>
                                      </p:to>
                                    </p:set>
                                    <p:animEffect transition="in" filter="fade">
                                      <p:cBhvr>
                                        <p:cTn id="18" dur="500"/>
                                        <p:tgtEl>
                                          <p:spTgt spid="7">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animEffect transition="in" filter="fade">
                                      <p:cBhvr>
                                        <p:cTn id="23" dur="500"/>
                                        <p:tgtEl>
                                          <p:spTgt spid="7">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xEl>
                                              <p:pRg st="5" end="5"/>
                                            </p:txEl>
                                          </p:spTgt>
                                        </p:tgtEl>
                                        <p:attrNameLst>
                                          <p:attrName>style.visibility</p:attrName>
                                        </p:attrNameLst>
                                      </p:cBhvr>
                                      <p:to>
                                        <p:strVal val="visible"/>
                                      </p:to>
                                    </p:set>
                                    <p:animEffect transition="in" filter="fade">
                                      <p:cBhvr>
                                        <p:cTn id="26" dur="500"/>
                                        <p:tgtEl>
                                          <p:spTgt spid="7">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animEffect transition="in" filter="fade">
                                      <p:cBhvr>
                                        <p:cTn id="31" dur="500"/>
                                        <p:tgtEl>
                                          <p:spTgt spid="7">
                                            <p:txEl>
                                              <p:pRg st="6" end="6"/>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7">
                                            <p:txEl>
                                              <p:pRg st="7" end="7"/>
                                            </p:txEl>
                                          </p:spTgt>
                                        </p:tgtEl>
                                        <p:attrNameLst>
                                          <p:attrName>style.visibility</p:attrName>
                                        </p:attrNameLst>
                                      </p:cBhvr>
                                      <p:to>
                                        <p:strVal val="visible"/>
                                      </p:to>
                                    </p:set>
                                    <p:animEffect transition="in" filter="fade">
                                      <p:cBhvr>
                                        <p:cTn id="34"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Discussion…</a:t>
            </a:r>
            <a:endParaRPr lang="en-US" dirty="0"/>
          </a:p>
        </p:txBody>
      </p:sp>
      <p:sp>
        <p:nvSpPr>
          <p:cNvPr id="8" name="Text Placeholder 7"/>
          <p:cNvSpPr>
            <a:spLocks noGrp="1"/>
          </p:cNvSpPr>
          <p:nvPr>
            <p:ph type="body" idx="1"/>
          </p:nvPr>
        </p:nvSpPr>
        <p:spPr/>
        <p:txBody>
          <a:bodyPr/>
          <a:lstStyle/>
          <a:p>
            <a:r>
              <a:rPr lang="en-US" dirty="0"/>
              <a:t>The content of Roman tragedy is not </a:t>
            </a:r>
            <a:r>
              <a:rPr lang="en-US" dirty="0" smtClean="0"/>
              <a:t>“tragic”? </a:t>
            </a:r>
            <a:endParaRPr lang="en-US" dirty="0"/>
          </a:p>
        </p:txBody>
      </p:sp>
    </p:spTree>
    <p:extLst>
      <p:ext uri="{BB962C8B-B14F-4D97-AF65-F5344CB8AC3E}">
        <p14:creationId xmlns:p14="http://schemas.microsoft.com/office/powerpoint/2010/main" val="3246620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401451" y="2820474"/>
            <a:ext cx="7389099" cy="1328023"/>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3600" dirty="0">
                <a:latin typeface="Calibri" panose="020F0502020204030204" pitchFamily="34" charset="0"/>
                <a:cs typeface="Calibri" panose="020F0502020204030204" pitchFamily="34" charset="0"/>
              </a:rPr>
              <a:t>“The content of Roman tragedy is not ‘tragic.’ ”</a:t>
            </a:r>
          </a:p>
        </p:txBody>
      </p:sp>
      <p:sp>
        <p:nvSpPr>
          <p:cNvPr id="10" name="Title 9"/>
          <p:cNvSpPr>
            <a:spLocks noGrp="1"/>
          </p:cNvSpPr>
          <p:nvPr>
            <p:ph type="title"/>
          </p:nvPr>
        </p:nvSpPr>
        <p:spPr/>
        <p:txBody>
          <a:bodyPr/>
          <a:lstStyle/>
          <a:p>
            <a:r>
              <a:rPr lang="en-US" i="1" dirty="0" smtClean="0"/>
              <a:t>Brill’s</a:t>
            </a:r>
            <a:r>
              <a:rPr lang="en-US" dirty="0" smtClean="0"/>
              <a:t> on Roman Tragedy</a:t>
            </a:r>
            <a:endParaRPr lang="en-US" dirty="0"/>
          </a:p>
        </p:txBody>
      </p:sp>
    </p:spTree>
    <p:extLst>
      <p:ext uri="{BB962C8B-B14F-4D97-AF65-F5344CB8AC3E}">
        <p14:creationId xmlns:p14="http://schemas.microsoft.com/office/powerpoint/2010/main" val="1243924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How?</a:t>
            </a:r>
            <a:endParaRPr lang="en-US" dirty="0"/>
          </a:p>
        </p:txBody>
      </p:sp>
      <p:sp>
        <p:nvSpPr>
          <p:cNvPr id="3" name="Content Placeholder 2"/>
          <p:cNvSpPr>
            <a:spLocks noGrp="1"/>
          </p:cNvSpPr>
          <p:nvPr>
            <p:ph idx="1"/>
          </p:nvPr>
        </p:nvSpPr>
        <p:spPr>
          <a:xfrm>
            <a:off x="1217931" y="1828799"/>
            <a:ext cx="9756141" cy="3972465"/>
          </a:xfrm>
        </p:spPr>
        <p:txBody>
          <a:bodyPr>
            <a:normAutofit fontScale="85000" lnSpcReduction="10000"/>
          </a:bodyPr>
          <a:lstStyle/>
          <a:p>
            <a:pPr marL="788670" indent="-742950">
              <a:lnSpc>
                <a:spcPct val="120000"/>
              </a:lnSpc>
              <a:spcBef>
                <a:spcPts val="0"/>
              </a:spcBef>
              <a:buSzPct val="100000"/>
              <a:buFont typeface="+mj-lt"/>
              <a:buAutoNum type="arabicPeriod"/>
            </a:pPr>
            <a:r>
              <a:rPr lang="en-US" sz="3200" dirty="0"/>
              <a:t>I will form (randomized) breakout rooms.</a:t>
            </a:r>
          </a:p>
          <a:p>
            <a:pPr marL="788670" indent="-742950">
              <a:lnSpc>
                <a:spcPct val="120000"/>
              </a:lnSpc>
              <a:spcBef>
                <a:spcPts val="0"/>
              </a:spcBef>
              <a:buSzPct val="100000"/>
              <a:buFont typeface="+mj-lt"/>
              <a:buAutoNum type="arabicPeriod"/>
            </a:pPr>
            <a:r>
              <a:rPr lang="en-US" sz="3200" dirty="0" smtClean="0"/>
              <a:t>In each of your groups, </a:t>
            </a:r>
            <a:r>
              <a:rPr lang="en-US" sz="3200" i="1" dirty="0" smtClean="0"/>
              <a:t>you</a:t>
            </a:r>
            <a:r>
              <a:rPr lang="en-US" sz="3200" dirty="0" smtClean="0"/>
              <a:t> choose </a:t>
            </a:r>
            <a:r>
              <a:rPr lang="en-US" sz="3200" dirty="0"/>
              <a:t>a typist-scribe.</a:t>
            </a:r>
          </a:p>
          <a:p>
            <a:pPr marL="788670" indent="-742950">
              <a:lnSpc>
                <a:spcPct val="120000"/>
              </a:lnSpc>
              <a:spcBef>
                <a:spcPts val="0"/>
              </a:spcBef>
              <a:buSzPct val="100000"/>
              <a:buFont typeface="+mj-lt"/>
              <a:buAutoNum type="arabicPeriod"/>
            </a:pPr>
            <a:r>
              <a:rPr lang="en-US" sz="3200" dirty="0"/>
              <a:t>10 </a:t>
            </a:r>
            <a:r>
              <a:rPr lang="en-US" sz="3200" dirty="0" smtClean="0"/>
              <a:t>minutes. Discuss </a:t>
            </a:r>
            <a:r>
              <a:rPr lang="en-US" sz="3200" dirty="0"/>
              <a:t>what, according to Brill's, is untragic about Roman tragedy. Underlying assumptions</a:t>
            </a:r>
            <a:r>
              <a:rPr lang="en-US" sz="3200" dirty="0" smtClean="0"/>
              <a:t>? Implications</a:t>
            </a:r>
            <a:endParaRPr lang="en-US" sz="3200" dirty="0"/>
          </a:p>
          <a:p>
            <a:pPr marL="1027113" lvl="1">
              <a:lnSpc>
                <a:spcPct val="120000"/>
              </a:lnSpc>
              <a:buSzPct val="100000"/>
            </a:pPr>
            <a:r>
              <a:rPr lang="en-US" sz="2800" i="1" dirty="0"/>
              <a:t>Everyone</a:t>
            </a:r>
            <a:r>
              <a:rPr lang="en-US" sz="2800" dirty="0"/>
              <a:t> </a:t>
            </a:r>
            <a:r>
              <a:rPr lang="en-US" sz="2800" dirty="0" smtClean="0"/>
              <a:t>discuss (I’ll be checking in)</a:t>
            </a:r>
            <a:endParaRPr lang="en-US" sz="2800" dirty="0"/>
          </a:p>
          <a:p>
            <a:pPr marL="1027113" lvl="1">
              <a:lnSpc>
                <a:spcPct val="120000"/>
              </a:lnSpc>
              <a:buSzPct val="100000"/>
            </a:pPr>
            <a:r>
              <a:rPr lang="en-US" sz="2800" dirty="0" smtClean="0"/>
              <a:t>Scribe. In chat box, type...</a:t>
            </a:r>
          </a:p>
          <a:p>
            <a:pPr marL="1308100" lvl="2">
              <a:lnSpc>
                <a:spcPct val="120000"/>
              </a:lnSpc>
              <a:buSzPct val="100000"/>
            </a:pPr>
            <a:r>
              <a:rPr lang="en-US" sz="2100" dirty="0" smtClean="0"/>
              <a:t>First </a:t>
            </a:r>
            <a:r>
              <a:rPr lang="en-US" sz="2100" dirty="0"/>
              <a:t>names of group members</a:t>
            </a:r>
          </a:p>
          <a:p>
            <a:pPr marL="1308100" lvl="2">
              <a:lnSpc>
                <a:spcPct val="120000"/>
              </a:lnSpc>
              <a:buSzPct val="100000"/>
            </a:pPr>
            <a:r>
              <a:rPr lang="en-US" sz="2100" dirty="0"/>
              <a:t>Chief points (</a:t>
            </a:r>
            <a:r>
              <a:rPr lang="en-US" sz="2100" i="1" dirty="0" smtClean="0"/>
              <a:t>not </a:t>
            </a:r>
            <a:r>
              <a:rPr lang="en-US" sz="2100" i="1" dirty="0"/>
              <a:t>detailed </a:t>
            </a:r>
            <a:r>
              <a:rPr lang="en-US" sz="2100" i="1" dirty="0" smtClean="0"/>
              <a:t>record!</a:t>
            </a:r>
            <a:r>
              <a:rPr lang="en-US" sz="2100" dirty="0" smtClean="0"/>
              <a:t>) </a:t>
            </a:r>
            <a:r>
              <a:rPr lang="en-US" sz="2100" dirty="0"/>
              <a:t>of </a:t>
            </a:r>
            <a:r>
              <a:rPr lang="en-US" sz="2100" dirty="0" smtClean="0"/>
              <a:t>discussion</a:t>
            </a:r>
          </a:p>
          <a:p>
            <a:pPr marL="1308100" lvl="2">
              <a:lnSpc>
                <a:spcPct val="120000"/>
              </a:lnSpc>
              <a:buSzPct val="100000"/>
            </a:pPr>
            <a:r>
              <a:rPr lang="en-US" sz="2100" dirty="0" smtClean="0"/>
              <a:t>Share that via chat</a:t>
            </a:r>
            <a:endParaRPr lang="en-US" sz="2100" dirty="0"/>
          </a:p>
        </p:txBody>
      </p:sp>
      <p:sp>
        <p:nvSpPr>
          <p:cNvPr id="4" name="TextBox 3"/>
          <p:cNvSpPr txBox="1"/>
          <p:nvPr/>
        </p:nvSpPr>
        <p:spPr>
          <a:xfrm>
            <a:off x="2582442" y="5819186"/>
            <a:ext cx="7027117" cy="578882"/>
          </a:xfrm>
          <a:prstGeom prst="round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algn="ctr"/>
            <a:r>
              <a:rPr lang="en-US" sz="2800" dirty="0">
                <a:latin typeface="Calibri" panose="020F0502020204030204" pitchFamily="34" charset="0"/>
                <a:cs typeface="Calibri" panose="020F0502020204030204" pitchFamily="34" charset="0"/>
              </a:rPr>
              <a:t>“The content of Roman tragedy is not ‘tragic.’ ”</a:t>
            </a:r>
          </a:p>
        </p:txBody>
      </p:sp>
    </p:spTree>
    <p:extLst>
      <p:ext uri="{BB962C8B-B14F-4D97-AF65-F5344CB8AC3E}">
        <p14:creationId xmlns:p14="http://schemas.microsoft.com/office/powerpoint/2010/main" val="516397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City and Empire</a:t>
            </a:r>
            <a:endParaRPr lang="en-US" dirty="0"/>
          </a:p>
        </p:txBody>
      </p:sp>
      <p:sp>
        <p:nvSpPr>
          <p:cNvPr id="7" name="Subtitle 6"/>
          <p:cNvSpPr>
            <a:spLocks noGrp="1"/>
          </p:cNvSpPr>
          <p:nvPr>
            <p:ph type="body" idx="1"/>
          </p:nvPr>
        </p:nvSpPr>
        <p:spPr/>
        <p:txBody>
          <a:bodyPr/>
          <a:lstStyle/>
          <a:p>
            <a:r>
              <a:rPr lang="en-US" dirty="0" smtClean="0"/>
              <a:t>The Briefest of Surveys of the Roman World</a:t>
            </a:r>
            <a:endParaRPr lang="en-US" dirty="0"/>
          </a:p>
        </p:txBody>
      </p:sp>
    </p:spTree>
    <p:extLst>
      <p:ext uri="{BB962C8B-B14F-4D97-AF65-F5344CB8AC3E}">
        <p14:creationId xmlns:p14="http://schemas.microsoft.com/office/powerpoint/2010/main" val="546991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6021" name="Picture 5" descr="map2"/>
          <p:cNvPicPr>
            <a:picLocks noChangeAspect="1" noChangeArrowheads="1"/>
          </p:cNvPicPr>
          <p:nvPr/>
        </p:nvPicPr>
        <p:blipFill>
          <a:blip r:embed="rId3" cstate="print"/>
          <a:srcRect/>
          <a:stretch>
            <a:fillRect/>
          </a:stretch>
        </p:blipFill>
        <p:spPr bwMode="auto">
          <a:xfrm>
            <a:off x="6518798" y="2870200"/>
            <a:ext cx="4035425" cy="2921000"/>
          </a:xfrm>
          <a:prstGeom prst="rect">
            <a:avLst/>
          </a:prstGeom>
          <a:noFill/>
        </p:spPr>
      </p:pic>
      <p:pic>
        <p:nvPicPr>
          <p:cNvPr id="726020" name="Picture 4" descr="map1"/>
          <p:cNvPicPr>
            <a:picLocks noChangeAspect="1" noChangeArrowheads="1"/>
          </p:cNvPicPr>
          <p:nvPr/>
        </p:nvPicPr>
        <p:blipFill>
          <a:blip r:embed="rId4" cstate="print"/>
          <a:srcRect t="17505" b="16658"/>
          <a:stretch>
            <a:fillRect/>
          </a:stretch>
        </p:blipFill>
        <p:spPr bwMode="auto">
          <a:xfrm>
            <a:off x="2235722" y="1957388"/>
            <a:ext cx="3403600" cy="4138612"/>
          </a:xfrm>
          <a:prstGeom prst="rect">
            <a:avLst/>
          </a:prstGeom>
          <a:noFill/>
        </p:spPr>
      </p:pic>
      <p:sp>
        <p:nvSpPr>
          <p:cNvPr id="726022" name="Text Box 6"/>
          <p:cNvSpPr txBox="1">
            <a:spLocks noChangeArrowheads="1"/>
          </p:cNvSpPr>
          <p:nvPr/>
        </p:nvSpPr>
        <p:spPr bwMode="auto">
          <a:xfrm>
            <a:off x="3260157" y="6197601"/>
            <a:ext cx="1354730" cy="369332"/>
          </a:xfrm>
          <a:prstGeom prst="rect">
            <a:avLst/>
          </a:prstGeom>
          <a:noFill/>
          <a:ln w="9525">
            <a:noFill/>
            <a:miter lim="800000"/>
            <a:headEnd/>
            <a:tailEnd/>
          </a:ln>
          <a:effectLst/>
        </p:spPr>
        <p:txBody>
          <a:bodyPr wrap="none">
            <a:spAutoFit/>
          </a:bodyPr>
          <a:lstStyle/>
          <a:p>
            <a:pPr algn="ctr"/>
            <a:r>
              <a:rPr lang="en-US">
                <a:solidFill>
                  <a:schemeClr val="tx2">
                    <a:lumMod val="65000"/>
                    <a:lumOff val="35000"/>
                  </a:schemeClr>
                </a:solidFill>
                <a:latin typeface="Calibri" panose="020F0502020204030204" pitchFamily="34" charset="0"/>
                <a:cs typeface="Calibri" panose="020F0502020204030204" pitchFamily="34" charset="0"/>
              </a:rPr>
              <a:t>Ancient Italy</a:t>
            </a:r>
          </a:p>
        </p:txBody>
      </p:sp>
      <p:sp>
        <p:nvSpPr>
          <p:cNvPr id="726024" name="Text Box 8"/>
          <p:cNvSpPr txBox="1">
            <a:spLocks noChangeArrowheads="1"/>
          </p:cNvSpPr>
          <p:nvPr/>
        </p:nvSpPr>
        <p:spPr bwMode="auto">
          <a:xfrm>
            <a:off x="7756362" y="6197601"/>
            <a:ext cx="1560299" cy="369332"/>
          </a:xfrm>
          <a:prstGeom prst="rect">
            <a:avLst/>
          </a:prstGeom>
          <a:noFill/>
          <a:ln w="9525">
            <a:noFill/>
            <a:miter lim="800000"/>
            <a:headEnd/>
            <a:tailEnd/>
          </a:ln>
          <a:effectLst/>
        </p:spPr>
        <p:txBody>
          <a:bodyPr wrap="none">
            <a:spAutoFit/>
          </a:bodyPr>
          <a:lstStyle/>
          <a:p>
            <a:pPr algn="ctr"/>
            <a:r>
              <a:rPr lang="en-US">
                <a:solidFill>
                  <a:schemeClr val="tx2">
                    <a:lumMod val="65000"/>
                    <a:lumOff val="35000"/>
                  </a:schemeClr>
                </a:solidFill>
                <a:latin typeface="Calibri" panose="020F0502020204030204" pitchFamily="34" charset="0"/>
                <a:cs typeface="Calibri" panose="020F0502020204030204" pitchFamily="34" charset="0"/>
              </a:rPr>
              <a:t>Roman Empire</a:t>
            </a:r>
          </a:p>
        </p:txBody>
      </p:sp>
      <p:pic>
        <p:nvPicPr>
          <p:cNvPr id="726025" name="Picture 9" descr="wolf"/>
          <p:cNvPicPr>
            <a:picLocks noChangeAspect="1" noChangeArrowheads="1"/>
          </p:cNvPicPr>
          <p:nvPr/>
        </p:nvPicPr>
        <p:blipFill>
          <a:blip r:embed="rId5" cstate="print">
            <a:lum bright="12000"/>
          </a:blip>
          <a:srcRect/>
          <a:stretch>
            <a:fillRect/>
          </a:stretch>
        </p:blipFill>
        <p:spPr bwMode="auto">
          <a:xfrm>
            <a:off x="2905647" y="457201"/>
            <a:ext cx="1828800" cy="1196975"/>
          </a:xfrm>
          <a:prstGeom prst="rect">
            <a:avLst/>
          </a:prstGeom>
          <a:noFill/>
        </p:spPr>
      </p:pic>
      <p:pic>
        <p:nvPicPr>
          <p:cNvPr id="726027" name="Picture 11" descr="aug"/>
          <p:cNvPicPr>
            <a:picLocks noChangeAspect="1" noChangeArrowheads="1"/>
          </p:cNvPicPr>
          <p:nvPr/>
        </p:nvPicPr>
        <p:blipFill>
          <a:blip r:embed="rId6" cstate="print"/>
          <a:srcRect/>
          <a:stretch>
            <a:fillRect/>
          </a:stretch>
        </p:blipFill>
        <p:spPr bwMode="auto">
          <a:xfrm>
            <a:off x="7926910" y="152400"/>
            <a:ext cx="1185862" cy="2438400"/>
          </a:xfrm>
          <a:prstGeom prst="rect">
            <a:avLst/>
          </a:prstGeom>
          <a:noFill/>
        </p:spPr>
      </p:pic>
      <p:sp>
        <p:nvSpPr>
          <p:cNvPr id="726028" name="Text Box 12"/>
          <p:cNvSpPr txBox="1">
            <a:spLocks noChangeArrowheads="1"/>
          </p:cNvSpPr>
          <p:nvPr/>
        </p:nvSpPr>
        <p:spPr bwMode="auto">
          <a:xfrm>
            <a:off x="7298113" y="1371601"/>
            <a:ext cx="857542" cy="307777"/>
          </a:xfrm>
          <a:prstGeom prst="rect">
            <a:avLst/>
          </a:prstGeom>
          <a:noFill/>
          <a:ln w="9525">
            <a:noFill/>
            <a:miter lim="800000"/>
            <a:headEnd/>
            <a:tailEnd/>
          </a:ln>
          <a:effectLst/>
        </p:spPr>
        <p:txBody>
          <a:bodyPr wrap="none">
            <a:spAutoFit/>
          </a:bodyPr>
          <a:lstStyle/>
          <a:p>
            <a:pPr algn="ctr"/>
            <a:r>
              <a:rPr lang="en-US" sz="1400">
                <a:solidFill>
                  <a:schemeClr val="bg1"/>
                </a:solidFill>
                <a:latin typeface="+mn-lt"/>
              </a:rPr>
              <a:t>Augustus</a:t>
            </a:r>
          </a:p>
        </p:txBody>
      </p:sp>
      <p:sp>
        <p:nvSpPr>
          <p:cNvPr id="726029" name="Text Box 13"/>
          <p:cNvSpPr txBox="1">
            <a:spLocks noChangeArrowheads="1"/>
          </p:cNvSpPr>
          <p:nvPr/>
        </p:nvSpPr>
        <p:spPr bwMode="auto">
          <a:xfrm>
            <a:off x="1889351" y="1282701"/>
            <a:ext cx="1308692" cy="307777"/>
          </a:xfrm>
          <a:prstGeom prst="rect">
            <a:avLst/>
          </a:prstGeom>
          <a:noFill/>
          <a:ln w="9525">
            <a:noFill/>
            <a:miter lim="800000"/>
            <a:headEnd/>
            <a:tailEnd/>
          </a:ln>
          <a:effectLst/>
        </p:spPr>
        <p:txBody>
          <a:bodyPr wrap="none">
            <a:spAutoFit/>
          </a:bodyPr>
          <a:lstStyle/>
          <a:p>
            <a:pPr algn="ctr"/>
            <a:r>
              <a:rPr lang="en-US" sz="1400">
                <a:solidFill>
                  <a:schemeClr val="bg1"/>
                </a:solidFill>
                <a:latin typeface="+mn-lt"/>
              </a:rPr>
              <a:t>Capitoline Wolf</a:t>
            </a:r>
          </a:p>
        </p:txBody>
      </p:sp>
    </p:spTree>
    <p:extLst>
      <p:ext uri="{BB962C8B-B14F-4D97-AF65-F5344CB8AC3E}">
        <p14:creationId xmlns:p14="http://schemas.microsoft.com/office/powerpoint/2010/main" val="219519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28142" name="Group 78"/>
          <p:cNvGraphicFramePr>
            <a:graphicFrameLocks noGrp="1"/>
          </p:cNvGraphicFramePr>
          <p:nvPr>
            <p:extLst>
              <p:ext uri="{D42A27DB-BD31-4B8C-83A1-F6EECF244321}">
                <p14:modId xmlns:p14="http://schemas.microsoft.com/office/powerpoint/2010/main" val="3215867547"/>
              </p:ext>
            </p:extLst>
          </p:nvPr>
        </p:nvGraphicFramePr>
        <p:xfrm>
          <a:off x="2117725" y="1752600"/>
          <a:ext cx="7924800" cy="4064002"/>
        </p:xfrm>
        <a:graphic>
          <a:graphicData uri="http://schemas.openxmlformats.org/drawingml/2006/table">
            <a:tbl>
              <a:tblPr/>
              <a:tblGrid>
                <a:gridCol w="7924800">
                  <a:extLst>
                    <a:ext uri="{9D8B030D-6E8A-4147-A177-3AD203B41FA5}">
                      <a16:colId xmlns:a16="http://schemas.microsoft.com/office/drawing/2014/main" val="20000"/>
                    </a:ext>
                  </a:extLst>
                </a:gridCol>
              </a:tblGrid>
              <a:tr h="6778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800" b="1"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753-510 BCE	Regal period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solidFill>
                      <a:srgbClr val="00CCFF">
                        <a:alpha val="50000"/>
                      </a:srgbClr>
                    </a:solidFill>
                  </a:tcPr>
                </a:tc>
                <a:extLst>
                  <a:ext uri="{0D108BD9-81ED-4DB2-BD59-A6C34878D82A}">
                    <a16:rowId xmlns:a16="http://schemas.microsoft.com/office/drawing/2014/main" val="10000"/>
                  </a:ext>
                </a:extLst>
              </a:tr>
              <a:tr h="676275">
                <a:tc>
                  <a:txBody>
                    <a:bodyPr/>
                    <a:lstStyle/>
                    <a:p>
                      <a:pPr marL="457200" marR="0" lvl="1"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24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Ruled by kings.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1"/>
                  </a:ext>
                </a:extLst>
              </a:tr>
              <a:tr h="6778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800" b="1"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510-27 BCE		Republic</a:t>
                      </a:r>
                      <a:r>
                        <a:rPr kumimoji="0" lang="en-US" sz="28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solidFill>
                      <a:srgbClr val="00CCFF">
                        <a:alpha val="50000"/>
                      </a:srgbClr>
                    </a:solidFill>
                  </a:tcPr>
                </a:tc>
                <a:extLst>
                  <a:ext uri="{0D108BD9-81ED-4DB2-BD59-A6C34878D82A}">
                    <a16:rowId xmlns:a16="http://schemas.microsoft.com/office/drawing/2014/main" val="10002"/>
                  </a:ext>
                </a:extLst>
              </a:tr>
              <a:tr h="677863">
                <a:tc>
                  <a:txBody>
                    <a:bodyPr/>
                    <a:lstStyle/>
                    <a:p>
                      <a:pPr marL="457200" marR="0" lvl="1"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24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Mixed constitution: oligarchic, quasi-democratic.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3"/>
                  </a:ext>
                </a:extLst>
              </a:tr>
              <a:tr h="6762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800" b="1"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27 BCE-293 CE	Principate (Early Empire) </a:t>
                      </a:r>
                      <a:r>
                        <a:rPr kumimoji="0" lang="en-US" sz="28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solidFill>
                      <a:srgbClr val="00CCFF">
                        <a:alpha val="50000"/>
                      </a:srgbClr>
                    </a:solidFill>
                  </a:tcPr>
                </a:tc>
                <a:extLst>
                  <a:ext uri="{0D108BD9-81ED-4DB2-BD59-A6C34878D82A}">
                    <a16:rowId xmlns:a16="http://schemas.microsoft.com/office/drawing/2014/main" val="10004"/>
                  </a:ext>
                </a:extLst>
              </a:tr>
              <a:tr h="677863">
                <a:tc>
                  <a:txBody>
                    <a:bodyPr/>
                    <a:lstStyle/>
                    <a:p>
                      <a:pPr marL="457200" marR="0" lvl="1"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2400" b="0" i="1"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De facto</a:t>
                      </a:r>
                      <a:r>
                        <a:rPr kumimoji="0" lang="en-US" sz="24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 monarchy (</a:t>
                      </a:r>
                      <a:r>
                        <a:rPr kumimoji="0" lang="en-US" sz="2400" b="0" i="1" u="none" strike="noStrike" cap="none" normalizeH="0" baseline="0" dirty="0" err="1" smtClean="0">
                          <a:ln>
                            <a:noFill/>
                          </a:ln>
                          <a:solidFill>
                            <a:schemeClr val="tx1"/>
                          </a:solidFill>
                          <a:effectLst/>
                          <a:latin typeface="Calibri" panose="020F0502020204030204" pitchFamily="34" charset="0"/>
                          <a:cs typeface="Calibri" panose="020F0502020204030204" pitchFamily="34" charset="0"/>
                        </a:rPr>
                        <a:t>imperātor</a:t>
                      </a:r>
                      <a:r>
                        <a:rPr kumimoji="0" lang="en-US" sz="24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 </a:t>
                      </a:r>
                      <a:r>
                        <a:rPr kumimoji="0" lang="en-US" sz="2400" b="0" i="1"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Caesar</a:t>
                      </a:r>
                      <a:r>
                        <a:rPr kumimoji="0" lang="en-US" sz="24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 </a:t>
                      </a:r>
                      <a:r>
                        <a:rPr kumimoji="0" lang="en-US" sz="2400" b="0" i="1"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princeps</a:t>
                      </a:r>
                      <a:r>
                        <a:rPr kumimoji="0" lang="en-US" sz="24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a:t>
                      </a:r>
                      <a:endParaRPr kumimoji="0" lang="en-US" sz="2400" b="0" i="1"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728135" name="Rectangle 71"/>
          <p:cNvSpPr>
            <a:spLocks noGrp="1" noChangeArrowheads="1"/>
          </p:cNvSpPr>
          <p:nvPr>
            <p:ph type="title"/>
          </p:nvPr>
        </p:nvSpPr>
        <p:spPr>
          <a:xfrm>
            <a:off x="4936969" y="563564"/>
            <a:ext cx="2297424" cy="800219"/>
          </a:xfrm>
        </p:spPr>
        <p:txBody>
          <a:bodyPr wrap="none">
            <a:spAutoFit/>
          </a:bodyPr>
          <a:lstStyle/>
          <a:p>
            <a:pPr algn="ctr"/>
            <a:r>
              <a:rPr lang="en-US" sz="4600"/>
              <a:t>Timeline</a:t>
            </a:r>
          </a:p>
        </p:txBody>
      </p:sp>
    </p:spTree>
    <p:extLst>
      <p:ext uri="{BB962C8B-B14F-4D97-AF65-F5344CB8AC3E}">
        <p14:creationId xmlns:p14="http://schemas.microsoft.com/office/powerpoint/2010/main" val="1350038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2820" y="0"/>
            <a:ext cx="8239180" cy="6858000"/>
          </a:xfrm>
          <a:prstGeom prst="rect">
            <a:avLst/>
          </a:prstGeom>
        </p:spPr>
      </p:pic>
      <p:sp>
        <p:nvSpPr>
          <p:cNvPr id="3" name="TextBox 2"/>
          <p:cNvSpPr txBox="1"/>
          <p:nvPr/>
        </p:nvSpPr>
        <p:spPr>
          <a:xfrm>
            <a:off x="155276" y="310551"/>
            <a:ext cx="3441939" cy="1904817"/>
          </a:xfrm>
          <a:prstGeom prst="rect">
            <a:avLst/>
          </a:prstGeom>
          <a:noFill/>
        </p:spPr>
        <p:txBody>
          <a:bodyPr wrap="square" rtlCol="0">
            <a:spAutoFit/>
          </a:bodyPr>
          <a:lstStyle/>
          <a:p>
            <a:pPr algn="r">
              <a:lnSpc>
                <a:spcPct val="125000"/>
              </a:lnSpc>
            </a:pPr>
            <a:r>
              <a:rPr lang="en-US" sz="2400" dirty="0" smtClean="0">
                <a:solidFill>
                  <a:schemeClr val="bg1"/>
                </a:solidFill>
                <a:latin typeface="Calibri" panose="020F0502020204030204" pitchFamily="34" charset="0"/>
                <a:cs typeface="Calibri" panose="020F0502020204030204" pitchFamily="34" charset="0"/>
              </a:rPr>
              <a:t>Rome and the grotesque</a:t>
            </a:r>
          </a:p>
          <a:p>
            <a:pPr algn="r">
              <a:lnSpc>
                <a:spcPct val="125000"/>
              </a:lnSpc>
            </a:pPr>
            <a:r>
              <a:rPr lang="en-US" sz="2400" dirty="0" smtClean="0">
                <a:solidFill>
                  <a:schemeClr val="bg1"/>
                </a:solidFill>
                <a:latin typeface="Calibri" panose="020F0502020204030204" pitchFamily="34" charset="0"/>
                <a:cs typeface="Calibri" panose="020F0502020204030204" pitchFamily="34" charset="0"/>
              </a:rPr>
              <a:t>(Gladiator mosaic, ca. 320 CE, Borghese Gallery, Rome)</a:t>
            </a:r>
          </a:p>
        </p:txBody>
      </p:sp>
    </p:spTree>
    <p:extLst>
      <p:ext uri="{BB962C8B-B14F-4D97-AF65-F5344CB8AC3E}">
        <p14:creationId xmlns:p14="http://schemas.microsoft.com/office/powerpoint/2010/main" val="815561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ancient_tragedy">
  <a:themeElements>
    <a:clrScheme name="Custom 1">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00B0F0"/>
      </a:hlink>
      <a:folHlink>
        <a:srgbClr val="00B0F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ln>
          <a:solidFill>
            <a:schemeClr val="bg2">
              <a:lumMod val="75000"/>
            </a:schemeClr>
          </a:solidFill>
        </a:ln>
        <a:effectLst>
          <a:outerShdw blurRad="50800" dist="25400" dir="2700000" algn="tl" rotWithShape="0">
            <a:prstClr val="black">
              <a:alpha val="28000"/>
            </a:prstClr>
          </a:outerShdw>
        </a:effectLst>
      </a:spPr>
      <a:bodyPr wrap="square" anchor="ctr" anchorCtr="0">
        <a:spAutoFit/>
      </a:bodyPr>
      <a:lstStyle>
        <a:defPPr>
          <a:defRPr sz="3600" dirty="0">
            <a:latin typeface="Calibri" panose="020F0502020204030204" pitchFamily="34" charset="0"/>
            <a:cs typeface="Calibri" panose="020F0502020204030204" pitchFamily="34" charset="0"/>
          </a:defRPr>
        </a:defPPr>
      </a:lst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lnSpc>
            <a:spcPct val="125000"/>
          </a:lnSpc>
          <a:defRPr sz="3200" dirty="0" smtClean="0">
            <a:solidFill>
              <a:srgbClr val="737373"/>
            </a:solidFill>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ancient_tragedy" id="{7ED3EF83-65AE-4132-85CC-8951EDF6DBE1}" vid="{B55A40B6-58BF-4761-BC39-C5CF41FFE7B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ancient_tragedy</Template>
  <TotalTime>466</TotalTime>
  <Words>1863</Words>
  <Application>Microsoft Office PowerPoint</Application>
  <PresentationFormat>Widescreen</PresentationFormat>
  <Paragraphs>138</Paragraphs>
  <Slides>18</Slides>
  <Notes>18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Arial</vt:lpstr>
      <vt:lpstr>Calibri</vt:lpstr>
      <vt:lpstr>Candara</vt:lpstr>
      <vt:lpstr>Century Gothic</vt:lpstr>
      <vt:lpstr>Levenim MT</vt:lpstr>
      <vt:lpstr>Rusticana LT Std Roman</vt:lpstr>
      <vt:lpstr>Tahoma</vt:lpstr>
      <vt:lpstr>Wingdings</vt:lpstr>
      <vt:lpstr>ancient_tragedy</vt:lpstr>
      <vt:lpstr>PowerPoint Presentation</vt:lpstr>
      <vt:lpstr>Agenda</vt:lpstr>
      <vt:lpstr>Discussion…</vt:lpstr>
      <vt:lpstr>Brill’s on Roman Tragedy</vt:lpstr>
      <vt:lpstr>Discussion: How?</vt:lpstr>
      <vt:lpstr>City and Empire</vt:lpstr>
      <vt:lpstr>PowerPoint Presentation</vt:lpstr>
      <vt:lpstr>Timeline</vt:lpstr>
      <vt:lpstr>PowerPoint Presentation</vt:lpstr>
      <vt:lpstr>Roman Theater, Roman Drama</vt:lpstr>
      <vt:lpstr>From Horace’s Letter to Augustus</vt:lpstr>
      <vt:lpstr>PowerPoint Presentation</vt:lpstr>
      <vt:lpstr>Roman Drama: Fabula. . .</vt:lpstr>
      <vt:lpstr>Tragic Playwrights</vt:lpstr>
      <vt:lpstr>Republican Tragedy, Choice Quotes</vt:lpstr>
      <vt:lpstr>Republican Tragedy, Choice Quotes</vt:lpstr>
      <vt:lpstr>Crepidata…</vt:lpstr>
      <vt:lpstr>Praetextae…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Scholtz, Andrew</dc:creator>
  <cp:lastModifiedBy>Scholtz, Andrew</cp:lastModifiedBy>
  <cp:revision>39</cp:revision>
  <cp:lastPrinted>2020-04-14T21:53:15Z</cp:lastPrinted>
  <dcterms:created xsi:type="dcterms:W3CDTF">2020-04-14T00:27:30Z</dcterms:created>
  <dcterms:modified xsi:type="dcterms:W3CDTF">2020-04-21T03:28:42Z</dcterms:modified>
</cp:coreProperties>
</file>