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3" r:id="rId1"/>
  </p:sldMasterIdLst>
  <p:notesMasterIdLst>
    <p:notesMasterId r:id="rId23"/>
  </p:notesMasterIdLst>
  <p:handoutMasterIdLst>
    <p:handoutMasterId r:id="rId24"/>
  </p:handoutMasterIdLst>
  <p:sldIdLst>
    <p:sldId id="256" r:id="rId2"/>
    <p:sldId id="310" r:id="rId3"/>
    <p:sldId id="292" r:id="rId4"/>
    <p:sldId id="293" r:id="rId5"/>
    <p:sldId id="294" r:id="rId6"/>
    <p:sldId id="295" r:id="rId7"/>
    <p:sldId id="296" r:id="rId8"/>
    <p:sldId id="308" r:id="rId9"/>
    <p:sldId id="309" r:id="rId10"/>
    <p:sldId id="300" r:id="rId11"/>
    <p:sldId id="301" r:id="rId12"/>
    <p:sldId id="302" r:id="rId13"/>
    <p:sldId id="303" r:id="rId14"/>
    <p:sldId id="311" r:id="rId15"/>
    <p:sldId id="306" r:id="rId16"/>
    <p:sldId id="307" r:id="rId17"/>
    <p:sldId id="286" r:id="rId18"/>
    <p:sldId id="265" r:id="rId19"/>
    <p:sldId id="290" r:id="rId20"/>
    <p:sldId id="266" r:id="rId21"/>
    <p:sldId id="267" r:id="rId22"/>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008" userDrawn="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859C"/>
    <a:srgbClr val="FFFFFF"/>
    <a:srgbClr val="E5E5FF"/>
    <a:srgbClr val="1A1A1A"/>
    <a:srgbClr val="898989"/>
    <a:srgbClr val="0000FF"/>
    <a:srgbClr val="000099"/>
    <a:srgbClr val="0000CC"/>
    <a:srgbClr val="0000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396" autoAdjust="0"/>
    <p:restoredTop sz="96395" autoAdjust="0"/>
  </p:normalViewPr>
  <p:slideViewPr>
    <p:cSldViewPr showGuides="1">
      <p:cViewPr varScale="1">
        <p:scale>
          <a:sx n="115" d="100"/>
          <a:sy n="115" d="100"/>
        </p:scale>
        <p:origin x="234" y="108"/>
      </p:cViewPr>
      <p:guideLst>
        <p:guide orient="horz" pos="2160"/>
        <p:guide pos="100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5" d="100"/>
        <a:sy n="65" d="100"/>
      </p:scale>
      <p:origin x="0" y="0"/>
    </p:cViewPr>
  </p:sorterViewPr>
  <p:notesViewPr>
    <p:cSldViewPr showGuides="1">
      <p:cViewPr varScale="1">
        <p:scale>
          <a:sx n="85" d="100"/>
          <a:sy n="85" d="100"/>
        </p:scale>
        <p:origin x="3822" y="102"/>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l">
              <a:defRPr sz="1200"/>
            </a:lvl1pPr>
          </a:lstStyle>
          <a:p>
            <a:endParaRPr lang="en-US"/>
          </a:p>
        </p:txBody>
      </p:sp>
      <p:sp>
        <p:nvSpPr>
          <p:cNvPr id="79875" name="Rectangle 3"/>
          <p:cNvSpPr>
            <a:spLocks noGrp="1" noChangeArrowheads="1"/>
          </p:cNvSpPr>
          <p:nvPr>
            <p:ph type="dt" sz="quarter" idx="1"/>
          </p:nvPr>
        </p:nvSpPr>
        <p:spPr bwMode="auto">
          <a:xfrm>
            <a:off x="4024736"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r">
              <a:defRPr sz="1200"/>
            </a:lvl1pPr>
          </a:lstStyle>
          <a:p>
            <a:endParaRPr lang="en-US"/>
          </a:p>
        </p:txBody>
      </p:sp>
      <p:sp>
        <p:nvSpPr>
          <p:cNvPr id="79876" name="Rectangle 4"/>
          <p:cNvSpPr>
            <a:spLocks noGrp="1" noChangeArrowheads="1"/>
          </p:cNvSpPr>
          <p:nvPr>
            <p:ph type="ftr" sz="quarter" idx="2"/>
          </p:nvPr>
        </p:nvSpPr>
        <p:spPr bwMode="auto">
          <a:xfrm>
            <a:off x="0"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l">
              <a:defRPr sz="1200"/>
            </a:lvl1pPr>
          </a:lstStyle>
          <a:p>
            <a:endParaRPr lang="en-US"/>
          </a:p>
        </p:txBody>
      </p:sp>
      <p:sp>
        <p:nvSpPr>
          <p:cNvPr id="79877" name="Rectangle 5"/>
          <p:cNvSpPr>
            <a:spLocks noGrp="1" noChangeArrowheads="1"/>
          </p:cNvSpPr>
          <p:nvPr>
            <p:ph type="sldNum" sz="quarter" idx="3"/>
          </p:nvPr>
        </p:nvSpPr>
        <p:spPr bwMode="auto">
          <a:xfrm>
            <a:off x="4024736"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r">
              <a:defRPr sz="1200"/>
            </a:lvl1pPr>
          </a:lstStyle>
          <a:p>
            <a:fld id="{C988350B-9EA6-43EC-87D2-08E326D3343C}" type="slidenum">
              <a:rPr lang="en-US"/>
              <a:pPr/>
              <a:t>‹#›</a:t>
            </a:fld>
            <a:endParaRPr lang="en-US"/>
          </a:p>
        </p:txBody>
      </p:sp>
    </p:spTree>
    <p:extLst>
      <p:ext uri="{BB962C8B-B14F-4D97-AF65-F5344CB8AC3E}">
        <p14:creationId xmlns:p14="http://schemas.microsoft.com/office/powerpoint/2010/main" val="20925611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59" name="Rectangle 3"/>
          <p:cNvSpPr>
            <a:spLocks noGrp="1" noChangeArrowheads="1"/>
          </p:cNvSpPr>
          <p:nvPr>
            <p:ph type="dt" idx="1"/>
          </p:nvPr>
        </p:nvSpPr>
        <p:spPr bwMode="auto">
          <a:xfrm>
            <a:off x="4024736"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r">
              <a:defRPr sz="1200" b="1">
                <a:solidFill>
                  <a:srgbClr val="000099"/>
                </a:solidFill>
                <a:latin typeface="Times New Roman" charset="0"/>
              </a:defRPr>
            </a:lvl1pPr>
          </a:lstStyle>
          <a:p>
            <a:endParaRPr lang="en-US"/>
          </a:p>
        </p:txBody>
      </p:sp>
      <p:sp>
        <p:nvSpPr>
          <p:cNvPr id="19460" name="Rectangle 4"/>
          <p:cNvSpPr>
            <a:spLocks noGrp="1" noRot="1" noChangeAspect="1" noChangeArrowheads="1" noTextEdit="1"/>
          </p:cNvSpPr>
          <p:nvPr>
            <p:ph type="sldImg" idx="2"/>
          </p:nvPr>
        </p:nvSpPr>
        <p:spPr bwMode="auto">
          <a:xfrm>
            <a:off x="1682750" y="487363"/>
            <a:ext cx="3738563" cy="2103437"/>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552415" y="2730465"/>
            <a:ext cx="5997646" cy="5954325"/>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9462" name="Rectangle 6"/>
          <p:cNvSpPr>
            <a:spLocks noGrp="1" noChangeArrowheads="1"/>
          </p:cNvSpPr>
          <p:nvPr>
            <p:ph type="ftr" sz="quarter" idx="4"/>
          </p:nvPr>
        </p:nvSpPr>
        <p:spPr bwMode="auto">
          <a:xfrm>
            <a:off x="0"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63" name="Rectangle 7"/>
          <p:cNvSpPr>
            <a:spLocks noGrp="1" noChangeArrowheads="1"/>
          </p:cNvSpPr>
          <p:nvPr>
            <p:ph type="sldNum" sz="quarter" idx="5"/>
          </p:nvPr>
        </p:nvSpPr>
        <p:spPr bwMode="auto">
          <a:xfrm>
            <a:off x="4024736"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r">
              <a:defRPr sz="1200" b="1">
                <a:solidFill>
                  <a:srgbClr val="000099"/>
                </a:solidFill>
                <a:latin typeface="Times New Roman" charset="0"/>
              </a:defRPr>
            </a:lvl1pPr>
          </a:lstStyle>
          <a:p>
            <a:fld id="{5721D7F7-CBDC-4618-B4D1-D6BF1CF121FB}" type="slidenum">
              <a:rPr lang="en-US"/>
              <a:pPr/>
              <a:t>‹#›</a:t>
            </a:fld>
            <a:endParaRPr lang="en-US"/>
          </a:p>
        </p:txBody>
      </p:sp>
    </p:spTree>
    <p:extLst>
      <p:ext uri="{BB962C8B-B14F-4D97-AF65-F5344CB8AC3E}">
        <p14:creationId xmlns:p14="http://schemas.microsoft.com/office/powerpoint/2010/main" val="1645551686"/>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100" kern="1200" baseline="0">
        <a:solidFill>
          <a:schemeClr val="tx1"/>
        </a:solidFill>
        <a:latin typeface="Tahoma" pitchFamily="34" charset="0"/>
        <a:ea typeface="+mn-ea"/>
        <a:cs typeface="+mn-cs"/>
      </a:defRPr>
    </a:lvl1pPr>
    <a:lvl2pPr marL="457200" algn="l" rtl="0" fontAlgn="base">
      <a:spcBef>
        <a:spcPct val="30000"/>
      </a:spcBef>
      <a:spcAft>
        <a:spcPct val="0"/>
      </a:spcAft>
      <a:defRPr sz="1100" kern="1200" baseline="0">
        <a:solidFill>
          <a:schemeClr val="tx1"/>
        </a:solidFill>
        <a:latin typeface="Tahoma" pitchFamily="34" charset="0"/>
        <a:ea typeface="+mn-ea"/>
        <a:cs typeface="+mn-cs"/>
      </a:defRPr>
    </a:lvl2pPr>
    <a:lvl3pPr marL="914400" algn="l" rtl="0" fontAlgn="base">
      <a:spcBef>
        <a:spcPct val="30000"/>
      </a:spcBef>
      <a:spcAft>
        <a:spcPct val="0"/>
      </a:spcAft>
      <a:defRPr sz="1100" kern="1200" baseline="0">
        <a:solidFill>
          <a:schemeClr val="tx1"/>
        </a:solidFill>
        <a:latin typeface="Tahoma" pitchFamily="34" charset="0"/>
        <a:ea typeface="+mn-ea"/>
        <a:cs typeface="+mn-cs"/>
      </a:defRPr>
    </a:lvl3pPr>
    <a:lvl4pPr marL="1371600" algn="l" rtl="0" fontAlgn="base">
      <a:spcBef>
        <a:spcPct val="30000"/>
      </a:spcBef>
      <a:spcAft>
        <a:spcPct val="0"/>
      </a:spcAft>
      <a:defRPr sz="1100" kern="1200" baseline="0">
        <a:solidFill>
          <a:schemeClr val="tx1"/>
        </a:solidFill>
        <a:latin typeface="Tahoma" pitchFamily="34" charset="0"/>
        <a:ea typeface="+mn-ea"/>
        <a:cs typeface="+mn-cs"/>
      </a:defRPr>
    </a:lvl4pPr>
    <a:lvl5pPr marL="1828800" algn="l" rtl="0" fontAlgn="base">
      <a:spcBef>
        <a:spcPct val="30000"/>
      </a:spcBef>
      <a:spcAft>
        <a:spcPct val="0"/>
      </a:spcAft>
      <a:defRPr sz="1100" kern="1200" baseline="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551665" y="2730290"/>
            <a:ext cx="5999147" cy="5954371"/>
          </a:xfrm>
        </p:spPr>
        <p:txBody>
          <a:bodyPr>
            <a:normAutofit/>
          </a:bodyPr>
          <a:lstStyle/>
          <a:p>
            <a:r>
              <a:rPr lang="en-US" dirty="0"/>
              <a:t>Creator Pierre </a:t>
            </a:r>
            <a:r>
              <a:rPr lang="en-US" dirty="0" err="1"/>
              <a:t>Guérin</a:t>
            </a:r>
            <a:r>
              <a:rPr lang="en-US" dirty="0"/>
              <a:t> (1774-1833) Title Phaedra and Hippolytus, oil sketch Work Type painting Date before 1802 Material oil, pen and ink, and pencil on paper mounted on canvas Measurements 33 x 46 cm Description RF 1982-13 The finished picture was completed in 1802 and is also in the Louvre (inv. 5182) Repository </a:t>
            </a:r>
            <a:r>
              <a:rPr lang="en-US" dirty="0" err="1"/>
              <a:t>Musée</a:t>
            </a:r>
            <a:r>
              <a:rPr lang="en-US" dirty="0"/>
              <a:t> du Louvre, Paris, France </a:t>
            </a:r>
            <a:r>
              <a:rPr lang="en-US" dirty="0" err="1"/>
              <a:t>ARTstor</a:t>
            </a:r>
            <a:r>
              <a:rPr lang="en-US" dirty="0"/>
              <a:t> Collection Art, Archaeology and Architecture (Erich Lessing Culture and Fine Arts Archives) ID Number 40-11-21/16 </a:t>
            </a:r>
          </a:p>
          <a:p>
            <a:r>
              <a:rPr lang="en-US" dirty="0"/>
              <a:t>Culture Roman Title Double Herm: Socrates and Seneca </a:t>
            </a:r>
            <a:br>
              <a:rPr lang="en-US" dirty="0"/>
            </a:br>
            <a:r>
              <a:rPr lang="en-US" dirty="0"/>
              <a:t>Socrates, front view Work Type portrait sculpture Date Roman copy of around 50-60CE of a Greek work made in the first half of the 3rd century BCE Style Period Imperial Description With this double herm a wealthy Roman had decorated his garden thereby stressing his own erudition. </a:t>
            </a:r>
            <a:br>
              <a:rPr lang="en-US" dirty="0"/>
            </a:br>
            <a:r>
              <a:rPr lang="en-US" dirty="0"/>
              <a:t>Inscription: Seneca (in Latin letters) and Sokrates (in Greek letters) </a:t>
            </a:r>
            <a:br>
              <a:rPr lang="en-US" dirty="0"/>
            </a:br>
            <a:r>
              <a:rPr lang="en-US" dirty="0"/>
              <a:t>Treatment: Very well preserved with the following parts restored in modern times: of Socrates tip of nose and part of moustache; of Seneca nose, left eyebrow and part of temple, part of left eye and eye lid as well as corner and part of cheekbone. </a:t>
            </a:r>
            <a:br>
              <a:rPr lang="en-US" dirty="0"/>
            </a:br>
            <a:r>
              <a:rPr lang="en-US" dirty="0"/>
              <a:t>Photographer: Ingrid </a:t>
            </a:r>
            <a:r>
              <a:rPr lang="en-US" dirty="0" err="1"/>
              <a:t>Geske</a:t>
            </a:r>
            <a:r>
              <a:rPr lang="en-US" dirty="0"/>
              <a:t> Repository Staatliche </a:t>
            </a:r>
            <a:r>
              <a:rPr lang="en-US" dirty="0" err="1"/>
              <a:t>Museen</a:t>
            </a:r>
            <a:r>
              <a:rPr lang="en-US" dirty="0"/>
              <a:t> </a:t>
            </a:r>
            <a:r>
              <a:rPr lang="en-US" dirty="0" err="1"/>
              <a:t>zu</a:t>
            </a:r>
            <a:r>
              <a:rPr lang="en-US" dirty="0"/>
              <a:t> Berlin--</a:t>
            </a:r>
            <a:r>
              <a:rPr lang="en-US" dirty="0" err="1"/>
              <a:t>Preussischer</a:t>
            </a:r>
            <a:r>
              <a:rPr lang="en-US" dirty="0"/>
              <a:t> </a:t>
            </a:r>
            <a:r>
              <a:rPr lang="en-US" dirty="0" err="1"/>
              <a:t>Kulturbesitz</a:t>
            </a:r>
            <a:r>
              <a:rPr lang="en-US" dirty="0"/>
              <a:t>. </a:t>
            </a:r>
            <a:r>
              <a:rPr lang="en-US" dirty="0" err="1"/>
              <a:t>Antikensammlung</a:t>
            </a:r>
            <a:r>
              <a:rPr lang="en-US" dirty="0"/>
              <a:t> </a:t>
            </a:r>
            <a:br>
              <a:rPr lang="en-US" dirty="0"/>
            </a:br>
            <a:r>
              <a:rPr lang="en-US" dirty="0"/>
              <a:t>http://www.smb.museum/smb/home/index.php?lang=de </a:t>
            </a:r>
            <a:br>
              <a:rPr lang="en-US" dirty="0"/>
            </a:br>
            <a:r>
              <a:rPr lang="en-US" dirty="0"/>
              <a:t>Provenance: The double herm was found in 1813 on the ground of Villa </a:t>
            </a:r>
            <a:r>
              <a:rPr lang="en-US" dirty="0" err="1"/>
              <a:t>Mattei</a:t>
            </a:r>
            <a:r>
              <a:rPr lang="en-US" dirty="0"/>
              <a:t> at Rome and acquired in 1878. Accession Number </a:t>
            </a:r>
            <a:r>
              <a:rPr lang="en-US" dirty="0" err="1"/>
              <a:t>Sk</a:t>
            </a:r>
            <a:r>
              <a:rPr lang="en-US" dirty="0"/>
              <a:t> 391 Related Item Bibliography: 27. Studio-</a:t>
            </a:r>
            <a:r>
              <a:rPr lang="en-US" dirty="0" err="1"/>
              <a:t>Ausstellung</a:t>
            </a:r>
            <a:r>
              <a:rPr lang="en-US" dirty="0"/>
              <a:t> Berlin: </a:t>
            </a:r>
            <a:r>
              <a:rPr lang="en-US" dirty="0" err="1"/>
              <a:t>Römische</a:t>
            </a:r>
            <a:r>
              <a:rPr lang="en-US" dirty="0"/>
              <a:t> </a:t>
            </a:r>
            <a:r>
              <a:rPr lang="en-US" dirty="0" err="1"/>
              <a:t>Porträts</a:t>
            </a:r>
            <a:r>
              <a:rPr lang="en-US" dirty="0"/>
              <a:t>, exhibition catalogue Berlin (1981) p. 10-12 </a:t>
            </a:r>
            <a:r>
              <a:rPr lang="en-US" dirty="0" err="1"/>
              <a:t>nr</a:t>
            </a:r>
            <a:r>
              <a:rPr lang="en-US" dirty="0"/>
              <a:t>. 9 (H. </a:t>
            </a:r>
            <a:r>
              <a:rPr lang="en-US" dirty="0" err="1"/>
              <a:t>Heres</a:t>
            </a:r>
            <a:r>
              <a:rPr lang="en-US" dirty="0"/>
              <a:t>); Die </a:t>
            </a:r>
            <a:r>
              <a:rPr lang="en-US" dirty="0" err="1"/>
              <a:t>Antikensammlung</a:t>
            </a:r>
            <a:r>
              <a:rPr lang="en-US" dirty="0"/>
              <a:t> </a:t>
            </a:r>
            <a:r>
              <a:rPr lang="en-US" dirty="0" err="1"/>
              <a:t>im</a:t>
            </a:r>
            <a:r>
              <a:rPr lang="en-US" dirty="0"/>
              <a:t> </a:t>
            </a:r>
            <a:r>
              <a:rPr lang="en-US" dirty="0" err="1"/>
              <a:t>Pergamonmuseum</a:t>
            </a:r>
            <a:r>
              <a:rPr lang="en-US" dirty="0"/>
              <a:t> und in </a:t>
            </a:r>
            <a:r>
              <a:rPr lang="en-US" dirty="0" err="1"/>
              <a:t>Charlottenburg</a:t>
            </a:r>
            <a:r>
              <a:rPr lang="en-US" dirty="0"/>
              <a:t> (1992) p. 215-216 </a:t>
            </a:r>
            <a:r>
              <a:rPr lang="en-US" dirty="0" err="1"/>
              <a:t>nr</a:t>
            </a:r>
            <a:r>
              <a:rPr lang="en-US" dirty="0"/>
              <a:t>. 105 (with further bibliographical references); </a:t>
            </a:r>
            <a:r>
              <a:rPr lang="en-US" dirty="0" err="1"/>
              <a:t>Lisippo</a:t>
            </a:r>
            <a:r>
              <a:rPr lang="en-US" dirty="0"/>
              <a:t>, </a:t>
            </a:r>
            <a:r>
              <a:rPr lang="en-US" dirty="0" err="1"/>
              <a:t>l'arte</a:t>
            </a:r>
            <a:r>
              <a:rPr lang="en-US" dirty="0"/>
              <a:t> e la fortuna, exhibition catalogue Rome (1995) p. 330 </a:t>
            </a:r>
            <a:r>
              <a:rPr lang="en-US" dirty="0" err="1"/>
              <a:t>nr</a:t>
            </a:r>
            <a:r>
              <a:rPr lang="en-US" dirty="0"/>
              <a:t>. 6.6.5 (M. G. </a:t>
            </a:r>
            <a:r>
              <a:rPr lang="en-US" dirty="0" err="1"/>
              <a:t>Picozzi</a:t>
            </a:r>
            <a:r>
              <a:rPr lang="en-US" dirty="0"/>
              <a:t>); H. Born/K. Stemmer, </a:t>
            </a:r>
            <a:r>
              <a:rPr lang="en-US" dirty="0" err="1"/>
              <a:t>Damnatio</a:t>
            </a:r>
            <a:r>
              <a:rPr lang="en-US" dirty="0"/>
              <a:t> </a:t>
            </a:r>
            <a:r>
              <a:rPr lang="en-US" dirty="0" err="1"/>
              <a:t>memoriae</a:t>
            </a:r>
            <a:r>
              <a:rPr lang="en-US" dirty="0"/>
              <a:t>, </a:t>
            </a:r>
            <a:r>
              <a:rPr lang="en-US" dirty="0" err="1"/>
              <a:t>Sammlung</a:t>
            </a:r>
            <a:r>
              <a:rPr lang="en-US" dirty="0"/>
              <a:t> Axel Guttmann Band 5 (1996) p. 98. 105 fig. 93. </a:t>
            </a:r>
            <a:r>
              <a:rPr lang="en-US" dirty="0" err="1"/>
              <a:t>ARTstor</a:t>
            </a:r>
            <a:r>
              <a:rPr lang="en-US" dirty="0"/>
              <a:t> Collection Classical Sculptures (Berlin State Museums) Source Image and original data provided by Staatliche </a:t>
            </a:r>
            <a:r>
              <a:rPr lang="en-US" dirty="0" err="1"/>
              <a:t>Museen</a:t>
            </a:r>
            <a:r>
              <a:rPr lang="en-US" dirty="0"/>
              <a:t> </a:t>
            </a:r>
            <a:r>
              <a:rPr lang="en-US" dirty="0" err="1"/>
              <a:t>zu</a:t>
            </a:r>
            <a:r>
              <a:rPr lang="en-US" dirty="0"/>
              <a:t> Berlin, </a:t>
            </a:r>
            <a:r>
              <a:rPr lang="en-US" dirty="0" err="1"/>
              <a:t>Stiftung</a:t>
            </a:r>
            <a:r>
              <a:rPr lang="en-US" dirty="0"/>
              <a:t> </a:t>
            </a:r>
            <a:r>
              <a:rPr lang="en-US" dirty="0" err="1"/>
              <a:t>Preussischer</a:t>
            </a:r>
            <a:r>
              <a:rPr lang="en-US" dirty="0"/>
              <a:t> </a:t>
            </a:r>
            <a:r>
              <a:rPr lang="en-US" dirty="0" err="1"/>
              <a:t>Kulturbesitz</a:t>
            </a:r>
            <a:r>
              <a:rPr lang="en-US" dirty="0"/>
              <a:t> </a:t>
            </a:r>
          </a:p>
        </p:txBody>
      </p:sp>
      <p:sp>
        <p:nvSpPr>
          <p:cNvPr id="4" name="Header Placeholder 3"/>
          <p:cNvSpPr>
            <a:spLocks noGrp="1"/>
          </p:cNvSpPr>
          <p:nvPr>
            <p:ph type="hdr" sz="quarter" idx="10"/>
          </p:nvPr>
        </p:nvSpPr>
        <p:spPr>
          <a:xfrm>
            <a:off x="0" y="0"/>
            <a:ext cx="3078383" cy="469745"/>
          </a:xfrm>
        </p:spPr>
        <p:txBody>
          <a:bodyPr/>
          <a:lstStyle/>
          <a:p>
            <a:r>
              <a:rPr lang="en-US" smtClean="0"/>
              <a:t>clas215</a:t>
            </a:r>
            <a:endParaRPr lang="en-US"/>
          </a:p>
        </p:txBody>
      </p:sp>
      <p:sp>
        <p:nvSpPr>
          <p:cNvPr id="5" name="Date Placeholder 4"/>
          <p:cNvSpPr>
            <a:spLocks noGrp="1"/>
          </p:cNvSpPr>
          <p:nvPr>
            <p:ph type="dt" idx="11"/>
          </p:nvPr>
        </p:nvSpPr>
        <p:spPr>
          <a:xfrm>
            <a:off x="4024093" y="0"/>
            <a:ext cx="3078383" cy="469745"/>
          </a:xfrm>
        </p:spPr>
        <p:txBody>
          <a:bodyPr/>
          <a:lstStyle/>
          <a:p>
            <a:fld id="{44FB5FEA-8BCF-4D35-B9EB-1CDC7618E77B}" type="datetime1">
              <a:rPr lang="en-US" smtClean="0"/>
              <a:pPr/>
              <a:t>4/21/2020</a:t>
            </a:fld>
            <a:endParaRPr lang="en-US" dirty="0"/>
          </a:p>
        </p:txBody>
      </p:sp>
      <p:sp>
        <p:nvSpPr>
          <p:cNvPr id="6" name="Footer Placeholder 5"/>
          <p:cNvSpPr>
            <a:spLocks noGrp="1"/>
          </p:cNvSpPr>
          <p:nvPr>
            <p:ph type="ftr" sz="quarter" idx="12"/>
          </p:nvPr>
        </p:nvSpPr>
        <p:spPr>
          <a:xfrm>
            <a:off x="0" y="8918732"/>
            <a:ext cx="3078383" cy="469744"/>
          </a:xfrm>
        </p:spPr>
        <p:txBody>
          <a:bodyPr/>
          <a:lstStyle/>
          <a:p>
            <a:r>
              <a:rPr lang="en-US" smtClean="0"/>
              <a:t>bacchae 2</a:t>
            </a:r>
            <a:endParaRPr lang="en-US"/>
          </a:p>
        </p:txBody>
      </p:sp>
      <p:sp>
        <p:nvSpPr>
          <p:cNvPr id="7" name="Slide Number Placeholder 6"/>
          <p:cNvSpPr>
            <a:spLocks noGrp="1"/>
          </p:cNvSpPr>
          <p:nvPr>
            <p:ph type="sldNum" sz="quarter" idx="13"/>
          </p:nvPr>
        </p:nvSpPr>
        <p:spPr>
          <a:xfrm>
            <a:off x="4024093" y="8918732"/>
            <a:ext cx="3078383" cy="469744"/>
          </a:xfrm>
        </p:spPr>
        <p:txBody>
          <a:bodyPr/>
          <a:lstStyle/>
          <a:p>
            <a:fld id="{5721D7F7-CBDC-4618-B4D1-D6BF1CF121FB}" type="slidenum">
              <a:rPr lang="en-US" smtClean="0"/>
              <a:pPr/>
              <a:t>1</a:t>
            </a:fld>
            <a:endParaRPr lang="en-US" dirty="0"/>
          </a:p>
        </p:txBody>
      </p:sp>
      <p:sp>
        <p:nvSpPr>
          <p:cNvPr id="8" name="Slide Image Placeholder 7"/>
          <p:cNvSpPr>
            <a:spLocks noGrp="1" noRot="1" noChangeAspect="1"/>
          </p:cNvSpPr>
          <p:nvPr>
            <p:ph type="sldImg"/>
          </p:nvPr>
        </p:nvSpPr>
        <p:spPr/>
      </p:sp>
    </p:spTree>
    <p:extLst>
      <p:ext uri="{BB962C8B-B14F-4D97-AF65-F5344CB8AC3E}">
        <p14:creationId xmlns:p14="http://schemas.microsoft.com/office/powerpoint/2010/main" val="724756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90688" y="490538"/>
            <a:ext cx="3759200" cy="2114550"/>
          </a:xfrm>
        </p:spPr>
      </p:sp>
      <p:sp>
        <p:nvSpPr>
          <p:cNvPr id="3" name="Notes Placeholder 2"/>
          <p:cNvSpPr>
            <a:spLocks noGrp="1"/>
          </p:cNvSpPr>
          <p:nvPr>
            <p:ph type="body" idx="1"/>
          </p:nvPr>
        </p:nvSpPr>
        <p:spPr/>
        <p:txBody>
          <a:bodyPr/>
          <a:lstStyle/>
          <a:p>
            <a:r>
              <a:rPr lang="en-US" dirty="0" smtClean="0"/>
              <a:t>this famous passage</a:t>
            </a:r>
            <a:r>
              <a:rPr lang="en-US" baseline="0" dirty="0" smtClean="0"/>
              <a:t> from the roman poet in a way sums up the issue we’ll be dealing with during this next phase of the semester. on the one hand, tragedy was a </a:t>
            </a:r>
            <a:r>
              <a:rPr lang="en-US" baseline="0" dirty="0" err="1" smtClean="0"/>
              <a:t>greek</a:t>
            </a:r>
            <a:r>
              <a:rPr lang="en-US" baseline="0" dirty="0" smtClean="0"/>
              <a:t> thing. its stories and style derived in large measure from </a:t>
            </a:r>
            <a:r>
              <a:rPr lang="en-US" baseline="0" dirty="0" err="1" smtClean="0"/>
              <a:t>greek</a:t>
            </a:r>
            <a:r>
              <a:rPr lang="en-US" baseline="0" dirty="0" smtClean="0"/>
              <a:t> antecedents. yet to explain roman tragedy as basically a reflection of some sort of mania on the part of romans for </a:t>
            </a:r>
            <a:r>
              <a:rPr lang="en-US" baseline="0" dirty="0" err="1" smtClean="0"/>
              <a:t>greek</a:t>
            </a:r>
            <a:r>
              <a:rPr lang="en-US" baseline="0" dirty="0" smtClean="0"/>
              <a:t> culture is to miss the point. for one thing, the romans were at pains to represent their own culture as something distinct from </a:t>
            </a:r>
            <a:r>
              <a:rPr lang="en-US" baseline="0" dirty="0" err="1" smtClean="0"/>
              <a:t>greek</a:t>
            </a:r>
            <a:r>
              <a:rPr lang="en-US" baseline="0" dirty="0" smtClean="0"/>
              <a:t> culture, which they tended to regard as decadent in comparison too their own – or rather, to the roots of their culture, as it was commonplace at </a:t>
            </a:r>
            <a:r>
              <a:rPr lang="en-US" baseline="0" dirty="0" err="1" smtClean="0"/>
              <a:t>rome</a:t>
            </a:r>
            <a:r>
              <a:rPr lang="en-US" baseline="0" dirty="0" smtClean="0"/>
              <a:t> that the </a:t>
            </a:r>
            <a:r>
              <a:rPr lang="en-US" i="1" baseline="0" dirty="0" smtClean="0"/>
              <a:t>ancestors</a:t>
            </a:r>
            <a:r>
              <a:rPr lang="en-US" i="0" baseline="0" dirty="0" smtClean="0"/>
              <a:t> possessed a morality superior to that of later generations of romans. the technical term for that is </a:t>
            </a:r>
            <a:r>
              <a:rPr lang="en-US" i="1" baseline="0" dirty="0" smtClean="0"/>
              <a:t>mos maiorum</a:t>
            </a:r>
            <a:r>
              <a:rPr lang="en-US" i="0" baseline="0" dirty="0" smtClean="0"/>
              <a:t>, the “ways of the ancestors.</a:t>
            </a:r>
          </a:p>
          <a:p>
            <a:r>
              <a:rPr lang="en-US" i="0" baseline="0" dirty="0" smtClean="0"/>
              <a:t>so does roman tragedy, given all its </a:t>
            </a:r>
            <a:r>
              <a:rPr lang="en-US" i="0" baseline="0" dirty="0" err="1" smtClean="0"/>
              <a:t>greek</a:t>
            </a:r>
            <a:r>
              <a:rPr lang="en-US" i="0" baseline="0" dirty="0" smtClean="0"/>
              <a:t> elements, reflect a specifically </a:t>
            </a:r>
            <a:r>
              <a:rPr lang="en-US" i="1" baseline="0" dirty="0" smtClean="0"/>
              <a:t>roman</a:t>
            </a:r>
            <a:r>
              <a:rPr lang="en-US" i="0" baseline="0" dirty="0" smtClean="0"/>
              <a:t> character at all? and if so, how? that’s what we’re going to start considering round about now…</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10</a:t>
            </a:fld>
            <a:endParaRPr lang="en-US"/>
          </a:p>
        </p:txBody>
      </p:sp>
    </p:spTree>
    <p:extLst>
      <p:ext uri="{BB962C8B-B14F-4D97-AF65-F5344CB8AC3E}">
        <p14:creationId xmlns:p14="http://schemas.microsoft.com/office/powerpoint/2010/main" val="797313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82800" y="485775"/>
            <a:ext cx="2973388" cy="1671638"/>
          </a:xfrm>
        </p:spPr>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4/21/2020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11</a:t>
            </a:fld>
            <a:endParaRPr lang="en-US" dirty="0"/>
          </a:p>
        </p:txBody>
      </p:sp>
      <p:sp>
        <p:nvSpPr>
          <p:cNvPr id="8" name="Notes Placeholder 7"/>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620998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ader Placeholder 3"/>
          <p:cNvSpPr>
            <a:spLocks noGrp="1"/>
          </p:cNvSpPr>
          <p:nvPr>
            <p:ph type="hdr" sz="quarter" idx="10"/>
          </p:nvPr>
        </p:nvSpPr>
        <p:spPr>
          <a:xfrm>
            <a:off x="0" y="0"/>
            <a:ext cx="3118592" cy="474554"/>
          </a:xfrm>
        </p:spPr>
        <p:txBody>
          <a:bodyPr/>
          <a:lstStyle/>
          <a:p>
            <a:r>
              <a:rPr lang="en-US" smtClean="0"/>
              <a:t>clas215</a:t>
            </a:r>
            <a:endParaRPr lang="en-US"/>
          </a:p>
        </p:txBody>
      </p:sp>
      <p:sp>
        <p:nvSpPr>
          <p:cNvPr id="5" name="Date Placeholder 4"/>
          <p:cNvSpPr>
            <a:spLocks noGrp="1"/>
          </p:cNvSpPr>
          <p:nvPr>
            <p:ph type="dt" idx="11"/>
          </p:nvPr>
        </p:nvSpPr>
        <p:spPr>
          <a:xfrm>
            <a:off x="4077168" y="0"/>
            <a:ext cx="3118591" cy="474554"/>
          </a:xfrm>
        </p:spPr>
        <p:txBody>
          <a:bodyPr/>
          <a:lstStyle/>
          <a:p>
            <a:fld id="{44FB5FEA-8BCF-4D35-B9EB-1CDC7618E77B}" type="datetime1">
              <a:rPr lang="en-US" smtClean="0"/>
              <a:pPr/>
              <a:t>4/21/2020</a:t>
            </a:fld>
            <a:endParaRPr lang="en-US" dirty="0"/>
          </a:p>
        </p:txBody>
      </p:sp>
      <p:sp>
        <p:nvSpPr>
          <p:cNvPr id="6" name="Footer Placeholder 5"/>
          <p:cNvSpPr>
            <a:spLocks noGrp="1"/>
          </p:cNvSpPr>
          <p:nvPr>
            <p:ph type="ftr" sz="quarter" idx="12"/>
          </p:nvPr>
        </p:nvSpPr>
        <p:spPr>
          <a:xfrm>
            <a:off x="0" y="9006908"/>
            <a:ext cx="3118592" cy="474554"/>
          </a:xfrm>
        </p:spPr>
        <p:txBody>
          <a:bodyPr/>
          <a:lstStyle/>
          <a:p>
            <a:r>
              <a:rPr lang="en-US" smtClean="0"/>
              <a:t>bacchae 2</a:t>
            </a:r>
            <a:endParaRPr lang="en-US"/>
          </a:p>
        </p:txBody>
      </p:sp>
      <p:sp>
        <p:nvSpPr>
          <p:cNvPr id="7" name="Slide Number Placeholder 6"/>
          <p:cNvSpPr>
            <a:spLocks noGrp="1"/>
          </p:cNvSpPr>
          <p:nvPr>
            <p:ph type="sldNum" sz="quarter" idx="13"/>
          </p:nvPr>
        </p:nvSpPr>
        <p:spPr>
          <a:xfrm>
            <a:off x="4077168" y="9006908"/>
            <a:ext cx="3118591" cy="474554"/>
          </a:xfrm>
        </p:spPr>
        <p:txBody>
          <a:bodyPr/>
          <a:lstStyle/>
          <a:p>
            <a:fld id="{5721D7F7-CBDC-4618-B4D1-D6BF1CF121FB}" type="slidenum">
              <a:rPr lang="en-US" smtClean="0"/>
              <a:pPr/>
              <a:t>12</a:t>
            </a:fld>
            <a:endParaRPr lang="en-US" dirty="0"/>
          </a:p>
        </p:txBody>
      </p:sp>
      <p:sp>
        <p:nvSpPr>
          <p:cNvPr id="8" name="Slide Image Placeholder 7"/>
          <p:cNvSpPr>
            <a:spLocks noGrp="1" noRot="1" noChangeAspect="1"/>
          </p:cNvSpPr>
          <p:nvPr>
            <p:ph type="sldImg"/>
          </p:nvPr>
        </p:nvSpPr>
        <p:spPr/>
      </p:sp>
      <p:sp>
        <p:nvSpPr>
          <p:cNvPr id="9" name="Notes Placeholder 8"/>
          <p:cNvSpPr>
            <a:spLocks noGrp="1"/>
          </p:cNvSpPr>
          <p:nvPr>
            <p:ph type="body" idx="1"/>
          </p:nvPr>
        </p:nvSpPr>
        <p:spPr/>
        <p:txBody>
          <a:bodyPr/>
          <a:lstStyle/>
          <a:p>
            <a:endParaRPr lang="en-US"/>
          </a:p>
        </p:txBody>
      </p:sp>
    </p:spTree>
    <p:extLst>
      <p:ext uri="{BB962C8B-B14F-4D97-AF65-F5344CB8AC3E}">
        <p14:creationId xmlns:p14="http://schemas.microsoft.com/office/powerpoint/2010/main" val="2027070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Unlike Greek tragedy which emerged in a highly developed cultural setting, tragedy in Rome came at the beginning of literature. In 240 BC the aediles asked Livius [III 1] Andronicus, who came from the Greek-speaking world, probably from Tarentum (</a:t>
            </a:r>
            <a:r>
              <a:rPr lang="en-US" dirty="0" err="1" smtClean="0"/>
              <a:t>Taras</a:t>
            </a:r>
            <a:r>
              <a:rPr lang="en-US" dirty="0" smtClean="0"/>
              <a:t> [2]), to stage a dramatic play for the </a:t>
            </a:r>
            <a:r>
              <a:rPr lang="en-US" dirty="0" err="1" smtClean="0"/>
              <a:t>ludi</a:t>
            </a:r>
            <a:r>
              <a:rPr lang="en-US" dirty="0" smtClean="0"/>
              <a:t> Romani ( </a:t>
            </a:r>
            <a:r>
              <a:rPr lang="en-US" dirty="0" err="1" smtClean="0"/>
              <a:t>ludi</a:t>
            </a:r>
            <a:r>
              <a:rPr lang="en-US" dirty="0" smtClean="0"/>
              <a:t> [II B] and [III G]) (</a:t>
            </a:r>
            <a:r>
              <a:rPr lang="en-US" dirty="0" err="1" smtClean="0"/>
              <a:t>Cassiod</a:t>
            </a:r>
            <a:r>
              <a:rPr lang="en-US" dirty="0" smtClean="0"/>
              <a:t>. </a:t>
            </a:r>
            <a:r>
              <a:rPr lang="en-US" dirty="0" err="1" smtClean="0"/>
              <a:t>Chronica</a:t>
            </a:r>
            <a:r>
              <a:rPr lang="en-US" dirty="0" smtClean="0"/>
              <a:t> p. 120 M. on the year. 239 BC: “</a:t>
            </a:r>
            <a:r>
              <a:rPr lang="en-US" dirty="0" err="1" smtClean="0"/>
              <a:t>ludis</a:t>
            </a:r>
            <a:r>
              <a:rPr lang="en-US" dirty="0" smtClean="0"/>
              <a:t> </a:t>
            </a:r>
            <a:r>
              <a:rPr lang="en-US" dirty="0" err="1" smtClean="0"/>
              <a:t>Romanis</a:t>
            </a:r>
            <a:r>
              <a:rPr lang="en-US" dirty="0" smtClean="0"/>
              <a:t> </a:t>
            </a:r>
            <a:r>
              <a:rPr lang="en-US" dirty="0" err="1" smtClean="0"/>
              <a:t>primum</a:t>
            </a:r>
            <a:r>
              <a:rPr lang="en-US" dirty="0" smtClean="0"/>
              <a:t> </a:t>
            </a:r>
            <a:r>
              <a:rPr lang="en-US" dirty="0" err="1" smtClean="0"/>
              <a:t>tragoedia</a:t>
            </a:r>
            <a:r>
              <a:rPr lang="en-US" dirty="0" smtClean="0"/>
              <a:t> et </a:t>
            </a:r>
            <a:r>
              <a:rPr lang="en-US" dirty="0" err="1" smtClean="0"/>
              <a:t>comoedia</a:t>
            </a:r>
            <a:r>
              <a:rPr lang="en-US" dirty="0" smtClean="0"/>
              <a:t>”). Thus in Rome, dramatic literature was first 'commissioned' by magistrates. Correspondingly, it had a public, 'political' function. In Rome, the introduction of dramatic plays was primarily an institutional and religious phenomenon [5. 319] and only secondarily a literary phenomenon. Liv. 7,2 (cf. the parallel account in Val. Max. 2,4,4) in a brief excursus on the history of Roman theatre emphasized its administrative and cult aspect [22].</a:t>
            </a:r>
          </a:p>
          <a:p>
            <a:r>
              <a:rPr lang="en-US" dirty="0" smtClean="0"/>
              <a:t>NAEVIUS. “Six titles (Danae, </a:t>
            </a:r>
            <a:r>
              <a:rPr lang="en-US" dirty="0" err="1" smtClean="0"/>
              <a:t>Equos</a:t>
            </a:r>
            <a:r>
              <a:rPr lang="en-US" dirty="0" smtClean="0"/>
              <a:t> </a:t>
            </a:r>
            <a:r>
              <a:rPr lang="en-US" dirty="0" err="1" smtClean="0"/>
              <a:t>Troianus</a:t>
            </a:r>
            <a:r>
              <a:rPr lang="en-US" dirty="0" smtClean="0"/>
              <a:t>, Hector </a:t>
            </a:r>
            <a:r>
              <a:rPr lang="en-US" dirty="0" err="1" smtClean="0"/>
              <a:t>proficiscens</a:t>
            </a:r>
            <a:r>
              <a:rPr lang="en-US" dirty="0" smtClean="0"/>
              <a:t>, </a:t>
            </a:r>
            <a:r>
              <a:rPr lang="en-US" dirty="0" err="1" smtClean="0"/>
              <a:t>Hesiona</a:t>
            </a:r>
            <a:r>
              <a:rPr lang="en-US" dirty="0" smtClean="0"/>
              <a:t>, Iphigenia, Lycurgus) suggest tragedies of the Attic type. An account of Danae's disgrace (</a:t>
            </a:r>
            <a:r>
              <a:rPr lang="en-US" dirty="0" err="1" smtClean="0"/>
              <a:t>Nonius</a:t>
            </a:r>
            <a:r>
              <a:rPr lang="en-US" dirty="0" smtClean="0"/>
              <a:t> p. 456. 25, Lindsay) seems to have been set in </a:t>
            </a:r>
            <a:r>
              <a:rPr lang="en-US" dirty="0" err="1" smtClean="0"/>
              <a:t>bacchiac</a:t>
            </a:r>
            <a:r>
              <a:rPr lang="en-US" dirty="0" smtClean="0"/>
              <a:t> verse rather than in spoken </a:t>
            </a:r>
            <a:r>
              <a:rPr lang="en-US" dirty="0" err="1" smtClean="0"/>
              <a:t>senarii</a:t>
            </a:r>
            <a:r>
              <a:rPr lang="en-US" dirty="0" smtClean="0"/>
              <a:t>. Naevius also composed original tragedies, one on the story of Romulus the first Roman king, another (the </a:t>
            </a:r>
            <a:r>
              <a:rPr lang="en-US" dirty="0" err="1" smtClean="0"/>
              <a:t>Clastidium</a:t>
            </a:r>
            <a:r>
              <a:rPr lang="en-US" dirty="0" smtClean="0"/>
              <a:t>) on the defeat of a Gallic army in 222 by M. Claudius Marcellus (1). The latter may have been performed at funeral games for Marcellus in 208 or at the dedication in 205 of the temple of Virtus (see Honos) vowed by the consul before the battle of </a:t>
            </a:r>
            <a:r>
              <a:rPr lang="en-US" dirty="0" err="1" smtClean="0"/>
              <a:t>Clastidium</a:t>
            </a:r>
            <a:r>
              <a:rPr lang="en-US" dirty="0" smtClean="0"/>
              <a:t>.” (OCD)</a:t>
            </a:r>
          </a:p>
          <a:p>
            <a:r>
              <a:rPr lang="en-US" dirty="0" smtClean="0"/>
              <a:t>ACCIUS. Epic (Annales) and dramatic poet. “The earliest [tragedy], probably the Atreus, was performed in 140 (Cicero Brutus 229). ... The grandeur of Accius' tragic style caused some contemporaries to laugh (Pompon. Hor. </a:t>
            </a:r>
            <a:r>
              <a:rPr lang="en-US" dirty="0" err="1" smtClean="0"/>
              <a:t>Serm</a:t>
            </a:r>
            <a:r>
              <a:rPr lang="en-US" dirty="0" smtClean="0"/>
              <a:t>. 1. 10. 53). Cicero, however, who was proud to have known him personally, admired his plays almost as highly as he did those of Pacuvius and cited extensive passages in his rhetorical and philosophical dialogues.” (OCD)</a:t>
            </a:r>
          </a:p>
          <a:p>
            <a:r>
              <a:rPr lang="en-US" dirty="0" smtClean="0"/>
              <a:t>PACUVIUS (c. 220-130) stage poet and painter of South Italian birth, nephew and pupil of Quintus Ennius. His family belonged to </a:t>
            </a:r>
            <a:r>
              <a:rPr lang="en-US" dirty="0" err="1" smtClean="0"/>
              <a:t>Brundisium</a:t>
            </a:r>
            <a:r>
              <a:rPr lang="en-US" dirty="0" smtClean="0"/>
              <a:t>, and he spent his last years in Tarentum.</a:t>
            </a:r>
            <a:endParaRPr lang="en-US" dirty="0"/>
          </a:p>
        </p:txBody>
      </p:sp>
      <p:sp>
        <p:nvSpPr>
          <p:cNvPr id="4" name="Slide Number Placeholder 3"/>
          <p:cNvSpPr>
            <a:spLocks noGrp="1"/>
          </p:cNvSpPr>
          <p:nvPr>
            <p:ph type="sldNum" sz="quarter" idx="10"/>
          </p:nvPr>
        </p:nvSpPr>
        <p:spPr/>
        <p:txBody>
          <a:bodyPr/>
          <a:lstStyle/>
          <a:p>
            <a:fld id="{86908404-88BE-44AF-8D17-32D4082FC3F8}" type="slidenum">
              <a:rPr lang="en-US" smtClean="0"/>
              <a:t>13</a:t>
            </a:fld>
            <a:endParaRPr lang="en-US"/>
          </a:p>
        </p:txBody>
      </p:sp>
    </p:spTree>
    <p:extLst>
      <p:ext uri="{BB962C8B-B14F-4D97-AF65-F5344CB8AC3E}">
        <p14:creationId xmlns:p14="http://schemas.microsoft.com/office/powerpoint/2010/main" val="1993911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90688" y="490538"/>
            <a:ext cx="3759200" cy="2114550"/>
          </a:xfrm>
        </p:spPr>
      </p:sp>
      <p:sp>
        <p:nvSpPr>
          <p:cNvPr id="3" name="Notes Placeholder 2"/>
          <p:cNvSpPr>
            <a:spLocks noGrp="1"/>
          </p:cNvSpPr>
          <p:nvPr>
            <p:ph type="body" idx="1"/>
          </p:nvPr>
        </p:nvSpPr>
        <p:spPr/>
        <p:txBody>
          <a:bodyPr/>
          <a:lstStyle/>
          <a:p>
            <a:pPr marL="346740" indent="-346740">
              <a:spcAft>
                <a:spcPts val="607"/>
              </a:spcAft>
              <a:buFont typeface="Arial" panose="020B0604020202020204" pitchFamily="34" charset="0"/>
              <a:buChar char="•"/>
            </a:pPr>
            <a:r>
              <a:rPr lang="en-US" dirty="0">
                <a:latin typeface="Calibri" panose="020F0502020204030204" pitchFamily="34" charset="0"/>
                <a:cs typeface="Calibri" panose="020F0502020204030204" pitchFamily="34" charset="0"/>
              </a:rPr>
              <a:t>Listen to the Latin and to the translation</a:t>
            </a:r>
          </a:p>
          <a:p>
            <a:pPr marL="346740" indent="-346740">
              <a:spcAft>
                <a:spcPts val="607"/>
              </a:spcAft>
              <a:buFont typeface="Arial" panose="020B0604020202020204" pitchFamily="34" charset="0"/>
              <a:buChar char="•"/>
            </a:pPr>
            <a:r>
              <a:rPr lang="en-US" dirty="0">
                <a:latin typeface="Calibri" panose="020F0502020204030204" pitchFamily="34" charset="0"/>
                <a:cs typeface="Calibri" panose="020F0502020204030204" pitchFamily="34" charset="0"/>
              </a:rPr>
              <a:t>For each, record your impressions in the chat box</a:t>
            </a:r>
          </a:p>
          <a:p>
            <a:pPr marL="346740" indent="-346740">
              <a:spcAft>
                <a:spcPts val="607"/>
              </a:spcAft>
              <a:buFont typeface="Arial" panose="020B0604020202020204" pitchFamily="34" charset="0"/>
              <a:buChar char="•"/>
            </a:pPr>
            <a:r>
              <a:rPr lang="en-US" dirty="0">
                <a:latin typeface="Calibri" panose="020F0502020204030204" pitchFamily="34" charset="0"/>
                <a:cs typeface="Calibri" panose="020F0502020204030204" pitchFamily="34" charset="0"/>
              </a:rPr>
              <a:t>When you do, remember that everyone will see them...</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14</a:t>
            </a:fld>
            <a:endParaRPr lang="en-US"/>
          </a:p>
        </p:txBody>
      </p:sp>
    </p:spTree>
    <p:extLst>
      <p:ext uri="{BB962C8B-B14F-4D97-AF65-F5344CB8AC3E}">
        <p14:creationId xmlns:p14="http://schemas.microsoft.com/office/powerpoint/2010/main" val="446798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90688" y="490538"/>
            <a:ext cx="3759200" cy="2114550"/>
          </a:xfrm>
        </p:spPr>
      </p:sp>
      <p:sp>
        <p:nvSpPr>
          <p:cNvPr id="3" name="Notes Placeholder 2"/>
          <p:cNvSpPr>
            <a:spLocks noGrp="1"/>
          </p:cNvSpPr>
          <p:nvPr>
            <p:ph type="body" idx="1"/>
          </p:nvPr>
        </p:nvSpPr>
        <p:spPr/>
        <p:txBody>
          <a:bodyPr/>
          <a:lstStyle/>
          <a:p>
            <a:pPr lvl="0"/>
            <a:r>
              <a:rPr lang="en-US" dirty="0"/>
              <a:t>note the passages from </a:t>
            </a:r>
            <a:r>
              <a:rPr lang="en-US" dirty="0" err="1"/>
              <a:t>accius</a:t>
            </a:r>
            <a:r>
              <a:rPr lang="en-US" dirty="0"/>
              <a:t>’ </a:t>
            </a:r>
            <a:r>
              <a:rPr lang="en-US" dirty="0" err="1"/>
              <a:t>atreus</a:t>
            </a:r>
            <a:r>
              <a:rPr lang="en-US" dirty="0"/>
              <a:t> – the feast-of-</a:t>
            </a:r>
            <a:r>
              <a:rPr lang="en-US" dirty="0" err="1"/>
              <a:t>thyestes</a:t>
            </a:r>
            <a:r>
              <a:rPr lang="en-US" dirty="0"/>
              <a:t> story. e.g., p. 383: “again </a:t>
            </a:r>
            <a:r>
              <a:rPr lang="en-US" dirty="0" err="1"/>
              <a:t>thyestes</a:t>
            </a:r>
            <a:r>
              <a:rPr lang="en-US" dirty="0"/>
              <a:t> comes.”</a:t>
            </a:r>
          </a:p>
          <a:p>
            <a:pPr lvl="0"/>
            <a:r>
              <a:rPr lang="en-US" dirty="0"/>
              <a:t>also the </a:t>
            </a:r>
            <a:r>
              <a:rPr lang="en-US" i="1" dirty="0"/>
              <a:t>sententia</a:t>
            </a:r>
            <a:r>
              <a:rPr lang="en-US" dirty="0"/>
              <a:t>: “let them hate so long as they fear,” a neat summation of what tyranny is about – </a:t>
            </a:r>
            <a:r>
              <a:rPr lang="en-US" dirty="0" err="1"/>
              <a:t>accius</a:t>
            </a:r>
            <a:r>
              <a:rPr lang="en-US" dirty="0"/>
              <a:t> was renowned in antiquity for his eloquence (</a:t>
            </a:r>
            <a:r>
              <a:rPr lang="en-US" dirty="0" err="1"/>
              <a:t>disertissimus</a:t>
            </a:r>
            <a:r>
              <a:rPr lang="en-US" dirty="0"/>
              <a:t> </a:t>
            </a:r>
            <a:r>
              <a:rPr lang="en-US" dirty="0" err="1"/>
              <a:t>poeta</a:t>
            </a:r>
            <a:r>
              <a:rPr lang="en-US" dirty="0"/>
              <a:t>, </a:t>
            </a:r>
            <a:r>
              <a:rPr lang="en-US" dirty="0" err="1"/>
              <a:t>cic</a:t>
            </a:r>
            <a:r>
              <a:rPr lang="en-US" dirty="0"/>
              <a:t>. </a:t>
            </a:r>
            <a:r>
              <a:rPr lang="en-US" dirty="0" err="1"/>
              <a:t>sest</a:t>
            </a:r>
            <a:r>
              <a:rPr lang="en-US" dirty="0"/>
              <a:t>. 122).</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15</a:t>
            </a:fld>
            <a:endParaRPr lang="en-US"/>
          </a:p>
        </p:txBody>
      </p:sp>
    </p:spTree>
    <p:extLst>
      <p:ext uri="{BB962C8B-B14F-4D97-AF65-F5344CB8AC3E}">
        <p14:creationId xmlns:p14="http://schemas.microsoft.com/office/powerpoint/2010/main" val="1871564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82800" y="485775"/>
            <a:ext cx="2973388" cy="1671638"/>
          </a:xfrm>
        </p:spPr>
      </p:sp>
      <p:sp>
        <p:nvSpPr>
          <p:cNvPr id="3" name="Notes Placeholder 2"/>
          <p:cNvSpPr>
            <a:spLocks noGrp="1"/>
          </p:cNvSpPr>
          <p:nvPr>
            <p:ph type="body" idx="1"/>
          </p:nvPr>
        </p:nvSpPr>
        <p:spPr/>
        <p:txBody>
          <a:bodyPr>
            <a:normAutofit/>
          </a:bodyPr>
          <a:lstStyle/>
          <a:p>
            <a:r>
              <a:rPr lang="en-US" dirty="0" smtClean="0"/>
              <a:t>“Back to his native land, happy in life never dying”</a:t>
            </a:r>
          </a:p>
          <a:p>
            <a:pPr lvl="1"/>
            <a:r>
              <a:rPr lang="en-US" dirty="0" smtClean="0"/>
              <a:t>Naevius </a:t>
            </a:r>
            <a:r>
              <a:rPr lang="en-US" i="1" dirty="0" err="1" smtClean="0"/>
              <a:t>Clastidium</a:t>
            </a:r>
            <a:r>
              <a:rPr lang="en-US" dirty="0" smtClean="0"/>
              <a:t> (performed 195 BCE?)</a:t>
            </a:r>
          </a:p>
          <a:p>
            <a:pPr lvl="1"/>
            <a:r>
              <a:rPr lang="en-US" dirty="0" smtClean="0"/>
              <a:t>Naevius (ca. 265-190 BCE). a single line from a lost play, the </a:t>
            </a:r>
            <a:r>
              <a:rPr lang="en-US" i="1" dirty="0" err="1" smtClean="0"/>
              <a:t>Clastidium</a:t>
            </a:r>
            <a:r>
              <a:rPr lang="en-US" dirty="0" smtClean="0"/>
              <a:t> (performed 195 BCE?), which described the victory in single combat of the Consul (high Roman official) Marcus Claudius Marcellus over the Gallic chieftain, </a:t>
            </a:r>
            <a:r>
              <a:rPr lang="en-US" dirty="0" err="1" smtClean="0"/>
              <a:t>Viridomarus</a:t>
            </a:r>
            <a:r>
              <a:rPr lang="en-US" dirty="0" smtClean="0"/>
              <a:t>, in 222 BCE. In reward, Marcellus received the </a:t>
            </a:r>
            <a:r>
              <a:rPr lang="en-US" i="1" dirty="0" err="1" smtClean="0"/>
              <a:t>spolia</a:t>
            </a:r>
            <a:r>
              <a:rPr lang="en-US" i="1" dirty="0" smtClean="0"/>
              <a:t> </a:t>
            </a:r>
            <a:r>
              <a:rPr lang="en-US" i="1" dirty="0" err="1" smtClean="0"/>
              <a:t>opima</a:t>
            </a:r>
            <a:r>
              <a:rPr lang="en-US" dirty="0" smtClean="0"/>
              <a:t>.</a:t>
            </a:r>
          </a:p>
          <a:p>
            <a:pPr lvl="2"/>
            <a:r>
              <a:rPr lang="en-US" dirty="0" err="1" smtClean="0"/>
              <a:t>accius</a:t>
            </a:r>
            <a:r>
              <a:rPr lang="en-US" dirty="0" smtClean="0"/>
              <a:t>’ </a:t>
            </a:r>
            <a:r>
              <a:rPr lang="en-US" dirty="0" err="1" smtClean="0"/>
              <a:t>brutus</a:t>
            </a:r>
            <a:r>
              <a:rPr lang="en-US" dirty="0" smtClean="0"/>
              <a:t> is believed to have celebrated the family </a:t>
            </a:r>
            <a:r>
              <a:rPr lang="en-US" i="1" dirty="0" err="1" smtClean="0"/>
              <a:t>brutus</a:t>
            </a:r>
            <a:r>
              <a:rPr lang="en-US" i="0" dirty="0" smtClean="0"/>
              <a:t>, descended from</a:t>
            </a:r>
            <a:r>
              <a:rPr lang="en-US" i="0" baseline="0" dirty="0" smtClean="0"/>
              <a:t> the play’s protagonist, the republic’s founder.</a:t>
            </a:r>
            <a:endParaRPr lang="en-US" dirty="0" smtClean="0"/>
          </a:p>
          <a:p>
            <a:pPr lvl="0"/>
            <a:endParaRPr lang="en-US" dirty="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4/21/2020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16</a:t>
            </a:fld>
            <a:endParaRPr lang="en-US" dirty="0"/>
          </a:p>
        </p:txBody>
      </p:sp>
    </p:spTree>
    <p:extLst>
      <p:ext uri="{BB962C8B-B14F-4D97-AF65-F5344CB8AC3E}">
        <p14:creationId xmlns:p14="http://schemas.microsoft.com/office/powerpoint/2010/main" val="6793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17</a:t>
            </a:fld>
            <a:endParaRPr lang="en-US"/>
          </a:p>
        </p:txBody>
      </p:sp>
    </p:spTree>
    <p:extLst>
      <p:ext uri="{BB962C8B-B14F-4D97-AF65-F5344CB8AC3E}">
        <p14:creationId xmlns:p14="http://schemas.microsoft.com/office/powerpoint/2010/main" val="19184028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fontScale="92500" lnSpcReduction="10000"/>
          </a:bodyPr>
          <a:lstStyle/>
          <a:p>
            <a:r>
              <a:rPr lang="en-US" dirty="0"/>
              <a:t>Is there a relationship between the writer's life and the writings themselves? Let me quote C. J. Herington on that very topic as it applies to the extremely complicated and baffling case of Seneca:</a:t>
            </a:r>
          </a:p>
          <a:p>
            <a:r>
              <a:rPr lang="en-US" dirty="0"/>
              <a:t>What does seem relevant is the clear fact that Seneca himself lived through and witnessed, in his own person or in the persons of those near him, almost every evil and horror that is the theme of his writings, prose or verse. Exile, murder, incest, the threat of poverty and a hideous death and all the savagery of fortune were of the very texture of his career. (In </a:t>
            </a:r>
            <a:r>
              <a:rPr lang="en-US" dirty="0" err="1"/>
              <a:t>Arion</a:t>
            </a:r>
            <a:r>
              <a:rPr lang="en-US" dirty="0"/>
              <a:t> 5 [1966] p. 430)</a:t>
            </a:r>
          </a:p>
          <a:p>
            <a:r>
              <a:rPr lang="en-US" dirty="0"/>
              <a:t>However remote, bizarre, grotesque, or unnatural we may nowadays find Senecan tragedy, it was certainly "relatable," if to no one else, then at least to Seneca himself.</a:t>
            </a:r>
          </a:p>
          <a:p>
            <a:r>
              <a:rPr lang="en-US" dirty="0"/>
              <a:t>Historical</a:t>
            </a:r>
          </a:p>
          <a:p>
            <a:pPr lvl="1"/>
            <a:r>
              <a:rPr lang="en-US" dirty="0"/>
              <a:t>Augustus (r. 27 BCE-14 CE)</a:t>
            </a:r>
          </a:p>
          <a:p>
            <a:pPr lvl="1"/>
            <a:r>
              <a:rPr lang="en-US" dirty="0"/>
              <a:t>Tiberius (r. 14-37)</a:t>
            </a:r>
          </a:p>
          <a:p>
            <a:pPr lvl="1"/>
            <a:r>
              <a:rPr lang="en-US" dirty="0"/>
              <a:t>Gaius (r. 37-41)</a:t>
            </a:r>
          </a:p>
          <a:p>
            <a:pPr lvl="1"/>
            <a:r>
              <a:rPr lang="en-US" dirty="0"/>
              <a:t>Claudius (r. 54-68)</a:t>
            </a:r>
          </a:p>
          <a:p>
            <a:r>
              <a:rPr lang="en-US" dirty="0"/>
              <a:t>Philosophical</a:t>
            </a:r>
          </a:p>
          <a:p>
            <a:pPr lvl="1"/>
            <a:r>
              <a:rPr lang="en-US" dirty="0"/>
              <a:t>Stoicism</a:t>
            </a:r>
          </a:p>
          <a:p>
            <a:pPr lvl="1"/>
            <a:r>
              <a:rPr lang="en-US" dirty="0"/>
              <a:t>Epicureanism</a:t>
            </a:r>
          </a:p>
          <a:p>
            <a:r>
              <a:rPr lang="en-US" dirty="0"/>
              <a:t>Rhetorical</a:t>
            </a:r>
          </a:p>
          <a:p>
            <a:pPr lvl="1"/>
            <a:r>
              <a:rPr lang="en-US" dirty="0"/>
              <a:t>declamation</a:t>
            </a:r>
          </a:p>
          <a:p>
            <a:r>
              <a:rPr lang="en-US" dirty="0"/>
              <a:t>Biographical</a:t>
            </a:r>
          </a:p>
          <a:p>
            <a:pPr lvl="1"/>
            <a:r>
              <a:rPr lang="en-US" dirty="0"/>
              <a:t>Spanish birth (ca. 10 BCE)</a:t>
            </a:r>
          </a:p>
          <a:p>
            <a:pPr lvl="2"/>
            <a:r>
              <a:rPr lang="en-US" dirty="0"/>
              <a:t>equestrian class</a:t>
            </a:r>
          </a:p>
          <a:p>
            <a:pPr lvl="1"/>
            <a:r>
              <a:rPr lang="en-US" dirty="0"/>
              <a:t>Roman education</a:t>
            </a:r>
          </a:p>
          <a:p>
            <a:pPr lvl="2"/>
            <a:r>
              <a:rPr lang="en-US" dirty="0"/>
              <a:t>philosophy &amp; rhetoric</a:t>
            </a:r>
          </a:p>
          <a:p>
            <a:pPr lvl="1"/>
            <a:r>
              <a:rPr lang="en-US" dirty="0"/>
              <a:t>Imperial service</a:t>
            </a:r>
          </a:p>
          <a:p>
            <a:pPr lvl="2"/>
            <a:r>
              <a:rPr lang="en-US" dirty="0"/>
              <a:t>Claudius</a:t>
            </a:r>
          </a:p>
          <a:p>
            <a:pPr lvl="2"/>
            <a:r>
              <a:rPr lang="en-US" dirty="0"/>
              <a:t>Agrippina &amp; Nero</a:t>
            </a:r>
          </a:p>
          <a:p>
            <a:pPr lvl="1"/>
            <a:r>
              <a:rPr lang="en-US" dirty="0"/>
              <a:t>Suicide (65 CE)</a:t>
            </a:r>
          </a:p>
          <a:p>
            <a:pPr lvl="1"/>
            <a:r>
              <a:rPr lang="en-US" dirty="0"/>
              <a:t>Writings</a:t>
            </a:r>
          </a:p>
          <a:p>
            <a:pPr lvl="2"/>
            <a:r>
              <a:rPr lang="en-US" dirty="0"/>
              <a:t>prose treatises</a:t>
            </a:r>
          </a:p>
          <a:p>
            <a:pPr lvl="2"/>
            <a:r>
              <a:rPr lang="en-US" dirty="0"/>
              <a:t>“moral epistles”</a:t>
            </a:r>
          </a:p>
          <a:p>
            <a:pPr lvl="2"/>
            <a:r>
              <a:rPr lang="en-US" dirty="0"/>
              <a:t>tragedies. . </a:t>
            </a:r>
            <a:r>
              <a:rPr lang="en-US" dirty="0" smtClean="0"/>
              <a:t>.</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4/21/2020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18</a:t>
            </a:fld>
            <a:endParaRPr lang="en-US" dirty="0"/>
          </a:p>
        </p:txBody>
      </p:sp>
    </p:spTree>
    <p:extLst>
      <p:ext uri="{BB962C8B-B14F-4D97-AF65-F5344CB8AC3E}">
        <p14:creationId xmlns:p14="http://schemas.microsoft.com/office/powerpoint/2010/main" val="16336706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r>
              <a:rPr lang="en-US" dirty="0" smtClean="0"/>
              <a:t>Marta </a:t>
            </a:r>
            <a:r>
              <a:rPr lang="en-US" dirty="0" err="1" smtClean="0"/>
              <a:t>Straznicky</a:t>
            </a:r>
            <a:r>
              <a:rPr lang="en-US" dirty="0" smtClean="0"/>
              <a:t> on closet drama: "part of a larger cultural matrix in which closed spaces, selective interpretive communities, and political dissent are aligned."</a:t>
            </a:r>
          </a:p>
          <a:p>
            <a:r>
              <a:rPr lang="en-US" dirty="0" smtClean="0"/>
              <a:t>* </a:t>
            </a:r>
            <a:r>
              <a:rPr lang="en-US" dirty="0" err="1" smtClean="0"/>
              <a:t>Straznicky</a:t>
            </a:r>
            <a:r>
              <a:rPr lang="en-US" dirty="0" smtClean="0"/>
              <a:t>, Marta (2004). Privacy, </a:t>
            </a:r>
            <a:r>
              <a:rPr lang="en-US" dirty="0" err="1" smtClean="0"/>
              <a:t>playreading</a:t>
            </a:r>
            <a:r>
              <a:rPr lang="en-US" dirty="0" smtClean="0"/>
              <a:t>, and women's closet drama, 1500-1700. Cambridge, United Kingdom: Cambridge University Publishing. p. 77</a:t>
            </a:r>
          </a:p>
          <a:p>
            <a:r>
              <a:rPr lang="en-US" dirty="0" smtClean="0"/>
              <a:t>Herington* thinks it is </a:t>
            </a:r>
            <a:r>
              <a:rPr lang="en-US" dirty="0" err="1" smtClean="0"/>
              <a:t>stageable</a:t>
            </a:r>
            <a:r>
              <a:rPr lang="en-US" dirty="0" smtClean="0"/>
              <a:t> and was performed on dramatic or semi-dramatized form.</a:t>
            </a:r>
          </a:p>
          <a:p>
            <a:r>
              <a:rPr lang="en-US" dirty="0" smtClean="0"/>
              <a:t>* Herington, C. J. “Senecan Tragedy.” </a:t>
            </a:r>
            <a:r>
              <a:rPr lang="en-US" i="1" dirty="0" smtClean="0"/>
              <a:t>Arion</a:t>
            </a:r>
            <a:r>
              <a:rPr lang="en-US" dirty="0" smtClean="0"/>
              <a:t> 5 (1966): 422–471.</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19</a:t>
            </a:fld>
            <a:endParaRPr lang="en-US"/>
          </a:p>
        </p:txBody>
      </p:sp>
    </p:spTree>
    <p:extLst>
      <p:ext uri="{BB962C8B-B14F-4D97-AF65-F5344CB8AC3E}">
        <p14:creationId xmlns:p14="http://schemas.microsoft.com/office/powerpoint/2010/main" val="727672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a:t>
            </a:fld>
            <a:endParaRPr lang="en-US"/>
          </a:p>
        </p:txBody>
      </p:sp>
    </p:spTree>
    <p:extLst>
      <p:ext uri="{BB962C8B-B14F-4D97-AF65-F5344CB8AC3E}">
        <p14:creationId xmlns:p14="http://schemas.microsoft.com/office/powerpoint/2010/main" val="27550659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a:bodyPr>
          <a:lstStyle/>
          <a:p>
            <a:r>
              <a:rPr lang="en-US" dirty="0" smtClean="0"/>
              <a:t>from Terms:</a:t>
            </a:r>
          </a:p>
          <a:p>
            <a:r>
              <a:rPr lang="en-US" dirty="0" smtClean="0"/>
              <a:t>Sententia (pl. sententiae)</a:t>
            </a:r>
          </a:p>
          <a:p>
            <a:pPr lvl="1"/>
            <a:r>
              <a:rPr lang="en-US" dirty="0" smtClean="0"/>
              <a:t>While the Latin noun sententia can simply mean the "sense" of an utterance, it has a technical meaning pertinent to the study of Roman tragedy. In the poetic and rhetorical stylistics of the imperial period (27 BCE onward), sententia comes to the fore as a term describing a short sentence dense with meaning and often dense, too, with irony. Take, for instance, the famous dictum of Arria, whose husband, Paetus, too cowardly to commit suicide to save his family's fortune, had to be coaxed with the words of his much braver wife, who said, </a:t>
            </a:r>
            <a:r>
              <a:rPr lang="en-US" dirty="0" err="1" smtClean="0"/>
              <a:t>Paete</a:t>
            </a:r>
            <a:r>
              <a:rPr lang="en-US" dirty="0" smtClean="0"/>
              <a:t>, non </a:t>
            </a:r>
            <a:r>
              <a:rPr lang="en-US" dirty="0" err="1" smtClean="0"/>
              <a:t>dolet</a:t>
            </a:r>
            <a:r>
              <a:rPr lang="en-US" dirty="0" smtClean="0"/>
              <a:t>, "Paetus, it doesn't hurt" (Pliny Letters 3.16). Of course, she was plunging his sword into her own breast at that moment, so the meaning of her utterance extends well beyond </a:t>
            </a:r>
            <a:r>
              <a:rPr lang="en-US" dirty="0" err="1" smtClean="0"/>
              <a:t>throse</a:t>
            </a:r>
            <a:r>
              <a:rPr lang="en-US" dirty="0" smtClean="0"/>
              <a:t> three short words: "Paetus, you miserable coward, an affront to your noble ancestors! If you can't find the courage to do the honorable thing, however painful — if your own wife, a mere woman, can, then what are people to think?"</a:t>
            </a:r>
          </a:p>
          <a:p>
            <a:r>
              <a:rPr lang="en-US" dirty="0" smtClean="0"/>
              <a:t>Perverse exaggeration, rhetoric of excess</a:t>
            </a:r>
          </a:p>
          <a:p>
            <a:pPr lvl="1"/>
            <a:r>
              <a:rPr lang="en-US" dirty="0" smtClean="0"/>
              <a:t>... taking a sentiment, finding its potential to express something over the top, outrageous, or similar, and then exploiting that potential verbally for all its worth. Take, for instance, a made up, non-Roman example like the following: "STUDENT: Professor Snape, do you really hate students that much? SNAPE: Students? I eat them for lunch!" Well, no, he doesn't, but you get the point.</a:t>
            </a:r>
          </a:p>
          <a:p>
            <a:pPr lvl="0"/>
            <a:endParaRPr lang="en-US" dirty="0" smtClean="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4/21/2020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20</a:t>
            </a:fld>
            <a:endParaRPr lang="en-US" dirty="0"/>
          </a:p>
        </p:txBody>
      </p:sp>
    </p:spTree>
    <p:extLst>
      <p:ext uri="{BB962C8B-B14F-4D97-AF65-F5344CB8AC3E}">
        <p14:creationId xmlns:p14="http://schemas.microsoft.com/office/powerpoint/2010/main" val="11193963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a:bodyPr>
          <a:lstStyle/>
          <a:p>
            <a:r>
              <a:rPr lang="en-US" dirty="0" smtClean="0"/>
              <a:t>THE CLOUD OF EVIL, which coincides with a given play's </a:t>
            </a:r>
            <a:r>
              <a:rPr lang="en-US" i="1" dirty="0" smtClean="0"/>
              <a:t>prologue</a:t>
            </a:r>
            <a:r>
              <a:rPr lang="en-US" dirty="0" smtClean="0"/>
              <a:t>, in which an atmosphere of horror and dread is carefully cultivated.</a:t>
            </a:r>
          </a:p>
          <a:p>
            <a:r>
              <a:rPr lang="en-US" dirty="0" smtClean="0"/>
              <a:t>THE DEFEAT OF REASON BY PASSION, often concentrated in the second act, where in several plays a noble and a lesser character debate - though really, REASON debates PASSION, with victory disastrously won by the latter.</a:t>
            </a:r>
          </a:p>
          <a:p>
            <a:r>
              <a:rPr lang="en-US" dirty="0" smtClean="0"/>
              <a:t>THE EXPLOSION OF EVIL. Self-explanatory, it is, of course, action inevitably resulting from passion's victory over reason. Here, "the shockwave of evil races outwards, prostrating both the wicked and the noble" (Herington 456).</a:t>
            </a:r>
          </a:p>
          <a:p>
            <a:r>
              <a:rPr lang="en-US" dirty="0" smtClean="0"/>
              <a:t>Herington, C. J. “Senecan Tragedy.” </a:t>
            </a:r>
            <a:r>
              <a:rPr lang="en-US" i="1" dirty="0" smtClean="0"/>
              <a:t>Arion</a:t>
            </a:r>
            <a:r>
              <a:rPr lang="en-US" dirty="0" smtClean="0"/>
              <a:t> 5 (1966): 422–471.</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4/21/2020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21</a:t>
            </a:fld>
            <a:endParaRPr lang="en-US" dirty="0"/>
          </a:p>
        </p:txBody>
      </p:sp>
    </p:spTree>
    <p:extLst>
      <p:ext uri="{BB962C8B-B14F-4D97-AF65-F5344CB8AC3E}">
        <p14:creationId xmlns:p14="http://schemas.microsoft.com/office/powerpoint/2010/main" val="2859847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3</a:t>
            </a:fld>
            <a:endParaRPr lang="en-US"/>
          </a:p>
        </p:txBody>
      </p:sp>
    </p:spTree>
    <p:extLst>
      <p:ext uri="{BB962C8B-B14F-4D97-AF65-F5344CB8AC3E}">
        <p14:creationId xmlns:p14="http://schemas.microsoft.com/office/powerpoint/2010/main" val="163431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90688" y="490538"/>
            <a:ext cx="3759200" cy="2114550"/>
          </a:xfrm>
        </p:spPr>
      </p:sp>
      <p:sp>
        <p:nvSpPr>
          <p:cNvPr id="3" name="Notes Placeholder 2"/>
          <p:cNvSpPr>
            <a:spLocks noGrp="1"/>
          </p:cNvSpPr>
          <p:nvPr>
            <p:ph type="body" idx="1"/>
          </p:nvPr>
        </p:nvSpPr>
        <p:spPr/>
        <p:txBody>
          <a:bodyPr/>
          <a:lstStyle/>
          <a:p>
            <a:r>
              <a:rPr lang="en-US" dirty="0"/>
              <a:t>QUOTES (Brill’s on Roman tragedy):</a:t>
            </a:r>
          </a:p>
          <a:p>
            <a:pPr lvl="1"/>
            <a:r>
              <a:rPr lang="en-US" dirty="0" smtClean="0"/>
              <a:t>The </a:t>
            </a:r>
            <a:r>
              <a:rPr lang="en-US" dirty="0"/>
              <a:t>content of Roman tragedy is not 'tragic'. In its early form its main purpose was to provide historical arguments. With Pacuvius and Accius tragedy became more literary but continued to focus on the model attribute of virtus (virtue) - either of individual heroes or of the populus Romanus as a whole. Of central concern was not the fate of the individual but rather the advancement of the collective good. Roman heroes do not face tragic decisions between equally important duties since the teleology of Roman society has eliminated such conflicts. [author means a kind of roman version of the end of history; compare Vergil on </a:t>
            </a:r>
            <a:r>
              <a:rPr lang="en-US" dirty="0" err="1"/>
              <a:t>rome’s</a:t>
            </a:r>
            <a:r>
              <a:rPr lang="en-US" dirty="0"/>
              <a:t> mission] Under Nero, tragedy became the genre of the opposition. In their positive aspects Seneca's heroes are Stoic wise men, in their negative aspects monomaniacal criminals. In their own way, both types are autonomous. Entirely self-sufficient, they know neither physical pain nor moral challenges; they are not part of the community. The solution consistently available to them is death [9].</a:t>
            </a:r>
            <a:endParaRPr lang="en-US" dirty="0">
              <a:solidFill>
                <a:schemeClr val="tx1"/>
              </a:solidFill>
            </a:endParaRP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4</a:t>
            </a:fld>
            <a:endParaRPr lang="en-US"/>
          </a:p>
        </p:txBody>
      </p:sp>
    </p:spTree>
    <p:extLst>
      <p:ext uri="{BB962C8B-B14F-4D97-AF65-F5344CB8AC3E}">
        <p14:creationId xmlns:p14="http://schemas.microsoft.com/office/powerpoint/2010/main" val="1093888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11DC92F4-0588-4679-B375-0E63790E4D48}" type="datetime1">
              <a:rPr lang="en-US"/>
              <a:pPr/>
              <a:t>4/21/2020</a:t>
            </a:fld>
            <a:endParaRPr lang="en-US"/>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C79AD93D-5A30-44C3-A926-FE4894461B1B}" type="slidenum">
              <a:rPr lang="en-US"/>
              <a:pPr/>
              <a:t>5</a:t>
            </a:fld>
            <a:endParaRPr lang="en-US"/>
          </a:p>
        </p:txBody>
      </p:sp>
      <p:sp>
        <p:nvSpPr>
          <p:cNvPr id="740354" name="Rectangle 2"/>
          <p:cNvSpPr>
            <a:spLocks noGrp="1" noRot="1" noChangeAspect="1" noChangeArrowheads="1" noTextEdit="1"/>
          </p:cNvSpPr>
          <p:nvPr>
            <p:ph type="sldImg"/>
          </p:nvPr>
        </p:nvSpPr>
        <p:spPr>
          <a:xfrm>
            <a:off x="2082800" y="485775"/>
            <a:ext cx="2973388" cy="1671638"/>
          </a:xfrm>
          <a:ln/>
        </p:spPr>
      </p:sp>
      <p:sp>
        <p:nvSpPr>
          <p:cNvPr id="7403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42046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49181E1-A8E8-4031-A5DF-E9E5E4F2B303}" type="datetime1">
              <a:rPr lang="en-US"/>
              <a:pPr/>
              <a:t>4/21/2020</a:t>
            </a:fld>
            <a:endParaRPr lang="en-US"/>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4153441A-F244-4B64-8548-FFF89392CDF6}" type="slidenum">
              <a:rPr lang="en-US"/>
              <a:pPr/>
              <a:t>6</a:t>
            </a:fld>
            <a:endParaRPr lang="en-US"/>
          </a:p>
        </p:txBody>
      </p:sp>
      <p:sp>
        <p:nvSpPr>
          <p:cNvPr id="741378" name="Rectangle 2"/>
          <p:cNvSpPr>
            <a:spLocks noGrp="1" noRot="1" noChangeAspect="1" noChangeArrowheads="1" noTextEdit="1"/>
          </p:cNvSpPr>
          <p:nvPr>
            <p:ph type="sldImg"/>
          </p:nvPr>
        </p:nvSpPr>
        <p:spPr>
          <a:xfrm>
            <a:off x="2082800" y="485775"/>
            <a:ext cx="2973388" cy="1671638"/>
          </a:xfrm>
          <a:ln/>
        </p:spPr>
      </p:sp>
      <p:sp>
        <p:nvSpPr>
          <p:cNvPr id="7413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21514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908404-88BE-44AF-8D17-32D4082FC3F8}" type="slidenum">
              <a:rPr lang="en-US" smtClean="0"/>
              <a:t>7</a:t>
            </a:fld>
            <a:endParaRPr lang="en-US"/>
          </a:p>
        </p:txBody>
      </p:sp>
    </p:spTree>
    <p:extLst>
      <p:ext uri="{BB962C8B-B14F-4D97-AF65-F5344CB8AC3E}">
        <p14:creationId xmlns:p14="http://schemas.microsoft.com/office/powerpoint/2010/main" val="2635485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8</a:t>
            </a:fld>
            <a:endParaRPr lang="en-US" altLang="en-US"/>
          </a:p>
        </p:txBody>
      </p:sp>
    </p:spTree>
    <p:extLst>
      <p:ext uri="{BB962C8B-B14F-4D97-AF65-F5344CB8AC3E}">
        <p14:creationId xmlns:p14="http://schemas.microsoft.com/office/powerpoint/2010/main" val="909658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9</a:t>
            </a:fld>
            <a:endParaRPr lang="en-US" altLang="en-US"/>
          </a:p>
        </p:txBody>
      </p:sp>
    </p:spTree>
    <p:extLst>
      <p:ext uri="{BB962C8B-B14F-4D97-AF65-F5344CB8AC3E}">
        <p14:creationId xmlns:p14="http://schemas.microsoft.com/office/powerpoint/2010/main" val="543822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435949" y="908717"/>
            <a:ext cx="11323277"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7" name="Subtitle 2"/>
          <p:cNvSpPr>
            <a:spLocks noGrp="1"/>
          </p:cNvSpPr>
          <p:nvPr>
            <p:ph type="subTitle" idx="1"/>
          </p:nvPr>
        </p:nvSpPr>
        <p:spPr>
          <a:xfrm>
            <a:off x="435949" y="3602038"/>
            <a:ext cx="11323277"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4145839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931" y="1828800"/>
            <a:ext cx="9756141"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endParaRPr lang="en-US"/>
          </a:p>
        </p:txBody>
      </p:sp>
      <p:sp>
        <p:nvSpPr>
          <p:cNvPr id="6" name="Slide Number Placeholder 5"/>
          <p:cNvSpPr>
            <a:spLocks noGrp="1"/>
          </p:cNvSpPr>
          <p:nvPr>
            <p:ph type="sldNum" sz="quarter" idx="12"/>
          </p:nvPr>
        </p:nvSpPr>
        <p:spPr/>
        <p:txBody>
          <a:bodyPr/>
          <a:lstStyle/>
          <a:p>
            <a:fld id="{C94D3E10-C0C1-4D71-A41A-6CB8B8E1C6BB}" type="slidenum">
              <a:rPr lang="en-US" smtClean="0"/>
              <a:pPr/>
              <a:t>‹#›</a:t>
            </a:fld>
            <a:endParaRPr lang="en-US"/>
          </a:p>
        </p:txBody>
      </p:sp>
    </p:spTree>
    <p:extLst>
      <p:ext uri="{BB962C8B-B14F-4D97-AF65-F5344CB8AC3E}">
        <p14:creationId xmlns:p14="http://schemas.microsoft.com/office/powerpoint/2010/main" val="420025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134871"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930" y="685800"/>
            <a:ext cx="7418070"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endParaRPr lang="en-US"/>
          </a:p>
        </p:txBody>
      </p:sp>
      <p:sp>
        <p:nvSpPr>
          <p:cNvPr id="6" name="Slide Number Placeholder 5"/>
          <p:cNvSpPr>
            <a:spLocks noGrp="1"/>
          </p:cNvSpPr>
          <p:nvPr>
            <p:ph type="sldNum" sz="quarter" idx="12"/>
          </p:nvPr>
        </p:nvSpPr>
        <p:spPr/>
        <p:txBody>
          <a:bodyPr/>
          <a:lstStyle/>
          <a:p>
            <a:fld id="{F5E7D54D-86BF-4ED5-B0AB-3890F7CE24D8}" type="slidenum">
              <a:rPr lang="en-US" smtClean="0"/>
              <a:pPr/>
              <a:t>‹#›</a:t>
            </a:fld>
            <a:endParaRPr lang="en-US"/>
          </a:p>
        </p:txBody>
      </p:sp>
    </p:spTree>
    <p:extLst>
      <p:ext uri="{BB962C8B-B14F-4D97-AF65-F5344CB8AC3E}">
        <p14:creationId xmlns:p14="http://schemas.microsoft.com/office/powerpoint/2010/main" val="195671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117475"/>
            <a:ext cx="10871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800" y="16764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800" y="39243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3718785"/>
      </p:ext>
    </p:extLst>
  </p:cSld>
  <p:clrMapOvr>
    <a:masterClrMapping/>
  </p:clrMapOvr>
  <p:transition/>
  <p:timing>
    <p:tnLst>
      <p:par>
        <p:cTn id="1" dur="indefinite" restart="never" nodeType="tmRoot"/>
      </p:par>
    </p:tnLst>
  </p:timing>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6198417" y="2438400"/>
            <a:ext cx="3805696" cy="1420398"/>
          </a:xfrm>
          <a:prstGeom prst="rect">
            <a:avLst/>
          </a:prstGeom>
          <a:noFill/>
          <a:ln w="9525">
            <a:noFill/>
            <a:miter lim="800000"/>
            <a:headEnd/>
            <a:tailEnd/>
          </a:ln>
          <a:effectLst/>
        </p:spPr>
      </p:pic>
      <p:pic>
        <p:nvPicPr>
          <p:cNvPr id="6" name="Picture 9" descr="wolf"/>
          <p:cNvPicPr>
            <a:picLocks noChangeAspect="1" noChangeArrowheads="1"/>
          </p:cNvPicPr>
          <p:nvPr userDrawn="1"/>
        </p:nvPicPr>
        <p:blipFill>
          <a:blip r:embed="rId4" cstate="print">
            <a:lum bright="12000"/>
          </a:blip>
          <a:srcRect/>
          <a:stretch>
            <a:fillRect/>
          </a:stretch>
        </p:blipFill>
        <p:spPr bwMode="auto">
          <a:xfrm>
            <a:off x="6861011" y="4800600"/>
            <a:ext cx="2790989" cy="1370054"/>
          </a:xfrm>
          <a:prstGeom prst="rect">
            <a:avLst/>
          </a:prstGeom>
          <a:noFill/>
        </p:spPr>
      </p:pic>
      <p:pic>
        <p:nvPicPr>
          <p:cNvPr id="7" name="Picture 6" descr="augustus_of_prima_porta.png"/>
          <p:cNvPicPr>
            <a:picLocks noChangeAspect="1"/>
          </p:cNvPicPr>
          <p:nvPr userDrawn="1"/>
        </p:nvPicPr>
        <p:blipFill>
          <a:blip r:embed="rId5" cstate="print"/>
          <a:stretch>
            <a:fillRect/>
          </a:stretch>
        </p:blipFill>
        <p:spPr>
          <a:xfrm>
            <a:off x="2844801" y="3276600"/>
            <a:ext cx="1790700" cy="3581400"/>
          </a:xfrm>
          <a:prstGeom prst="rect">
            <a:avLst/>
          </a:prstGeom>
        </p:spPr>
      </p:pic>
      <p:sp>
        <p:nvSpPr>
          <p:cNvPr id="2" name="Title 1"/>
          <p:cNvSpPr>
            <a:spLocks noGrp="1"/>
          </p:cNvSpPr>
          <p:nvPr>
            <p:ph type="ctrTitle"/>
          </p:nvPr>
        </p:nvSpPr>
        <p:spPr>
          <a:xfrm>
            <a:off x="406400" y="1191312"/>
            <a:ext cx="11379200"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406400" y="2947086"/>
            <a:ext cx="11379200"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814683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2732451"/>
            <a:ext cx="10363200" cy="1362075"/>
          </a:xfrm>
        </p:spPr>
        <p:txBody>
          <a:bodyPr anchor="ctr" anchorCtr="0"/>
          <a:lstStyle>
            <a:lvl1pPr algn="l">
              <a:defRPr sz="4000" b="1" cap="none" baseline="0"/>
            </a:lvl1pPr>
          </a:lstStyle>
          <a:p>
            <a:r>
              <a:rPr lang="en-US" smtClean="0"/>
              <a:t>Click to edit Master title style</a:t>
            </a:r>
            <a:endParaRPr lang="en-US" dirty="0"/>
          </a:p>
        </p:txBody>
      </p:sp>
      <p:sp>
        <p:nvSpPr>
          <p:cNvPr id="7" name="Text Placeholder 2"/>
          <p:cNvSpPr>
            <a:spLocks noGrp="1"/>
          </p:cNvSpPr>
          <p:nvPr>
            <p:ph type="body" idx="1"/>
          </p:nvPr>
        </p:nvSpPr>
        <p:spPr>
          <a:xfrm>
            <a:off x="963084" y="4279101"/>
            <a:ext cx="10363200" cy="1500187"/>
          </a:xfrm>
          <a:prstGeom prst="rect">
            <a:avLst/>
          </a:prstGeom>
        </p:spPr>
        <p:txBody>
          <a:bodyPr anchor="t" anchorCtr="0">
            <a:normAutofit/>
          </a:bodyPr>
          <a:lstStyle>
            <a:lvl1pPr marL="0" indent="0">
              <a:buNone/>
              <a:defRPr sz="32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931" y="1828800"/>
            <a:ext cx="9756141"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a:xfrm>
            <a:off x="6003633" y="6408109"/>
            <a:ext cx="184731" cy="261610"/>
          </a:xfrm>
        </p:spPr>
        <p:txBody>
          <a:bodyPr/>
          <a:lstStyle/>
          <a:p>
            <a:endParaRPr lang="en-US" dirty="0"/>
          </a:p>
        </p:txBody>
      </p:sp>
      <p:sp>
        <p:nvSpPr>
          <p:cNvPr id="6" name="Slide Number Placeholder 5"/>
          <p:cNvSpPr>
            <a:spLocks noGrp="1"/>
          </p:cNvSpPr>
          <p:nvPr>
            <p:ph type="sldNum" sz="quarter" idx="12"/>
          </p:nvPr>
        </p:nvSpPr>
        <p:spPr>
          <a:xfrm>
            <a:off x="10789341" y="6408109"/>
            <a:ext cx="184730" cy="261610"/>
          </a:xfrm>
        </p:spPr>
        <p:txBody>
          <a:bodyPr/>
          <a:lstStyle/>
          <a:p>
            <a:fld id="{C84949BF-B90B-4E25-9A47-07E9FB3241D4}" type="slidenum">
              <a:rPr lang="en-US" smtClean="0"/>
              <a:pPr/>
              <a:t>‹#›</a:t>
            </a:fld>
            <a:endParaRPr lang="en-US"/>
          </a:p>
        </p:txBody>
      </p:sp>
    </p:spTree>
    <p:extLst>
      <p:ext uri="{BB962C8B-B14F-4D97-AF65-F5344CB8AC3E}">
        <p14:creationId xmlns:p14="http://schemas.microsoft.com/office/powerpoint/2010/main" val="2599815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931" y="2091268"/>
            <a:ext cx="9756141"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466" y="3742278"/>
            <a:ext cx="9760605"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3579013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600" y="1828800"/>
            <a:ext cx="4709961" cy="4343400"/>
          </a:xfrm>
          <a:prstGeom prst="rect">
            <a:avLst/>
          </a:prstGeom>
        </p:spPr>
        <p:txBody>
          <a:bodyPr>
            <a:normAutofit/>
          </a:bodyPr>
          <a:lstStyle>
            <a:lvl1pPr>
              <a:lnSpc>
                <a:spcPct val="114000"/>
              </a:lnSpc>
              <a:spcBef>
                <a:spcPts val="900"/>
              </a:spcBef>
              <a:buSzPct val="100000"/>
              <a:defRPr sz="3600">
                <a:solidFill>
                  <a:schemeClr val="tx1">
                    <a:lumMod val="75000"/>
                  </a:schemeClr>
                </a:solidFill>
              </a:defRPr>
            </a:lvl1pPr>
            <a:lvl2pPr marL="502920" indent="-228600">
              <a:lnSpc>
                <a:spcPct val="100000"/>
              </a:lnSpc>
              <a:buSzPct val="66000"/>
              <a:buFont typeface="Wingdings" panose="05000000000000000000" pitchFamily="2" charset="2"/>
              <a:buChar char="§"/>
              <a:defRPr sz="3200">
                <a:solidFill>
                  <a:schemeClr val="tx1">
                    <a:lumMod val="75000"/>
                  </a:schemeClr>
                </a:solidFill>
              </a:defRPr>
            </a:lvl2pPr>
            <a:lvl3pPr>
              <a:lnSpc>
                <a:spcPct val="100000"/>
              </a:lnSpc>
              <a:defRPr sz="2800">
                <a:solidFill>
                  <a:schemeClr val="tx1">
                    <a:lumMod val="75000"/>
                  </a:schemeClr>
                </a:solidFill>
              </a:defRPr>
            </a:lvl3pPr>
            <a:lvl4pPr>
              <a:lnSpc>
                <a:spcPct val="100000"/>
              </a:lnSpc>
              <a:defRPr sz="2400">
                <a:solidFill>
                  <a:schemeClr val="tx1">
                    <a:lumMod val="75000"/>
                  </a:schemeClr>
                </a:solidFill>
              </a:defRPr>
            </a:lvl4pPr>
            <a:lvl5pPr>
              <a:lnSpc>
                <a:spcPct val="100000"/>
              </a:lnSpc>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264110" y="1828800"/>
            <a:ext cx="4709961" cy="4343400"/>
          </a:xfrm>
          <a:prstGeom prst="rect">
            <a:avLst/>
          </a:prstGeom>
        </p:spPr>
        <p:txBody>
          <a:bodyPr>
            <a:normAutofit/>
          </a:bodyPr>
          <a:lstStyle>
            <a:lvl1pPr>
              <a:lnSpc>
                <a:spcPct val="113000"/>
              </a:lnSpc>
              <a:spcBef>
                <a:spcPts val="900"/>
              </a:spcBef>
              <a:buSzPct val="100000"/>
              <a:defRPr sz="3600">
                <a:solidFill>
                  <a:schemeClr val="tx1">
                    <a:lumMod val="75000"/>
                  </a:schemeClr>
                </a:solidFill>
              </a:defRPr>
            </a:lvl1pPr>
            <a:lvl2pPr marL="502920" indent="-228600">
              <a:lnSpc>
                <a:spcPct val="100000"/>
              </a:lnSpc>
              <a:buSzPct val="66000"/>
              <a:buFont typeface="Wingdings" panose="05000000000000000000" pitchFamily="2" charset="2"/>
              <a:buChar char="§"/>
              <a:defRPr sz="3200">
                <a:solidFill>
                  <a:schemeClr val="tx1">
                    <a:lumMod val="75000"/>
                  </a:schemeClr>
                </a:solidFill>
              </a:defRPr>
            </a:lvl2pPr>
            <a:lvl3pPr>
              <a:lnSpc>
                <a:spcPct val="100000"/>
              </a:lnSpc>
              <a:defRPr sz="2800">
                <a:solidFill>
                  <a:schemeClr val="tx1">
                    <a:lumMod val="75000"/>
                  </a:schemeClr>
                </a:solidFill>
              </a:defRPr>
            </a:lvl3pPr>
            <a:lvl4pPr>
              <a:lnSpc>
                <a:spcPct val="100000"/>
              </a:lnSpc>
              <a:defRPr sz="2400">
                <a:solidFill>
                  <a:schemeClr val="tx1">
                    <a:lumMod val="75000"/>
                  </a:schemeClr>
                </a:solidFill>
              </a:defRPr>
            </a:lvl4pPr>
            <a:lvl5pPr>
              <a:lnSpc>
                <a:spcPct val="100000"/>
              </a:lnSpc>
              <a:defRPr sz="24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endParaRPr lang="en-US" dirty="0"/>
          </a:p>
        </p:txBody>
      </p:sp>
      <p:sp>
        <p:nvSpPr>
          <p:cNvPr id="7" name="Slide Number Placeholder 6"/>
          <p:cNvSpPr>
            <a:spLocks noGrp="1"/>
          </p:cNvSpPr>
          <p:nvPr>
            <p:ph type="sldNum" sz="quarter" idx="12"/>
          </p:nvPr>
        </p:nvSpPr>
        <p:spPr/>
        <p:txBody>
          <a:bodyPr/>
          <a:lstStyle/>
          <a:p>
            <a:fld id="{E5A160DF-E29A-4672-A7A8-D5391F57194F}" type="slidenum">
              <a:rPr lang="en-US" smtClean="0"/>
              <a:pPr/>
              <a:t>‹#›</a:t>
            </a:fld>
            <a:endParaRPr lang="en-US"/>
          </a:p>
        </p:txBody>
      </p:sp>
      <p:cxnSp>
        <p:nvCxnSpPr>
          <p:cNvPr id="8" name="Straight Connector 7"/>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934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931" y="1761745"/>
            <a:ext cx="4710387"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931" y="2743201"/>
            <a:ext cx="4710387" cy="3428999"/>
          </a:xfrm>
          <a:prstGeom prst="rect">
            <a:avLst/>
          </a:prstGeom>
        </p:spPr>
        <p:txBody>
          <a:bodyPr>
            <a:normAutofit/>
          </a:bodyPr>
          <a:lstStyle>
            <a:lvl1pPr>
              <a:buSzPct val="100000"/>
              <a:defRPr sz="32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63685" y="1761745"/>
            <a:ext cx="4710387"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3685" y="2743201"/>
            <a:ext cx="4710387" cy="3428999"/>
          </a:xfrm>
          <a:prstGeom prst="rect">
            <a:avLst/>
          </a:prstGeom>
        </p:spPr>
        <p:txBody>
          <a:bodyPr>
            <a:normAutofit/>
          </a:bodyPr>
          <a:lstStyle>
            <a:lvl1pPr>
              <a:buSzPct val="100000"/>
              <a:defRPr sz="32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endParaRPr lang="en-US"/>
          </a:p>
        </p:txBody>
      </p:sp>
      <p:sp>
        <p:nvSpPr>
          <p:cNvPr id="9" name="Slide Number Placeholder 8"/>
          <p:cNvSpPr>
            <a:spLocks noGrp="1"/>
          </p:cNvSpPr>
          <p:nvPr>
            <p:ph type="sldNum" sz="quarter" idx="12"/>
          </p:nvPr>
        </p:nvSpPr>
        <p:spPr/>
        <p:txBody>
          <a:bodyPr/>
          <a:lstStyle/>
          <a:p>
            <a:fld id="{B1A7D873-BDEC-4D0E-826C-A647DDEC7662}" type="slidenum">
              <a:rPr lang="en-US" smtClean="0"/>
              <a:pPr/>
              <a:t>‹#›</a:t>
            </a:fld>
            <a:endParaRPr lang="en-US"/>
          </a:p>
        </p:txBody>
      </p:sp>
      <p:cxnSp>
        <p:nvCxnSpPr>
          <p:cNvPr id="16" name="Straight Connector 15"/>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8443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507519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1243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7342" y="685800"/>
            <a:ext cx="5640269"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8CA028EF-8D2F-4BE3-B1C0-CE3278149C79}" type="slidenum">
              <a:rPr lang="en-US" smtClean="0"/>
              <a:pPr/>
              <a:t>‹#›</a:t>
            </a:fld>
            <a:endParaRPr lang="en-US"/>
          </a:p>
        </p:txBody>
      </p:sp>
    </p:spTree>
    <p:extLst>
      <p:ext uri="{BB962C8B-B14F-4D97-AF65-F5344CB8AC3E}">
        <p14:creationId xmlns:p14="http://schemas.microsoft.com/office/powerpoint/2010/main" val="507334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7341" y="685800"/>
            <a:ext cx="5640269"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0E2B0241-DBC4-47FC-A6F0-845E6B9C1C6A}" type="slidenum">
              <a:rPr lang="en-US" smtClean="0"/>
              <a:pPr/>
              <a:t>‹#›</a:t>
            </a:fld>
            <a:endParaRPr lang="en-US"/>
          </a:p>
        </p:txBody>
      </p:sp>
    </p:spTree>
    <p:extLst>
      <p:ext uri="{BB962C8B-B14F-4D97-AF65-F5344CB8AC3E}">
        <p14:creationId xmlns:p14="http://schemas.microsoft.com/office/powerpoint/2010/main" val="1032820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931" y="274638"/>
            <a:ext cx="9756141"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9151" y="6408109"/>
            <a:ext cx="1849806"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endParaRPr lang="en-US" dirty="0"/>
          </a:p>
        </p:txBody>
      </p:sp>
      <p:sp>
        <p:nvSpPr>
          <p:cNvPr id="4" name="Date Placeholder 3"/>
          <p:cNvSpPr>
            <a:spLocks noGrp="1"/>
          </p:cNvSpPr>
          <p:nvPr>
            <p:ph type="dt" sz="half" idx="2"/>
          </p:nvPr>
        </p:nvSpPr>
        <p:spPr>
          <a:xfrm>
            <a:off x="6003633" y="6408109"/>
            <a:ext cx="184731"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endParaRPr lang="en-US" dirty="0"/>
          </a:p>
        </p:txBody>
      </p:sp>
      <p:sp>
        <p:nvSpPr>
          <p:cNvPr id="6" name="Slide Number Placeholder 5"/>
          <p:cNvSpPr>
            <a:spLocks noGrp="1"/>
          </p:cNvSpPr>
          <p:nvPr>
            <p:ph type="sldNum" sz="quarter" idx="4"/>
          </p:nvPr>
        </p:nvSpPr>
        <p:spPr>
          <a:xfrm>
            <a:off x="10789341" y="6408109"/>
            <a:ext cx="184730"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75105F9F-A147-4999-9337-ABC437A27969}" type="slidenum">
              <a:rPr lang="en-US" smtClean="0"/>
              <a:pPr/>
              <a:t>‹#›</a:t>
            </a:fld>
            <a:endParaRPr lang="en-US"/>
          </a:p>
        </p:txBody>
      </p:sp>
      <p:sp>
        <p:nvSpPr>
          <p:cNvPr id="7" name="Content Placeholder 2"/>
          <p:cNvSpPr txBox="1">
            <a:spLocks/>
          </p:cNvSpPr>
          <p:nvPr/>
        </p:nvSpPr>
        <p:spPr>
          <a:xfrm>
            <a:off x="1217931" y="1828800"/>
            <a:ext cx="9756141"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marL="274320" lvl="0" indent="-228600" algn="l" defTabSz="914400" rtl="0" eaLnBrk="1" latinLnBrk="0" hangingPunct="1">
              <a:lnSpc>
                <a:spcPct val="114000"/>
              </a:lnSpc>
              <a:spcBef>
                <a:spcPts val="900"/>
              </a:spcBef>
              <a:buClr>
                <a:schemeClr val="tx1"/>
              </a:buClr>
              <a:buSzPct val="80000"/>
              <a:buFont typeface="Arial" pitchFamily="34" charset="0"/>
              <a:buChar char="•"/>
            </a:pPr>
            <a:r>
              <a:rPr lang="en-US" sz="3600" kern="1200" dirty="0" smtClean="0">
                <a:solidFill>
                  <a:schemeClr val="tx1">
                    <a:lumMod val="75000"/>
                  </a:schemeClr>
                </a:solidFill>
                <a:latin typeface="Calibri" panose="020F0502020204030204" pitchFamily="34" charset="0"/>
                <a:ea typeface="+mn-ea"/>
                <a:cs typeface="Calibri" panose="020F0502020204030204" pitchFamily="34" charset="0"/>
              </a:rPr>
              <a:t>Edit Master text styles</a:t>
            </a:r>
          </a:p>
          <a:p>
            <a:pPr marL="573088" lvl="1" indent="-228600" algn="l" defTabSz="914400" rtl="0" eaLnBrk="1" latinLnBrk="0" hangingPunct="1">
              <a:lnSpc>
                <a:spcPct val="114000"/>
              </a:lnSpc>
              <a:spcBef>
                <a:spcPts val="300"/>
              </a:spcBef>
              <a:buClr>
                <a:schemeClr val="tx1"/>
              </a:buClr>
              <a:buSzPct val="80000"/>
              <a:buFont typeface="Wingdings" panose="05000000000000000000" pitchFamily="2" charset="2"/>
              <a:buChar char="§"/>
            </a:pPr>
            <a:r>
              <a:rPr lang="en-US" sz="3000" kern="1200" dirty="0" smtClean="0">
                <a:solidFill>
                  <a:schemeClr val="tx1">
                    <a:lumMod val="75000"/>
                  </a:schemeClr>
                </a:solidFill>
                <a:latin typeface="Calibri" panose="020F0502020204030204" pitchFamily="34" charset="0"/>
                <a:ea typeface="+mn-ea"/>
                <a:cs typeface="Calibri" panose="020F0502020204030204" pitchFamily="34" charset="0"/>
              </a:rPr>
              <a:t>Second level</a:t>
            </a:r>
          </a:p>
          <a:p>
            <a:pPr marL="854075" lvl="2" indent="-228600" algn="l" defTabSz="914400" rtl="0" eaLnBrk="1" latinLnBrk="0" hangingPunct="1">
              <a:lnSpc>
                <a:spcPct val="114000"/>
              </a:lnSpc>
              <a:spcBef>
                <a:spcPts val="0"/>
              </a:spcBef>
              <a:buClr>
                <a:schemeClr val="tx1"/>
              </a:buClr>
              <a:buSzPct val="80000"/>
              <a:buFont typeface="Arial" pitchFamily="34" charset="0"/>
              <a:buChar char="•"/>
            </a:pPr>
            <a:r>
              <a:rPr lang="en-US" sz="2400" kern="1200" dirty="0" smtClean="0">
                <a:solidFill>
                  <a:schemeClr val="tx1">
                    <a:lumMod val="75000"/>
                  </a:schemeClr>
                </a:solidFill>
                <a:latin typeface="Calibri" panose="020F0502020204030204" pitchFamily="34" charset="0"/>
                <a:ea typeface="+mn-ea"/>
                <a:cs typeface="Calibri" panose="020F0502020204030204" pitchFamily="34" charset="0"/>
              </a:rPr>
              <a:t>Third level</a:t>
            </a:r>
          </a:p>
          <a:p>
            <a:pPr marL="960120" lvl="3"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Fourth level</a:t>
            </a:r>
          </a:p>
          <a:p>
            <a:pPr marL="1188720" lvl="4"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Fifth level</a:t>
            </a:r>
            <a:endParaRPr lang="en-US" sz="2000" kern="1200" dirty="0">
              <a:solidFill>
                <a:schemeClr val="tx1">
                  <a:lumMod val="75000"/>
                </a:schemeClr>
              </a:solidFill>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78598655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665"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31859C"/>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1066800"/>
            <a:ext cx="4262438" cy="1736646"/>
          </a:xfrm>
          <a:prstGeom prst="roundRect">
            <a:avLst/>
          </a:prstGeom>
          <a:solidFill>
            <a:srgbClr val="FFFFFF"/>
          </a:solidFill>
          <a:ln w="6350">
            <a:solidFill>
              <a:schemeClr val="accent1"/>
            </a:solidFill>
          </a:ln>
          <a:effectLst>
            <a:outerShdw blurRad="50800" dist="38100" dir="2700000" algn="tl" rotWithShape="0">
              <a:prstClr val="black">
                <a:alpha val="40000"/>
              </a:prstClr>
            </a:outerShdw>
          </a:effectLst>
        </p:spPr>
        <p:txBody>
          <a:bodyPr wrap="none" anchor="t" anchorCtr="0">
            <a:spAutoFit/>
          </a:bodyPr>
          <a:lstStyle/>
          <a:p>
            <a:pPr algn="l"/>
            <a:r>
              <a:rPr lang="en-US" b="1" dirty="0" smtClean="0">
                <a:solidFill>
                  <a:srgbClr val="0070C0"/>
                </a:solidFill>
                <a:effectLst/>
                <a:latin typeface="Palatino Linotype" pitchFamily="18" charset="0"/>
              </a:rPr>
              <a:t>Seneca’s</a:t>
            </a:r>
            <a:br>
              <a:rPr lang="en-US" b="1" dirty="0" smtClean="0">
                <a:solidFill>
                  <a:srgbClr val="0070C0"/>
                </a:solidFill>
                <a:effectLst/>
                <a:latin typeface="Palatino Linotype" pitchFamily="18" charset="0"/>
              </a:rPr>
            </a:br>
            <a:r>
              <a:rPr lang="en-US" b="1" i="1" dirty="0" smtClean="0">
                <a:solidFill>
                  <a:srgbClr val="0070C0"/>
                </a:solidFill>
                <a:effectLst/>
                <a:latin typeface="Palatino Linotype" pitchFamily="18" charset="0"/>
              </a:rPr>
              <a:t>Phaedra</a:t>
            </a:r>
            <a:r>
              <a:rPr lang="en-US" b="1" dirty="0" smtClean="0">
                <a:solidFill>
                  <a:srgbClr val="0070C0"/>
                </a:solidFill>
                <a:effectLst/>
                <a:latin typeface="Palatino Linotype" pitchFamily="18" charset="0"/>
              </a:rPr>
              <a:t>, or. . .</a:t>
            </a:r>
            <a:endParaRPr lang="en-US" b="1" i="1" dirty="0">
              <a:solidFill>
                <a:srgbClr val="0070C0"/>
              </a:solidFill>
              <a:effectLst/>
              <a:latin typeface="Palatino Linotype" pitchFamily="18" charset="0"/>
            </a:endParaRPr>
          </a:p>
        </p:txBody>
      </p:sp>
      <p:sp>
        <p:nvSpPr>
          <p:cNvPr id="3" name="Subtitle 2"/>
          <p:cNvSpPr>
            <a:spLocks noGrp="1"/>
          </p:cNvSpPr>
          <p:nvPr>
            <p:ph type="subTitle" idx="1"/>
          </p:nvPr>
        </p:nvSpPr>
        <p:spPr>
          <a:xfrm>
            <a:off x="5710238" y="4554200"/>
            <a:ext cx="4964821" cy="1446550"/>
          </a:xfrm>
          <a:noFill/>
          <a:ln w="6350">
            <a:noFill/>
          </a:ln>
          <a:effectLst/>
        </p:spPr>
        <p:txBody>
          <a:bodyPr vert="horz" wrap="none" lIns="91440" tIns="45720" rIns="91440" bIns="45720" rtlCol="0" anchor="t" anchorCtr="0">
            <a:spAutoFit/>
          </a:bodyPr>
          <a:lstStyle/>
          <a:p>
            <a:pPr algn="r">
              <a:spcBef>
                <a:spcPct val="0"/>
              </a:spcBef>
            </a:pPr>
            <a:r>
              <a:rPr lang="en-US" sz="4400" b="0" dirty="0">
                <a:solidFill>
                  <a:srgbClr val="CC3300"/>
                </a:solidFill>
                <a:effectLst>
                  <a:outerShdw blurRad="38100" dist="25400" dir="2700000" algn="tl">
                    <a:srgbClr val="000000">
                      <a:alpha val="43137"/>
                    </a:srgbClr>
                  </a:outerShdw>
                </a:effectLst>
                <a:latin typeface="Rusticana LT Std Roman" pitchFamily="50" charset="0"/>
                <a:ea typeface="Kozuka Gothic Pro H" pitchFamily="34" charset="-128"/>
                <a:cs typeface="Levenim MT" pitchFamily="2" charset="-79"/>
              </a:rPr>
              <a:t>“The Explosion</a:t>
            </a:r>
            <a:br>
              <a:rPr lang="en-US" sz="4400" b="0" dirty="0">
                <a:solidFill>
                  <a:srgbClr val="CC3300"/>
                </a:solidFill>
                <a:effectLst>
                  <a:outerShdw blurRad="38100" dist="25400" dir="2700000" algn="tl">
                    <a:srgbClr val="000000">
                      <a:alpha val="43137"/>
                    </a:srgbClr>
                  </a:outerShdw>
                </a:effectLst>
                <a:latin typeface="Rusticana LT Std Roman" pitchFamily="50" charset="0"/>
                <a:ea typeface="Kozuka Gothic Pro H" pitchFamily="34" charset="-128"/>
                <a:cs typeface="Levenim MT" pitchFamily="2" charset="-79"/>
              </a:rPr>
            </a:br>
            <a:r>
              <a:rPr lang="en-US" sz="4400" b="0" dirty="0">
                <a:solidFill>
                  <a:srgbClr val="CC3300"/>
                </a:solidFill>
                <a:effectLst>
                  <a:outerShdw blurRad="38100" dist="25400" dir="2700000" algn="tl">
                    <a:srgbClr val="000000">
                      <a:alpha val="43137"/>
                    </a:srgbClr>
                  </a:outerShdw>
                </a:effectLst>
                <a:latin typeface="Rusticana LT Std Roman" pitchFamily="50" charset="0"/>
                <a:ea typeface="Kozuka Gothic Pro H" pitchFamily="34" charset="-128"/>
                <a:cs typeface="Levenim MT" pitchFamily="2" charset="-79"/>
              </a:rPr>
              <a:t>of </a:t>
            </a:r>
            <a:r>
              <a:rPr lang="en-US" sz="4400" b="0">
                <a:solidFill>
                  <a:srgbClr val="CC3300"/>
                </a:solidFill>
                <a:effectLst>
                  <a:outerShdw blurRad="38100" dist="25400" dir="2700000" algn="tl">
                    <a:srgbClr val="000000">
                      <a:alpha val="43137"/>
                    </a:srgbClr>
                  </a:outerShdw>
                </a:effectLst>
                <a:latin typeface="Rusticana LT Std Roman" pitchFamily="50" charset="0"/>
                <a:ea typeface="Kozuka Gothic Pro H" pitchFamily="34" charset="-128"/>
                <a:cs typeface="Levenim MT" pitchFamily="2" charset="-79"/>
              </a:rPr>
              <a:t>Evil</a:t>
            </a:r>
            <a:r>
              <a:rPr lang="en-US" sz="4400" b="0" smtClean="0">
                <a:solidFill>
                  <a:srgbClr val="CC3300"/>
                </a:solidFill>
                <a:effectLst>
                  <a:outerShdw blurRad="38100" dist="25400" dir="2700000" algn="tl">
                    <a:srgbClr val="000000">
                      <a:alpha val="43137"/>
                    </a:srgbClr>
                  </a:outerShdw>
                </a:effectLst>
                <a:latin typeface="Rusticana LT Std Roman" pitchFamily="50" charset="0"/>
                <a:ea typeface="Kozuka Gothic Pro H" pitchFamily="34" charset="-128"/>
                <a:cs typeface="Levenim MT" pitchFamily="2" charset="-79"/>
              </a:rPr>
              <a:t>” 1</a:t>
            </a:r>
            <a:endParaRPr lang="en-US" sz="4400" b="0" dirty="0">
              <a:solidFill>
                <a:srgbClr val="CC3300"/>
              </a:solidFill>
              <a:effectLst>
                <a:outerShdw blurRad="38100" dist="25400" dir="2700000" algn="tl">
                  <a:srgbClr val="000000">
                    <a:alpha val="43137"/>
                  </a:srgbClr>
                </a:outerShdw>
              </a:effectLst>
              <a:latin typeface="Rusticana LT Std Roman" pitchFamily="50" charset="0"/>
              <a:ea typeface="Kozuka Gothic Pro H" pitchFamily="34" charset="-128"/>
              <a:cs typeface="Levenim MT" pitchFamily="2" charset="-79"/>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1301" y="3962400"/>
            <a:ext cx="1757363" cy="203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6846" y="1066800"/>
            <a:ext cx="3829050" cy="29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3293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962411" y="1371600"/>
            <a:ext cx="8267178" cy="2349579"/>
          </a:xfrm>
          <a:prstGeom prst="roundRect">
            <a:avLst/>
          </a:prstGeom>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anchor="ctr" anchorCtr="0">
            <a:spAutoFit/>
          </a:bodyPr>
          <a:lstStyle/>
          <a:p>
            <a:pPr algn="ctr">
              <a:spcAft>
                <a:spcPts val="600"/>
              </a:spcAft>
            </a:pPr>
            <a:r>
              <a:rPr lang="en-US" sz="3200" spc="100" dirty="0" smtClean="0">
                <a:latin typeface="Calibri" panose="020F0502020204030204" pitchFamily="34" charset="0"/>
                <a:cs typeface="Calibri" panose="020F0502020204030204" pitchFamily="34" charset="0"/>
              </a:rPr>
              <a:t>“Captive Greece took its </a:t>
            </a:r>
            <a:r>
              <a:rPr lang="en-US" sz="3200" spc="100" dirty="0">
                <a:latin typeface="Calibri" panose="020F0502020204030204" pitchFamily="34" charset="0"/>
                <a:cs typeface="Calibri" panose="020F0502020204030204" pitchFamily="34" charset="0"/>
              </a:rPr>
              <a:t>wild </a:t>
            </a:r>
            <a:r>
              <a:rPr lang="en-US" sz="3200" spc="100" dirty="0" smtClean="0">
                <a:latin typeface="Calibri" panose="020F0502020204030204" pitchFamily="34" charset="0"/>
                <a:cs typeface="Calibri" panose="020F0502020204030204" pitchFamily="34" charset="0"/>
              </a:rPr>
              <a:t>conqueror captive, </a:t>
            </a:r>
            <a:r>
              <a:rPr lang="en-US" sz="3200" spc="100" dirty="0">
                <a:latin typeface="Calibri" panose="020F0502020204030204" pitchFamily="34" charset="0"/>
                <a:cs typeface="Calibri" panose="020F0502020204030204" pitchFamily="34" charset="0"/>
              </a:rPr>
              <a:t>and </a:t>
            </a:r>
            <a:r>
              <a:rPr lang="en-US" sz="3200" spc="100" dirty="0" smtClean="0">
                <a:latin typeface="Calibri" panose="020F0502020204030204" pitchFamily="34" charset="0"/>
                <a:cs typeface="Calibri" panose="020F0502020204030204" pitchFamily="34" charset="0"/>
              </a:rPr>
              <a:t>civilized the savage land of the Latins.” </a:t>
            </a:r>
            <a:r>
              <a:rPr lang="en-US" sz="3200" spc="100" dirty="0">
                <a:latin typeface="Calibri" panose="020F0502020204030204" pitchFamily="34" charset="0"/>
                <a:cs typeface="Calibri" panose="020F0502020204030204" pitchFamily="34" charset="0"/>
              </a:rPr>
              <a:t>(p. 276)</a:t>
            </a:r>
            <a:r>
              <a:rPr lang="en-US" sz="2800" dirty="0">
                <a:latin typeface="Calibri" panose="020F0502020204030204" pitchFamily="34" charset="0"/>
                <a:cs typeface="Calibri" panose="020F0502020204030204" pitchFamily="34" charset="0"/>
              </a:rPr>
              <a:t/>
            </a:r>
            <a:br>
              <a:rPr lang="en-US" sz="2800" dirty="0">
                <a:latin typeface="Calibri" panose="020F0502020204030204" pitchFamily="34" charset="0"/>
                <a:cs typeface="Calibri" panose="020F0502020204030204" pitchFamily="34" charset="0"/>
              </a:rPr>
            </a:br>
            <a:r>
              <a:rPr lang="en-US" i="1" dirty="0">
                <a:latin typeface="Calibri" panose="020F0502020204030204" pitchFamily="34" charset="0"/>
                <a:cs typeface="Calibri" panose="020F0502020204030204" pitchFamily="34" charset="0"/>
              </a:rPr>
              <a:t>Graecia </a:t>
            </a:r>
            <a:r>
              <a:rPr lang="en-US" i="1" dirty="0" err="1">
                <a:latin typeface="Calibri" panose="020F0502020204030204" pitchFamily="34" charset="0"/>
                <a:cs typeface="Calibri" panose="020F0502020204030204" pitchFamily="34" charset="0"/>
              </a:rPr>
              <a:t>capta</a:t>
            </a:r>
            <a:r>
              <a:rPr lang="en-US" i="1" dirty="0">
                <a:latin typeface="Calibri" panose="020F0502020204030204" pitchFamily="34" charset="0"/>
                <a:cs typeface="Calibri" panose="020F0502020204030204" pitchFamily="34" charset="0"/>
              </a:rPr>
              <a:t> </a:t>
            </a:r>
            <a:r>
              <a:rPr lang="en-US" i="1" dirty="0" err="1">
                <a:latin typeface="Calibri" panose="020F0502020204030204" pitchFamily="34" charset="0"/>
                <a:cs typeface="Calibri" panose="020F0502020204030204" pitchFamily="34" charset="0"/>
              </a:rPr>
              <a:t>ferum</a:t>
            </a:r>
            <a:r>
              <a:rPr lang="en-US" i="1" dirty="0">
                <a:latin typeface="Calibri" panose="020F0502020204030204" pitchFamily="34" charset="0"/>
                <a:cs typeface="Calibri" panose="020F0502020204030204" pitchFamily="34" charset="0"/>
              </a:rPr>
              <a:t> </a:t>
            </a:r>
            <a:r>
              <a:rPr lang="en-US" i="1" dirty="0" err="1">
                <a:latin typeface="Calibri" panose="020F0502020204030204" pitchFamily="34" charset="0"/>
                <a:cs typeface="Calibri" panose="020F0502020204030204" pitchFamily="34" charset="0"/>
              </a:rPr>
              <a:t>uictorem</a:t>
            </a:r>
            <a:r>
              <a:rPr lang="en-US" i="1" dirty="0">
                <a:latin typeface="Calibri" panose="020F0502020204030204" pitchFamily="34" charset="0"/>
                <a:cs typeface="Calibri" panose="020F0502020204030204" pitchFamily="34" charset="0"/>
              </a:rPr>
              <a:t> </a:t>
            </a:r>
            <a:r>
              <a:rPr lang="en-US" i="1" dirty="0" err="1">
                <a:latin typeface="Calibri" panose="020F0502020204030204" pitchFamily="34" charset="0"/>
                <a:cs typeface="Calibri" panose="020F0502020204030204" pitchFamily="34" charset="0"/>
              </a:rPr>
              <a:t>cepit</a:t>
            </a:r>
            <a:r>
              <a:rPr lang="en-US" i="1" dirty="0">
                <a:latin typeface="Calibri" panose="020F0502020204030204" pitchFamily="34" charset="0"/>
                <a:cs typeface="Calibri" panose="020F0502020204030204" pitchFamily="34" charset="0"/>
              </a:rPr>
              <a:t> et </a:t>
            </a:r>
            <a:r>
              <a:rPr lang="en-US" i="1" dirty="0" err="1">
                <a:latin typeface="Calibri" panose="020F0502020204030204" pitchFamily="34" charset="0"/>
                <a:cs typeface="Calibri" panose="020F0502020204030204" pitchFamily="34" charset="0"/>
              </a:rPr>
              <a:t>artes</a:t>
            </a:r>
            <a:r>
              <a:rPr lang="en-US" i="1" dirty="0">
                <a:latin typeface="Calibri" panose="020F0502020204030204" pitchFamily="34" charset="0"/>
                <a:cs typeface="Calibri" panose="020F0502020204030204" pitchFamily="34" charset="0"/>
              </a:rPr>
              <a:t/>
            </a:r>
            <a:br>
              <a:rPr lang="en-US" i="1" dirty="0">
                <a:latin typeface="Calibri" panose="020F0502020204030204" pitchFamily="34" charset="0"/>
                <a:cs typeface="Calibri" panose="020F0502020204030204" pitchFamily="34" charset="0"/>
              </a:rPr>
            </a:br>
            <a:r>
              <a:rPr lang="en-US" i="1" dirty="0" err="1">
                <a:latin typeface="Calibri" panose="020F0502020204030204" pitchFamily="34" charset="0"/>
                <a:cs typeface="Calibri" panose="020F0502020204030204" pitchFamily="34" charset="0"/>
              </a:rPr>
              <a:t>intulit</a:t>
            </a:r>
            <a:r>
              <a:rPr lang="en-US" i="1" dirty="0">
                <a:latin typeface="Calibri" panose="020F0502020204030204" pitchFamily="34" charset="0"/>
                <a:cs typeface="Calibri" panose="020F0502020204030204" pitchFamily="34" charset="0"/>
              </a:rPr>
              <a:t> </a:t>
            </a:r>
            <a:r>
              <a:rPr lang="en-US" i="1" dirty="0" err="1">
                <a:latin typeface="Calibri" panose="020F0502020204030204" pitchFamily="34" charset="0"/>
                <a:cs typeface="Calibri" panose="020F0502020204030204" pitchFamily="34" charset="0"/>
              </a:rPr>
              <a:t>agresti</a:t>
            </a:r>
            <a:r>
              <a:rPr lang="en-US" i="1" dirty="0">
                <a:latin typeface="Calibri" panose="020F0502020204030204" pitchFamily="34" charset="0"/>
                <a:cs typeface="Calibri" panose="020F0502020204030204" pitchFamily="34" charset="0"/>
              </a:rPr>
              <a:t> </a:t>
            </a:r>
            <a:r>
              <a:rPr lang="en-US" i="1" dirty="0" err="1">
                <a:latin typeface="Calibri" panose="020F0502020204030204" pitchFamily="34" charset="0"/>
                <a:cs typeface="Calibri" panose="020F0502020204030204" pitchFamily="34" charset="0"/>
              </a:rPr>
              <a:t>Latio</a:t>
            </a:r>
            <a:r>
              <a:rPr lang="en-US" i="1"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(Horace </a:t>
            </a:r>
            <a:r>
              <a:rPr lang="en-US" i="1" dirty="0" smtClean="0">
                <a:latin typeface="Calibri" panose="020F0502020204030204" pitchFamily="34" charset="0"/>
                <a:cs typeface="Calibri" panose="020F0502020204030204" pitchFamily="34" charset="0"/>
              </a:rPr>
              <a:t>Epistles</a:t>
            </a:r>
            <a:r>
              <a:rPr lang="en-US" dirty="0" smtClean="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2.156–7)</a:t>
            </a:r>
          </a:p>
        </p:txBody>
      </p:sp>
      <p:sp>
        <p:nvSpPr>
          <p:cNvPr id="2" name="TextBox 1"/>
          <p:cNvSpPr txBox="1"/>
          <p:nvPr/>
        </p:nvSpPr>
        <p:spPr>
          <a:xfrm>
            <a:off x="4114849" y="4289286"/>
            <a:ext cx="3962302" cy="1138773"/>
          </a:xfrm>
          <a:prstGeom prst="rect">
            <a:avLst/>
          </a:prstGeom>
          <a:no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sz="3600" dirty="0">
                <a:latin typeface="Rusticana LT Std Roman" pitchFamily="50" charset="0"/>
              </a:rPr>
              <a:t>mos maiorum</a:t>
            </a:r>
            <a:r>
              <a:rPr lang="en-US" sz="3200" dirty="0"/>
              <a:t/>
            </a:r>
            <a:br>
              <a:rPr lang="en-US" sz="3200" dirty="0"/>
            </a:br>
            <a:r>
              <a:rPr lang="en-US" sz="3200" dirty="0">
                <a:latin typeface="Calibri" panose="020F0502020204030204" pitchFamily="34" charset="0"/>
                <a:cs typeface="Calibri" panose="020F0502020204030204" pitchFamily="34" charset="0"/>
              </a:rPr>
              <a:t>“way of the ancestors”</a:t>
            </a:r>
          </a:p>
        </p:txBody>
      </p:sp>
    </p:spTree>
    <p:extLst>
      <p:ext uri="{BB962C8B-B14F-4D97-AF65-F5344CB8AC3E}">
        <p14:creationId xmlns:p14="http://schemas.microsoft.com/office/powerpoint/2010/main" val="974224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8343" y="967521"/>
            <a:ext cx="8815315" cy="4528868"/>
          </a:xfrm>
          <a:prstGeom prst="rect">
            <a:avLst/>
          </a:prstGeom>
        </p:spPr>
      </p:pic>
      <p:sp>
        <p:nvSpPr>
          <p:cNvPr id="8" name="TextBox 7"/>
          <p:cNvSpPr txBox="1"/>
          <p:nvPr/>
        </p:nvSpPr>
        <p:spPr>
          <a:xfrm>
            <a:off x="2032740" y="5816881"/>
            <a:ext cx="8126519" cy="519822"/>
          </a:xfrm>
          <a:prstGeom prst="rect">
            <a:avLst/>
          </a:prstGeom>
          <a:noFill/>
        </p:spPr>
        <p:txBody>
          <a:bodyPr wrap="none" rtlCol="0">
            <a:spAutoFit/>
          </a:bodyPr>
          <a:lstStyle/>
          <a:p>
            <a:pPr algn="ctr">
              <a:lnSpc>
                <a:spcPct val="125000"/>
              </a:lnSpc>
            </a:pPr>
            <a:r>
              <a:rPr lang="en-US" sz="2400" dirty="0" smtClean="0">
                <a:solidFill>
                  <a:srgbClr val="737373"/>
                </a:solidFill>
                <a:latin typeface="Calibri" panose="020F0502020204030204" pitchFamily="34" charset="0"/>
                <a:cs typeface="Calibri" panose="020F0502020204030204" pitchFamily="34" charset="0"/>
              </a:rPr>
              <a:t>Theater of Pompey, Rome (55 BCE). Reconstruction (Wikipedia) </a:t>
            </a:r>
          </a:p>
        </p:txBody>
      </p:sp>
    </p:spTree>
    <p:extLst>
      <p:ext uri="{BB962C8B-B14F-4D97-AF65-F5344CB8AC3E}">
        <p14:creationId xmlns:p14="http://schemas.microsoft.com/office/powerpoint/2010/main" val="3344820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Roman Drama: </a:t>
            </a:r>
            <a:r>
              <a:rPr lang="en-US" i="1" dirty="0" err="1" smtClean="0"/>
              <a:t>Fabula</a:t>
            </a:r>
            <a:r>
              <a:rPr lang="en-US" dirty="0" smtClean="0"/>
              <a:t>. . .</a:t>
            </a:r>
            <a:endParaRPr lang="en-US" dirty="0"/>
          </a:p>
        </p:txBody>
      </p:sp>
      <p:sp>
        <p:nvSpPr>
          <p:cNvPr id="6" name="Text Placeholder 5"/>
          <p:cNvSpPr>
            <a:spLocks noGrp="1"/>
          </p:cNvSpPr>
          <p:nvPr>
            <p:ph type="body" idx="1"/>
          </p:nvPr>
        </p:nvSpPr>
        <p:spPr/>
        <p:txBody>
          <a:bodyPr/>
          <a:lstStyle/>
          <a:p>
            <a:r>
              <a:rPr lang="en-US" dirty="0" smtClean="0"/>
              <a:t>Comedy, </a:t>
            </a:r>
            <a:r>
              <a:rPr lang="en-US" i="1" dirty="0" err="1" smtClean="0"/>
              <a:t>fabula</a:t>
            </a:r>
            <a:r>
              <a:rPr lang="en-US" i="1" dirty="0" smtClean="0"/>
              <a:t>...</a:t>
            </a:r>
            <a:endParaRPr lang="en-US" i="1" dirty="0"/>
          </a:p>
        </p:txBody>
      </p:sp>
      <p:sp>
        <p:nvSpPr>
          <p:cNvPr id="7" name="Content Placeholder 6"/>
          <p:cNvSpPr>
            <a:spLocks noGrp="1"/>
          </p:cNvSpPr>
          <p:nvPr>
            <p:ph sz="half" idx="2"/>
          </p:nvPr>
        </p:nvSpPr>
        <p:spPr/>
        <p:txBody>
          <a:bodyPr>
            <a:normAutofit fontScale="70000" lnSpcReduction="20000"/>
          </a:bodyPr>
          <a:lstStyle/>
          <a:p>
            <a:r>
              <a:rPr lang="en-US" i="1" dirty="0" err="1" smtClean="0"/>
              <a:t>Palliata</a:t>
            </a:r>
            <a:endParaRPr lang="en-US" i="1" dirty="0" smtClean="0"/>
          </a:p>
          <a:p>
            <a:pPr lvl="1"/>
            <a:r>
              <a:rPr lang="en-US" i="1" dirty="0" smtClean="0"/>
              <a:t>himation</a:t>
            </a:r>
            <a:r>
              <a:rPr lang="en-US" dirty="0" smtClean="0"/>
              <a:t> – i.e., Greek – comedy</a:t>
            </a:r>
          </a:p>
          <a:p>
            <a:r>
              <a:rPr lang="en-US" i="1" dirty="0" err="1" smtClean="0"/>
              <a:t>Togata</a:t>
            </a:r>
            <a:endParaRPr lang="en-US" i="1" dirty="0" smtClean="0"/>
          </a:p>
          <a:p>
            <a:pPr lvl="1"/>
            <a:r>
              <a:rPr lang="en-US" dirty="0" smtClean="0"/>
              <a:t>“toga” – i.e., Italian comedy</a:t>
            </a:r>
          </a:p>
          <a:p>
            <a:r>
              <a:rPr lang="en-US" i="1" dirty="0" err="1" smtClean="0"/>
              <a:t>Trabeata</a:t>
            </a:r>
            <a:endParaRPr lang="en-US" i="1" dirty="0" smtClean="0"/>
          </a:p>
          <a:p>
            <a:pPr lvl="1"/>
            <a:r>
              <a:rPr lang="en-US" dirty="0" smtClean="0"/>
              <a:t>upper-class comedy</a:t>
            </a:r>
          </a:p>
          <a:p>
            <a:r>
              <a:rPr lang="en-US" i="1" dirty="0" err="1" smtClean="0"/>
              <a:t>Mimus</a:t>
            </a:r>
            <a:endParaRPr lang="en-US" dirty="0" smtClean="0"/>
          </a:p>
          <a:p>
            <a:pPr lvl="1"/>
            <a:r>
              <a:rPr lang="en-US" dirty="0" smtClean="0"/>
              <a:t>popular farce</a:t>
            </a:r>
          </a:p>
        </p:txBody>
      </p:sp>
      <p:sp>
        <p:nvSpPr>
          <p:cNvPr id="8" name="Text Placeholder 7"/>
          <p:cNvSpPr>
            <a:spLocks noGrp="1"/>
          </p:cNvSpPr>
          <p:nvPr>
            <p:ph type="body" sz="quarter" idx="3"/>
          </p:nvPr>
        </p:nvSpPr>
        <p:spPr/>
        <p:txBody>
          <a:bodyPr/>
          <a:lstStyle/>
          <a:p>
            <a:r>
              <a:rPr lang="en-US" dirty="0"/>
              <a:t>Tragedy, </a:t>
            </a:r>
            <a:r>
              <a:rPr lang="en-US" i="1" dirty="0" err="1" smtClean="0"/>
              <a:t>fabula</a:t>
            </a:r>
            <a:r>
              <a:rPr lang="en-US" i="1" dirty="0" smtClean="0"/>
              <a:t>...</a:t>
            </a:r>
            <a:endParaRPr lang="en-US" dirty="0"/>
          </a:p>
        </p:txBody>
      </p:sp>
      <p:sp>
        <p:nvSpPr>
          <p:cNvPr id="9" name="Content Placeholder 8"/>
          <p:cNvSpPr>
            <a:spLocks noGrp="1"/>
          </p:cNvSpPr>
          <p:nvPr>
            <p:ph sz="quarter" idx="4"/>
          </p:nvPr>
        </p:nvSpPr>
        <p:spPr/>
        <p:txBody>
          <a:bodyPr>
            <a:normAutofit fontScale="70000" lnSpcReduction="20000"/>
          </a:bodyPr>
          <a:lstStyle/>
          <a:p>
            <a:r>
              <a:rPr lang="en-US" i="1" dirty="0" smtClean="0"/>
              <a:t>Crepidata</a:t>
            </a:r>
          </a:p>
          <a:p>
            <a:pPr lvl="1"/>
            <a:r>
              <a:rPr lang="en-US" dirty="0" smtClean="0"/>
              <a:t>“</a:t>
            </a:r>
            <a:r>
              <a:rPr lang="en-US" dirty="0"/>
              <a:t>buskin </a:t>
            </a:r>
            <a:r>
              <a:rPr lang="en-US" dirty="0" smtClean="0"/>
              <a:t>drama” – i.e., tragedy based on Greek myth</a:t>
            </a:r>
          </a:p>
          <a:p>
            <a:r>
              <a:rPr lang="en-US" i="1" dirty="0" smtClean="0"/>
              <a:t>Praetexta</a:t>
            </a:r>
          </a:p>
          <a:p>
            <a:pPr lvl="1"/>
            <a:r>
              <a:rPr lang="en-US" dirty="0" smtClean="0"/>
              <a:t>“fringed-toga drama” – i.e., Roman history play</a:t>
            </a:r>
          </a:p>
          <a:p>
            <a:r>
              <a:rPr lang="en-US" dirty="0" smtClean="0"/>
              <a:t>Pantomime</a:t>
            </a:r>
          </a:p>
          <a:p>
            <a:pPr lvl="1"/>
            <a:r>
              <a:rPr lang="en-US" dirty="0" smtClean="0"/>
              <a:t>narrative dance, chorus accompaniment, mythological plots</a:t>
            </a:r>
          </a:p>
        </p:txBody>
      </p:sp>
      <p:grpSp>
        <p:nvGrpSpPr>
          <p:cNvPr id="2" name="Group 1"/>
          <p:cNvGrpSpPr/>
          <p:nvPr/>
        </p:nvGrpSpPr>
        <p:grpSpPr>
          <a:xfrm>
            <a:off x="3381976" y="2466648"/>
            <a:ext cx="8024578" cy="3537338"/>
            <a:chOff x="3381976" y="2466647"/>
            <a:chExt cx="8024578" cy="3909767"/>
          </a:xfrm>
        </p:grpSpPr>
        <p:sp>
          <p:nvSpPr>
            <p:cNvPr id="25" name="Oval 24"/>
            <p:cNvSpPr/>
            <p:nvPr/>
          </p:nvSpPr>
          <p:spPr>
            <a:xfrm>
              <a:off x="5715000" y="2466647"/>
              <a:ext cx="5691554" cy="2743200"/>
            </a:xfrm>
            <a:prstGeom prst="ellipse">
              <a:avLst/>
            </a:prstGeom>
            <a:ln w="25400">
              <a:solidFill>
                <a:srgbClr val="FF0000"/>
              </a:solidFill>
            </a:ln>
            <a:effectLst>
              <a:outerShdw blurRad="50800" dist="38100" dir="2700000" algn="tl" rotWithShape="0">
                <a:prstClr val="black">
                  <a:alpha val="40000"/>
                </a:prstClr>
              </a:outerShdw>
            </a:effectLst>
          </p:spPr>
          <p:txBody>
            <a:bodyPr wrap="square" rtlCol="0" anchor="ctr" anchorCtr="0">
              <a:spAutoFit/>
            </a:bodyPr>
            <a:lstStyle/>
            <a:p>
              <a:pPr algn="l"/>
              <a:endParaRPr lang="en-US" sz="1800" dirty="0">
                <a:latin typeface="+mn-lt"/>
              </a:endParaRPr>
            </a:p>
          </p:txBody>
        </p:sp>
        <p:cxnSp>
          <p:nvCxnSpPr>
            <p:cNvPr id="26" name="Straight Arrow Connector 25"/>
            <p:cNvCxnSpPr/>
            <p:nvPr/>
          </p:nvCxnSpPr>
          <p:spPr>
            <a:xfrm rot="5400000" flipH="1" flipV="1">
              <a:off x="5393314" y="5036217"/>
              <a:ext cx="842665" cy="762000"/>
            </a:xfrm>
            <a:prstGeom prst="straightConnector1">
              <a:avLst/>
            </a:prstGeom>
            <a:ln w="19050">
              <a:solidFill>
                <a:srgbClr val="FF0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381976" y="5914749"/>
              <a:ext cx="3373680" cy="461665"/>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dirty="0">
                  <a:solidFill>
                    <a:srgbClr val="FF0000"/>
                  </a:solidFill>
                  <a:latin typeface="+mn-lt"/>
                </a:rPr>
                <a:t>ca. 240 BCE-early 100s CE</a:t>
              </a:r>
            </a:p>
          </p:txBody>
        </p:sp>
      </p:grpSp>
    </p:spTree>
    <p:extLst>
      <p:ext uri="{BB962C8B-B14F-4D97-AF65-F5344CB8AC3E}">
        <p14:creationId xmlns:p14="http://schemas.microsoft.com/office/powerpoint/2010/main" val="3312555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95861" y="4207522"/>
            <a:ext cx="707245" cy="1785104"/>
          </a:xfrm>
          <a:prstGeom prst="rect">
            <a:avLst/>
          </a:prstGeom>
          <a:noFill/>
        </p:spPr>
        <p:txBody>
          <a:bodyPr wrap="none" rtlCol="0">
            <a:spAutoFit/>
          </a:bodyPr>
          <a:lstStyle/>
          <a:p>
            <a:pPr algn="ctr">
              <a:lnSpc>
                <a:spcPct val="125000"/>
              </a:lnSpc>
            </a:pPr>
            <a:r>
              <a:rPr lang="en-US" sz="8800" dirty="0" smtClean="0">
                <a:solidFill>
                  <a:srgbClr val="737373"/>
                </a:solidFill>
                <a:latin typeface="Calibri" panose="020F0502020204030204" pitchFamily="34" charset="0"/>
                <a:cs typeface="Calibri" panose="020F0502020204030204" pitchFamily="34" charset="0"/>
              </a:rPr>
              <a:t>?</a:t>
            </a:r>
            <a:endParaRPr lang="en-US" sz="3200" dirty="0" smtClean="0">
              <a:solidFill>
                <a:srgbClr val="737373"/>
              </a:solidFill>
              <a:latin typeface="Calibri" panose="020F0502020204030204" pitchFamily="34" charset="0"/>
              <a:cs typeface="Calibri" panose="020F0502020204030204" pitchFamily="34" charset="0"/>
            </a:endParaRPr>
          </a:p>
        </p:txBody>
      </p:sp>
      <p:sp>
        <p:nvSpPr>
          <p:cNvPr id="2" name="Title 1"/>
          <p:cNvSpPr>
            <a:spLocks noGrp="1"/>
          </p:cNvSpPr>
          <p:nvPr>
            <p:ph type="title"/>
          </p:nvPr>
        </p:nvSpPr>
        <p:spPr/>
        <p:txBody>
          <a:bodyPr/>
          <a:lstStyle/>
          <a:p>
            <a:r>
              <a:rPr lang="en-US" dirty="0" smtClean="0"/>
              <a:t>Tragic Playwrights</a:t>
            </a:r>
            <a:endParaRPr lang="en-US" dirty="0"/>
          </a:p>
        </p:txBody>
      </p:sp>
      <p:sp>
        <p:nvSpPr>
          <p:cNvPr id="6" name="Text Placeholder 5"/>
          <p:cNvSpPr>
            <a:spLocks noGrp="1"/>
          </p:cNvSpPr>
          <p:nvPr>
            <p:ph type="body" idx="1"/>
          </p:nvPr>
        </p:nvSpPr>
        <p:spPr/>
        <p:txBody>
          <a:bodyPr/>
          <a:lstStyle/>
          <a:p>
            <a:r>
              <a:rPr lang="en-US" dirty="0" smtClean="0"/>
              <a:t>Republican</a:t>
            </a:r>
            <a:endParaRPr lang="en-US" dirty="0"/>
          </a:p>
        </p:txBody>
      </p:sp>
      <p:sp>
        <p:nvSpPr>
          <p:cNvPr id="7" name="Content Placeholder 6"/>
          <p:cNvSpPr>
            <a:spLocks noGrp="1"/>
          </p:cNvSpPr>
          <p:nvPr>
            <p:ph sz="half" idx="2"/>
          </p:nvPr>
        </p:nvSpPr>
        <p:spPr/>
        <p:txBody>
          <a:bodyPr>
            <a:normAutofit fontScale="92500" lnSpcReduction="20000"/>
          </a:bodyPr>
          <a:lstStyle/>
          <a:p>
            <a:r>
              <a:rPr lang="en-US" dirty="0" smtClean="0"/>
              <a:t>LIVIUS ANDRONICUS</a:t>
            </a:r>
          </a:p>
          <a:p>
            <a:pPr lvl="1"/>
            <a:r>
              <a:rPr lang="en-US" dirty="0" smtClean="0"/>
              <a:t>280/60–200 BCE</a:t>
            </a:r>
          </a:p>
          <a:p>
            <a:r>
              <a:rPr lang="en-US" dirty="0" smtClean="0"/>
              <a:t>Gnaeus NAEVIUS</a:t>
            </a:r>
            <a:endParaRPr lang="en-US" dirty="0"/>
          </a:p>
          <a:p>
            <a:pPr lvl="1"/>
            <a:r>
              <a:rPr lang="en-US" dirty="0"/>
              <a:t>Late 2</a:t>
            </a:r>
            <a:r>
              <a:rPr lang="en-US" baseline="30000" dirty="0"/>
              <a:t>nd</a:t>
            </a:r>
            <a:r>
              <a:rPr lang="en-US" dirty="0"/>
              <a:t> cent. BCE</a:t>
            </a:r>
          </a:p>
          <a:p>
            <a:r>
              <a:rPr lang="en-US" dirty="0"/>
              <a:t>Lucius </a:t>
            </a:r>
            <a:r>
              <a:rPr lang="en-US" dirty="0" smtClean="0"/>
              <a:t>ACCIUS</a:t>
            </a:r>
            <a:endParaRPr lang="en-US" dirty="0"/>
          </a:p>
          <a:p>
            <a:pPr lvl="1"/>
            <a:r>
              <a:rPr lang="en-US" dirty="0" smtClean="0"/>
              <a:t>180–ca. 86 </a:t>
            </a:r>
            <a:r>
              <a:rPr lang="en-US" dirty="0"/>
              <a:t>BCE, child of ex-slaves</a:t>
            </a:r>
          </a:p>
        </p:txBody>
      </p:sp>
      <p:sp>
        <p:nvSpPr>
          <p:cNvPr id="8" name="Text Placeholder 7"/>
          <p:cNvSpPr>
            <a:spLocks noGrp="1"/>
          </p:cNvSpPr>
          <p:nvPr>
            <p:ph type="body" sz="quarter" idx="3"/>
          </p:nvPr>
        </p:nvSpPr>
        <p:spPr/>
        <p:txBody>
          <a:bodyPr/>
          <a:lstStyle/>
          <a:p>
            <a:r>
              <a:rPr lang="en-US" dirty="0" smtClean="0"/>
              <a:t>Imperial</a:t>
            </a:r>
            <a:endParaRPr lang="en-US" dirty="0"/>
          </a:p>
        </p:txBody>
      </p:sp>
      <p:sp>
        <p:nvSpPr>
          <p:cNvPr id="9" name="Content Placeholder 8"/>
          <p:cNvSpPr>
            <a:spLocks noGrp="1"/>
          </p:cNvSpPr>
          <p:nvPr>
            <p:ph sz="quarter" idx="4"/>
          </p:nvPr>
        </p:nvSpPr>
        <p:spPr/>
        <p:txBody>
          <a:bodyPr/>
          <a:lstStyle/>
          <a:p>
            <a:r>
              <a:rPr lang="en-US" dirty="0" smtClean="0"/>
              <a:t>Lucius Annaeus SENECA</a:t>
            </a:r>
          </a:p>
          <a:p>
            <a:pPr lvl="1"/>
            <a:r>
              <a:rPr lang="it-IT" dirty="0" smtClean="0"/>
              <a:t>c</a:t>
            </a:r>
            <a:r>
              <a:rPr lang="en-US" dirty="0" smtClean="0"/>
              <a:t>a</a:t>
            </a:r>
            <a:r>
              <a:rPr lang="it-IT" dirty="0" smtClean="0"/>
              <a:t>. </a:t>
            </a:r>
            <a:r>
              <a:rPr lang="it-IT" dirty="0"/>
              <a:t>4 </a:t>
            </a:r>
            <a:r>
              <a:rPr lang="it-IT" dirty="0" smtClean="0"/>
              <a:t>BC</a:t>
            </a:r>
            <a:r>
              <a:rPr lang="en-US" dirty="0" smtClean="0"/>
              <a:t>E</a:t>
            </a:r>
            <a:r>
              <a:rPr lang="it-IT" dirty="0" smtClean="0"/>
              <a:t>–65</a:t>
            </a:r>
            <a:r>
              <a:rPr lang="en-US" dirty="0" smtClean="0"/>
              <a:t> CE</a:t>
            </a:r>
            <a:endParaRPr lang="en-US" dirty="0"/>
          </a:p>
        </p:txBody>
      </p:sp>
      <p:sp>
        <p:nvSpPr>
          <p:cNvPr id="3" name="TextBox 2"/>
          <p:cNvSpPr txBox="1"/>
          <p:nvPr/>
        </p:nvSpPr>
        <p:spPr>
          <a:xfrm>
            <a:off x="6295060" y="4048150"/>
            <a:ext cx="5287339" cy="2145268"/>
          </a:xfrm>
          <a:prstGeom prst="roundRect">
            <a:avLst/>
          </a:prstGeom>
          <a:noFill/>
        </p:spPr>
        <p:style>
          <a:lnRef idx="2">
            <a:schemeClr val="accent1"/>
          </a:lnRef>
          <a:fillRef idx="1">
            <a:schemeClr val="lt1"/>
          </a:fillRef>
          <a:effectRef idx="0">
            <a:schemeClr val="accent1"/>
          </a:effectRef>
          <a:fontRef idx="minor">
            <a:schemeClr val="dk1"/>
          </a:fontRef>
        </p:style>
        <p:txBody>
          <a:bodyPr wrap="square" rIns="914400" rtlCol="0" anchor="ctr" anchorCtr="0">
            <a:spAutoFit/>
          </a:bodyPr>
          <a:lstStyle/>
          <a:p>
            <a:r>
              <a:rPr lang="en-US" sz="2400" dirty="0" smtClean="0">
                <a:solidFill>
                  <a:srgbClr val="737373"/>
                </a:solidFill>
                <a:latin typeface="Calibri" panose="020F0502020204030204" pitchFamily="34" charset="0"/>
                <a:cs typeface="Calibri" panose="020F0502020204030204" pitchFamily="34" charset="0"/>
              </a:rPr>
              <a:t>“Unlike </a:t>
            </a:r>
            <a:r>
              <a:rPr lang="en-US" sz="2400" dirty="0">
                <a:solidFill>
                  <a:srgbClr val="737373"/>
                </a:solidFill>
                <a:latin typeface="Calibri" panose="020F0502020204030204" pitchFamily="34" charset="0"/>
                <a:cs typeface="Calibri" panose="020F0502020204030204" pitchFamily="34" charset="0"/>
              </a:rPr>
              <a:t>Greek tragedy which emerged in a highly developed cultural setting, tragedy in Rome came at the beginning of </a:t>
            </a:r>
            <a:r>
              <a:rPr lang="en-US" sz="2400" dirty="0" smtClean="0">
                <a:solidFill>
                  <a:srgbClr val="737373"/>
                </a:solidFill>
                <a:latin typeface="Calibri" panose="020F0502020204030204" pitchFamily="34" charset="0"/>
                <a:cs typeface="Calibri" panose="020F0502020204030204" pitchFamily="34" charset="0"/>
              </a:rPr>
              <a:t>literature” (</a:t>
            </a:r>
            <a:r>
              <a:rPr lang="en-US" sz="2400" i="1" dirty="0" smtClean="0">
                <a:solidFill>
                  <a:srgbClr val="737373"/>
                </a:solidFill>
                <a:latin typeface="Calibri" panose="020F0502020204030204" pitchFamily="34" charset="0"/>
                <a:cs typeface="Calibri" panose="020F0502020204030204" pitchFamily="34" charset="0"/>
              </a:rPr>
              <a:t>Brill’s New </a:t>
            </a:r>
            <a:r>
              <a:rPr lang="en-US" sz="2400" i="1" dirty="0" err="1" smtClean="0">
                <a:solidFill>
                  <a:srgbClr val="737373"/>
                </a:solidFill>
                <a:latin typeface="Calibri" panose="020F0502020204030204" pitchFamily="34" charset="0"/>
                <a:cs typeface="Calibri" panose="020F0502020204030204" pitchFamily="34" charset="0"/>
              </a:rPr>
              <a:t>Pauly</a:t>
            </a:r>
            <a:r>
              <a:rPr lang="en-US" sz="2400" dirty="0" smtClean="0">
                <a:solidFill>
                  <a:srgbClr val="737373"/>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4160346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Republican </a:t>
            </a:r>
            <a:r>
              <a:rPr lang="en-US" dirty="0" smtClean="0"/>
              <a:t>Tragedy (ca. 240–27 </a:t>
            </a:r>
            <a:r>
              <a:rPr lang="en-US" cap="small" dirty="0" smtClean="0"/>
              <a:t>bce</a:t>
            </a:r>
            <a:r>
              <a:rPr lang="en-US" dirty="0" smtClean="0"/>
              <a:t>)</a:t>
            </a:r>
            <a:endParaRPr lang="en-US" dirty="0"/>
          </a:p>
        </p:txBody>
      </p:sp>
      <p:sp>
        <p:nvSpPr>
          <p:cNvPr id="3" name="Text Placeholder 2"/>
          <p:cNvSpPr>
            <a:spLocks noGrp="1"/>
          </p:cNvSpPr>
          <p:nvPr>
            <p:ph type="body" idx="1"/>
          </p:nvPr>
        </p:nvSpPr>
        <p:spPr/>
        <p:txBody>
          <a:bodyPr/>
          <a:lstStyle/>
          <a:p>
            <a:r>
              <a:rPr lang="en-US" dirty="0" smtClean="0"/>
              <a:t>Choice </a:t>
            </a:r>
            <a:r>
              <a:rPr lang="en-US" dirty="0"/>
              <a:t>Quotes, Your </a:t>
            </a:r>
            <a:r>
              <a:rPr lang="en-US" dirty="0" smtClean="0"/>
              <a:t>Impressions</a:t>
            </a:r>
            <a:r>
              <a:rPr lang="en-US" dirty="0"/>
              <a:t>....</a:t>
            </a:r>
          </a:p>
        </p:txBody>
      </p:sp>
    </p:spTree>
    <p:extLst>
      <p:ext uri="{BB962C8B-B14F-4D97-AF65-F5344CB8AC3E}">
        <p14:creationId xmlns:p14="http://schemas.microsoft.com/office/powerpoint/2010/main" val="2013350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Crepidata…</a:t>
            </a:r>
            <a:endParaRPr lang="en-US" dirty="0"/>
          </a:p>
        </p:txBody>
      </p:sp>
      <p:sp>
        <p:nvSpPr>
          <p:cNvPr id="3" name="Content Placeholder 2"/>
          <p:cNvSpPr>
            <a:spLocks noGrp="1"/>
          </p:cNvSpPr>
          <p:nvPr>
            <p:ph idx="1"/>
          </p:nvPr>
        </p:nvSpPr>
        <p:spPr/>
        <p:txBody>
          <a:bodyPr>
            <a:normAutofit fontScale="70000" lnSpcReduction="20000"/>
          </a:bodyPr>
          <a:lstStyle/>
          <a:p>
            <a:r>
              <a:rPr lang="pt-BR" i="1" dirty="0" smtClean="0"/>
              <a:t>... maior mihi moles, maius miscendumst malum / qui illius acerbum cor contundam et comprimam</a:t>
            </a:r>
            <a:endParaRPr lang="en-US" i="1" dirty="0" smtClean="0"/>
          </a:p>
          <a:p>
            <a:r>
              <a:rPr lang="en-US" dirty="0" smtClean="0"/>
              <a:t>“Again Thyestes comes, / At Atreus to grabble, now again / Approaches me to rouse me from my calm. / More moil for me! A bigger bane to brew, / That I may crush and crunch his grievous soul!”</a:t>
            </a:r>
          </a:p>
          <a:p>
            <a:pPr lvl="1"/>
            <a:r>
              <a:rPr lang="en-US" dirty="0" smtClean="0"/>
              <a:t>Atreus, in Accius’ </a:t>
            </a:r>
            <a:r>
              <a:rPr lang="en-US" i="1" dirty="0" smtClean="0"/>
              <a:t>Atreus</a:t>
            </a:r>
            <a:r>
              <a:rPr lang="en-US" dirty="0" smtClean="0"/>
              <a:t> frr. 163-166</a:t>
            </a:r>
          </a:p>
          <a:p>
            <a:r>
              <a:rPr lang="en-US" i="1" dirty="0" err="1" smtClean="0"/>
              <a:t>oderint</a:t>
            </a:r>
            <a:r>
              <a:rPr lang="en-US" i="1" dirty="0" smtClean="0"/>
              <a:t> </a:t>
            </a:r>
            <a:r>
              <a:rPr lang="en-US" i="1" dirty="0" err="1" smtClean="0"/>
              <a:t>dum</a:t>
            </a:r>
            <a:r>
              <a:rPr lang="en-US" i="1" dirty="0" smtClean="0"/>
              <a:t> </a:t>
            </a:r>
            <a:r>
              <a:rPr lang="en-US" i="1" dirty="0" err="1" smtClean="0"/>
              <a:t>metuant</a:t>
            </a:r>
            <a:endParaRPr lang="en-US" i="1" dirty="0" smtClean="0"/>
          </a:p>
          <a:p>
            <a:r>
              <a:rPr lang="en-US" dirty="0" smtClean="0"/>
              <a:t>“Let them hate, so long as they fear”</a:t>
            </a:r>
          </a:p>
          <a:p>
            <a:pPr lvl="1"/>
            <a:r>
              <a:rPr lang="en-US" dirty="0" smtClean="0"/>
              <a:t>Atreus, in Accius’ </a:t>
            </a:r>
            <a:r>
              <a:rPr lang="en-US" i="1" dirty="0" smtClean="0"/>
              <a:t>Atreus</a:t>
            </a:r>
            <a:r>
              <a:rPr lang="en-US" dirty="0" smtClean="0"/>
              <a:t> fr. 168)</a:t>
            </a:r>
            <a:endParaRPr lang="en-US" dirty="0"/>
          </a:p>
        </p:txBody>
      </p:sp>
    </p:spTree>
    <p:extLst>
      <p:ext uri="{BB962C8B-B14F-4D97-AF65-F5344CB8AC3E}">
        <p14:creationId xmlns:p14="http://schemas.microsoft.com/office/powerpoint/2010/main" val="329601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Praetextae…</a:t>
            </a:r>
            <a:endParaRPr lang="en-US" dirty="0"/>
          </a:p>
        </p:txBody>
      </p:sp>
      <p:sp>
        <p:nvSpPr>
          <p:cNvPr id="11" name="Content Placeholder 10"/>
          <p:cNvSpPr>
            <a:spLocks noGrp="1"/>
          </p:cNvSpPr>
          <p:nvPr>
            <p:ph idx="1"/>
          </p:nvPr>
        </p:nvSpPr>
        <p:spPr/>
        <p:txBody>
          <a:bodyPr>
            <a:normAutofit fontScale="92500" lnSpcReduction="20000"/>
          </a:bodyPr>
          <a:lstStyle/>
          <a:p>
            <a:r>
              <a:rPr lang="en-US" dirty="0" smtClean="0"/>
              <a:t>“Back to his native land, happy in life never dying”</a:t>
            </a:r>
          </a:p>
          <a:p>
            <a:pPr lvl="1"/>
            <a:r>
              <a:rPr lang="en-US" dirty="0" smtClean="0"/>
              <a:t>Naevius </a:t>
            </a:r>
            <a:r>
              <a:rPr lang="en-US" i="1" dirty="0" err="1" smtClean="0"/>
              <a:t>Clastidium</a:t>
            </a:r>
            <a:r>
              <a:rPr lang="en-US" dirty="0" smtClean="0"/>
              <a:t>, performed 195 BCE?</a:t>
            </a:r>
          </a:p>
          <a:p>
            <a:r>
              <a:rPr lang="en-US" dirty="0" smtClean="0"/>
              <a:t>“It was thus most favorably foretold that the Roman state would be supreme”</a:t>
            </a:r>
          </a:p>
          <a:p>
            <a:pPr lvl="1"/>
            <a:r>
              <a:rPr lang="en-US" dirty="0" smtClean="0"/>
              <a:t>Seer to Tarquin, Accius </a:t>
            </a:r>
            <a:r>
              <a:rPr lang="en-US" i="1" dirty="0" smtClean="0"/>
              <a:t>Brutus</a:t>
            </a:r>
            <a:r>
              <a:rPr lang="en-US" dirty="0" smtClean="0"/>
              <a:t> fr. 38</a:t>
            </a:r>
          </a:p>
          <a:p>
            <a:r>
              <a:rPr lang="en-US" dirty="0" smtClean="0"/>
              <a:t>“Tullius [early Roman king], who for the citizens had made freedom firm”</a:t>
            </a:r>
          </a:p>
          <a:p>
            <a:pPr lvl="1"/>
            <a:r>
              <a:rPr lang="en-US" dirty="0" smtClean="0"/>
              <a:t>Accius </a:t>
            </a:r>
            <a:r>
              <a:rPr lang="en-US" i="1" dirty="0" smtClean="0"/>
              <a:t>Brutus</a:t>
            </a:r>
            <a:r>
              <a:rPr lang="en-US" dirty="0" smtClean="0"/>
              <a:t> fr. 40)</a:t>
            </a:r>
            <a:endParaRPr lang="en-US" dirty="0"/>
          </a:p>
        </p:txBody>
      </p:sp>
    </p:spTree>
    <p:extLst>
      <p:ext uri="{BB962C8B-B14F-4D97-AF65-F5344CB8AC3E}">
        <p14:creationId xmlns:p14="http://schemas.microsoft.com/office/powerpoint/2010/main" val="2453726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fade">
                                      <p:cBhvr>
                                        <p:cTn id="10" dur="500"/>
                                        <p:tgtEl>
                                          <p:spTgt spid="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fade">
                                      <p:cBhvr>
                                        <p:cTn id="15" dur="500"/>
                                        <p:tgtEl>
                                          <p:spTgt spid="11">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xEl>
                                              <p:pRg st="3" end="3"/>
                                            </p:txEl>
                                          </p:spTgt>
                                        </p:tgtEl>
                                        <p:attrNameLst>
                                          <p:attrName>style.visibility</p:attrName>
                                        </p:attrNameLst>
                                      </p:cBhvr>
                                      <p:to>
                                        <p:strVal val="visible"/>
                                      </p:to>
                                    </p:set>
                                    <p:animEffect transition="in" filter="fade">
                                      <p:cBhvr>
                                        <p:cTn id="18" dur="500"/>
                                        <p:tgtEl>
                                          <p:spTgt spid="11">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animEffect transition="in" filter="fade">
                                      <p:cBhvr>
                                        <p:cTn id="23" dur="500"/>
                                        <p:tgtEl>
                                          <p:spTgt spid="11">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5" end="5"/>
                                            </p:txEl>
                                          </p:spTgt>
                                        </p:tgtEl>
                                        <p:attrNameLst>
                                          <p:attrName>style.visibility</p:attrName>
                                        </p:attrNameLst>
                                      </p:cBhvr>
                                      <p:to>
                                        <p:strVal val="visible"/>
                                      </p:to>
                                    </p:set>
                                    <p:animEffect transition="in" filter="fade">
                                      <p:cBhvr>
                                        <p:cTn id="26"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Seneca</a:t>
            </a:r>
            <a:endParaRPr lang="en-US" dirty="0"/>
          </a:p>
        </p:txBody>
      </p:sp>
      <p:sp>
        <p:nvSpPr>
          <p:cNvPr id="3" name="Text Placeholder 2"/>
          <p:cNvSpPr>
            <a:spLocks noGrp="1"/>
          </p:cNvSpPr>
          <p:nvPr>
            <p:ph type="body" idx="1"/>
          </p:nvPr>
        </p:nvSpPr>
        <p:spPr/>
        <p:txBody>
          <a:bodyPr/>
          <a:lstStyle/>
          <a:p>
            <a:r>
              <a:rPr lang="en-US" dirty="0"/>
              <a:t>“The </a:t>
            </a:r>
            <a:r>
              <a:rPr lang="en-US" dirty="0" smtClean="0"/>
              <a:t>Explosion of </a:t>
            </a:r>
            <a:r>
              <a:rPr lang="en-US" dirty="0"/>
              <a:t>Evil”</a:t>
            </a:r>
          </a:p>
        </p:txBody>
      </p:sp>
    </p:spTree>
    <p:extLst>
      <p:ext uri="{BB962C8B-B14F-4D97-AF65-F5344CB8AC3E}">
        <p14:creationId xmlns:p14="http://schemas.microsoft.com/office/powerpoint/2010/main" val="1367834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Seneca (10-65 CE</a:t>
            </a:r>
            <a:r>
              <a:rPr lang="en-US" dirty="0" smtClean="0"/>
              <a:t>)</a:t>
            </a:r>
            <a:endParaRPr lang="en-US" dirty="0"/>
          </a:p>
        </p:txBody>
      </p:sp>
      <p:sp>
        <p:nvSpPr>
          <p:cNvPr id="8" name="Content Placeholder 7"/>
          <p:cNvSpPr>
            <a:spLocks noGrp="1"/>
          </p:cNvSpPr>
          <p:nvPr>
            <p:ph idx="1"/>
          </p:nvPr>
        </p:nvSpPr>
        <p:spPr/>
        <p:txBody>
          <a:bodyPr>
            <a:normAutofit fontScale="77500" lnSpcReduction="20000"/>
          </a:bodyPr>
          <a:lstStyle/>
          <a:p>
            <a:r>
              <a:rPr lang="en-US" dirty="0" smtClean="0"/>
              <a:t>Historical background</a:t>
            </a:r>
          </a:p>
          <a:p>
            <a:pPr lvl="1"/>
            <a:r>
              <a:rPr lang="en-US" dirty="0" smtClean="0"/>
              <a:t>Claudius </a:t>
            </a:r>
            <a:r>
              <a:rPr lang="en-US" sz="2000" dirty="0"/>
              <a:t>(r. 41-54)</a:t>
            </a:r>
          </a:p>
          <a:p>
            <a:pPr lvl="1"/>
            <a:r>
              <a:rPr lang="en-US" dirty="0" smtClean="0"/>
              <a:t>Nero </a:t>
            </a:r>
            <a:r>
              <a:rPr lang="en-US" sz="2200" dirty="0"/>
              <a:t>(r. 54-68)</a:t>
            </a:r>
            <a:endParaRPr lang="en-US" dirty="0" smtClean="0"/>
          </a:p>
          <a:p>
            <a:r>
              <a:rPr lang="en-US" dirty="0" smtClean="0"/>
              <a:t>Biographical notes</a:t>
            </a:r>
          </a:p>
          <a:p>
            <a:pPr lvl="1"/>
            <a:r>
              <a:rPr lang="en-US" dirty="0" smtClean="0"/>
              <a:t>Claudius, Agrippina, Nero</a:t>
            </a:r>
          </a:p>
          <a:p>
            <a:r>
              <a:rPr lang="en-US" dirty="0" smtClean="0"/>
              <a:t>Philosophical interests</a:t>
            </a:r>
          </a:p>
          <a:p>
            <a:pPr lvl="1"/>
            <a:r>
              <a:rPr lang="en-US" dirty="0" smtClean="0"/>
              <a:t>Stoicism</a:t>
            </a:r>
          </a:p>
          <a:p>
            <a:pPr lvl="1"/>
            <a:r>
              <a:rPr lang="en-US" dirty="0" smtClean="0"/>
              <a:t>Epicureanism</a:t>
            </a:r>
          </a:p>
          <a:p>
            <a:r>
              <a:rPr lang="en-US" dirty="0" smtClean="0"/>
              <a:t>Rhetorical dimension</a:t>
            </a:r>
          </a:p>
          <a:p>
            <a:pPr lvl="1"/>
            <a:r>
              <a:rPr lang="en-US" dirty="0" smtClean="0"/>
              <a:t>declamation</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3461" y="2063995"/>
            <a:ext cx="2669692" cy="3061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9678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500"/>
                                        <p:tgtEl>
                                          <p:spTgt spid="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500"/>
                                        <p:tgtEl>
                                          <p:spTgt spid="8">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xEl>
                                              <p:pRg st="3" end="3"/>
                                            </p:txEl>
                                          </p:spTgt>
                                        </p:tgtEl>
                                        <p:attrNameLst>
                                          <p:attrName>style.visibility</p:attrName>
                                        </p:attrNameLst>
                                      </p:cBhvr>
                                      <p:to>
                                        <p:strVal val="visible"/>
                                      </p:to>
                                    </p:set>
                                    <p:animEffect transition="in" filter="fade">
                                      <p:cBhvr>
                                        <p:cTn id="18" dur="500"/>
                                        <p:tgtEl>
                                          <p:spTgt spid="8">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animEffect transition="in" filter="fade">
                                      <p:cBhvr>
                                        <p:cTn id="21" dur="500"/>
                                        <p:tgtEl>
                                          <p:spTgt spid="8">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xEl>
                                              <p:pRg st="5" end="5"/>
                                            </p:txEl>
                                          </p:spTgt>
                                        </p:tgtEl>
                                        <p:attrNameLst>
                                          <p:attrName>style.visibility</p:attrName>
                                        </p:attrNameLst>
                                      </p:cBhvr>
                                      <p:to>
                                        <p:strVal val="visible"/>
                                      </p:to>
                                    </p:set>
                                    <p:animEffect transition="in" filter="fade">
                                      <p:cBhvr>
                                        <p:cTn id="26" dur="500"/>
                                        <p:tgtEl>
                                          <p:spTgt spid="8">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xEl>
                                              <p:pRg st="6" end="6"/>
                                            </p:txEl>
                                          </p:spTgt>
                                        </p:tgtEl>
                                        <p:attrNameLst>
                                          <p:attrName>style.visibility</p:attrName>
                                        </p:attrNameLst>
                                      </p:cBhvr>
                                      <p:to>
                                        <p:strVal val="visible"/>
                                      </p:to>
                                    </p:set>
                                    <p:animEffect transition="in" filter="fade">
                                      <p:cBhvr>
                                        <p:cTn id="29" dur="500"/>
                                        <p:tgtEl>
                                          <p:spTgt spid="8">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
                                            <p:txEl>
                                              <p:pRg st="7" end="7"/>
                                            </p:txEl>
                                          </p:spTgt>
                                        </p:tgtEl>
                                        <p:attrNameLst>
                                          <p:attrName>style.visibility</p:attrName>
                                        </p:attrNameLst>
                                      </p:cBhvr>
                                      <p:to>
                                        <p:strVal val="visible"/>
                                      </p:to>
                                    </p:set>
                                    <p:animEffect transition="in" filter="fade">
                                      <p:cBhvr>
                                        <p:cTn id="32" dur="500"/>
                                        <p:tgtEl>
                                          <p:spTgt spid="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8" end="8"/>
                                            </p:txEl>
                                          </p:spTgt>
                                        </p:tgtEl>
                                        <p:attrNameLst>
                                          <p:attrName>style.visibility</p:attrName>
                                        </p:attrNameLst>
                                      </p:cBhvr>
                                      <p:to>
                                        <p:strVal val="visible"/>
                                      </p:to>
                                    </p:set>
                                    <p:animEffect transition="in" filter="fade">
                                      <p:cBhvr>
                                        <p:cTn id="37" dur="500"/>
                                        <p:tgtEl>
                                          <p:spTgt spid="8">
                                            <p:txEl>
                                              <p:pRg st="8" end="8"/>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8">
                                            <p:txEl>
                                              <p:pRg st="9" end="9"/>
                                            </p:txEl>
                                          </p:spTgt>
                                        </p:tgtEl>
                                        <p:attrNameLst>
                                          <p:attrName>style.visibility</p:attrName>
                                        </p:attrNameLst>
                                      </p:cBhvr>
                                      <p:to>
                                        <p:strVal val="visible"/>
                                      </p:to>
                                    </p:set>
                                    <p:animEffect transition="in" filter="fade">
                                      <p:cBhvr>
                                        <p:cTn id="40" dur="500"/>
                                        <p:tgtEl>
                                          <p:spTgt spid="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Senecan versus Athenian Tragedy</a:t>
            </a:r>
            <a:endParaRPr lang="en-US" dirty="0"/>
          </a:p>
        </p:txBody>
      </p:sp>
      <p:sp>
        <p:nvSpPr>
          <p:cNvPr id="3" name="Text Placeholder 2"/>
          <p:cNvSpPr>
            <a:spLocks noGrp="1"/>
          </p:cNvSpPr>
          <p:nvPr>
            <p:ph type="body" idx="1"/>
          </p:nvPr>
        </p:nvSpPr>
        <p:spPr/>
        <p:txBody>
          <a:bodyPr/>
          <a:lstStyle/>
          <a:p>
            <a:r>
              <a:rPr lang="en-US" smtClean="0"/>
              <a:t>Athenian</a:t>
            </a:r>
            <a:endParaRPr lang="en-US" dirty="0"/>
          </a:p>
        </p:txBody>
      </p:sp>
      <p:sp>
        <p:nvSpPr>
          <p:cNvPr id="4" name="Content Placeholder 3"/>
          <p:cNvSpPr>
            <a:spLocks noGrp="1"/>
          </p:cNvSpPr>
          <p:nvPr>
            <p:ph sz="half" idx="2"/>
          </p:nvPr>
        </p:nvSpPr>
        <p:spPr>
          <a:xfrm>
            <a:off x="1217931" y="2743201"/>
            <a:ext cx="4710387" cy="4114799"/>
          </a:xfrm>
        </p:spPr>
        <p:txBody>
          <a:bodyPr>
            <a:noAutofit/>
          </a:bodyPr>
          <a:lstStyle/>
          <a:p>
            <a:pPr>
              <a:lnSpc>
                <a:spcPct val="100000"/>
              </a:lnSpc>
              <a:spcBef>
                <a:spcPts val="0"/>
              </a:spcBef>
            </a:pPr>
            <a:r>
              <a:rPr lang="en-US" sz="2800" dirty="0" smtClean="0"/>
              <a:t>Performed</a:t>
            </a:r>
          </a:p>
          <a:p>
            <a:pPr>
              <a:lnSpc>
                <a:spcPct val="100000"/>
              </a:lnSpc>
              <a:spcBef>
                <a:spcPts val="0"/>
              </a:spcBef>
            </a:pPr>
            <a:r>
              <a:rPr lang="en-US" sz="2800" dirty="0"/>
              <a:t>Structure</a:t>
            </a:r>
          </a:p>
          <a:p>
            <a:pPr lvl="1">
              <a:spcBef>
                <a:spcPts val="0"/>
              </a:spcBef>
            </a:pPr>
            <a:r>
              <a:rPr lang="en-US" sz="2400" dirty="0" smtClean="0"/>
              <a:t>Episodes, choruses</a:t>
            </a:r>
          </a:p>
          <a:p>
            <a:pPr>
              <a:lnSpc>
                <a:spcPct val="100000"/>
              </a:lnSpc>
              <a:spcBef>
                <a:spcPts val="0"/>
              </a:spcBef>
            </a:pPr>
            <a:r>
              <a:rPr lang="en-US" sz="2800" dirty="0"/>
              <a:t>Action</a:t>
            </a:r>
          </a:p>
          <a:p>
            <a:pPr lvl="1">
              <a:spcBef>
                <a:spcPts val="0"/>
              </a:spcBef>
            </a:pPr>
            <a:r>
              <a:rPr lang="en-US" sz="2400" dirty="0"/>
              <a:t>Offstage violence</a:t>
            </a:r>
          </a:p>
          <a:p>
            <a:pPr>
              <a:lnSpc>
                <a:spcPct val="100000"/>
              </a:lnSpc>
              <a:spcBef>
                <a:spcPts val="0"/>
              </a:spcBef>
            </a:pPr>
            <a:r>
              <a:rPr lang="en-US" sz="2800" dirty="0" smtClean="0"/>
              <a:t>Links </a:t>
            </a:r>
            <a:r>
              <a:rPr lang="en-US" sz="2800" dirty="0"/>
              <a:t>to</a:t>
            </a:r>
          </a:p>
          <a:p>
            <a:pPr lvl="1">
              <a:spcBef>
                <a:spcPts val="0"/>
              </a:spcBef>
            </a:pPr>
            <a:r>
              <a:rPr lang="en-US" sz="2400" dirty="0"/>
              <a:t>Archaic Greek poetry</a:t>
            </a:r>
          </a:p>
          <a:p>
            <a:pPr lvl="1">
              <a:spcBef>
                <a:spcPts val="0"/>
              </a:spcBef>
            </a:pPr>
            <a:r>
              <a:rPr lang="en-US" sz="2400" dirty="0" smtClean="0"/>
              <a:t>Sophistic rhetoric</a:t>
            </a:r>
            <a:endParaRPr lang="en-US" sz="2400" dirty="0"/>
          </a:p>
        </p:txBody>
      </p:sp>
      <p:sp>
        <p:nvSpPr>
          <p:cNvPr id="5" name="Text Placeholder 4"/>
          <p:cNvSpPr>
            <a:spLocks noGrp="1"/>
          </p:cNvSpPr>
          <p:nvPr>
            <p:ph type="body" sz="quarter" idx="3"/>
          </p:nvPr>
        </p:nvSpPr>
        <p:spPr/>
        <p:txBody>
          <a:bodyPr/>
          <a:lstStyle/>
          <a:p>
            <a:r>
              <a:rPr lang="en-US" smtClean="0"/>
              <a:t>Senecan</a:t>
            </a:r>
            <a:endParaRPr lang="en-US" dirty="0"/>
          </a:p>
        </p:txBody>
      </p:sp>
      <p:sp>
        <p:nvSpPr>
          <p:cNvPr id="6" name="Content Placeholder 5"/>
          <p:cNvSpPr>
            <a:spLocks noGrp="1"/>
          </p:cNvSpPr>
          <p:nvPr>
            <p:ph sz="quarter" idx="4"/>
          </p:nvPr>
        </p:nvSpPr>
        <p:spPr>
          <a:xfrm>
            <a:off x="6263685" y="2743201"/>
            <a:ext cx="4710387" cy="4114799"/>
          </a:xfrm>
        </p:spPr>
        <p:txBody>
          <a:bodyPr>
            <a:noAutofit/>
          </a:bodyPr>
          <a:lstStyle/>
          <a:p>
            <a:pPr>
              <a:lnSpc>
                <a:spcPct val="100000"/>
              </a:lnSpc>
              <a:spcBef>
                <a:spcPts val="0"/>
              </a:spcBef>
            </a:pPr>
            <a:r>
              <a:rPr lang="en-US" sz="2800" dirty="0"/>
              <a:t>Performed?</a:t>
            </a:r>
          </a:p>
          <a:p>
            <a:pPr lvl="1">
              <a:spcBef>
                <a:spcPts val="0"/>
              </a:spcBef>
            </a:pPr>
            <a:r>
              <a:rPr lang="en-US" sz="2400" dirty="0"/>
              <a:t>“Closet drama”?</a:t>
            </a:r>
          </a:p>
          <a:p>
            <a:pPr>
              <a:lnSpc>
                <a:spcPct val="100000"/>
              </a:lnSpc>
              <a:spcBef>
                <a:spcPts val="0"/>
              </a:spcBef>
            </a:pPr>
            <a:r>
              <a:rPr lang="en-US" sz="2800" dirty="0"/>
              <a:t>Structure</a:t>
            </a:r>
          </a:p>
          <a:p>
            <a:pPr lvl="1">
              <a:spcBef>
                <a:spcPts val="0"/>
              </a:spcBef>
            </a:pPr>
            <a:r>
              <a:rPr lang="en-US" sz="2400" dirty="0"/>
              <a:t>Acts (5), choruses</a:t>
            </a:r>
          </a:p>
          <a:p>
            <a:pPr>
              <a:lnSpc>
                <a:spcPct val="100000"/>
              </a:lnSpc>
              <a:spcBef>
                <a:spcPts val="0"/>
              </a:spcBef>
            </a:pPr>
            <a:r>
              <a:rPr lang="en-US" sz="2800" dirty="0"/>
              <a:t>Action</a:t>
            </a:r>
          </a:p>
          <a:p>
            <a:pPr lvl="1">
              <a:spcBef>
                <a:spcPts val="0"/>
              </a:spcBef>
            </a:pPr>
            <a:r>
              <a:rPr lang="en-US" sz="2400" dirty="0"/>
              <a:t>EXTREME violence offstage</a:t>
            </a:r>
          </a:p>
          <a:p>
            <a:pPr>
              <a:lnSpc>
                <a:spcPct val="100000"/>
              </a:lnSpc>
              <a:spcBef>
                <a:spcPts val="0"/>
              </a:spcBef>
            </a:pPr>
            <a:r>
              <a:rPr lang="en-US" sz="2800" dirty="0" smtClean="0"/>
              <a:t>Links </a:t>
            </a:r>
            <a:r>
              <a:rPr lang="en-US" sz="2800" dirty="0"/>
              <a:t>to</a:t>
            </a:r>
          </a:p>
          <a:p>
            <a:pPr lvl="1">
              <a:spcBef>
                <a:spcPts val="0"/>
              </a:spcBef>
            </a:pPr>
            <a:r>
              <a:rPr lang="en-US" sz="2400" dirty="0"/>
              <a:t>Roman rhetorical tradition</a:t>
            </a:r>
          </a:p>
          <a:p>
            <a:pPr lvl="1">
              <a:spcBef>
                <a:spcPts val="0"/>
              </a:spcBef>
            </a:pPr>
            <a:r>
              <a:rPr lang="en-US" sz="2400" dirty="0"/>
              <a:t>Roman philosophical </a:t>
            </a:r>
            <a:r>
              <a:rPr lang="en-US" sz="2400" dirty="0" smtClean="0"/>
              <a:t>interests</a:t>
            </a:r>
            <a:endParaRPr lang="en-US" sz="2000" dirty="0"/>
          </a:p>
        </p:txBody>
      </p:sp>
    </p:spTree>
    <p:extLst>
      <p:ext uri="{BB962C8B-B14F-4D97-AF65-F5344CB8AC3E}">
        <p14:creationId xmlns:p14="http://schemas.microsoft.com/office/powerpoint/2010/main" val="2950574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lvl="0"/>
            <a:r>
              <a:rPr lang="en-US" dirty="0" smtClean="0"/>
              <a:t>Recap and Update</a:t>
            </a:r>
          </a:p>
          <a:p>
            <a:pPr lvl="1"/>
            <a:r>
              <a:rPr lang="en-US" dirty="0" smtClean="0"/>
              <a:t>Introduction to Roman Tragedy</a:t>
            </a:r>
          </a:p>
          <a:p>
            <a:pPr lvl="0"/>
            <a:r>
              <a:rPr lang="en-US" dirty="0" smtClean="0"/>
              <a:t>Republican Tragedy (ca. 240–27 </a:t>
            </a:r>
            <a:r>
              <a:rPr lang="en-US" cap="small" dirty="0" smtClean="0"/>
              <a:t>bce</a:t>
            </a:r>
            <a:r>
              <a:rPr lang="en-US" dirty="0" smtClean="0"/>
              <a:t>)</a:t>
            </a:r>
          </a:p>
          <a:p>
            <a:pPr lvl="1"/>
            <a:r>
              <a:rPr lang="en-US" dirty="0" smtClean="0"/>
              <a:t>Choice Quotes, Your Impressions....</a:t>
            </a:r>
          </a:p>
          <a:p>
            <a:pPr lvl="0"/>
            <a:r>
              <a:rPr lang="en-US" dirty="0" smtClean="0"/>
              <a:t>Introduction to Seneca</a:t>
            </a:r>
          </a:p>
          <a:p>
            <a:pPr lvl="1"/>
            <a:r>
              <a:rPr lang="en-US" dirty="0" smtClean="0"/>
              <a:t>“The Explosion of Evil”</a:t>
            </a:r>
            <a:endParaRPr lang="en-US" dirty="0"/>
          </a:p>
        </p:txBody>
      </p:sp>
    </p:spTree>
    <p:extLst>
      <p:ext uri="{BB962C8B-B14F-4D97-AF65-F5344CB8AC3E}">
        <p14:creationId xmlns:p14="http://schemas.microsoft.com/office/powerpoint/2010/main" val="2164371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Senecan Rhetoric (Phaedra)</a:t>
            </a:r>
            <a:endParaRPr lang="en-US" dirty="0"/>
          </a:p>
        </p:txBody>
      </p:sp>
      <p:sp>
        <p:nvSpPr>
          <p:cNvPr id="8" name="Text Placeholder 7"/>
          <p:cNvSpPr>
            <a:spLocks noGrp="1"/>
          </p:cNvSpPr>
          <p:nvPr>
            <p:ph type="body" idx="1"/>
          </p:nvPr>
        </p:nvSpPr>
        <p:spPr/>
        <p:txBody>
          <a:bodyPr/>
          <a:lstStyle/>
          <a:p>
            <a:r>
              <a:rPr lang="en-US" dirty="0" smtClean="0"/>
              <a:t>Sententia (pl. sententiae)</a:t>
            </a:r>
            <a:endParaRPr lang="en-US" dirty="0"/>
          </a:p>
        </p:txBody>
      </p:sp>
      <p:sp>
        <p:nvSpPr>
          <p:cNvPr id="10" name="Content Placeholder 9"/>
          <p:cNvSpPr>
            <a:spLocks noGrp="1"/>
          </p:cNvSpPr>
          <p:nvPr>
            <p:ph sz="half" idx="2"/>
          </p:nvPr>
        </p:nvSpPr>
        <p:spPr/>
        <p:txBody>
          <a:bodyPr/>
          <a:lstStyle/>
          <a:p>
            <a:r>
              <a:rPr lang="en-US" sz="2800" i="1" dirty="0" smtClean="0"/>
              <a:t>quod non </a:t>
            </a:r>
            <a:r>
              <a:rPr lang="en-US" sz="2800" i="1" dirty="0" err="1" smtClean="0"/>
              <a:t>potest</a:t>
            </a:r>
            <a:r>
              <a:rPr lang="en-US" sz="2800" i="1" dirty="0" smtClean="0"/>
              <a:t> </a:t>
            </a:r>
            <a:r>
              <a:rPr lang="en-US" sz="2800" i="1" dirty="0" err="1" smtClean="0"/>
              <a:t>vult</a:t>
            </a:r>
            <a:r>
              <a:rPr lang="en-US" sz="2800" i="1" dirty="0" smtClean="0"/>
              <a:t> posse qui </a:t>
            </a:r>
            <a:r>
              <a:rPr lang="en-US" sz="2800" i="1" dirty="0" err="1" smtClean="0"/>
              <a:t>nimium</a:t>
            </a:r>
            <a:r>
              <a:rPr lang="en-US" sz="2800" i="1" dirty="0" smtClean="0"/>
              <a:t> </a:t>
            </a:r>
            <a:r>
              <a:rPr lang="en-US" sz="2800" i="1" dirty="0" err="1" smtClean="0"/>
              <a:t>potest</a:t>
            </a:r>
            <a:r>
              <a:rPr lang="en-US" sz="2800" dirty="0" smtClean="0"/>
              <a:t> (Nurse, line 215)</a:t>
            </a:r>
          </a:p>
          <a:p>
            <a:pPr marL="284163" indent="0">
              <a:buNone/>
            </a:pPr>
            <a:r>
              <a:rPr lang="en-US" sz="2800" dirty="0" smtClean="0"/>
              <a:t>“A man who can do much would like to do / More than he can" (Penguin, p. 106)</a:t>
            </a:r>
          </a:p>
        </p:txBody>
      </p:sp>
      <p:sp>
        <p:nvSpPr>
          <p:cNvPr id="9" name="Text Placeholder 8"/>
          <p:cNvSpPr>
            <a:spLocks noGrp="1"/>
          </p:cNvSpPr>
          <p:nvPr>
            <p:ph type="body" sz="quarter" idx="3"/>
          </p:nvPr>
        </p:nvSpPr>
        <p:spPr/>
        <p:txBody>
          <a:bodyPr/>
          <a:lstStyle/>
          <a:p>
            <a:r>
              <a:rPr lang="en-US" dirty="0" smtClean="0"/>
              <a:t>Perverse exaggeration</a:t>
            </a:r>
            <a:endParaRPr lang="en-US" dirty="0"/>
          </a:p>
        </p:txBody>
      </p:sp>
      <p:sp>
        <p:nvSpPr>
          <p:cNvPr id="25" name="Content Placeholder 24"/>
          <p:cNvSpPr>
            <a:spLocks noGrp="1"/>
          </p:cNvSpPr>
          <p:nvPr>
            <p:ph sz="quarter" idx="4"/>
          </p:nvPr>
        </p:nvSpPr>
        <p:spPr/>
        <p:txBody>
          <a:bodyPr>
            <a:normAutofit/>
          </a:bodyPr>
          <a:lstStyle/>
          <a:p>
            <a:r>
              <a:rPr lang="en-US" sz="2800" smtClean="0"/>
              <a:t>“I hate them all; I dread, I shun, I loath them. / I choose – whether by reason, rage, or instinct – I choose to hate them” (Hippolytus, p. 120)</a:t>
            </a:r>
            <a:endParaRPr lang="en-US" sz="2800" dirty="0"/>
          </a:p>
        </p:txBody>
      </p:sp>
    </p:spTree>
    <p:extLst>
      <p:ext uri="{BB962C8B-B14F-4D97-AF65-F5344CB8AC3E}">
        <p14:creationId xmlns:p14="http://schemas.microsoft.com/office/powerpoint/2010/main" val="93930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fade">
                                      <p:cBhvr>
                                        <p:cTn id="7" dur="500"/>
                                        <p:tgtEl>
                                          <p:spTgt spid="8">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fade">
                                      <p:cBhvr>
                                        <p:cTn id="15" dur="500"/>
                                        <p:tgtEl>
                                          <p:spTgt spid="1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xEl>
                                              <p:pRg st="1" end="1"/>
                                            </p:txEl>
                                          </p:spTgt>
                                        </p:tgtEl>
                                        <p:attrNameLst>
                                          <p:attrName>style.visibility</p:attrName>
                                        </p:attrNameLst>
                                      </p:cBhvr>
                                      <p:to>
                                        <p:strVal val="visible"/>
                                      </p:to>
                                    </p:set>
                                    <p:animEffect transition="in" filter="fade">
                                      <p:cBhvr>
                                        <p:cTn id="20" dur="500"/>
                                        <p:tgtEl>
                                          <p:spTgt spid="10">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bg/>
                                          </p:spTgt>
                                        </p:tgtEl>
                                        <p:attrNameLst>
                                          <p:attrName>style.visibility</p:attrName>
                                        </p:attrNameLst>
                                      </p:cBhvr>
                                      <p:to>
                                        <p:strVal val="visible"/>
                                      </p:to>
                                    </p:set>
                                    <p:animEffect transition="in" filter="fade">
                                      <p:cBhvr>
                                        <p:cTn id="25" dur="500"/>
                                        <p:tgtEl>
                                          <p:spTgt spid="9">
                                            <p:bg/>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500"/>
                                        <p:tgtEl>
                                          <p:spTgt spid="9">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5">
                                            <p:txEl>
                                              <p:pRg st="0" end="0"/>
                                            </p:txEl>
                                          </p:spTgt>
                                        </p:tgtEl>
                                        <p:attrNameLst>
                                          <p:attrName>style.visibility</p:attrName>
                                        </p:attrNameLst>
                                      </p:cBhvr>
                                      <p:to>
                                        <p:strVal val="visible"/>
                                      </p:to>
                                    </p:set>
                                    <p:animEffect transition="in" filter="fade">
                                      <p:cBhvr>
                                        <p:cTn id="33"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bldP spid="10" grpId="0" build="p"/>
      <p:bldP spid="9" grpId="0" uiExpand="1" build="p" animBg="1"/>
      <p:bldP spid="2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“Senecan Formula” (cf. Herington)</a:t>
            </a:r>
            <a:endParaRPr lang="en-US" dirty="0"/>
          </a:p>
        </p:txBody>
      </p:sp>
      <p:graphicFrame>
        <p:nvGraphicFramePr>
          <p:cNvPr id="11" name="Content Placeholder 10"/>
          <p:cNvGraphicFramePr>
            <a:graphicFrameLocks noGrp="1"/>
          </p:cNvGraphicFramePr>
          <p:nvPr>
            <p:ph idx="4294967295"/>
            <p:extLst>
              <p:ext uri="{D42A27DB-BD31-4B8C-83A1-F6EECF244321}">
                <p14:modId xmlns:p14="http://schemas.microsoft.com/office/powerpoint/2010/main" val="2034024108"/>
              </p:ext>
            </p:extLst>
          </p:nvPr>
        </p:nvGraphicFramePr>
        <p:xfrm>
          <a:off x="1981200" y="1524000"/>
          <a:ext cx="8229600" cy="4907280"/>
        </p:xfrm>
        <a:graphic>
          <a:graphicData uri="http://schemas.openxmlformats.org/drawingml/2006/table">
            <a:tbl>
              <a:tblPr firstRow="1" bandRow="1">
                <a:tableStyleId>{5C22544A-7EE6-4342-B048-85BDC9FD1C3A}</a:tableStyleId>
              </a:tblPr>
              <a:tblGrid>
                <a:gridCol w="3755720">
                  <a:extLst>
                    <a:ext uri="{9D8B030D-6E8A-4147-A177-3AD203B41FA5}">
                      <a16:colId xmlns:a16="http://schemas.microsoft.com/office/drawing/2014/main" val="20000"/>
                    </a:ext>
                  </a:extLst>
                </a:gridCol>
                <a:gridCol w="4473880">
                  <a:extLst>
                    <a:ext uri="{9D8B030D-6E8A-4147-A177-3AD203B41FA5}">
                      <a16:colId xmlns:a16="http://schemas.microsoft.com/office/drawing/2014/main" val="20001"/>
                    </a:ext>
                  </a:extLst>
                </a:gridCol>
              </a:tblGrid>
              <a:tr h="370840">
                <a:tc>
                  <a:txBody>
                    <a:bodyPr/>
                    <a:lstStyle/>
                    <a:p>
                      <a:r>
                        <a:rPr lang="en-US" sz="2000" dirty="0" smtClean="0"/>
                        <a:t>Thematic Structure</a:t>
                      </a:r>
                      <a:endParaRPr lang="en-US" sz="2000" dirty="0"/>
                    </a:p>
                  </a:txBody>
                  <a:tcPr/>
                </a:tc>
                <a:tc>
                  <a:txBody>
                    <a:bodyPr/>
                    <a:lstStyle/>
                    <a:p>
                      <a:r>
                        <a:rPr lang="en-US" sz="2000" dirty="0" smtClean="0"/>
                        <a:t>Dramatic Structure</a:t>
                      </a:r>
                      <a:endParaRPr lang="en-US" sz="2000" dirty="0"/>
                    </a:p>
                  </a:txBody>
                  <a:tcPr/>
                </a:tc>
                <a:extLst>
                  <a:ext uri="{0D108BD9-81ED-4DB2-BD59-A6C34878D82A}">
                    <a16:rowId xmlns:a16="http://schemas.microsoft.com/office/drawing/2014/main" val="10000"/>
                  </a:ext>
                </a:extLst>
              </a:tr>
              <a:tr h="370840">
                <a:tc>
                  <a:txBody>
                    <a:bodyPr/>
                    <a:lstStyle/>
                    <a:p>
                      <a:r>
                        <a:rPr lang="en-US" sz="2000" b="1" i="1" dirty="0" smtClean="0"/>
                        <a:t>CLOUD OF EVIL</a:t>
                      </a:r>
                      <a:endParaRPr lang="en-US" sz="2000" b="1" i="1" dirty="0"/>
                    </a:p>
                  </a:txBody>
                  <a:tcPr/>
                </a:tc>
                <a:tc>
                  <a:txBody>
                    <a:bodyPr/>
                    <a:lstStyle/>
                    <a:p>
                      <a:r>
                        <a:rPr lang="en-US" sz="2000" b="1" dirty="0" smtClean="0"/>
                        <a:t>ACT 1.</a:t>
                      </a:r>
                      <a:r>
                        <a:rPr lang="en-US" sz="2000" dirty="0" smtClean="0"/>
                        <a:t> Hippolytus’ chaste joy, Phaedra’s love agony.</a:t>
                      </a:r>
                      <a:endParaRPr lang="en-US" sz="2000" dirty="0"/>
                    </a:p>
                  </a:txBody>
                  <a:tcPr/>
                </a:tc>
                <a:extLst>
                  <a:ext uri="{0D108BD9-81ED-4DB2-BD59-A6C34878D82A}">
                    <a16:rowId xmlns:a16="http://schemas.microsoft.com/office/drawing/2014/main" val="10001"/>
                  </a:ext>
                </a:extLst>
              </a:tr>
              <a:tr h="370840">
                <a:tc>
                  <a:txBody>
                    <a:bodyPr/>
                    <a:lstStyle/>
                    <a:p>
                      <a:r>
                        <a:rPr lang="en-US" sz="2000" b="1" i="1" dirty="0" smtClean="0"/>
                        <a:t>DEFEAT OF REASON BY PASSION</a:t>
                      </a:r>
                      <a:endParaRPr lang="en-US" sz="2000" b="1" i="1" dirty="0"/>
                    </a:p>
                  </a:txBody>
                  <a:tcPr/>
                </a:tc>
                <a:tc>
                  <a:txBody>
                    <a:bodyPr/>
                    <a:lstStyle/>
                    <a:p>
                      <a:r>
                        <a:rPr lang="en-US" sz="2000" b="1" dirty="0" smtClean="0"/>
                        <a:t>ACT 1 cont.</a:t>
                      </a:r>
                      <a:r>
                        <a:rPr lang="en-US" sz="2000" dirty="0" smtClean="0"/>
                        <a:t> Phaedra’s and nurse’s debate.</a:t>
                      </a:r>
                      <a:endParaRPr lang="en-US" sz="2000" dirty="0"/>
                    </a:p>
                  </a:txBody>
                  <a:tcPr/>
                </a:tc>
                <a:extLst>
                  <a:ext uri="{0D108BD9-81ED-4DB2-BD59-A6C34878D82A}">
                    <a16:rowId xmlns:a16="http://schemas.microsoft.com/office/drawing/2014/main" val="10002"/>
                  </a:ext>
                </a:extLst>
              </a:tr>
              <a:tr h="370840">
                <a:tc rowSpan="4">
                  <a:txBody>
                    <a:bodyPr/>
                    <a:lstStyle/>
                    <a:p>
                      <a:r>
                        <a:rPr lang="en-US" sz="2000" b="1" i="1" dirty="0" smtClean="0"/>
                        <a:t>EXPLOSION OF EVIL</a:t>
                      </a:r>
                      <a:endParaRPr lang="en-US" sz="2000" b="1" i="1" dirty="0"/>
                    </a:p>
                  </a:txBody>
                  <a:tcPr/>
                </a:tc>
                <a:tc>
                  <a:txBody>
                    <a:bodyPr/>
                    <a:lstStyle/>
                    <a:p>
                      <a:r>
                        <a:rPr lang="en-US" sz="2000" b="1" dirty="0" smtClean="0"/>
                        <a:t>ACT 2.</a:t>
                      </a:r>
                      <a:r>
                        <a:rPr lang="en-US" sz="2000" dirty="0" smtClean="0"/>
                        <a:t> Attempted seduction, shocked rejection. Criminal plot – “crime must cover crime” (Nurse, p. 127)</a:t>
                      </a:r>
                      <a:endParaRPr lang="en-US" sz="2000" dirty="0"/>
                    </a:p>
                  </a:txBody>
                  <a:tcPr/>
                </a:tc>
                <a:extLst>
                  <a:ext uri="{0D108BD9-81ED-4DB2-BD59-A6C34878D82A}">
                    <a16:rowId xmlns:a16="http://schemas.microsoft.com/office/drawing/2014/main" val="10003"/>
                  </a:ext>
                </a:extLst>
              </a:tr>
              <a:tr h="370840">
                <a:tc vMerge="1">
                  <a:txBody>
                    <a:bodyPr/>
                    <a:lstStyle/>
                    <a:p>
                      <a:endParaRPr lang="en-US" sz="2000" dirty="0"/>
                    </a:p>
                  </a:txBody>
                  <a:tcPr/>
                </a:tc>
                <a:tc>
                  <a:txBody>
                    <a:bodyPr/>
                    <a:lstStyle/>
                    <a:p>
                      <a:r>
                        <a:rPr lang="en-US" sz="2000" b="1" dirty="0" smtClean="0"/>
                        <a:t>ACT 3.</a:t>
                      </a:r>
                      <a:r>
                        <a:rPr lang="en-US" sz="2000" dirty="0" smtClean="0"/>
                        <a:t> Phaedra executes plan.</a:t>
                      </a:r>
                      <a:endParaRPr lang="en-US" sz="2000" dirty="0"/>
                    </a:p>
                  </a:txBody>
                  <a:tcPr/>
                </a:tc>
                <a:extLst>
                  <a:ext uri="{0D108BD9-81ED-4DB2-BD59-A6C34878D82A}">
                    <a16:rowId xmlns:a16="http://schemas.microsoft.com/office/drawing/2014/main" val="10004"/>
                  </a:ext>
                </a:extLst>
              </a:tr>
              <a:tr h="370840">
                <a:tc vMerge="1">
                  <a:txBody>
                    <a:bodyPr/>
                    <a:lstStyle/>
                    <a:p>
                      <a:endParaRPr lang="en-US" sz="2000" dirty="0"/>
                    </a:p>
                  </a:txBody>
                  <a:tcPr/>
                </a:tc>
                <a:tc>
                  <a:txBody>
                    <a:bodyPr/>
                    <a:lstStyle/>
                    <a:p>
                      <a:r>
                        <a:rPr lang="en-US" sz="2000" b="1" dirty="0" smtClean="0"/>
                        <a:t>ACT 4.</a:t>
                      </a:r>
                      <a:r>
                        <a:rPr lang="en-US" sz="2000" dirty="0" smtClean="0"/>
                        <a:t> Messenger speech, Hippolytus’ death.</a:t>
                      </a:r>
                      <a:endParaRPr lang="en-US" sz="2000" dirty="0"/>
                    </a:p>
                  </a:txBody>
                  <a:tcPr/>
                </a:tc>
                <a:extLst>
                  <a:ext uri="{0D108BD9-81ED-4DB2-BD59-A6C34878D82A}">
                    <a16:rowId xmlns:a16="http://schemas.microsoft.com/office/drawing/2014/main" val="10005"/>
                  </a:ext>
                </a:extLst>
              </a:tr>
              <a:tr h="370840">
                <a:tc vMerge="1">
                  <a:txBody>
                    <a:bodyPr/>
                    <a:lstStyle/>
                    <a:p>
                      <a:endParaRPr lang="en-US" sz="2000" dirty="0"/>
                    </a:p>
                  </a:txBody>
                  <a:tcPr/>
                </a:tc>
                <a:tc>
                  <a:txBody>
                    <a:bodyPr/>
                    <a:lstStyle/>
                    <a:p>
                      <a:r>
                        <a:rPr lang="en-US" sz="2000" b="1" dirty="0" smtClean="0"/>
                        <a:t>ACT 5.</a:t>
                      </a:r>
                      <a:r>
                        <a:rPr lang="en-US" sz="2000" dirty="0" smtClean="0"/>
                        <a:t> Phaedra’s suicide, Theseus’ grief.</a:t>
                      </a:r>
                      <a:endParaRPr lang="en-US" sz="200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071338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and Update</a:t>
            </a:r>
            <a:endParaRPr lang="en-US" dirty="0"/>
          </a:p>
        </p:txBody>
      </p:sp>
      <p:sp>
        <p:nvSpPr>
          <p:cNvPr id="3" name="Text Placeholder 2"/>
          <p:cNvSpPr>
            <a:spLocks noGrp="1"/>
          </p:cNvSpPr>
          <p:nvPr>
            <p:ph type="body" idx="1"/>
          </p:nvPr>
        </p:nvSpPr>
        <p:spPr/>
        <p:txBody>
          <a:bodyPr/>
          <a:lstStyle/>
          <a:p>
            <a:r>
              <a:rPr lang="en-US" dirty="0" smtClean="0"/>
              <a:t>Introduction to Roman Tragedy</a:t>
            </a:r>
            <a:endParaRPr lang="en-US" dirty="0"/>
          </a:p>
        </p:txBody>
      </p:sp>
    </p:spTree>
    <p:extLst>
      <p:ext uri="{BB962C8B-B14F-4D97-AF65-F5344CB8AC3E}">
        <p14:creationId xmlns:p14="http://schemas.microsoft.com/office/powerpoint/2010/main" val="699764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046185" y="3124200"/>
            <a:ext cx="8099632" cy="1464231"/>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4000" dirty="0">
                <a:latin typeface="Calibri" panose="020F0502020204030204" pitchFamily="34" charset="0"/>
                <a:cs typeface="Calibri" panose="020F0502020204030204" pitchFamily="34" charset="0"/>
              </a:rPr>
              <a:t>“The content of Roman tragedy is not ‘tragic.’ ”</a:t>
            </a:r>
          </a:p>
        </p:txBody>
      </p:sp>
      <p:sp>
        <p:nvSpPr>
          <p:cNvPr id="10" name="Title 9"/>
          <p:cNvSpPr>
            <a:spLocks noGrp="1"/>
          </p:cNvSpPr>
          <p:nvPr>
            <p:ph type="title"/>
          </p:nvPr>
        </p:nvSpPr>
        <p:spPr>
          <a:xfrm>
            <a:off x="1217931" y="655638"/>
            <a:ext cx="9756141" cy="1325562"/>
          </a:xfrm>
        </p:spPr>
        <p:txBody>
          <a:bodyPr>
            <a:normAutofit/>
          </a:bodyPr>
          <a:lstStyle/>
          <a:p>
            <a:r>
              <a:rPr lang="en-US" sz="4800" i="1" dirty="0" smtClean="0"/>
              <a:t>Brill’s</a:t>
            </a:r>
            <a:r>
              <a:rPr lang="en-US" sz="4800" dirty="0" smtClean="0"/>
              <a:t> on Roman Tragedy</a:t>
            </a:r>
            <a:endParaRPr lang="en-US" sz="4800" dirty="0"/>
          </a:p>
        </p:txBody>
      </p:sp>
    </p:spTree>
    <p:extLst>
      <p:ext uri="{BB962C8B-B14F-4D97-AF65-F5344CB8AC3E}">
        <p14:creationId xmlns:p14="http://schemas.microsoft.com/office/powerpoint/2010/main" val="350916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6021" name="Picture 5" descr="map2"/>
          <p:cNvPicPr>
            <a:picLocks noChangeAspect="1" noChangeArrowheads="1"/>
          </p:cNvPicPr>
          <p:nvPr/>
        </p:nvPicPr>
        <p:blipFill>
          <a:blip r:embed="rId3" cstate="print"/>
          <a:srcRect/>
          <a:stretch>
            <a:fillRect/>
          </a:stretch>
        </p:blipFill>
        <p:spPr bwMode="auto">
          <a:xfrm>
            <a:off x="6518798" y="2870200"/>
            <a:ext cx="4035425" cy="2921000"/>
          </a:xfrm>
          <a:prstGeom prst="rect">
            <a:avLst/>
          </a:prstGeom>
          <a:noFill/>
        </p:spPr>
      </p:pic>
      <p:pic>
        <p:nvPicPr>
          <p:cNvPr id="726020" name="Picture 4" descr="map1"/>
          <p:cNvPicPr>
            <a:picLocks noChangeAspect="1" noChangeArrowheads="1"/>
          </p:cNvPicPr>
          <p:nvPr/>
        </p:nvPicPr>
        <p:blipFill>
          <a:blip r:embed="rId4" cstate="print"/>
          <a:srcRect t="17505" b="16658"/>
          <a:stretch>
            <a:fillRect/>
          </a:stretch>
        </p:blipFill>
        <p:spPr bwMode="auto">
          <a:xfrm>
            <a:off x="2235722" y="1957388"/>
            <a:ext cx="3403600" cy="4138612"/>
          </a:xfrm>
          <a:prstGeom prst="rect">
            <a:avLst/>
          </a:prstGeom>
          <a:noFill/>
        </p:spPr>
      </p:pic>
      <p:sp>
        <p:nvSpPr>
          <p:cNvPr id="726022" name="Text Box 6"/>
          <p:cNvSpPr txBox="1">
            <a:spLocks noChangeArrowheads="1"/>
          </p:cNvSpPr>
          <p:nvPr/>
        </p:nvSpPr>
        <p:spPr bwMode="auto">
          <a:xfrm>
            <a:off x="3260157" y="6197601"/>
            <a:ext cx="1354730" cy="369332"/>
          </a:xfrm>
          <a:prstGeom prst="rect">
            <a:avLst/>
          </a:prstGeom>
          <a:noFill/>
          <a:ln w="9525">
            <a:noFill/>
            <a:miter lim="800000"/>
            <a:headEnd/>
            <a:tailEnd/>
          </a:ln>
          <a:effectLst/>
        </p:spPr>
        <p:txBody>
          <a:bodyPr wrap="none">
            <a:spAutoFit/>
          </a:bodyPr>
          <a:lstStyle/>
          <a:p>
            <a:pPr algn="ctr"/>
            <a:r>
              <a:rPr lang="en-US">
                <a:solidFill>
                  <a:schemeClr val="tx2">
                    <a:lumMod val="65000"/>
                    <a:lumOff val="35000"/>
                  </a:schemeClr>
                </a:solidFill>
                <a:latin typeface="Calibri" panose="020F0502020204030204" pitchFamily="34" charset="0"/>
                <a:cs typeface="Calibri" panose="020F0502020204030204" pitchFamily="34" charset="0"/>
              </a:rPr>
              <a:t>Ancient Italy</a:t>
            </a:r>
          </a:p>
        </p:txBody>
      </p:sp>
      <p:sp>
        <p:nvSpPr>
          <p:cNvPr id="726024" name="Text Box 8"/>
          <p:cNvSpPr txBox="1">
            <a:spLocks noChangeArrowheads="1"/>
          </p:cNvSpPr>
          <p:nvPr/>
        </p:nvSpPr>
        <p:spPr bwMode="auto">
          <a:xfrm>
            <a:off x="7756362" y="6197601"/>
            <a:ext cx="1560299" cy="369332"/>
          </a:xfrm>
          <a:prstGeom prst="rect">
            <a:avLst/>
          </a:prstGeom>
          <a:noFill/>
          <a:ln w="9525">
            <a:noFill/>
            <a:miter lim="800000"/>
            <a:headEnd/>
            <a:tailEnd/>
          </a:ln>
          <a:effectLst/>
        </p:spPr>
        <p:txBody>
          <a:bodyPr wrap="none">
            <a:spAutoFit/>
          </a:bodyPr>
          <a:lstStyle/>
          <a:p>
            <a:pPr algn="ctr"/>
            <a:r>
              <a:rPr lang="en-US">
                <a:solidFill>
                  <a:schemeClr val="tx2">
                    <a:lumMod val="65000"/>
                    <a:lumOff val="35000"/>
                  </a:schemeClr>
                </a:solidFill>
                <a:latin typeface="Calibri" panose="020F0502020204030204" pitchFamily="34" charset="0"/>
                <a:cs typeface="Calibri" panose="020F0502020204030204" pitchFamily="34" charset="0"/>
              </a:rPr>
              <a:t>Roman Empire</a:t>
            </a:r>
          </a:p>
        </p:txBody>
      </p:sp>
      <p:pic>
        <p:nvPicPr>
          <p:cNvPr id="726025" name="Picture 9" descr="wolf"/>
          <p:cNvPicPr>
            <a:picLocks noChangeAspect="1" noChangeArrowheads="1"/>
          </p:cNvPicPr>
          <p:nvPr/>
        </p:nvPicPr>
        <p:blipFill>
          <a:blip r:embed="rId5" cstate="print">
            <a:lum bright="12000"/>
          </a:blip>
          <a:srcRect/>
          <a:stretch>
            <a:fillRect/>
          </a:stretch>
        </p:blipFill>
        <p:spPr bwMode="auto">
          <a:xfrm>
            <a:off x="2905647" y="457201"/>
            <a:ext cx="1828800" cy="1196975"/>
          </a:xfrm>
          <a:prstGeom prst="rect">
            <a:avLst/>
          </a:prstGeom>
          <a:noFill/>
        </p:spPr>
      </p:pic>
      <p:pic>
        <p:nvPicPr>
          <p:cNvPr id="726027" name="Picture 11" descr="aug"/>
          <p:cNvPicPr>
            <a:picLocks noChangeAspect="1" noChangeArrowheads="1"/>
          </p:cNvPicPr>
          <p:nvPr/>
        </p:nvPicPr>
        <p:blipFill>
          <a:blip r:embed="rId6" cstate="print"/>
          <a:srcRect/>
          <a:stretch>
            <a:fillRect/>
          </a:stretch>
        </p:blipFill>
        <p:spPr bwMode="auto">
          <a:xfrm>
            <a:off x="7926910" y="152400"/>
            <a:ext cx="1185862" cy="2438400"/>
          </a:xfrm>
          <a:prstGeom prst="rect">
            <a:avLst/>
          </a:prstGeom>
          <a:noFill/>
        </p:spPr>
      </p:pic>
      <p:sp>
        <p:nvSpPr>
          <p:cNvPr id="726028" name="Text Box 12"/>
          <p:cNvSpPr txBox="1">
            <a:spLocks noChangeArrowheads="1"/>
          </p:cNvSpPr>
          <p:nvPr/>
        </p:nvSpPr>
        <p:spPr bwMode="auto">
          <a:xfrm>
            <a:off x="7298113" y="1371601"/>
            <a:ext cx="857542" cy="307777"/>
          </a:xfrm>
          <a:prstGeom prst="rect">
            <a:avLst/>
          </a:prstGeom>
          <a:noFill/>
          <a:ln w="9525">
            <a:noFill/>
            <a:miter lim="800000"/>
            <a:headEnd/>
            <a:tailEnd/>
          </a:ln>
          <a:effectLst/>
        </p:spPr>
        <p:txBody>
          <a:bodyPr wrap="none">
            <a:spAutoFit/>
          </a:bodyPr>
          <a:lstStyle/>
          <a:p>
            <a:pPr algn="ctr"/>
            <a:r>
              <a:rPr lang="en-US" sz="1400">
                <a:solidFill>
                  <a:schemeClr val="bg1"/>
                </a:solidFill>
                <a:latin typeface="+mn-lt"/>
              </a:rPr>
              <a:t>Augustus</a:t>
            </a:r>
          </a:p>
        </p:txBody>
      </p:sp>
      <p:sp>
        <p:nvSpPr>
          <p:cNvPr id="726029" name="Text Box 13"/>
          <p:cNvSpPr txBox="1">
            <a:spLocks noChangeArrowheads="1"/>
          </p:cNvSpPr>
          <p:nvPr/>
        </p:nvSpPr>
        <p:spPr bwMode="auto">
          <a:xfrm>
            <a:off x="1889351" y="1282701"/>
            <a:ext cx="1308692" cy="307777"/>
          </a:xfrm>
          <a:prstGeom prst="rect">
            <a:avLst/>
          </a:prstGeom>
          <a:noFill/>
          <a:ln w="9525">
            <a:noFill/>
            <a:miter lim="800000"/>
            <a:headEnd/>
            <a:tailEnd/>
          </a:ln>
          <a:effectLst/>
        </p:spPr>
        <p:txBody>
          <a:bodyPr wrap="none">
            <a:spAutoFit/>
          </a:bodyPr>
          <a:lstStyle/>
          <a:p>
            <a:pPr algn="ctr"/>
            <a:r>
              <a:rPr lang="en-US" sz="1400">
                <a:solidFill>
                  <a:schemeClr val="bg1"/>
                </a:solidFill>
                <a:latin typeface="+mn-lt"/>
              </a:rPr>
              <a:t>Capitoline Wolf</a:t>
            </a:r>
          </a:p>
        </p:txBody>
      </p:sp>
    </p:spTree>
    <p:extLst>
      <p:ext uri="{BB962C8B-B14F-4D97-AF65-F5344CB8AC3E}">
        <p14:creationId xmlns:p14="http://schemas.microsoft.com/office/powerpoint/2010/main" val="638473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8142" name="Group 78"/>
          <p:cNvGraphicFramePr>
            <a:graphicFrameLocks noGrp="1"/>
          </p:cNvGraphicFramePr>
          <p:nvPr>
            <p:extLst/>
          </p:nvPr>
        </p:nvGraphicFramePr>
        <p:xfrm>
          <a:off x="2117725" y="1752600"/>
          <a:ext cx="7924800" cy="4064002"/>
        </p:xfrm>
        <a:graphic>
          <a:graphicData uri="http://schemas.openxmlformats.org/drawingml/2006/table">
            <a:tbl>
              <a:tblPr/>
              <a:tblGrid>
                <a:gridCol w="7924800">
                  <a:extLst>
                    <a:ext uri="{9D8B030D-6E8A-4147-A177-3AD203B41FA5}">
                      <a16:colId xmlns:a16="http://schemas.microsoft.com/office/drawing/2014/main" val="20000"/>
                    </a:ext>
                  </a:extLst>
                </a:gridCol>
              </a:tblGrid>
              <a:tr h="6778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800" b="1"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753-510 BCE	Regal period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00CCFF">
                        <a:alpha val="50000"/>
                      </a:srgbClr>
                    </a:solidFill>
                  </a:tcPr>
                </a:tc>
                <a:extLst>
                  <a:ext uri="{0D108BD9-81ED-4DB2-BD59-A6C34878D82A}">
                    <a16:rowId xmlns:a16="http://schemas.microsoft.com/office/drawing/2014/main" val="10000"/>
                  </a:ext>
                </a:extLst>
              </a:tr>
              <a:tr h="676275">
                <a:tc>
                  <a:txBody>
                    <a:bodyPr/>
                    <a:lstStyle/>
                    <a:p>
                      <a:pPr marL="457200" marR="0" lvl="1"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Ruled by kings.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1"/>
                  </a:ext>
                </a:extLst>
              </a:tr>
              <a:tr h="6778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800" b="1"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510-27 BCE		Republic</a:t>
                      </a:r>
                      <a:r>
                        <a:rPr kumimoji="0" lang="en-US" sz="28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00CCFF">
                        <a:alpha val="50000"/>
                      </a:srgbClr>
                    </a:solidFill>
                  </a:tcPr>
                </a:tc>
                <a:extLst>
                  <a:ext uri="{0D108BD9-81ED-4DB2-BD59-A6C34878D82A}">
                    <a16:rowId xmlns:a16="http://schemas.microsoft.com/office/drawing/2014/main" val="10002"/>
                  </a:ext>
                </a:extLst>
              </a:tr>
              <a:tr h="677863">
                <a:tc>
                  <a:txBody>
                    <a:bodyPr/>
                    <a:lstStyle/>
                    <a:p>
                      <a:pPr marL="457200" marR="0" lvl="1"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Mixed constitution: oligarchic, quasi-democratic.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3"/>
                  </a:ext>
                </a:extLst>
              </a:tr>
              <a:tr h="6762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800" b="1"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27 BCE-293 CE	Principate (Early Empire) </a:t>
                      </a:r>
                      <a:r>
                        <a:rPr kumimoji="0" lang="en-US" sz="2800" b="0" i="0" u="none" strike="noStrike" cap="none" normalizeH="0" baseline="0" smtClean="0">
                          <a:ln>
                            <a:noFill/>
                          </a:ln>
                          <a:solidFill>
                            <a:schemeClr val="tx1"/>
                          </a:solidFill>
                          <a:effectLst/>
                          <a:latin typeface="Calibri" panose="020F0502020204030204" pitchFamily="34" charset="0"/>
                          <a:cs typeface="Calibri" panose="020F0502020204030204"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00CCFF">
                        <a:alpha val="50000"/>
                      </a:srgbClr>
                    </a:solidFill>
                  </a:tcPr>
                </a:tc>
                <a:extLst>
                  <a:ext uri="{0D108BD9-81ED-4DB2-BD59-A6C34878D82A}">
                    <a16:rowId xmlns:a16="http://schemas.microsoft.com/office/drawing/2014/main" val="10004"/>
                  </a:ext>
                </a:extLst>
              </a:tr>
              <a:tr h="677863">
                <a:tc>
                  <a:txBody>
                    <a:bodyPr/>
                    <a:lstStyle/>
                    <a:p>
                      <a:pPr marL="457200" marR="0" lvl="1"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1"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De facto</a:t>
                      </a:r>
                      <a:r>
                        <a:rPr kumimoji="0" lang="en-US"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 monarchy (</a:t>
                      </a:r>
                      <a:r>
                        <a:rPr kumimoji="0" lang="en-US" sz="2400" b="0" i="1" u="none" strike="noStrike" cap="none" normalizeH="0" baseline="0" dirty="0" err="1" smtClean="0">
                          <a:ln>
                            <a:noFill/>
                          </a:ln>
                          <a:solidFill>
                            <a:schemeClr val="tx1"/>
                          </a:solidFill>
                          <a:effectLst/>
                          <a:latin typeface="Calibri" panose="020F0502020204030204" pitchFamily="34" charset="0"/>
                          <a:cs typeface="Calibri" panose="020F0502020204030204" pitchFamily="34" charset="0"/>
                        </a:rPr>
                        <a:t>imperātor</a:t>
                      </a:r>
                      <a:r>
                        <a:rPr kumimoji="0" lang="en-US"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 </a:t>
                      </a:r>
                      <a:r>
                        <a:rPr kumimoji="0" lang="en-US" sz="2400" b="0" i="1"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Caesar</a:t>
                      </a:r>
                      <a:r>
                        <a:rPr kumimoji="0" lang="en-US"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 </a:t>
                      </a:r>
                      <a:r>
                        <a:rPr kumimoji="0" lang="en-US" sz="2400" b="0" i="1"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princeps</a:t>
                      </a:r>
                      <a:r>
                        <a:rPr kumimoji="0" lang="en-US"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a:t>
                      </a:r>
                      <a:endParaRPr kumimoji="0" lang="en-US" sz="2400" b="0" i="1"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728135" name="Rectangle 71"/>
          <p:cNvSpPr>
            <a:spLocks noGrp="1" noChangeArrowheads="1"/>
          </p:cNvSpPr>
          <p:nvPr>
            <p:ph type="title"/>
          </p:nvPr>
        </p:nvSpPr>
        <p:spPr>
          <a:xfrm>
            <a:off x="4936969" y="563564"/>
            <a:ext cx="2297424" cy="800219"/>
          </a:xfrm>
        </p:spPr>
        <p:txBody>
          <a:bodyPr wrap="none">
            <a:spAutoFit/>
          </a:bodyPr>
          <a:lstStyle/>
          <a:p>
            <a:pPr algn="ctr"/>
            <a:r>
              <a:rPr lang="en-US" sz="4600"/>
              <a:t>Timeline</a:t>
            </a:r>
          </a:p>
        </p:txBody>
      </p:sp>
    </p:spTree>
    <p:extLst>
      <p:ext uri="{BB962C8B-B14F-4D97-AF65-F5344CB8AC3E}">
        <p14:creationId xmlns:p14="http://schemas.microsoft.com/office/powerpoint/2010/main" val="2595876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2820" y="0"/>
            <a:ext cx="8239180" cy="6858000"/>
          </a:xfrm>
          <a:prstGeom prst="rect">
            <a:avLst/>
          </a:prstGeom>
        </p:spPr>
      </p:pic>
      <p:sp>
        <p:nvSpPr>
          <p:cNvPr id="3" name="TextBox 2"/>
          <p:cNvSpPr txBox="1"/>
          <p:nvPr/>
        </p:nvSpPr>
        <p:spPr>
          <a:xfrm>
            <a:off x="155276" y="310551"/>
            <a:ext cx="3441939" cy="1904817"/>
          </a:xfrm>
          <a:prstGeom prst="rect">
            <a:avLst/>
          </a:prstGeom>
          <a:noFill/>
        </p:spPr>
        <p:txBody>
          <a:bodyPr wrap="square" rtlCol="0">
            <a:spAutoFit/>
          </a:bodyPr>
          <a:lstStyle/>
          <a:p>
            <a:pPr algn="r">
              <a:lnSpc>
                <a:spcPct val="125000"/>
              </a:lnSpc>
            </a:pPr>
            <a:r>
              <a:rPr lang="en-US" sz="2400" dirty="0" smtClean="0">
                <a:solidFill>
                  <a:schemeClr val="bg1"/>
                </a:solidFill>
                <a:latin typeface="Calibri" panose="020F0502020204030204" pitchFamily="34" charset="0"/>
                <a:cs typeface="Calibri" panose="020F0502020204030204" pitchFamily="34" charset="0"/>
              </a:rPr>
              <a:t>Rome and the grotesque</a:t>
            </a:r>
          </a:p>
          <a:p>
            <a:pPr algn="r">
              <a:lnSpc>
                <a:spcPct val="125000"/>
              </a:lnSpc>
            </a:pPr>
            <a:r>
              <a:rPr lang="en-US" sz="2400" dirty="0" smtClean="0">
                <a:solidFill>
                  <a:schemeClr val="bg1"/>
                </a:solidFill>
                <a:latin typeface="Calibri" panose="020F0502020204030204" pitchFamily="34" charset="0"/>
                <a:cs typeface="Calibri" panose="020F0502020204030204" pitchFamily="34" charset="0"/>
              </a:rPr>
              <a:t>(Gladiator mosaic, ca. 320 CE, Borghese Gallery, Rome)</a:t>
            </a:r>
          </a:p>
        </p:txBody>
      </p:sp>
    </p:spTree>
    <p:extLst>
      <p:ext uri="{BB962C8B-B14F-4D97-AF65-F5344CB8AC3E}">
        <p14:creationId xmlns:p14="http://schemas.microsoft.com/office/powerpoint/2010/main" val="1265235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762000"/>
            <a:ext cx="4572000" cy="529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 Box 1027"/>
          <p:cNvSpPr txBox="1">
            <a:spLocks noChangeArrowheads="1"/>
          </p:cNvSpPr>
          <p:nvPr/>
        </p:nvSpPr>
        <p:spPr bwMode="ltGray">
          <a:xfrm>
            <a:off x="6324600" y="5595860"/>
            <a:ext cx="5105400" cy="461665"/>
          </a:xfrm>
          <a:prstGeom prst="rect">
            <a:avLst/>
          </a:prstGeom>
          <a:noFill/>
          <a:ln w="9525">
            <a:noFill/>
            <a:miter lim="800000"/>
            <a:headEnd/>
            <a:tailEnd/>
          </a:ln>
          <a:effectLst/>
        </p:spPr>
        <p:txBody>
          <a:bodyPr wrap="square" anchor="b" anchorCtr="0">
            <a:spAutoFit/>
          </a:bodyPr>
          <a:lstStyle/>
          <a:p>
            <a:r>
              <a:rPr lang="en-US" sz="2400" dirty="0">
                <a:solidFill>
                  <a:srgbClr val="FFFFFF"/>
                </a:solidFill>
                <a:latin typeface="Calibri" panose="020F0502020204030204" pitchFamily="34" charset="0"/>
              </a:rPr>
              <a:t>Woburn Marble, 2</a:t>
            </a:r>
            <a:r>
              <a:rPr lang="en-US" sz="2400" baseline="30000" dirty="0">
                <a:solidFill>
                  <a:srgbClr val="FFFFFF"/>
                </a:solidFill>
                <a:latin typeface="Calibri" panose="020F0502020204030204" pitchFamily="34" charset="0"/>
              </a:rPr>
              <a:t>nd</a:t>
            </a:r>
            <a:r>
              <a:rPr lang="en-US" sz="2400" dirty="0">
                <a:solidFill>
                  <a:srgbClr val="FFFFFF"/>
                </a:solidFill>
                <a:latin typeface="Calibri" panose="020F0502020204030204" pitchFamily="34" charset="0"/>
              </a:rPr>
              <a:t>-cent. CE relief</a:t>
            </a:r>
          </a:p>
        </p:txBody>
      </p:sp>
    </p:spTree>
    <p:extLst>
      <p:ext uri="{BB962C8B-B14F-4D97-AF65-F5344CB8AC3E}">
        <p14:creationId xmlns:p14="http://schemas.microsoft.com/office/powerpoint/2010/main" val="4285119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0" y="990600"/>
            <a:ext cx="2637640" cy="5136776"/>
          </a:xfrm>
          <a:prstGeom prst="rect">
            <a:avLst/>
          </a:prstGeom>
        </p:spPr>
      </p:pic>
      <p:sp>
        <p:nvSpPr>
          <p:cNvPr id="6" name="Text Box 4"/>
          <p:cNvSpPr txBox="1">
            <a:spLocks noChangeArrowheads="1"/>
          </p:cNvSpPr>
          <p:nvPr/>
        </p:nvSpPr>
        <p:spPr bwMode="auto">
          <a:xfrm>
            <a:off x="5715000" y="5758044"/>
            <a:ext cx="5715000" cy="369332"/>
          </a:xfrm>
          <a:prstGeom prst="rect">
            <a:avLst/>
          </a:prstGeom>
          <a:noFill/>
          <a:ln w="9525">
            <a:noFill/>
            <a:miter lim="800000"/>
            <a:headEnd/>
            <a:tailEnd/>
          </a:ln>
          <a:effectLst/>
          <a:extLst/>
        </p:spPr>
        <p:txBody>
          <a:bodyPr wrap="square" anchor="b" anchorCtr="0">
            <a:spAutoFit/>
          </a:bodyPr>
          <a:lstStyle>
            <a:defPPr>
              <a:defRPr lang="en-US"/>
            </a:defPPr>
            <a:lvl1pPr algn="ctr">
              <a:defRPr>
                <a:latin typeface="Calibri" panose="020F0502020204030204" pitchFamily="34" charset="0"/>
              </a:defRPr>
            </a:lvl1pPr>
          </a:lstStyle>
          <a:p>
            <a:pPr algn="l"/>
            <a:r>
              <a:rPr lang="en-US" altLang="en-US" dirty="0" smtClean="0">
                <a:solidFill>
                  <a:srgbClr val="FFFFFF"/>
                </a:solidFill>
              </a:rPr>
              <a:t>1st-cent</a:t>
            </a:r>
            <a:r>
              <a:rPr lang="en-US" altLang="en-US" dirty="0">
                <a:solidFill>
                  <a:srgbClr val="FFFFFF"/>
                </a:solidFill>
              </a:rPr>
              <a:t>. CE </a:t>
            </a:r>
            <a:r>
              <a:rPr lang="en-US" altLang="en-US" dirty="0" err="1">
                <a:solidFill>
                  <a:srgbClr val="FFFFFF"/>
                </a:solidFill>
              </a:rPr>
              <a:t>tintinnabulum</a:t>
            </a:r>
            <a:r>
              <a:rPr lang="en-US" altLang="en-US" dirty="0">
                <a:solidFill>
                  <a:srgbClr val="FFFFFF"/>
                </a:solidFill>
              </a:rPr>
              <a:t>. Naples Archaeological </a:t>
            </a:r>
            <a:r>
              <a:rPr lang="en-US" altLang="en-US" dirty="0" smtClean="0">
                <a:solidFill>
                  <a:srgbClr val="FFFFFF"/>
                </a:solidFill>
              </a:rPr>
              <a:t>Museum</a:t>
            </a:r>
            <a:endParaRPr lang="en-US" altLang="en-US" dirty="0">
              <a:solidFill>
                <a:srgbClr val="FFFFFF"/>
              </a:solidFill>
            </a:endParaRPr>
          </a:p>
        </p:txBody>
      </p:sp>
    </p:spTree>
    <p:extLst>
      <p:ext uri="{BB962C8B-B14F-4D97-AF65-F5344CB8AC3E}">
        <p14:creationId xmlns:p14="http://schemas.microsoft.com/office/powerpoint/2010/main" val="2808927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ncient_tragedy">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ln>
          <a:solidFill>
            <a:schemeClr val="bg2">
              <a:lumMod val="75000"/>
            </a:schemeClr>
          </a:solidFill>
        </a:ln>
        <a:effectLst>
          <a:outerShdw blurRad="50800" dist="25400" dir="2700000" algn="tl" rotWithShape="0">
            <a:prstClr val="black">
              <a:alpha val="28000"/>
            </a:prstClr>
          </a:outerShdw>
        </a:effectLst>
      </a:spPr>
      <a:bodyPr wrap="square" anchor="ctr" anchorCtr="0">
        <a:spAutoFit/>
      </a:bodyPr>
      <a:lstStyle>
        <a:defPPr>
          <a:defRPr sz="3600" dirty="0">
            <a:latin typeface="Calibri" panose="020F0502020204030204" pitchFamily="34" charset="0"/>
            <a:cs typeface="Calibri" panose="020F0502020204030204" pitchFamily="34" charset="0"/>
          </a:defRPr>
        </a:defPPr>
      </a:lst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ancient_tragedy" id="{7ED3EF83-65AE-4132-85CC-8951EDF6DBE1}" vid="{B55A40B6-58BF-4761-BC39-C5CF41FFE7B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514</TotalTime>
  <Words>3073</Words>
  <Application>Microsoft Office PowerPoint</Application>
  <PresentationFormat>Widescreen</PresentationFormat>
  <Paragraphs>237</Paragraphs>
  <Slides>21</Slides>
  <Notes>21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21</vt:i4>
      </vt:variant>
    </vt:vector>
  </HeadingPairs>
  <TitlesOfParts>
    <vt:vector size="33" baseType="lpstr">
      <vt:lpstr>Arial</vt:lpstr>
      <vt:lpstr>Calibri</vt:lpstr>
      <vt:lpstr>Candara</vt:lpstr>
      <vt:lpstr>Century Gothic</vt:lpstr>
      <vt:lpstr>Kozuka Gothic Pro H</vt:lpstr>
      <vt:lpstr>Levenim MT</vt:lpstr>
      <vt:lpstr>Palatino Linotype</vt:lpstr>
      <vt:lpstr>Rusticana LT Std Roman</vt:lpstr>
      <vt:lpstr>Tahoma</vt:lpstr>
      <vt:lpstr>Times New Roman</vt:lpstr>
      <vt:lpstr>Wingdings</vt:lpstr>
      <vt:lpstr>ancient_tragedy</vt:lpstr>
      <vt:lpstr>Seneca’s Phaedra, or. . .</vt:lpstr>
      <vt:lpstr>Agenda</vt:lpstr>
      <vt:lpstr>Recap and Update</vt:lpstr>
      <vt:lpstr>Brill’s on Roman Tragedy</vt:lpstr>
      <vt:lpstr>PowerPoint Presentation</vt:lpstr>
      <vt:lpstr>Timeline</vt:lpstr>
      <vt:lpstr>PowerPoint Presentation</vt:lpstr>
      <vt:lpstr>PowerPoint Presentation</vt:lpstr>
      <vt:lpstr>PowerPoint Presentation</vt:lpstr>
      <vt:lpstr>PowerPoint Presentation</vt:lpstr>
      <vt:lpstr>PowerPoint Presentation</vt:lpstr>
      <vt:lpstr>Roman Drama: Fabula. . .</vt:lpstr>
      <vt:lpstr>Tragic Playwrights</vt:lpstr>
      <vt:lpstr>Republican Tragedy (ca. 240–27 bce)</vt:lpstr>
      <vt:lpstr>Crepidata…</vt:lpstr>
      <vt:lpstr>Praetextae…</vt:lpstr>
      <vt:lpstr>Introduction to Seneca</vt:lpstr>
      <vt:lpstr>Seneca (10-65 CE)</vt:lpstr>
      <vt:lpstr>Senecan versus Athenian Tragedy</vt:lpstr>
      <vt:lpstr>Senecan Rhetoric (Phaedra)</vt:lpstr>
      <vt:lpstr>“Senecan Formula” (cf. Herington)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Seneca’s Phaedra, or. . .</dc:title>
  <dc:creator>ascholtz</dc:creator>
  <cp:lastModifiedBy>Scholtz, Andrew</cp:lastModifiedBy>
  <cp:revision>56</cp:revision>
  <cp:lastPrinted>2020-04-16T21:16:29Z</cp:lastPrinted>
  <dcterms:created xsi:type="dcterms:W3CDTF">2011-11-29T02:32:43Z</dcterms:created>
  <dcterms:modified xsi:type="dcterms:W3CDTF">2020-04-21T18:54:23Z</dcterms:modified>
</cp:coreProperties>
</file>