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3" r:id="rId1"/>
  </p:sldMasterIdLst>
  <p:notesMasterIdLst>
    <p:notesMasterId r:id="rId15"/>
  </p:notesMasterIdLst>
  <p:handoutMasterIdLst>
    <p:handoutMasterId r:id="rId16"/>
  </p:handoutMasterIdLst>
  <p:sldIdLst>
    <p:sldId id="256" r:id="rId2"/>
    <p:sldId id="312" r:id="rId3"/>
    <p:sldId id="310" r:id="rId4"/>
    <p:sldId id="286" r:id="rId5"/>
    <p:sldId id="265" r:id="rId6"/>
    <p:sldId id="313" r:id="rId7"/>
    <p:sldId id="290" r:id="rId8"/>
    <p:sldId id="314" r:id="rId9"/>
    <p:sldId id="267" r:id="rId10"/>
    <p:sldId id="266" r:id="rId11"/>
    <p:sldId id="317" r:id="rId12"/>
    <p:sldId id="316" r:id="rId13"/>
    <p:sldId id="318" r:id="rId14"/>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1008" userDrawn="1">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859C"/>
    <a:srgbClr val="FFFFFF"/>
    <a:srgbClr val="E5E5FF"/>
    <a:srgbClr val="1A1A1A"/>
    <a:srgbClr val="898989"/>
    <a:srgbClr val="0000FF"/>
    <a:srgbClr val="000099"/>
    <a:srgbClr val="0000CC"/>
    <a:srgbClr val="0000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4060" autoAdjust="0"/>
    <p:restoredTop sz="96395" autoAdjust="0"/>
  </p:normalViewPr>
  <p:slideViewPr>
    <p:cSldViewPr showGuides="1">
      <p:cViewPr varScale="1">
        <p:scale>
          <a:sx n="111" d="100"/>
          <a:sy n="111" d="100"/>
        </p:scale>
        <p:origin x="1254" y="114"/>
      </p:cViewPr>
      <p:guideLst>
        <p:guide orient="horz" pos="2160"/>
        <p:guide pos="100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5" d="100"/>
        <a:sy n="65" d="100"/>
      </p:scale>
      <p:origin x="0" y="0"/>
    </p:cViewPr>
  </p:sorterViewPr>
  <p:notesViewPr>
    <p:cSldViewPr showGuides="1">
      <p:cViewPr varScale="1">
        <p:scale>
          <a:sx n="85" d="100"/>
          <a:sy n="85" d="100"/>
        </p:scale>
        <p:origin x="3822" y="102"/>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0"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l">
              <a:defRPr sz="1200"/>
            </a:lvl1pPr>
          </a:lstStyle>
          <a:p>
            <a:endParaRPr lang="en-US"/>
          </a:p>
        </p:txBody>
      </p:sp>
      <p:sp>
        <p:nvSpPr>
          <p:cNvPr id="79875" name="Rectangle 3"/>
          <p:cNvSpPr>
            <a:spLocks noGrp="1" noChangeArrowheads="1"/>
          </p:cNvSpPr>
          <p:nvPr>
            <p:ph type="dt" sz="quarter" idx="1"/>
          </p:nvPr>
        </p:nvSpPr>
        <p:spPr bwMode="auto">
          <a:xfrm>
            <a:off x="4024736"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r">
              <a:defRPr sz="1200"/>
            </a:lvl1pPr>
          </a:lstStyle>
          <a:p>
            <a:endParaRPr lang="en-US"/>
          </a:p>
        </p:txBody>
      </p:sp>
      <p:sp>
        <p:nvSpPr>
          <p:cNvPr id="79876" name="Rectangle 4"/>
          <p:cNvSpPr>
            <a:spLocks noGrp="1" noChangeArrowheads="1"/>
          </p:cNvSpPr>
          <p:nvPr>
            <p:ph type="ftr" sz="quarter" idx="2"/>
          </p:nvPr>
        </p:nvSpPr>
        <p:spPr bwMode="auto">
          <a:xfrm>
            <a:off x="0"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l">
              <a:defRPr sz="1200"/>
            </a:lvl1pPr>
          </a:lstStyle>
          <a:p>
            <a:endParaRPr lang="en-US"/>
          </a:p>
        </p:txBody>
      </p:sp>
      <p:sp>
        <p:nvSpPr>
          <p:cNvPr id="79877" name="Rectangle 5"/>
          <p:cNvSpPr>
            <a:spLocks noGrp="1" noChangeArrowheads="1"/>
          </p:cNvSpPr>
          <p:nvPr>
            <p:ph type="sldNum" sz="quarter" idx="3"/>
          </p:nvPr>
        </p:nvSpPr>
        <p:spPr bwMode="auto">
          <a:xfrm>
            <a:off x="4024736"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r">
              <a:defRPr sz="1200"/>
            </a:lvl1pPr>
          </a:lstStyle>
          <a:p>
            <a:fld id="{C988350B-9EA6-43EC-87D2-08E326D3343C}" type="slidenum">
              <a:rPr lang="en-US"/>
              <a:pPr/>
              <a:t>‹#›</a:t>
            </a:fld>
            <a:endParaRPr lang="en-US"/>
          </a:p>
        </p:txBody>
      </p:sp>
    </p:spTree>
    <p:extLst>
      <p:ext uri="{BB962C8B-B14F-4D97-AF65-F5344CB8AC3E}">
        <p14:creationId xmlns:p14="http://schemas.microsoft.com/office/powerpoint/2010/main" val="209256115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59" name="Rectangle 3"/>
          <p:cNvSpPr>
            <a:spLocks noGrp="1" noChangeArrowheads="1"/>
          </p:cNvSpPr>
          <p:nvPr>
            <p:ph type="dt" idx="1"/>
          </p:nvPr>
        </p:nvSpPr>
        <p:spPr bwMode="auto">
          <a:xfrm>
            <a:off x="4024736"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r">
              <a:defRPr sz="1200" b="1">
                <a:solidFill>
                  <a:srgbClr val="000099"/>
                </a:solidFill>
                <a:latin typeface="Times New Roman" charset="0"/>
              </a:defRPr>
            </a:lvl1pPr>
          </a:lstStyle>
          <a:p>
            <a:endParaRPr lang="en-US"/>
          </a:p>
        </p:txBody>
      </p:sp>
      <p:sp>
        <p:nvSpPr>
          <p:cNvPr id="19460" name="Rectangle 4"/>
          <p:cNvSpPr>
            <a:spLocks noGrp="1" noRot="1" noChangeAspect="1" noChangeArrowheads="1" noTextEdit="1"/>
          </p:cNvSpPr>
          <p:nvPr>
            <p:ph type="sldImg" idx="2"/>
          </p:nvPr>
        </p:nvSpPr>
        <p:spPr bwMode="auto">
          <a:xfrm>
            <a:off x="1682750" y="487363"/>
            <a:ext cx="3738563" cy="2103437"/>
          </a:xfrm>
          <a:prstGeom prst="rect">
            <a:avLst/>
          </a:prstGeom>
          <a:noFill/>
          <a:ln w="9525">
            <a:solidFill>
              <a:srgbClr val="000000"/>
            </a:solidFill>
            <a:miter lim="800000"/>
            <a:headEnd/>
            <a:tailEnd/>
          </a:ln>
          <a:effectLst/>
        </p:spPr>
      </p:sp>
      <p:sp>
        <p:nvSpPr>
          <p:cNvPr id="19461" name="Rectangle 5"/>
          <p:cNvSpPr>
            <a:spLocks noGrp="1" noChangeArrowheads="1"/>
          </p:cNvSpPr>
          <p:nvPr>
            <p:ph type="body" sz="quarter" idx="3"/>
          </p:nvPr>
        </p:nvSpPr>
        <p:spPr bwMode="auto">
          <a:xfrm>
            <a:off x="552415" y="2730465"/>
            <a:ext cx="5997646" cy="5954325"/>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9462" name="Rectangle 6"/>
          <p:cNvSpPr>
            <a:spLocks noGrp="1" noChangeArrowheads="1"/>
          </p:cNvSpPr>
          <p:nvPr>
            <p:ph type="ftr" sz="quarter" idx="4"/>
          </p:nvPr>
        </p:nvSpPr>
        <p:spPr bwMode="auto">
          <a:xfrm>
            <a:off x="0"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63" name="Rectangle 7"/>
          <p:cNvSpPr>
            <a:spLocks noGrp="1" noChangeArrowheads="1"/>
          </p:cNvSpPr>
          <p:nvPr>
            <p:ph type="sldNum" sz="quarter" idx="5"/>
          </p:nvPr>
        </p:nvSpPr>
        <p:spPr bwMode="auto">
          <a:xfrm>
            <a:off x="4024736"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r">
              <a:defRPr sz="1200" b="1">
                <a:solidFill>
                  <a:srgbClr val="000099"/>
                </a:solidFill>
                <a:latin typeface="Times New Roman" charset="0"/>
              </a:defRPr>
            </a:lvl1pPr>
          </a:lstStyle>
          <a:p>
            <a:fld id="{5721D7F7-CBDC-4618-B4D1-D6BF1CF121FB}" type="slidenum">
              <a:rPr lang="en-US"/>
              <a:pPr/>
              <a:t>‹#›</a:t>
            </a:fld>
            <a:endParaRPr lang="en-US"/>
          </a:p>
        </p:txBody>
      </p:sp>
    </p:spTree>
    <p:extLst>
      <p:ext uri="{BB962C8B-B14F-4D97-AF65-F5344CB8AC3E}">
        <p14:creationId xmlns:p14="http://schemas.microsoft.com/office/powerpoint/2010/main" val="1645551686"/>
      </p:ext>
    </p:extLst>
  </p:cSld>
  <p:clrMap bg1="lt1" tx1="dk1" bg2="lt2" tx2="dk2" accent1="accent1" accent2="accent2" accent3="accent3" accent4="accent4" accent5="accent5" accent6="accent6" hlink="hlink" folHlink="folHlink"/>
  <p:hf hdr="0" ftr="0"/>
  <p:notesStyle>
    <a:lvl1pPr algn="l" rtl="0" fontAlgn="base">
      <a:spcBef>
        <a:spcPct val="30000"/>
      </a:spcBef>
      <a:spcAft>
        <a:spcPct val="0"/>
      </a:spcAft>
      <a:defRPr sz="1100" kern="1200" baseline="0">
        <a:solidFill>
          <a:schemeClr val="tx1"/>
        </a:solidFill>
        <a:latin typeface="Tahoma" pitchFamily="34" charset="0"/>
        <a:ea typeface="+mn-ea"/>
        <a:cs typeface="+mn-cs"/>
      </a:defRPr>
    </a:lvl1pPr>
    <a:lvl2pPr marL="457200" algn="l" rtl="0" fontAlgn="base">
      <a:spcBef>
        <a:spcPct val="30000"/>
      </a:spcBef>
      <a:spcAft>
        <a:spcPct val="0"/>
      </a:spcAft>
      <a:defRPr sz="1100" kern="1200" baseline="0">
        <a:solidFill>
          <a:schemeClr val="tx1"/>
        </a:solidFill>
        <a:latin typeface="Tahoma" pitchFamily="34" charset="0"/>
        <a:ea typeface="+mn-ea"/>
        <a:cs typeface="+mn-cs"/>
      </a:defRPr>
    </a:lvl2pPr>
    <a:lvl3pPr marL="914400" algn="l" rtl="0" fontAlgn="base">
      <a:spcBef>
        <a:spcPct val="30000"/>
      </a:spcBef>
      <a:spcAft>
        <a:spcPct val="0"/>
      </a:spcAft>
      <a:defRPr sz="1100" kern="1200" baseline="0">
        <a:solidFill>
          <a:schemeClr val="tx1"/>
        </a:solidFill>
        <a:latin typeface="Tahoma" pitchFamily="34" charset="0"/>
        <a:ea typeface="+mn-ea"/>
        <a:cs typeface="+mn-cs"/>
      </a:defRPr>
    </a:lvl3pPr>
    <a:lvl4pPr marL="1371600" algn="l" rtl="0" fontAlgn="base">
      <a:spcBef>
        <a:spcPct val="30000"/>
      </a:spcBef>
      <a:spcAft>
        <a:spcPct val="0"/>
      </a:spcAft>
      <a:defRPr sz="1100" kern="1200" baseline="0">
        <a:solidFill>
          <a:schemeClr val="tx1"/>
        </a:solidFill>
        <a:latin typeface="Tahoma" pitchFamily="34" charset="0"/>
        <a:ea typeface="+mn-ea"/>
        <a:cs typeface="+mn-cs"/>
      </a:defRPr>
    </a:lvl4pPr>
    <a:lvl5pPr marL="1828800" algn="l" rtl="0" fontAlgn="base">
      <a:spcBef>
        <a:spcPct val="30000"/>
      </a:spcBef>
      <a:spcAft>
        <a:spcPct val="0"/>
      </a:spcAft>
      <a:defRPr sz="1100" kern="1200" baseline="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551665" y="2730290"/>
            <a:ext cx="5999147" cy="5954371"/>
          </a:xfrm>
        </p:spPr>
        <p:txBody>
          <a:bodyPr>
            <a:normAutofit/>
          </a:bodyPr>
          <a:lstStyle/>
          <a:p>
            <a:r>
              <a:rPr lang="en-US" dirty="0"/>
              <a:t>Creator Pierre </a:t>
            </a:r>
            <a:r>
              <a:rPr lang="en-US" dirty="0" err="1"/>
              <a:t>Guérin</a:t>
            </a:r>
            <a:r>
              <a:rPr lang="en-US" dirty="0"/>
              <a:t> (1774-1833) Title Phaedra and Hippolytus, oil sketch Work Type painting Date before 1802 Material oil, pen and ink, and pencil on paper mounted on canvas Measurements 33 x 46 cm Description RF 1982-13 The finished picture was completed in 1802 and is also in the Louvre (inv. 5182) Repository </a:t>
            </a:r>
            <a:r>
              <a:rPr lang="en-US" dirty="0" err="1"/>
              <a:t>Musée</a:t>
            </a:r>
            <a:r>
              <a:rPr lang="en-US" dirty="0"/>
              <a:t> du Louvre, Paris, France </a:t>
            </a:r>
            <a:r>
              <a:rPr lang="en-US" dirty="0" err="1"/>
              <a:t>ARTstor</a:t>
            </a:r>
            <a:r>
              <a:rPr lang="en-US" dirty="0"/>
              <a:t> Collection Art, Archaeology and Architecture (Erich Lessing Culture and Fine Arts Archives) ID Number 40-11-21/16 </a:t>
            </a:r>
          </a:p>
          <a:p>
            <a:r>
              <a:rPr lang="en-US" dirty="0"/>
              <a:t>Culture Roman Title Double Herm: Socrates and Seneca </a:t>
            </a:r>
            <a:br>
              <a:rPr lang="en-US" dirty="0"/>
            </a:br>
            <a:r>
              <a:rPr lang="en-US" dirty="0"/>
              <a:t>Socrates, front view Work Type portrait sculpture Date Roman copy of around 50-60CE of a Greek work made in the first half of the 3rd century BCE Style Period Imperial Description With this double herm a wealthy Roman had decorated his garden thereby stressing his own erudition. </a:t>
            </a:r>
            <a:br>
              <a:rPr lang="en-US" dirty="0"/>
            </a:br>
            <a:r>
              <a:rPr lang="en-US" dirty="0"/>
              <a:t>Inscription: Seneca (in Latin letters) and Sokrates (in Greek letters) </a:t>
            </a:r>
            <a:br>
              <a:rPr lang="en-US" dirty="0"/>
            </a:br>
            <a:r>
              <a:rPr lang="en-US" dirty="0"/>
              <a:t>Treatment: Very well preserved with the following parts restored in modern times: of Socrates tip of nose and part of moustache; of Seneca nose, left eyebrow and part of temple, part of left eye and eye lid as well as corner and part of cheekbone. </a:t>
            </a:r>
            <a:br>
              <a:rPr lang="en-US" dirty="0"/>
            </a:br>
            <a:r>
              <a:rPr lang="en-US" dirty="0"/>
              <a:t>Photographer: Ingrid </a:t>
            </a:r>
            <a:r>
              <a:rPr lang="en-US" dirty="0" err="1"/>
              <a:t>Geske</a:t>
            </a:r>
            <a:r>
              <a:rPr lang="en-US" dirty="0"/>
              <a:t> Repository Staatliche </a:t>
            </a:r>
            <a:r>
              <a:rPr lang="en-US" dirty="0" err="1"/>
              <a:t>Museen</a:t>
            </a:r>
            <a:r>
              <a:rPr lang="en-US" dirty="0"/>
              <a:t> </a:t>
            </a:r>
            <a:r>
              <a:rPr lang="en-US" dirty="0" err="1"/>
              <a:t>zu</a:t>
            </a:r>
            <a:r>
              <a:rPr lang="en-US" dirty="0"/>
              <a:t> Berlin--</a:t>
            </a:r>
            <a:r>
              <a:rPr lang="en-US" dirty="0" err="1"/>
              <a:t>Preussischer</a:t>
            </a:r>
            <a:r>
              <a:rPr lang="en-US" dirty="0"/>
              <a:t> </a:t>
            </a:r>
            <a:r>
              <a:rPr lang="en-US" dirty="0" err="1"/>
              <a:t>Kulturbesitz</a:t>
            </a:r>
            <a:r>
              <a:rPr lang="en-US" dirty="0"/>
              <a:t>. </a:t>
            </a:r>
            <a:r>
              <a:rPr lang="en-US" dirty="0" err="1"/>
              <a:t>Antikensammlung</a:t>
            </a:r>
            <a:r>
              <a:rPr lang="en-US" dirty="0"/>
              <a:t> </a:t>
            </a:r>
            <a:br>
              <a:rPr lang="en-US" dirty="0"/>
            </a:br>
            <a:r>
              <a:rPr lang="en-US" dirty="0"/>
              <a:t>http://www.smb.museum/smb/home/index.php?lang=de </a:t>
            </a:r>
            <a:br>
              <a:rPr lang="en-US" dirty="0"/>
            </a:br>
            <a:r>
              <a:rPr lang="en-US" dirty="0"/>
              <a:t>Provenance: The double herm was found in 1813 on the ground of Villa </a:t>
            </a:r>
            <a:r>
              <a:rPr lang="en-US" dirty="0" err="1"/>
              <a:t>Mattei</a:t>
            </a:r>
            <a:r>
              <a:rPr lang="en-US" dirty="0"/>
              <a:t> at Rome and acquired in 1878. Accession Number </a:t>
            </a:r>
            <a:r>
              <a:rPr lang="en-US" dirty="0" err="1"/>
              <a:t>Sk</a:t>
            </a:r>
            <a:r>
              <a:rPr lang="en-US" dirty="0"/>
              <a:t> 391 Related Item Bibliography: 27. Studio-</a:t>
            </a:r>
            <a:r>
              <a:rPr lang="en-US" dirty="0" err="1"/>
              <a:t>Ausstellung</a:t>
            </a:r>
            <a:r>
              <a:rPr lang="en-US" dirty="0"/>
              <a:t> Berlin: </a:t>
            </a:r>
            <a:r>
              <a:rPr lang="en-US" dirty="0" err="1"/>
              <a:t>Römische</a:t>
            </a:r>
            <a:r>
              <a:rPr lang="en-US" dirty="0"/>
              <a:t> </a:t>
            </a:r>
            <a:r>
              <a:rPr lang="en-US" dirty="0" err="1"/>
              <a:t>Porträts</a:t>
            </a:r>
            <a:r>
              <a:rPr lang="en-US" dirty="0"/>
              <a:t>, exhibition catalogue Berlin (1981) p. 10-12 </a:t>
            </a:r>
            <a:r>
              <a:rPr lang="en-US" dirty="0" err="1"/>
              <a:t>nr</a:t>
            </a:r>
            <a:r>
              <a:rPr lang="en-US" dirty="0"/>
              <a:t>. 9 (H. </a:t>
            </a:r>
            <a:r>
              <a:rPr lang="en-US" dirty="0" err="1"/>
              <a:t>Heres</a:t>
            </a:r>
            <a:r>
              <a:rPr lang="en-US" dirty="0"/>
              <a:t>); Die </a:t>
            </a:r>
            <a:r>
              <a:rPr lang="en-US" dirty="0" err="1"/>
              <a:t>Antikensammlung</a:t>
            </a:r>
            <a:r>
              <a:rPr lang="en-US" dirty="0"/>
              <a:t> </a:t>
            </a:r>
            <a:r>
              <a:rPr lang="en-US" dirty="0" err="1"/>
              <a:t>im</a:t>
            </a:r>
            <a:r>
              <a:rPr lang="en-US" dirty="0"/>
              <a:t> </a:t>
            </a:r>
            <a:r>
              <a:rPr lang="en-US" dirty="0" err="1"/>
              <a:t>Pergamonmuseum</a:t>
            </a:r>
            <a:r>
              <a:rPr lang="en-US" dirty="0"/>
              <a:t> und in </a:t>
            </a:r>
            <a:r>
              <a:rPr lang="en-US" dirty="0" err="1"/>
              <a:t>Charlottenburg</a:t>
            </a:r>
            <a:r>
              <a:rPr lang="en-US" dirty="0"/>
              <a:t> (1992) p. 215-216 </a:t>
            </a:r>
            <a:r>
              <a:rPr lang="en-US" dirty="0" err="1"/>
              <a:t>nr</a:t>
            </a:r>
            <a:r>
              <a:rPr lang="en-US" dirty="0"/>
              <a:t>. 105 (with further bibliographical references); </a:t>
            </a:r>
            <a:r>
              <a:rPr lang="en-US" dirty="0" err="1"/>
              <a:t>Lisippo</a:t>
            </a:r>
            <a:r>
              <a:rPr lang="en-US" dirty="0"/>
              <a:t>, </a:t>
            </a:r>
            <a:r>
              <a:rPr lang="en-US" dirty="0" err="1"/>
              <a:t>l'arte</a:t>
            </a:r>
            <a:r>
              <a:rPr lang="en-US" dirty="0"/>
              <a:t> e la fortuna, exhibition catalogue Rome (1995) p. 330 </a:t>
            </a:r>
            <a:r>
              <a:rPr lang="en-US" dirty="0" err="1"/>
              <a:t>nr</a:t>
            </a:r>
            <a:r>
              <a:rPr lang="en-US" dirty="0"/>
              <a:t>. 6.6.5 (M. G. </a:t>
            </a:r>
            <a:r>
              <a:rPr lang="en-US" dirty="0" err="1"/>
              <a:t>Picozzi</a:t>
            </a:r>
            <a:r>
              <a:rPr lang="en-US" dirty="0"/>
              <a:t>); H. Born/K. Stemmer, </a:t>
            </a:r>
            <a:r>
              <a:rPr lang="en-US" dirty="0" err="1"/>
              <a:t>Damnatio</a:t>
            </a:r>
            <a:r>
              <a:rPr lang="en-US" dirty="0"/>
              <a:t> </a:t>
            </a:r>
            <a:r>
              <a:rPr lang="en-US" dirty="0" err="1"/>
              <a:t>memoriae</a:t>
            </a:r>
            <a:r>
              <a:rPr lang="en-US" dirty="0"/>
              <a:t>, </a:t>
            </a:r>
            <a:r>
              <a:rPr lang="en-US" dirty="0" err="1"/>
              <a:t>Sammlung</a:t>
            </a:r>
            <a:r>
              <a:rPr lang="en-US" dirty="0"/>
              <a:t> Axel Guttmann Band 5 (1996) p. 98. 105 fig. 93. </a:t>
            </a:r>
            <a:r>
              <a:rPr lang="en-US" dirty="0" err="1"/>
              <a:t>ARTstor</a:t>
            </a:r>
            <a:r>
              <a:rPr lang="en-US" dirty="0"/>
              <a:t> Collection Classical Sculptures (Berlin State Museums) Source Image and original data provided by Staatliche </a:t>
            </a:r>
            <a:r>
              <a:rPr lang="en-US" dirty="0" err="1"/>
              <a:t>Museen</a:t>
            </a:r>
            <a:r>
              <a:rPr lang="en-US" dirty="0"/>
              <a:t> </a:t>
            </a:r>
            <a:r>
              <a:rPr lang="en-US" dirty="0" err="1"/>
              <a:t>zu</a:t>
            </a:r>
            <a:r>
              <a:rPr lang="en-US" dirty="0"/>
              <a:t> Berlin, </a:t>
            </a:r>
            <a:r>
              <a:rPr lang="en-US" dirty="0" err="1"/>
              <a:t>Stiftung</a:t>
            </a:r>
            <a:r>
              <a:rPr lang="en-US" dirty="0"/>
              <a:t> </a:t>
            </a:r>
            <a:r>
              <a:rPr lang="en-US" dirty="0" err="1"/>
              <a:t>Preussischer</a:t>
            </a:r>
            <a:r>
              <a:rPr lang="en-US" dirty="0"/>
              <a:t> </a:t>
            </a:r>
            <a:r>
              <a:rPr lang="en-US" dirty="0" err="1"/>
              <a:t>Kulturbesitz</a:t>
            </a:r>
            <a:r>
              <a:rPr lang="en-US" dirty="0"/>
              <a:t> </a:t>
            </a:r>
          </a:p>
        </p:txBody>
      </p:sp>
      <p:sp>
        <p:nvSpPr>
          <p:cNvPr id="4" name="Header Placeholder 3"/>
          <p:cNvSpPr>
            <a:spLocks noGrp="1"/>
          </p:cNvSpPr>
          <p:nvPr>
            <p:ph type="hdr" sz="quarter" idx="10"/>
          </p:nvPr>
        </p:nvSpPr>
        <p:spPr>
          <a:xfrm>
            <a:off x="0" y="0"/>
            <a:ext cx="3078383" cy="469745"/>
          </a:xfrm>
        </p:spPr>
        <p:txBody>
          <a:bodyPr/>
          <a:lstStyle/>
          <a:p>
            <a:r>
              <a:rPr lang="en-US" smtClean="0"/>
              <a:t>clas215</a:t>
            </a:r>
            <a:endParaRPr lang="en-US"/>
          </a:p>
        </p:txBody>
      </p:sp>
      <p:sp>
        <p:nvSpPr>
          <p:cNvPr id="5" name="Date Placeholder 4"/>
          <p:cNvSpPr>
            <a:spLocks noGrp="1"/>
          </p:cNvSpPr>
          <p:nvPr>
            <p:ph type="dt" idx="11"/>
          </p:nvPr>
        </p:nvSpPr>
        <p:spPr>
          <a:xfrm>
            <a:off x="4024093" y="0"/>
            <a:ext cx="3078383" cy="469745"/>
          </a:xfrm>
        </p:spPr>
        <p:txBody>
          <a:bodyPr/>
          <a:lstStyle/>
          <a:p>
            <a:fld id="{44FB5FEA-8BCF-4D35-B9EB-1CDC7618E77B}" type="datetime1">
              <a:rPr lang="en-US" smtClean="0"/>
              <a:pPr/>
              <a:t>4/23/2020</a:t>
            </a:fld>
            <a:endParaRPr lang="en-US" dirty="0"/>
          </a:p>
        </p:txBody>
      </p:sp>
      <p:sp>
        <p:nvSpPr>
          <p:cNvPr id="6" name="Footer Placeholder 5"/>
          <p:cNvSpPr>
            <a:spLocks noGrp="1"/>
          </p:cNvSpPr>
          <p:nvPr>
            <p:ph type="ftr" sz="quarter" idx="12"/>
          </p:nvPr>
        </p:nvSpPr>
        <p:spPr>
          <a:xfrm>
            <a:off x="0" y="8918732"/>
            <a:ext cx="3078383" cy="469744"/>
          </a:xfrm>
        </p:spPr>
        <p:txBody>
          <a:bodyPr/>
          <a:lstStyle/>
          <a:p>
            <a:r>
              <a:rPr lang="en-US" smtClean="0"/>
              <a:t>bacchae 2</a:t>
            </a:r>
            <a:endParaRPr lang="en-US"/>
          </a:p>
        </p:txBody>
      </p:sp>
      <p:sp>
        <p:nvSpPr>
          <p:cNvPr id="7" name="Slide Number Placeholder 6"/>
          <p:cNvSpPr>
            <a:spLocks noGrp="1"/>
          </p:cNvSpPr>
          <p:nvPr>
            <p:ph type="sldNum" sz="quarter" idx="13"/>
          </p:nvPr>
        </p:nvSpPr>
        <p:spPr>
          <a:xfrm>
            <a:off x="4024093" y="8918732"/>
            <a:ext cx="3078383" cy="469744"/>
          </a:xfrm>
        </p:spPr>
        <p:txBody>
          <a:bodyPr/>
          <a:lstStyle/>
          <a:p>
            <a:fld id="{5721D7F7-CBDC-4618-B4D1-D6BF1CF121FB}" type="slidenum">
              <a:rPr lang="en-US" smtClean="0"/>
              <a:pPr/>
              <a:t>1</a:t>
            </a:fld>
            <a:endParaRPr lang="en-US" dirty="0"/>
          </a:p>
        </p:txBody>
      </p:sp>
      <p:sp>
        <p:nvSpPr>
          <p:cNvPr id="8" name="Slide Image Placeholder 7"/>
          <p:cNvSpPr>
            <a:spLocks noGrp="1" noRot="1" noChangeAspect="1"/>
          </p:cNvSpPr>
          <p:nvPr>
            <p:ph type="sldImg"/>
          </p:nvPr>
        </p:nvSpPr>
        <p:spPr/>
      </p:sp>
    </p:spTree>
    <p:extLst>
      <p:ext uri="{BB962C8B-B14F-4D97-AF65-F5344CB8AC3E}">
        <p14:creationId xmlns:p14="http://schemas.microsoft.com/office/powerpoint/2010/main" val="724756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3</a:t>
            </a:fld>
            <a:endParaRPr lang="en-US"/>
          </a:p>
        </p:txBody>
      </p:sp>
    </p:spTree>
    <p:extLst>
      <p:ext uri="{BB962C8B-B14F-4D97-AF65-F5344CB8AC3E}">
        <p14:creationId xmlns:p14="http://schemas.microsoft.com/office/powerpoint/2010/main" val="2755065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87363"/>
            <a:ext cx="3738563" cy="2103437"/>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4</a:t>
            </a:fld>
            <a:endParaRPr lang="en-US"/>
          </a:p>
        </p:txBody>
      </p:sp>
    </p:spTree>
    <p:extLst>
      <p:ext uri="{BB962C8B-B14F-4D97-AF65-F5344CB8AC3E}">
        <p14:creationId xmlns:p14="http://schemas.microsoft.com/office/powerpoint/2010/main" val="1918402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73275" y="482600"/>
            <a:ext cx="2957513" cy="1663700"/>
          </a:xfrm>
        </p:spPr>
      </p:sp>
      <p:sp>
        <p:nvSpPr>
          <p:cNvPr id="3" name="Notes Placeholder 2"/>
          <p:cNvSpPr>
            <a:spLocks noGrp="1"/>
          </p:cNvSpPr>
          <p:nvPr>
            <p:ph type="body" idx="1"/>
          </p:nvPr>
        </p:nvSpPr>
        <p:spPr/>
        <p:txBody>
          <a:bodyPr>
            <a:normAutofit fontScale="92500" lnSpcReduction="10000"/>
          </a:bodyPr>
          <a:lstStyle/>
          <a:p>
            <a:r>
              <a:rPr lang="en-US" dirty="0"/>
              <a:t>Is there a relationship between the writer's life and the writings themselves? Let me quote C. J. Herington on that very topic as it applies to the extremely complicated and baffling case of Seneca:</a:t>
            </a:r>
          </a:p>
          <a:p>
            <a:r>
              <a:rPr lang="en-US" dirty="0"/>
              <a:t>What does seem relevant is the clear fact that Seneca himself lived through and witnessed, in his own person or in the persons of those near him, almost every evil and horror that is the theme of his writings, prose or verse. Exile, murder, incest, the threat of poverty and a hideous death and all the savagery of fortune were of the very texture of his career. (In </a:t>
            </a:r>
            <a:r>
              <a:rPr lang="en-US" dirty="0" err="1"/>
              <a:t>Arion</a:t>
            </a:r>
            <a:r>
              <a:rPr lang="en-US" dirty="0"/>
              <a:t> 5 [1966] p. 430)</a:t>
            </a:r>
          </a:p>
          <a:p>
            <a:r>
              <a:rPr lang="en-US" dirty="0"/>
              <a:t>However remote, bizarre, grotesque, or unnatural we may nowadays find Senecan tragedy, it was certainly "relatable," if to no one else, then at least to Seneca himself.</a:t>
            </a:r>
          </a:p>
          <a:p>
            <a:r>
              <a:rPr lang="en-US" dirty="0"/>
              <a:t>Historical</a:t>
            </a:r>
          </a:p>
          <a:p>
            <a:pPr lvl="1"/>
            <a:r>
              <a:rPr lang="en-US" dirty="0"/>
              <a:t>Augustus (r. 27 BCE-14 CE)</a:t>
            </a:r>
          </a:p>
          <a:p>
            <a:pPr lvl="1"/>
            <a:r>
              <a:rPr lang="en-US" dirty="0"/>
              <a:t>Tiberius (r. 14-37)</a:t>
            </a:r>
          </a:p>
          <a:p>
            <a:pPr lvl="1"/>
            <a:r>
              <a:rPr lang="en-US" dirty="0"/>
              <a:t>Gaius (r. 37-41)</a:t>
            </a:r>
          </a:p>
          <a:p>
            <a:pPr lvl="1"/>
            <a:r>
              <a:rPr lang="en-US" dirty="0"/>
              <a:t>Claudius (r. 54-68)</a:t>
            </a:r>
          </a:p>
          <a:p>
            <a:r>
              <a:rPr lang="en-US" dirty="0"/>
              <a:t>Philosophical</a:t>
            </a:r>
          </a:p>
          <a:p>
            <a:pPr lvl="1"/>
            <a:r>
              <a:rPr lang="en-US" dirty="0"/>
              <a:t>Stoicism</a:t>
            </a:r>
          </a:p>
          <a:p>
            <a:pPr lvl="1"/>
            <a:r>
              <a:rPr lang="en-US" dirty="0"/>
              <a:t>Epicureanism</a:t>
            </a:r>
          </a:p>
          <a:p>
            <a:r>
              <a:rPr lang="en-US" dirty="0"/>
              <a:t>Rhetorical</a:t>
            </a:r>
          </a:p>
          <a:p>
            <a:pPr lvl="1"/>
            <a:r>
              <a:rPr lang="en-US" dirty="0"/>
              <a:t>declamation</a:t>
            </a:r>
          </a:p>
          <a:p>
            <a:r>
              <a:rPr lang="en-US" dirty="0"/>
              <a:t>Biographical</a:t>
            </a:r>
          </a:p>
          <a:p>
            <a:pPr lvl="1"/>
            <a:r>
              <a:rPr lang="en-US" dirty="0"/>
              <a:t>Spanish birth (ca. 10 BCE)</a:t>
            </a:r>
          </a:p>
          <a:p>
            <a:pPr lvl="2"/>
            <a:r>
              <a:rPr lang="en-US" dirty="0"/>
              <a:t>equestrian class</a:t>
            </a:r>
          </a:p>
          <a:p>
            <a:pPr lvl="1"/>
            <a:r>
              <a:rPr lang="en-US" dirty="0"/>
              <a:t>Roman education</a:t>
            </a:r>
          </a:p>
          <a:p>
            <a:pPr lvl="2"/>
            <a:r>
              <a:rPr lang="en-US" dirty="0"/>
              <a:t>philosophy &amp; rhetoric</a:t>
            </a:r>
          </a:p>
          <a:p>
            <a:pPr lvl="1"/>
            <a:r>
              <a:rPr lang="en-US" dirty="0"/>
              <a:t>Imperial service</a:t>
            </a:r>
          </a:p>
          <a:p>
            <a:pPr lvl="2"/>
            <a:r>
              <a:rPr lang="en-US" dirty="0"/>
              <a:t>Claudius</a:t>
            </a:r>
          </a:p>
          <a:p>
            <a:pPr lvl="2"/>
            <a:r>
              <a:rPr lang="en-US" dirty="0"/>
              <a:t>Agrippina &amp; Nero</a:t>
            </a:r>
          </a:p>
          <a:p>
            <a:pPr lvl="1"/>
            <a:r>
              <a:rPr lang="en-US" dirty="0"/>
              <a:t>Suicide (65 CE)</a:t>
            </a:r>
          </a:p>
          <a:p>
            <a:pPr lvl="1"/>
            <a:r>
              <a:rPr lang="en-US" dirty="0"/>
              <a:t>Writings</a:t>
            </a:r>
          </a:p>
          <a:p>
            <a:pPr lvl="2"/>
            <a:r>
              <a:rPr lang="en-US" dirty="0"/>
              <a:t>prose treatises</a:t>
            </a:r>
          </a:p>
          <a:p>
            <a:pPr lvl="2"/>
            <a:r>
              <a:rPr lang="en-US" dirty="0"/>
              <a:t>“moral epistles”</a:t>
            </a:r>
          </a:p>
          <a:p>
            <a:pPr lvl="2"/>
            <a:r>
              <a:rPr lang="en-US" dirty="0"/>
              <a:t>tragedies. . </a:t>
            </a:r>
            <a:r>
              <a:rPr lang="en-US" dirty="0" smtClean="0"/>
              <a:t>.</a:t>
            </a:r>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4/23/2020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5</a:t>
            </a:fld>
            <a:endParaRPr lang="en-US" dirty="0"/>
          </a:p>
        </p:txBody>
      </p:sp>
    </p:spTree>
    <p:extLst>
      <p:ext uri="{BB962C8B-B14F-4D97-AF65-F5344CB8AC3E}">
        <p14:creationId xmlns:p14="http://schemas.microsoft.com/office/powerpoint/2010/main" val="1633670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87363"/>
            <a:ext cx="3738563" cy="2103437"/>
          </a:xfrm>
        </p:spPr>
      </p:sp>
      <p:sp>
        <p:nvSpPr>
          <p:cNvPr id="3" name="Notes Placeholder 2"/>
          <p:cNvSpPr>
            <a:spLocks noGrp="1"/>
          </p:cNvSpPr>
          <p:nvPr>
            <p:ph type="body" idx="1"/>
          </p:nvPr>
        </p:nvSpPr>
        <p:spPr/>
        <p:txBody>
          <a:bodyPr/>
          <a:lstStyle/>
          <a:p>
            <a:r>
              <a:rPr lang="en-US" dirty="0" smtClean="0"/>
              <a:t>Marta </a:t>
            </a:r>
            <a:r>
              <a:rPr lang="en-US" dirty="0" err="1" smtClean="0"/>
              <a:t>Straznicky</a:t>
            </a:r>
            <a:r>
              <a:rPr lang="en-US" dirty="0" smtClean="0"/>
              <a:t> on closet drama: "part of a larger cultural matrix in which closed spaces, selective interpretive communities, and political dissent are aligned."</a:t>
            </a:r>
          </a:p>
          <a:p>
            <a:r>
              <a:rPr lang="en-US" dirty="0" smtClean="0"/>
              <a:t>* </a:t>
            </a:r>
            <a:r>
              <a:rPr lang="en-US" dirty="0" err="1" smtClean="0"/>
              <a:t>Straznicky</a:t>
            </a:r>
            <a:r>
              <a:rPr lang="en-US" dirty="0" smtClean="0"/>
              <a:t>, Marta (2004). Privacy, </a:t>
            </a:r>
            <a:r>
              <a:rPr lang="en-US" dirty="0" err="1" smtClean="0"/>
              <a:t>playreading</a:t>
            </a:r>
            <a:r>
              <a:rPr lang="en-US" dirty="0" smtClean="0"/>
              <a:t>, and women's closet drama, 1500-1700. Cambridge, United Kingdom: Cambridge University Publishing. p. 77</a:t>
            </a:r>
          </a:p>
          <a:p>
            <a:r>
              <a:rPr lang="en-US" dirty="0" smtClean="0"/>
              <a:t>Herington* thinks it is </a:t>
            </a:r>
            <a:r>
              <a:rPr lang="en-US" dirty="0" err="1" smtClean="0"/>
              <a:t>stageable</a:t>
            </a:r>
            <a:r>
              <a:rPr lang="en-US" dirty="0" smtClean="0"/>
              <a:t> and was performed on dramatic or semi-dramatized form.</a:t>
            </a:r>
          </a:p>
          <a:p>
            <a:r>
              <a:rPr lang="en-US" dirty="0" smtClean="0"/>
              <a:t>* Herington, C. J. “Senecan Tragedy.” </a:t>
            </a:r>
            <a:r>
              <a:rPr lang="en-US" i="1" dirty="0" smtClean="0"/>
              <a:t>Arion</a:t>
            </a:r>
            <a:r>
              <a:rPr lang="en-US" dirty="0" smtClean="0"/>
              <a:t> 5 (1966): 422–471.</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7</a:t>
            </a:fld>
            <a:endParaRPr lang="en-US"/>
          </a:p>
        </p:txBody>
      </p:sp>
    </p:spTree>
    <p:extLst>
      <p:ext uri="{BB962C8B-B14F-4D97-AF65-F5344CB8AC3E}">
        <p14:creationId xmlns:p14="http://schemas.microsoft.com/office/powerpoint/2010/main" val="727672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73275" y="482600"/>
            <a:ext cx="2957513" cy="1663700"/>
          </a:xfrm>
        </p:spPr>
      </p:sp>
      <p:sp>
        <p:nvSpPr>
          <p:cNvPr id="3" name="Notes Placeholder 2"/>
          <p:cNvSpPr>
            <a:spLocks noGrp="1"/>
          </p:cNvSpPr>
          <p:nvPr>
            <p:ph type="body" idx="1"/>
          </p:nvPr>
        </p:nvSpPr>
        <p:spPr/>
        <p:txBody>
          <a:bodyPr>
            <a:normAutofit/>
          </a:bodyPr>
          <a:lstStyle/>
          <a:p>
            <a:r>
              <a:rPr lang="en-US" dirty="0" smtClean="0"/>
              <a:t>THE CLOUD OF EVIL, which coincides with a given play's </a:t>
            </a:r>
            <a:r>
              <a:rPr lang="en-US" i="1" dirty="0" smtClean="0"/>
              <a:t>prologue</a:t>
            </a:r>
            <a:r>
              <a:rPr lang="en-US" dirty="0" smtClean="0"/>
              <a:t>, in which an atmosphere of horror and dread is carefully cultivated.</a:t>
            </a:r>
          </a:p>
          <a:p>
            <a:r>
              <a:rPr lang="en-US" dirty="0" smtClean="0"/>
              <a:t>THE DEFEAT OF REASON BY PASSION, often concentrated in the second act, where in several plays a noble and a lesser character debate - though really, REASON debates PASSION, with victory disastrously won by the latter.</a:t>
            </a:r>
          </a:p>
          <a:p>
            <a:r>
              <a:rPr lang="en-US" dirty="0" smtClean="0"/>
              <a:t>THE EXPLOSION OF EVIL. Self-explanatory, it is, of course, action inevitably resulting from passion's victory over reason. Here, "the shockwave of evil races outwards, prostrating both the wicked and the noble" (Herington 456).</a:t>
            </a:r>
          </a:p>
          <a:p>
            <a:r>
              <a:rPr lang="en-US" dirty="0" smtClean="0"/>
              <a:t>Herington, C. J. “Senecan Tragedy.” </a:t>
            </a:r>
            <a:r>
              <a:rPr lang="en-US" i="1" dirty="0" smtClean="0"/>
              <a:t>Arion</a:t>
            </a:r>
            <a:r>
              <a:rPr lang="en-US" dirty="0" smtClean="0"/>
              <a:t> 5 (1966): 422–471.</a:t>
            </a:r>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4/23/2020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9</a:t>
            </a:fld>
            <a:endParaRPr lang="en-US" dirty="0"/>
          </a:p>
        </p:txBody>
      </p:sp>
    </p:spTree>
    <p:extLst>
      <p:ext uri="{BB962C8B-B14F-4D97-AF65-F5344CB8AC3E}">
        <p14:creationId xmlns:p14="http://schemas.microsoft.com/office/powerpoint/2010/main" val="2859847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73275" y="482600"/>
            <a:ext cx="2957513" cy="1663700"/>
          </a:xfrm>
        </p:spPr>
      </p:sp>
      <p:sp>
        <p:nvSpPr>
          <p:cNvPr id="3" name="Notes Placeholder 2"/>
          <p:cNvSpPr>
            <a:spLocks noGrp="1"/>
          </p:cNvSpPr>
          <p:nvPr>
            <p:ph type="body" idx="1"/>
          </p:nvPr>
        </p:nvSpPr>
        <p:spPr/>
        <p:txBody>
          <a:bodyPr>
            <a:normAutofit/>
          </a:bodyPr>
          <a:lstStyle/>
          <a:p>
            <a:r>
              <a:rPr lang="en-US" dirty="0" smtClean="0"/>
              <a:t>from Terms:</a:t>
            </a:r>
          </a:p>
          <a:p>
            <a:r>
              <a:rPr lang="en-US" dirty="0" smtClean="0"/>
              <a:t>Sententia (pl. sententiae)</a:t>
            </a:r>
          </a:p>
          <a:p>
            <a:pPr lvl="1"/>
            <a:r>
              <a:rPr lang="en-US" dirty="0" smtClean="0"/>
              <a:t>While the Latin noun sententia can simply mean the "sense" of an utterance, it has a technical meaning pertinent to the study of Roman tragedy. In the poetic and rhetorical stylistics of the imperial period (27 BCE onward), sententia comes to the fore as a term describing a short sentence dense with meaning and often dense, too, with irony. Take, for instance, the famous dictum of Arria, whose husband, Paetus, too cowardly to commit suicide to save his family's fortune, had to be coaxed with the words of his much braver wife, who said, </a:t>
            </a:r>
            <a:r>
              <a:rPr lang="en-US" dirty="0" err="1" smtClean="0"/>
              <a:t>Paete</a:t>
            </a:r>
            <a:r>
              <a:rPr lang="en-US" dirty="0" smtClean="0"/>
              <a:t>, non </a:t>
            </a:r>
            <a:r>
              <a:rPr lang="en-US" dirty="0" err="1" smtClean="0"/>
              <a:t>dolet</a:t>
            </a:r>
            <a:r>
              <a:rPr lang="en-US" dirty="0" smtClean="0"/>
              <a:t>, "Paetus, it doesn't hurt" (Pliny Letters 3.16). Of course, she was plunging his sword into her own breast at that moment, so the meaning of her utterance extends well beyond </a:t>
            </a:r>
            <a:r>
              <a:rPr lang="en-US" dirty="0" err="1" smtClean="0"/>
              <a:t>throse</a:t>
            </a:r>
            <a:r>
              <a:rPr lang="en-US" dirty="0" smtClean="0"/>
              <a:t> three short words: "Paetus, you miserable coward, an affront to your noble ancestors! If you can't find the courage to do the honorable thing, however painful — if your own wife, a mere woman, can, then what are people to think?"</a:t>
            </a:r>
          </a:p>
          <a:p>
            <a:r>
              <a:rPr lang="en-US" dirty="0" smtClean="0"/>
              <a:t>Perverse exaggeration, rhetoric of excess</a:t>
            </a:r>
          </a:p>
          <a:p>
            <a:pPr lvl="1"/>
            <a:r>
              <a:rPr lang="en-US" dirty="0" smtClean="0"/>
              <a:t>... taking a sentiment, finding its potential to express something over the top, outrageous, or similar, and then exploiting that potential verbally for all its worth. Take, for instance, a made up, non-Roman example like the following: "STUDENT: Professor Snape, do you really hate students that much? SNAPE: Students? I eat them for lunch!" Well, no, he doesn't, but you get the point.</a:t>
            </a:r>
          </a:p>
          <a:p>
            <a:pPr lvl="0"/>
            <a:endParaRPr lang="en-US" dirty="0" smtClean="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4/23/2020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10</a:t>
            </a:fld>
            <a:endParaRPr lang="en-US" dirty="0"/>
          </a:p>
        </p:txBody>
      </p:sp>
    </p:spTree>
    <p:extLst>
      <p:ext uri="{BB962C8B-B14F-4D97-AF65-F5344CB8AC3E}">
        <p14:creationId xmlns:p14="http://schemas.microsoft.com/office/powerpoint/2010/main" val="1119396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908404-88BE-44AF-8D17-32D4082FC3F8}" type="slidenum">
              <a:rPr lang="en-US" smtClean="0"/>
              <a:t>11</a:t>
            </a:fld>
            <a:endParaRPr lang="en-US"/>
          </a:p>
        </p:txBody>
      </p:sp>
    </p:spTree>
    <p:extLst>
      <p:ext uri="{BB962C8B-B14F-4D97-AF65-F5344CB8AC3E}">
        <p14:creationId xmlns:p14="http://schemas.microsoft.com/office/powerpoint/2010/main" val="14837085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435949" y="908717"/>
            <a:ext cx="11323277" cy="2387600"/>
          </a:xfrm>
          <a:noFill/>
        </p:spPr>
        <p:txBody>
          <a:bodyPr anchor="b"/>
          <a:lstStyle>
            <a:lvl1pPr algn="ctr">
              <a:defRPr sz="6000" spc="100" baseline="0">
                <a:solidFill>
                  <a:srgbClr val="993300"/>
                </a:solidFill>
                <a:latin typeface="Candara" panose="020E0502030303020204" pitchFamily="34" charset="0"/>
              </a:defRPr>
            </a:lvl1pPr>
          </a:lstStyle>
          <a:p>
            <a:r>
              <a:rPr lang="en-US" smtClean="0"/>
              <a:t>Click to edit Master title style</a:t>
            </a:r>
            <a:endParaRPr lang="en-US" dirty="0"/>
          </a:p>
        </p:txBody>
      </p:sp>
      <p:sp>
        <p:nvSpPr>
          <p:cNvPr id="7" name="Subtitle 2"/>
          <p:cNvSpPr>
            <a:spLocks noGrp="1"/>
          </p:cNvSpPr>
          <p:nvPr>
            <p:ph type="subTitle" idx="1"/>
          </p:nvPr>
        </p:nvSpPr>
        <p:spPr>
          <a:xfrm>
            <a:off x="435949" y="3602038"/>
            <a:ext cx="11323277" cy="1655762"/>
          </a:xfrm>
          <a:prstGeom prst="rect">
            <a:avLst/>
          </a:prstGeom>
        </p:spPr>
        <p:txBody>
          <a:bodyPr>
            <a:normAutofit/>
          </a:bodyPr>
          <a:lstStyle>
            <a:lvl1pPr marL="0" indent="0" algn="ctr">
              <a:buNone/>
              <a:defRPr sz="3600">
                <a:solidFill>
                  <a:srgbClr val="993300"/>
                </a:solidFill>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4145839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1217931" y="1828800"/>
            <a:ext cx="9756141" cy="4343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baseline="0"/>
            </a:lvl7pPr>
            <a:lvl8pPr>
              <a:defRPr baseline="0"/>
            </a:lvl8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endParaRPr lang="en-US"/>
          </a:p>
        </p:txBody>
      </p:sp>
      <p:sp>
        <p:nvSpPr>
          <p:cNvPr id="6" name="Slide Number Placeholder 5"/>
          <p:cNvSpPr>
            <a:spLocks noGrp="1"/>
          </p:cNvSpPr>
          <p:nvPr>
            <p:ph type="sldNum" sz="quarter" idx="12"/>
          </p:nvPr>
        </p:nvSpPr>
        <p:spPr/>
        <p:txBody>
          <a:bodyPr/>
          <a:lstStyle/>
          <a:p>
            <a:fld id="{C94D3E10-C0C1-4D71-A41A-6CB8B8E1C6BB}" type="slidenum">
              <a:rPr lang="en-US" smtClean="0"/>
              <a:pPr/>
              <a:t>‹#›</a:t>
            </a:fld>
            <a:endParaRPr lang="en-US"/>
          </a:p>
        </p:txBody>
      </p:sp>
    </p:spTree>
    <p:extLst>
      <p:ext uri="{BB962C8B-B14F-4D97-AF65-F5344CB8AC3E}">
        <p14:creationId xmlns:p14="http://schemas.microsoft.com/office/powerpoint/2010/main" val="4200259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134871"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930" y="685800"/>
            <a:ext cx="7418070" cy="5486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endParaRPr lang="en-US"/>
          </a:p>
        </p:txBody>
      </p:sp>
      <p:sp>
        <p:nvSpPr>
          <p:cNvPr id="6" name="Slide Number Placeholder 5"/>
          <p:cNvSpPr>
            <a:spLocks noGrp="1"/>
          </p:cNvSpPr>
          <p:nvPr>
            <p:ph type="sldNum" sz="quarter" idx="12"/>
          </p:nvPr>
        </p:nvSpPr>
        <p:spPr/>
        <p:txBody>
          <a:bodyPr/>
          <a:lstStyle/>
          <a:p>
            <a:fld id="{F5E7D54D-86BF-4ED5-B0AB-3890F7CE24D8}" type="slidenum">
              <a:rPr lang="en-US" smtClean="0"/>
              <a:pPr/>
              <a:t>‹#›</a:t>
            </a:fld>
            <a:endParaRPr lang="en-US"/>
          </a:p>
        </p:txBody>
      </p:sp>
    </p:spTree>
    <p:extLst>
      <p:ext uri="{BB962C8B-B14F-4D97-AF65-F5344CB8AC3E}">
        <p14:creationId xmlns:p14="http://schemas.microsoft.com/office/powerpoint/2010/main" val="1956710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117475"/>
            <a:ext cx="10871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12800" y="1676400"/>
            <a:ext cx="10871200"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12800" y="3924300"/>
            <a:ext cx="10871200"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3718785"/>
      </p:ext>
    </p:extLst>
  </p:cSld>
  <p:clrMapOvr>
    <a:masterClrMapping/>
  </p:clrMapOvr>
  <p:transition/>
  <p:timing>
    <p:tnLst>
      <p:par>
        <p:cTn id="1" dur="indefinite" restart="never" nodeType="tmRoot"/>
      </p:par>
    </p:tnLst>
  </p:timing>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6198417" y="2438400"/>
            <a:ext cx="3805696" cy="1420398"/>
          </a:xfrm>
          <a:prstGeom prst="rect">
            <a:avLst/>
          </a:prstGeom>
          <a:noFill/>
          <a:ln w="9525">
            <a:noFill/>
            <a:miter lim="800000"/>
            <a:headEnd/>
            <a:tailEnd/>
          </a:ln>
          <a:effectLst/>
        </p:spPr>
      </p:pic>
      <p:pic>
        <p:nvPicPr>
          <p:cNvPr id="6" name="Picture 9" descr="wolf"/>
          <p:cNvPicPr>
            <a:picLocks noChangeAspect="1" noChangeArrowheads="1"/>
          </p:cNvPicPr>
          <p:nvPr userDrawn="1"/>
        </p:nvPicPr>
        <p:blipFill>
          <a:blip r:embed="rId4" cstate="print">
            <a:lum bright="12000"/>
          </a:blip>
          <a:srcRect/>
          <a:stretch>
            <a:fillRect/>
          </a:stretch>
        </p:blipFill>
        <p:spPr bwMode="auto">
          <a:xfrm>
            <a:off x="6861011" y="4800600"/>
            <a:ext cx="2790989" cy="1370054"/>
          </a:xfrm>
          <a:prstGeom prst="rect">
            <a:avLst/>
          </a:prstGeom>
          <a:noFill/>
        </p:spPr>
      </p:pic>
      <p:pic>
        <p:nvPicPr>
          <p:cNvPr id="7" name="Picture 6" descr="augustus_of_prima_porta.png"/>
          <p:cNvPicPr>
            <a:picLocks noChangeAspect="1"/>
          </p:cNvPicPr>
          <p:nvPr userDrawn="1"/>
        </p:nvPicPr>
        <p:blipFill>
          <a:blip r:embed="rId5" cstate="print"/>
          <a:stretch>
            <a:fillRect/>
          </a:stretch>
        </p:blipFill>
        <p:spPr>
          <a:xfrm>
            <a:off x="2844801" y="3276600"/>
            <a:ext cx="1790700" cy="3581400"/>
          </a:xfrm>
          <a:prstGeom prst="rect">
            <a:avLst/>
          </a:prstGeom>
        </p:spPr>
      </p:pic>
      <p:sp>
        <p:nvSpPr>
          <p:cNvPr id="2" name="Title 1"/>
          <p:cNvSpPr>
            <a:spLocks noGrp="1"/>
          </p:cNvSpPr>
          <p:nvPr>
            <p:ph type="ctrTitle"/>
          </p:nvPr>
        </p:nvSpPr>
        <p:spPr>
          <a:xfrm>
            <a:off x="406400" y="1191312"/>
            <a:ext cx="11379200" cy="1470025"/>
          </a:xfrm>
          <a:noFill/>
        </p:spPr>
        <p:txBody>
          <a:bodyPr>
            <a:noAutofit/>
          </a:bodyPr>
          <a:lstStyle>
            <a:lvl1pPr algn="ctr">
              <a:defRPr sz="4800" b="0">
                <a:solidFill>
                  <a:schemeClr val="bg1"/>
                </a:solidFill>
                <a:effectLst>
                  <a:outerShdw blurRad="38100" dist="63500" dir="2700000" algn="tl">
                    <a:srgbClr val="000000">
                      <a:alpha val="43137"/>
                    </a:srgbClr>
                  </a:outerShdw>
                </a:effectLst>
                <a:latin typeface="+mj-lt"/>
                <a:cs typeface="Levenim MT" pitchFamily="2" charset="-79"/>
              </a:defRPr>
            </a:lvl1pPr>
          </a:lstStyle>
          <a:p>
            <a:r>
              <a:rPr lang="en-US" smtClean="0"/>
              <a:t>Click to edit Master title style</a:t>
            </a:r>
            <a:endParaRPr lang="en-US" dirty="0"/>
          </a:p>
        </p:txBody>
      </p:sp>
      <p:sp>
        <p:nvSpPr>
          <p:cNvPr id="3" name="Subtitle 2"/>
          <p:cNvSpPr>
            <a:spLocks noGrp="1"/>
          </p:cNvSpPr>
          <p:nvPr>
            <p:ph type="subTitle" idx="1"/>
          </p:nvPr>
        </p:nvSpPr>
        <p:spPr>
          <a:xfrm>
            <a:off x="406400" y="2947086"/>
            <a:ext cx="11379200" cy="1752600"/>
          </a:xfrm>
        </p:spPr>
        <p:txBody>
          <a:bodyPr>
            <a:normAutofit/>
          </a:bodyPr>
          <a:lstStyle>
            <a:lvl1pPr marL="0" indent="0" algn="ctr">
              <a:buNone/>
              <a:defRPr sz="3600" b="1">
                <a:solidFill>
                  <a:schemeClr val="accent1">
                    <a:lumMod val="75000"/>
                  </a:schemeClr>
                </a:solidFill>
                <a:effectLst/>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814683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2732451"/>
            <a:ext cx="10363200" cy="1362075"/>
          </a:xfrm>
        </p:spPr>
        <p:txBody>
          <a:bodyPr anchor="ctr" anchorCtr="0"/>
          <a:lstStyle>
            <a:lvl1pPr algn="l">
              <a:defRPr sz="4000" b="1" cap="none" baseline="0"/>
            </a:lvl1pPr>
          </a:lstStyle>
          <a:p>
            <a:r>
              <a:rPr lang="en-US" smtClean="0"/>
              <a:t>Click to edit Master title style</a:t>
            </a:r>
            <a:endParaRPr lang="en-US" dirty="0"/>
          </a:p>
        </p:txBody>
      </p:sp>
      <p:sp>
        <p:nvSpPr>
          <p:cNvPr id="7" name="Text Placeholder 2"/>
          <p:cNvSpPr>
            <a:spLocks noGrp="1"/>
          </p:cNvSpPr>
          <p:nvPr>
            <p:ph type="body" idx="1"/>
          </p:nvPr>
        </p:nvSpPr>
        <p:spPr>
          <a:xfrm>
            <a:off x="963084" y="4279101"/>
            <a:ext cx="10363200" cy="1500187"/>
          </a:xfrm>
          <a:prstGeom prst="rect">
            <a:avLst/>
          </a:prstGeom>
        </p:spPr>
        <p:txBody>
          <a:bodyPr anchor="t" anchorCtr="0">
            <a:normAutofit/>
          </a:bodyPr>
          <a:lstStyle>
            <a:lvl1pPr marL="0" indent="0">
              <a:buNone/>
              <a:defRPr sz="32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rgbClr val="BE7F42">
                  <a:alpha val="34000"/>
                  <a:lumMod val="75000"/>
                  <a:lumOff val="25000"/>
                </a:srgbClr>
              </a:gs>
              <a:gs pos="100000">
                <a:srgbClr val="FFFFFF">
                  <a:alpha val="0"/>
                </a:srgbClr>
              </a:gs>
            </a:gsLst>
            <a:lin ang="2700000" scaled="0"/>
          </a:gradFill>
        </p:spPr>
        <p:txBody>
          <a:bodyPr/>
          <a:lstStyle/>
          <a:p>
            <a:r>
              <a:rPr lang="en-US" smtClean="0"/>
              <a:t>Click to edit Master title style</a:t>
            </a:r>
            <a:endParaRPr/>
          </a:p>
        </p:txBody>
      </p:sp>
      <p:sp>
        <p:nvSpPr>
          <p:cNvPr id="3" name="Content Placeholder 2"/>
          <p:cNvSpPr>
            <a:spLocks noGrp="1"/>
          </p:cNvSpPr>
          <p:nvPr>
            <p:ph idx="1"/>
          </p:nvPr>
        </p:nvSpPr>
        <p:spPr>
          <a:xfrm>
            <a:off x="1217931" y="1828800"/>
            <a:ext cx="9756141" cy="4343400"/>
          </a:xfrm>
          <a:prstGeom prst="rect">
            <a:avLst/>
          </a:prstGeom>
        </p:spPr>
        <p:txBody>
          <a:bodyPr/>
          <a:lstStyle>
            <a:lvl1pPr>
              <a:lnSpc>
                <a:spcPct val="114000"/>
              </a:lnSpc>
              <a:spcBef>
                <a:spcPts val="900"/>
              </a:spcBef>
              <a:defRPr sz="3600">
                <a:solidFill>
                  <a:schemeClr val="tx1">
                    <a:lumMod val="75000"/>
                  </a:schemeClr>
                </a:solidFill>
              </a:defRPr>
            </a:lvl1pPr>
            <a:lvl2pPr marL="573088" indent="-228600">
              <a:lnSpc>
                <a:spcPct val="114000"/>
              </a:lnSpc>
              <a:spcBef>
                <a:spcPts val="300"/>
              </a:spcBef>
              <a:buFont typeface="Wingdings" panose="05000000000000000000" pitchFamily="2" charset="2"/>
              <a:buChar char="§"/>
              <a:defRPr sz="3000">
                <a:solidFill>
                  <a:schemeClr val="tx1">
                    <a:lumMod val="75000"/>
                  </a:schemeClr>
                </a:solidFill>
              </a:defRPr>
            </a:lvl2pPr>
            <a:lvl3pPr marL="854075" indent="-228600">
              <a:lnSpc>
                <a:spcPct val="114000"/>
              </a:lnSpc>
              <a:spcBef>
                <a:spcPts val="0"/>
              </a:spcBef>
              <a:defRPr sz="2400">
                <a:solidFill>
                  <a:schemeClr val="tx1">
                    <a:lumMod val="75000"/>
                  </a:schemeClr>
                </a:solidFill>
              </a:defRPr>
            </a:lvl3pPr>
            <a:lvl4pPr>
              <a:lnSpc>
                <a:spcPct val="114000"/>
              </a:lnSpc>
              <a:defRPr sz="2000">
                <a:solidFill>
                  <a:schemeClr val="tx1">
                    <a:lumMod val="75000"/>
                  </a:schemeClr>
                </a:solidFill>
              </a:defRPr>
            </a:lvl4pPr>
            <a:lvl5pPr>
              <a:lnSpc>
                <a:spcPct val="114000"/>
              </a:lnSpc>
              <a:defRPr sz="2000">
                <a:solidFill>
                  <a:schemeClr val="tx1">
                    <a:lumMod val="75000"/>
                  </a:schemeClr>
                </a:solidFill>
              </a:defRPr>
            </a:lvl5pPr>
            <a:lvl6pPr>
              <a:defRPr/>
            </a:lvl6pPr>
            <a:lvl7pPr>
              <a:defRPr baseline="0"/>
            </a:lvl7pPr>
            <a:lvl8pPr>
              <a:defRPr baseline="0"/>
            </a:lvl8pPr>
            <a:lvl9pPr>
              <a:defRPr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a:xfrm>
            <a:off x="6003633" y="6408109"/>
            <a:ext cx="184731" cy="261610"/>
          </a:xfrm>
        </p:spPr>
        <p:txBody>
          <a:bodyPr/>
          <a:lstStyle/>
          <a:p>
            <a:endParaRPr lang="en-US" dirty="0"/>
          </a:p>
        </p:txBody>
      </p:sp>
      <p:sp>
        <p:nvSpPr>
          <p:cNvPr id="6" name="Slide Number Placeholder 5"/>
          <p:cNvSpPr>
            <a:spLocks noGrp="1"/>
          </p:cNvSpPr>
          <p:nvPr>
            <p:ph type="sldNum" sz="quarter" idx="12"/>
          </p:nvPr>
        </p:nvSpPr>
        <p:spPr>
          <a:xfrm>
            <a:off x="10789341" y="6408109"/>
            <a:ext cx="184730" cy="261610"/>
          </a:xfrm>
        </p:spPr>
        <p:txBody>
          <a:bodyPr/>
          <a:lstStyle/>
          <a:p>
            <a:fld id="{C84949BF-B90B-4E25-9A47-07E9FB3241D4}" type="slidenum">
              <a:rPr lang="en-US" smtClean="0"/>
              <a:pPr/>
              <a:t>‹#›</a:t>
            </a:fld>
            <a:endParaRPr lang="en-US"/>
          </a:p>
        </p:txBody>
      </p:sp>
    </p:spTree>
    <p:extLst>
      <p:ext uri="{BB962C8B-B14F-4D97-AF65-F5344CB8AC3E}">
        <p14:creationId xmlns:p14="http://schemas.microsoft.com/office/powerpoint/2010/main" val="2599815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1217931" y="2091268"/>
            <a:ext cx="9756141" cy="1354665"/>
          </a:xfrm>
        </p:spPr>
        <p:txBody>
          <a:bodyPr bIns="137160" anchor="b">
            <a:normAutofit/>
          </a:bodyPr>
          <a:lstStyle>
            <a:lvl1pPr algn="l">
              <a:defRPr sz="4400" b="0" cap="none" baseline="0"/>
            </a:lvl1pPr>
          </a:lstStyle>
          <a:p>
            <a:r>
              <a:rPr lang="en-US" smtClean="0"/>
              <a:t>Click to edit Master title style</a:t>
            </a:r>
            <a:endParaRPr dirty="0"/>
          </a:p>
        </p:txBody>
      </p:sp>
      <p:sp>
        <p:nvSpPr>
          <p:cNvPr id="5" name="Text Placeholder 2"/>
          <p:cNvSpPr>
            <a:spLocks noGrp="1"/>
          </p:cNvSpPr>
          <p:nvPr>
            <p:ph type="body" idx="1"/>
          </p:nvPr>
        </p:nvSpPr>
        <p:spPr>
          <a:xfrm>
            <a:off x="1213466" y="3742278"/>
            <a:ext cx="9760605" cy="1142999"/>
          </a:xfrm>
          <a:prstGeom prst="rect">
            <a:avLst/>
          </a:prstGeom>
        </p:spPr>
        <p:txBody>
          <a:bodyPr anchor="t">
            <a:normAutofit/>
          </a:bodyPr>
          <a:lstStyle>
            <a:lvl1pPr marL="0" indent="0">
              <a:spcBef>
                <a:spcPts val="0"/>
              </a:spcBef>
              <a:buNone/>
              <a:defRPr sz="3600">
                <a:solidFill>
                  <a:schemeClr val="tx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3579013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600" y="1828800"/>
            <a:ext cx="4709961" cy="4343400"/>
          </a:xfrm>
          <a:prstGeom prst="rect">
            <a:avLst/>
          </a:prstGeom>
        </p:spPr>
        <p:txBody>
          <a:bodyPr>
            <a:normAutofit/>
          </a:bodyPr>
          <a:lstStyle>
            <a:lvl1pPr>
              <a:lnSpc>
                <a:spcPct val="114000"/>
              </a:lnSpc>
              <a:spcBef>
                <a:spcPts val="900"/>
              </a:spcBef>
              <a:buSzPct val="100000"/>
              <a:defRPr sz="3600">
                <a:solidFill>
                  <a:schemeClr val="tx1">
                    <a:lumMod val="75000"/>
                  </a:schemeClr>
                </a:solidFill>
              </a:defRPr>
            </a:lvl1pPr>
            <a:lvl2pPr marL="502920" indent="-228600">
              <a:lnSpc>
                <a:spcPct val="100000"/>
              </a:lnSpc>
              <a:buSzPct val="66000"/>
              <a:buFont typeface="Wingdings" panose="05000000000000000000" pitchFamily="2" charset="2"/>
              <a:buChar char="§"/>
              <a:defRPr sz="2800">
                <a:solidFill>
                  <a:schemeClr val="tx1">
                    <a:lumMod val="75000"/>
                  </a:schemeClr>
                </a:solidFill>
              </a:defRPr>
            </a:lvl2pPr>
            <a:lvl3pPr>
              <a:lnSpc>
                <a:spcPct val="100000"/>
              </a:lnSpc>
              <a:defRPr sz="2400">
                <a:solidFill>
                  <a:schemeClr val="tx1">
                    <a:lumMod val="75000"/>
                  </a:schemeClr>
                </a:solidFill>
              </a:defRPr>
            </a:lvl3pPr>
            <a:lvl4pPr>
              <a:lnSpc>
                <a:spcPct val="100000"/>
              </a:lnSpc>
              <a:defRPr sz="2000">
                <a:solidFill>
                  <a:schemeClr val="tx1">
                    <a:lumMod val="75000"/>
                  </a:schemeClr>
                </a:solidFill>
              </a:defRPr>
            </a:lvl4pPr>
            <a:lvl5pPr>
              <a:lnSpc>
                <a:spcPct val="100000"/>
              </a:lnSpc>
              <a:defRPr sz="2000">
                <a:solidFill>
                  <a:schemeClr val="tx1">
                    <a:lumMod val="75000"/>
                  </a:schemeClr>
                </a:solidFill>
              </a:defRPr>
            </a:lvl5pPr>
            <a:lvl6pPr>
              <a:defRPr sz="1600"/>
            </a:lvl6pPr>
            <a:lvl7pPr>
              <a:defRPr sz="1600" baseline="0"/>
            </a:lvl7pPr>
            <a:lvl8pPr>
              <a:defRPr sz="1600" baseline="0"/>
            </a:lvl8pPr>
            <a:lvl9pPr>
              <a:defRPr sz="1600" baseline="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4" name="Content Placeholder 3"/>
          <p:cNvSpPr>
            <a:spLocks noGrp="1"/>
          </p:cNvSpPr>
          <p:nvPr>
            <p:ph sz="half" idx="2"/>
          </p:nvPr>
        </p:nvSpPr>
        <p:spPr>
          <a:xfrm>
            <a:off x="6264110" y="1828800"/>
            <a:ext cx="4709961" cy="4343400"/>
          </a:xfrm>
          <a:prstGeom prst="rect">
            <a:avLst/>
          </a:prstGeom>
        </p:spPr>
        <p:txBody>
          <a:bodyPr>
            <a:normAutofit/>
          </a:bodyPr>
          <a:lstStyle>
            <a:lvl1pPr>
              <a:lnSpc>
                <a:spcPct val="113000"/>
              </a:lnSpc>
              <a:spcBef>
                <a:spcPts val="900"/>
              </a:spcBef>
              <a:buSzPct val="100000"/>
              <a:defRPr sz="3600">
                <a:solidFill>
                  <a:schemeClr val="tx1">
                    <a:lumMod val="75000"/>
                  </a:schemeClr>
                </a:solidFill>
              </a:defRPr>
            </a:lvl1pPr>
            <a:lvl2pPr marL="502920" indent="-228600">
              <a:lnSpc>
                <a:spcPct val="100000"/>
              </a:lnSpc>
              <a:buSzPct val="66000"/>
              <a:buFont typeface="Wingdings" panose="05000000000000000000" pitchFamily="2" charset="2"/>
              <a:buChar char="§"/>
              <a:defRPr sz="2800">
                <a:solidFill>
                  <a:schemeClr val="tx1">
                    <a:lumMod val="75000"/>
                  </a:schemeClr>
                </a:solidFill>
              </a:defRPr>
            </a:lvl2pPr>
            <a:lvl3pPr>
              <a:lnSpc>
                <a:spcPct val="100000"/>
              </a:lnSpc>
              <a:defRPr sz="2400">
                <a:solidFill>
                  <a:schemeClr val="tx1">
                    <a:lumMod val="75000"/>
                  </a:schemeClr>
                </a:solidFill>
              </a:defRPr>
            </a:lvl3pPr>
            <a:lvl4pPr>
              <a:lnSpc>
                <a:spcPct val="100000"/>
              </a:lnSpc>
              <a:defRPr sz="2000">
                <a:solidFill>
                  <a:schemeClr val="tx1">
                    <a:lumMod val="75000"/>
                  </a:schemeClr>
                </a:solidFill>
              </a:defRPr>
            </a:lvl4pPr>
            <a:lvl5pPr>
              <a:lnSpc>
                <a:spcPct val="100000"/>
              </a:lnSpc>
              <a:defRPr sz="2000">
                <a:solidFill>
                  <a:schemeClr val="tx1">
                    <a:lumMod val="75000"/>
                  </a:schemeClr>
                </a:solidFill>
              </a:defRPr>
            </a:lvl5pPr>
            <a:lvl6pPr>
              <a:defRPr sz="1600"/>
            </a:lvl6pPr>
            <a:lvl7pPr>
              <a:defRPr sz="1600"/>
            </a:lvl7pPr>
            <a:lvl8pPr>
              <a:defRPr sz="1600"/>
            </a:lvl8pPr>
            <a:lvl9pPr>
              <a:defRPr sz="160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endParaRPr lang="en-US" dirty="0"/>
          </a:p>
        </p:txBody>
      </p:sp>
      <p:sp>
        <p:nvSpPr>
          <p:cNvPr id="7" name="Slide Number Placeholder 6"/>
          <p:cNvSpPr>
            <a:spLocks noGrp="1"/>
          </p:cNvSpPr>
          <p:nvPr>
            <p:ph type="sldNum" sz="quarter" idx="12"/>
          </p:nvPr>
        </p:nvSpPr>
        <p:spPr/>
        <p:txBody>
          <a:bodyPr/>
          <a:lstStyle/>
          <a:p>
            <a:fld id="{E5A160DF-E29A-4672-A7A8-D5391F57194F}" type="slidenum">
              <a:rPr lang="en-US" smtClean="0"/>
              <a:pPr/>
              <a:t>‹#›</a:t>
            </a:fld>
            <a:endParaRPr lang="en-US"/>
          </a:p>
        </p:txBody>
      </p:sp>
      <p:cxnSp>
        <p:nvCxnSpPr>
          <p:cNvPr id="8" name="Straight Connector 7"/>
          <p:cNvCxnSpPr/>
          <p:nvPr/>
        </p:nvCxnSpPr>
        <p:spPr>
          <a:xfrm>
            <a:off x="6096001"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934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931" y="1761745"/>
            <a:ext cx="4710387" cy="838201"/>
          </a:xfrm>
          <a:prstGeom prst="rect">
            <a:avLst/>
          </a:prstGeom>
          <a:solidFill>
            <a:schemeClr val="bg2">
              <a:alpha val="15000"/>
            </a:schemeClr>
          </a:solidFill>
        </p:spPr>
        <p:txBody>
          <a:bodyPr anchor="ctr"/>
          <a:lstStyle>
            <a:lvl1pPr marL="0" indent="0">
              <a:spcBef>
                <a:spcPts val="0"/>
              </a:spcBef>
              <a:buNone/>
              <a:defRPr lang="en-US" sz="2800" b="0" kern="1200" cap="none" baseline="0" dirty="0" smtClean="0">
                <a:solidFill>
                  <a:schemeClr val="tx1">
                    <a:lumMod val="50000"/>
                  </a:schemeClr>
                </a:solidFill>
                <a:latin typeface="Calibri" panose="020F0502020204030204" pitchFamily="34" charset="0"/>
                <a:ea typeface="+mn-ea"/>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0"/>
              </a:spcBef>
              <a:buClr>
                <a:schemeClr val="tx1"/>
              </a:buClr>
              <a:buSzPct val="80000"/>
              <a:buFont typeface="Arial" pitchFamily="34" charset="0"/>
              <a:buNone/>
            </a:pPr>
            <a:r>
              <a:rPr lang="en-US" smtClean="0"/>
              <a:t>Edit Master text styles</a:t>
            </a:r>
          </a:p>
        </p:txBody>
      </p:sp>
      <p:sp>
        <p:nvSpPr>
          <p:cNvPr id="4" name="Content Placeholder 3"/>
          <p:cNvSpPr>
            <a:spLocks noGrp="1"/>
          </p:cNvSpPr>
          <p:nvPr>
            <p:ph sz="half" idx="2"/>
          </p:nvPr>
        </p:nvSpPr>
        <p:spPr>
          <a:xfrm>
            <a:off x="1217931" y="2743201"/>
            <a:ext cx="4710387" cy="3428999"/>
          </a:xfrm>
          <a:prstGeom prst="rect">
            <a:avLst/>
          </a:prstGeom>
        </p:spPr>
        <p:txBody>
          <a:bodyPr>
            <a:normAutofit/>
          </a:bodyPr>
          <a:lstStyle>
            <a:lvl1pPr>
              <a:buSzPct val="100000"/>
              <a:defRPr sz="3200">
                <a:solidFill>
                  <a:schemeClr val="tx1">
                    <a:lumMod val="75000"/>
                  </a:schemeClr>
                </a:solidFill>
              </a:defRPr>
            </a:lvl1pPr>
            <a:lvl2pPr marL="502920" indent="-228600">
              <a:lnSpc>
                <a:spcPct val="100000"/>
              </a:lnSpc>
              <a:buSzPct val="66000"/>
              <a:buFont typeface="Wingdings" panose="05000000000000000000" pitchFamily="2" charset="2"/>
              <a:buChar char="§"/>
              <a:defRPr sz="2800">
                <a:solidFill>
                  <a:schemeClr val="tx1">
                    <a:lumMod val="75000"/>
                  </a:schemeClr>
                </a:solidFill>
              </a:defRPr>
            </a:lvl2pPr>
            <a:lvl3pPr>
              <a:lnSpc>
                <a:spcPct val="100000"/>
              </a:lnSpc>
              <a:defRPr sz="2400">
                <a:solidFill>
                  <a:schemeClr val="tx1">
                    <a:lumMod val="75000"/>
                  </a:schemeClr>
                </a:solidFill>
              </a:defRPr>
            </a:lvl3pPr>
            <a:lvl4pPr>
              <a:lnSpc>
                <a:spcPct val="100000"/>
              </a:lnSpc>
              <a:defRPr sz="2000">
                <a:solidFill>
                  <a:schemeClr val="tx1">
                    <a:lumMod val="75000"/>
                  </a:schemeClr>
                </a:solidFill>
              </a:defRPr>
            </a:lvl4pPr>
            <a:lvl5pPr>
              <a:lnSpc>
                <a:spcPct val="100000"/>
              </a:lnSpc>
              <a:defRPr sz="2000">
                <a:solidFill>
                  <a:schemeClr val="tx1">
                    <a:lumMod val="75000"/>
                  </a:schemeClr>
                </a:solidFill>
              </a:defRPr>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6263685" y="1761745"/>
            <a:ext cx="4710387" cy="838201"/>
          </a:xfrm>
          <a:prstGeom prst="rect">
            <a:avLst/>
          </a:prstGeom>
          <a:solidFill>
            <a:schemeClr val="bg2">
              <a:alpha val="15000"/>
            </a:schemeClr>
          </a:solidFill>
        </p:spPr>
        <p:txBody>
          <a:bodyPr anchor="ctr"/>
          <a:lstStyle>
            <a:lvl1pPr marL="0" indent="0">
              <a:spcBef>
                <a:spcPts val="0"/>
              </a:spcBef>
              <a:buNone/>
              <a:defRPr sz="2800" b="0" cap="none"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3685" y="2743201"/>
            <a:ext cx="4710387" cy="3428999"/>
          </a:xfrm>
          <a:prstGeom prst="rect">
            <a:avLst/>
          </a:prstGeom>
        </p:spPr>
        <p:txBody>
          <a:bodyPr>
            <a:normAutofit/>
          </a:bodyPr>
          <a:lstStyle>
            <a:lvl1pPr>
              <a:buSzPct val="100000"/>
              <a:defRPr sz="3200">
                <a:solidFill>
                  <a:schemeClr val="tx1">
                    <a:lumMod val="75000"/>
                  </a:schemeClr>
                </a:solidFill>
              </a:defRPr>
            </a:lvl1pPr>
            <a:lvl2pPr marL="502920" indent="-228600">
              <a:lnSpc>
                <a:spcPct val="100000"/>
              </a:lnSpc>
              <a:buSzPct val="66000"/>
              <a:buFont typeface="Wingdings" panose="05000000000000000000" pitchFamily="2" charset="2"/>
              <a:buChar char="§"/>
              <a:defRPr sz="2800">
                <a:solidFill>
                  <a:schemeClr val="tx1">
                    <a:lumMod val="75000"/>
                  </a:schemeClr>
                </a:solidFill>
              </a:defRPr>
            </a:lvl2pPr>
            <a:lvl3pPr>
              <a:lnSpc>
                <a:spcPct val="100000"/>
              </a:lnSpc>
              <a:defRPr sz="2400">
                <a:solidFill>
                  <a:schemeClr val="tx1">
                    <a:lumMod val="75000"/>
                  </a:schemeClr>
                </a:solidFill>
              </a:defRPr>
            </a:lvl3pPr>
            <a:lvl4pPr>
              <a:lnSpc>
                <a:spcPct val="100000"/>
              </a:lnSpc>
              <a:defRPr sz="2000">
                <a:solidFill>
                  <a:schemeClr val="tx1">
                    <a:lumMod val="75000"/>
                  </a:schemeClr>
                </a:solidFill>
              </a:defRPr>
            </a:lvl4pPr>
            <a:lvl5pPr>
              <a:lnSpc>
                <a:spcPct val="100000"/>
              </a:lnSpc>
              <a:defRPr sz="2000">
                <a:solidFill>
                  <a:schemeClr val="tx1">
                    <a:lumMod val="75000"/>
                  </a:schemeClr>
                </a:solidFill>
              </a:defRPr>
            </a:lvl5pPr>
            <a:lvl6pPr>
              <a:defRPr sz="1400"/>
            </a:lvl6pPr>
            <a:lvl7pPr>
              <a:defRPr sz="1400"/>
            </a:lvl7pPr>
            <a:lvl8pPr>
              <a:defRPr sz="1400" baseline="0"/>
            </a:lvl8pPr>
            <a:lvl9pPr>
              <a:defRPr sz="14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endParaRPr lang="en-US"/>
          </a:p>
        </p:txBody>
      </p:sp>
      <p:sp>
        <p:nvSpPr>
          <p:cNvPr id="9" name="Slide Number Placeholder 8"/>
          <p:cNvSpPr>
            <a:spLocks noGrp="1"/>
          </p:cNvSpPr>
          <p:nvPr>
            <p:ph type="sldNum" sz="quarter" idx="12"/>
          </p:nvPr>
        </p:nvSpPr>
        <p:spPr/>
        <p:txBody>
          <a:bodyPr/>
          <a:lstStyle/>
          <a:p>
            <a:fld id="{B1A7D873-BDEC-4D0E-826C-A647DDEC7662}" type="slidenum">
              <a:rPr lang="en-US" smtClean="0"/>
              <a:pPr/>
              <a:t>‹#›</a:t>
            </a:fld>
            <a:endParaRPr lang="en-US"/>
          </a:p>
        </p:txBody>
      </p:sp>
      <p:cxnSp>
        <p:nvCxnSpPr>
          <p:cNvPr id="16" name="Straight Connector 15"/>
          <p:cNvCxnSpPr/>
          <p:nvPr/>
        </p:nvCxnSpPr>
        <p:spPr>
          <a:xfrm>
            <a:off x="6096001"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8443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17931" y="427038"/>
            <a:ext cx="9756141" cy="1325562"/>
          </a:xfrm>
          <a:noFill/>
        </p:spPr>
        <p:txBody>
          <a:bodyPr anchor="ctr" anchorCtr="0"/>
          <a:lstStyle>
            <a:lvl1pPr algn="ctr">
              <a:defRPr/>
            </a:lvl1pPr>
          </a:lstStyle>
          <a:p>
            <a:r>
              <a:rPr lang="en-US" smtClean="0"/>
              <a:t>Click to edit Master title style</a:t>
            </a:r>
            <a:endParaRPr dirty="0"/>
          </a:p>
        </p:txBody>
      </p:sp>
    </p:spTree>
    <p:extLst>
      <p:ext uri="{BB962C8B-B14F-4D97-AF65-F5344CB8AC3E}">
        <p14:creationId xmlns:p14="http://schemas.microsoft.com/office/powerpoint/2010/main" val="507519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1243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18136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2400"/>
          </a:p>
        </p:txBody>
      </p:sp>
      <p:sp>
        <p:nvSpPr>
          <p:cNvPr id="2" name="Title 1"/>
          <p:cNvSpPr>
            <a:spLocks noGrp="1"/>
          </p:cNvSpPr>
          <p:nvPr>
            <p:ph type="title"/>
          </p:nvPr>
        </p:nvSpPr>
        <p:spPr>
          <a:xfrm>
            <a:off x="684391" y="685800"/>
            <a:ext cx="3887212"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7342" y="685800"/>
            <a:ext cx="5640269" cy="5486400"/>
          </a:xfrm>
          <a:prstGeom prst="rect">
            <a:avLst/>
          </a:prstGeom>
        </p:spPr>
        <p:txBody>
          <a:bodyPr>
            <a:normAutofit/>
          </a:bodyPr>
          <a:lstStyle>
            <a:lvl1pPr>
              <a:defRPr sz="2400">
                <a:solidFill>
                  <a:schemeClr val="tx1">
                    <a:lumMod val="75000"/>
                  </a:schemeClr>
                </a:solidFill>
              </a:defRPr>
            </a:lvl1pPr>
            <a:lvl2pPr>
              <a:defRPr sz="2000">
                <a:solidFill>
                  <a:schemeClr val="tx1">
                    <a:lumMod val="75000"/>
                  </a:schemeClr>
                </a:solidFill>
              </a:defRPr>
            </a:lvl2pPr>
            <a:lvl3pPr>
              <a:defRPr sz="1800">
                <a:solidFill>
                  <a:schemeClr val="tx1">
                    <a:lumMod val="75000"/>
                  </a:schemeClr>
                </a:solidFill>
              </a:defRPr>
            </a:lvl3pPr>
            <a:lvl4pPr>
              <a:defRPr sz="1600">
                <a:solidFill>
                  <a:schemeClr val="tx1">
                    <a:lumMod val="75000"/>
                  </a:schemeClr>
                </a:solidFill>
              </a:defRPr>
            </a:lvl4pPr>
            <a:lvl5pPr>
              <a:defRPr sz="16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84391" y="4876800"/>
            <a:ext cx="3887212"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endParaRPr lang="en-US"/>
          </a:p>
        </p:txBody>
      </p:sp>
      <p:sp>
        <p:nvSpPr>
          <p:cNvPr id="7" name="Slide Number Placeholder 6"/>
          <p:cNvSpPr>
            <a:spLocks noGrp="1"/>
          </p:cNvSpPr>
          <p:nvPr>
            <p:ph type="sldNum" sz="quarter" idx="12"/>
          </p:nvPr>
        </p:nvSpPr>
        <p:spPr/>
        <p:txBody>
          <a:bodyPr/>
          <a:lstStyle/>
          <a:p>
            <a:fld id="{8CA028EF-8D2F-4BE3-B1C0-CE3278149C79}" type="slidenum">
              <a:rPr lang="en-US" smtClean="0"/>
              <a:pPr/>
              <a:t>‹#›</a:t>
            </a:fld>
            <a:endParaRPr lang="en-US"/>
          </a:p>
        </p:txBody>
      </p:sp>
    </p:spTree>
    <p:extLst>
      <p:ext uri="{BB962C8B-B14F-4D97-AF65-F5344CB8AC3E}">
        <p14:creationId xmlns:p14="http://schemas.microsoft.com/office/powerpoint/2010/main" val="507334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18136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2400"/>
          </a:p>
        </p:txBody>
      </p:sp>
      <p:sp>
        <p:nvSpPr>
          <p:cNvPr id="2" name="Title 1"/>
          <p:cNvSpPr>
            <a:spLocks noGrp="1"/>
          </p:cNvSpPr>
          <p:nvPr>
            <p:ph type="title"/>
          </p:nvPr>
        </p:nvSpPr>
        <p:spPr>
          <a:xfrm>
            <a:off x="684391" y="685800"/>
            <a:ext cx="3887212" cy="4038600"/>
          </a:xfrm>
        </p:spPr>
        <p:txBody>
          <a:bodyPr anchor="b">
            <a:noAutofit/>
          </a:bodyPr>
          <a:lstStyle>
            <a:lvl1pPr algn="l">
              <a:defRPr sz="40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7341" y="685800"/>
            <a:ext cx="5640269" cy="5486400"/>
          </a:xfrm>
          <a:prstGeom prst="rect">
            <a:avLst/>
          </a:prstGeo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391" y="4876800"/>
            <a:ext cx="3887212"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endParaRPr lang="en-US"/>
          </a:p>
        </p:txBody>
      </p:sp>
      <p:sp>
        <p:nvSpPr>
          <p:cNvPr id="7" name="Slide Number Placeholder 6"/>
          <p:cNvSpPr>
            <a:spLocks noGrp="1"/>
          </p:cNvSpPr>
          <p:nvPr>
            <p:ph type="sldNum" sz="quarter" idx="12"/>
          </p:nvPr>
        </p:nvSpPr>
        <p:spPr/>
        <p:txBody>
          <a:bodyPr/>
          <a:lstStyle/>
          <a:p>
            <a:fld id="{0E2B0241-DBC4-47FC-A6F0-845E6B9C1C6A}" type="slidenum">
              <a:rPr lang="en-US" smtClean="0"/>
              <a:pPr/>
              <a:t>‹#›</a:t>
            </a:fld>
            <a:endParaRPr lang="en-US"/>
          </a:p>
        </p:txBody>
      </p:sp>
    </p:spTree>
    <p:extLst>
      <p:ext uri="{BB962C8B-B14F-4D97-AF65-F5344CB8AC3E}">
        <p14:creationId xmlns:p14="http://schemas.microsoft.com/office/powerpoint/2010/main" val="1032820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931" y="274638"/>
            <a:ext cx="9756141" cy="1325562"/>
          </a:xfrm>
          <a:prstGeom prst="rect">
            <a:avLst/>
          </a:prstGeom>
          <a:gradFill>
            <a:gsLst>
              <a:gs pos="0">
                <a:srgbClr val="BE7F42">
                  <a:alpha val="34000"/>
                  <a:lumMod val="75000"/>
                  <a:lumOff val="25000"/>
                </a:srgbClr>
              </a:gs>
              <a:gs pos="100000">
                <a:srgbClr val="FFFFFF">
                  <a:alpha val="0"/>
                </a:srgbClr>
              </a:gs>
            </a:gsLst>
            <a:lin ang="2700000" scaled="0"/>
          </a:gradFill>
        </p:spPr>
        <p:txBody>
          <a:bodyPr vert="horz" lIns="91440" tIns="45720" rIns="91440" bIns="45720" rtlCol="0" anchor="b">
            <a:normAutofit/>
          </a:bodyPr>
          <a:lstStyle/>
          <a:p>
            <a:r>
              <a:rPr lang="en-US" smtClean="0"/>
              <a:t>Click to edit Master title style</a:t>
            </a:r>
            <a:endParaRPr dirty="0"/>
          </a:p>
        </p:txBody>
      </p:sp>
      <p:sp>
        <p:nvSpPr>
          <p:cNvPr id="5" name="Footer Placeholder 4"/>
          <p:cNvSpPr>
            <a:spLocks noGrp="1"/>
          </p:cNvSpPr>
          <p:nvPr>
            <p:ph type="ftr" sz="quarter" idx="3"/>
          </p:nvPr>
        </p:nvSpPr>
        <p:spPr>
          <a:xfrm>
            <a:off x="1209151" y="6408109"/>
            <a:ext cx="1849806" cy="261610"/>
          </a:xfrm>
          <a:prstGeom prst="rect">
            <a:avLst/>
          </a:prstGeom>
        </p:spPr>
        <p:txBody>
          <a:bodyPr vert="horz" wrap="square" lIns="91440" tIns="45720" rIns="91440" bIns="45720" rtlCol="0" anchor="ctr">
            <a:spAutoFit/>
          </a:bodyPr>
          <a:lstStyle>
            <a:lvl1pPr algn="l">
              <a:defRPr sz="1100" cap="none" baseline="0">
                <a:solidFill>
                  <a:schemeClr val="tx1"/>
                </a:solidFill>
              </a:defRPr>
            </a:lvl1pPr>
          </a:lstStyle>
          <a:p>
            <a:endParaRPr lang="en-US" dirty="0"/>
          </a:p>
        </p:txBody>
      </p:sp>
      <p:sp>
        <p:nvSpPr>
          <p:cNvPr id="4" name="Date Placeholder 3"/>
          <p:cNvSpPr>
            <a:spLocks noGrp="1"/>
          </p:cNvSpPr>
          <p:nvPr>
            <p:ph type="dt" sz="half" idx="2"/>
          </p:nvPr>
        </p:nvSpPr>
        <p:spPr>
          <a:xfrm>
            <a:off x="6003633" y="6408109"/>
            <a:ext cx="184731" cy="261610"/>
          </a:xfrm>
          <a:prstGeom prst="rect">
            <a:avLst/>
          </a:prstGeom>
        </p:spPr>
        <p:txBody>
          <a:bodyPr vert="horz" wrap="none" lIns="91440" tIns="45720" rIns="91440" bIns="45720" rtlCol="0" anchor="ctr">
            <a:spAutoFit/>
          </a:bodyPr>
          <a:lstStyle>
            <a:lvl1pPr algn="ctr">
              <a:defRPr sz="1100">
                <a:solidFill>
                  <a:schemeClr val="tx1"/>
                </a:solidFill>
              </a:defRPr>
            </a:lvl1pPr>
          </a:lstStyle>
          <a:p>
            <a:endParaRPr lang="en-US" dirty="0"/>
          </a:p>
        </p:txBody>
      </p:sp>
      <p:sp>
        <p:nvSpPr>
          <p:cNvPr id="6" name="Slide Number Placeholder 5"/>
          <p:cNvSpPr>
            <a:spLocks noGrp="1"/>
          </p:cNvSpPr>
          <p:nvPr>
            <p:ph type="sldNum" sz="quarter" idx="4"/>
          </p:nvPr>
        </p:nvSpPr>
        <p:spPr>
          <a:xfrm>
            <a:off x="10789341" y="6408109"/>
            <a:ext cx="184730" cy="261610"/>
          </a:xfrm>
          <a:prstGeom prst="rect">
            <a:avLst/>
          </a:prstGeom>
        </p:spPr>
        <p:txBody>
          <a:bodyPr vert="horz" wrap="none" lIns="91440" tIns="45720" rIns="91440" bIns="45720" rtlCol="0" anchor="ctr">
            <a:spAutoFit/>
          </a:bodyPr>
          <a:lstStyle>
            <a:lvl1pPr algn="r">
              <a:defRPr sz="1100">
                <a:solidFill>
                  <a:schemeClr val="tx1"/>
                </a:solidFill>
              </a:defRPr>
            </a:lvl1pPr>
          </a:lstStyle>
          <a:p>
            <a:fld id="{75105F9F-A147-4999-9337-ABC437A27969}" type="slidenum">
              <a:rPr lang="en-US" smtClean="0"/>
              <a:pPr/>
              <a:t>‹#›</a:t>
            </a:fld>
            <a:endParaRPr lang="en-US"/>
          </a:p>
        </p:txBody>
      </p:sp>
      <p:sp>
        <p:nvSpPr>
          <p:cNvPr id="7" name="Content Placeholder 2"/>
          <p:cNvSpPr txBox="1">
            <a:spLocks/>
          </p:cNvSpPr>
          <p:nvPr/>
        </p:nvSpPr>
        <p:spPr>
          <a:xfrm>
            <a:off x="1217931" y="1828800"/>
            <a:ext cx="9756141" cy="4343400"/>
          </a:xfrm>
          <a:prstGeom prst="rect">
            <a:avLst/>
          </a:prstGeom>
        </p:spPr>
        <p:txBody>
          <a:bodyPr/>
          <a:lstStyle>
            <a:lvl1pPr marL="274320" indent="-228600" algn="l" defTabSz="914400" rtl="0" eaLnBrk="1" latinLnBrk="0" hangingPunct="1">
              <a:lnSpc>
                <a:spcPct val="114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114000"/>
              </a:lnSpc>
              <a:spcBef>
                <a:spcPts val="12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114000"/>
              </a:lnSpc>
              <a:spcBef>
                <a:spcPts val="8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marL="274320" lvl="0" indent="-228600" algn="l" defTabSz="914400" rtl="0" eaLnBrk="1" latinLnBrk="0" hangingPunct="1">
              <a:lnSpc>
                <a:spcPct val="114000"/>
              </a:lnSpc>
              <a:spcBef>
                <a:spcPts val="900"/>
              </a:spcBef>
              <a:buClr>
                <a:schemeClr val="tx1"/>
              </a:buClr>
              <a:buSzPct val="80000"/>
              <a:buFont typeface="Arial" pitchFamily="34" charset="0"/>
              <a:buChar char="•"/>
            </a:pPr>
            <a:r>
              <a:rPr lang="en-US" sz="3600" kern="1200" dirty="0" smtClean="0">
                <a:solidFill>
                  <a:schemeClr val="tx1">
                    <a:lumMod val="75000"/>
                  </a:schemeClr>
                </a:solidFill>
                <a:latin typeface="Calibri" panose="020F0502020204030204" pitchFamily="34" charset="0"/>
                <a:ea typeface="+mn-ea"/>
                <a:cs typeface="Calibri" panose="020F0502020204030204" pitchFamily="34" charset="0"/>
              </a:rPr>
              <a:t>Edit Master text styles</a:t>
            </a:r>
          </a:p>
          <a:p>
            <a:pPr marL="573088" lvl="1" indent="-228600" algn="l" defTabSz="914400" rtl="0" eaLnBrk="1" latinLnBrk="0" hangingPunct="1">
              <a:lnSpc>
                <a:spcPct val="114000"/>
              </a:lnSpc>
              <a:spcBef>
                <a:spcPts val="300"/>
              </a:spcBef>
              <a:buClr>
                <a:schemeClr val="tx1"/>
              </a:buClr>
              <a:buSzPct val="80000"/>
              <a:buFont typeface="Wingdings" panose="05000000000000000000" pitchFamily="2" charset="2"/>
              <a:buChar char="§"/>
            </a:pPr>
            <a:r>
              <a:rPr lang="en-US" sz="3000" kern="1200" dirty="0" smtClean="0">
                <a:solidFill>
                  <a:schemeClr val="tx1">
                    <a:lumMod val="75000"/>
                  </a:schemeClr>
                </a:solidFill>
                <a:latin typeface="Calibri" panose="020F0502020204030204" pitchFamily="34" charset="0"/>
                <a:ea typeface="+mn-ea"/>
                <a:cs typeface="Calibri" panose="020F0502020204030204" pitchFamily="34" charset="0"/>
              </a:rPr>
              <a:t>Second level</a:t>
            </a:r>
          </a:p>
          <a:p>
            <a:pPr marL="854075" lvl="2" indent="-228600" algn="l" defTabSz="914400" rtl="0" eaLnBrk="1" latinLnBrk="0" hangingPunct="1">
              <a:lnSpc>
                <a:spcPct val="114000"/>
              </a:lnSpc>
              <a:spcBef>
                <a:spcPts val="0"/>
              </a:spcBef>
              <a:buClr>
                <a:schemeClr val="tx1"/>
              </a:buClr>
              <a:buSzPct val="80000"/>
              <a:buFont typeface="Arial" pitchFamily="34" charset="0"/>
              <a:buChar char="•"/>
            </a:pPr>
            <a:r>
              <a:rPr lang="en-US" sz="2400" kern="1200" dirty="0" smtClean="0">
                <a:solidFill>
                  <a:schemeClr val="tx1">
                    <a:lumMod val="75000"/>
                  </a:schemeClr>
                </a:solidFill>
                <a:latin typeface="Calibri" panose="020F0502020204030204" pitchFamily="34" charset="0"/>
                <a:ea typeface="+mn-ea"/>
                <a:cs typeface="Calibri" panose="020F0502020204030204" pitchFamily="34" charset="0"/>
              </a:rPr>
              <a:t>Third level</a:t>
            </a:r>
          </a:p>
          <a:p>
            <a:pPr marL="960120" lvl="3" indent="-228600" algn="l" defTabSz="914400" rtl="0" eaLnBrk="1" latinLnBrk="0" hangingPunct="1">
              <a:lnSpc>
                <a:spcPct val="114000"/>
              </a:lnSpc>
              <a:spcBef>
                <a:spcPts val="600"/>
              </a:spcBef>
              <a:buClr>
                <a:schemeClr val="tx1"/>
              </a:buClr>
              <a:buSzPct val="80000"/>
              <a:buFont typeface="Arial" pitchFamily="34" charset="0"/>
              <a:buChar char="•"/>
            </a:pPr>
            <a:r>
              <a:rPr lang="en-US" sz="2000" kern="1200" dirty="0" smtClean="0">
                <a:solidFill>
                  <a:schemeClr val="tx1">
                    <a:lumMod val="75000"/>
                  </a:schemeClr>
                </a:solidFill>
                <a:latin typeface="Calibri" panose="020F0502020204030204" pitchFamily="34" charset="0"/>
                <a:ea typeface="+mn-ea"/>
                <a:cs typeface="Calibri" panose="020F0502020204030204" pitchFamily="34" charset="0"/>
              </a:rPr>
              <a:t>Fourth level</a:t>
            </a:r>
          </a:p>
          <a:p>
            <a:pPr marL="1188720" lvl="4" indent="-228600" algn="l" defTabSz="914400" rtl="0" eaLnBrk="1" latinLnBrk="0" hangingPunct="1">
              <a:lnSpc>
                <a:spcPct val="114000"/>
              </a:lnSpc>
              <a:spcBef>
                <a:spcPts val="600"/>
              </a:spcBef>
              <a:buClr>
                <a:schemeClr val="tx1"/>
              </a:buClr>
              <a:buSzPct val="80000"/>
              <a:buFont typeface="Arial" pitchFamily="34" charset="0"/>
              <a:buChar char="•"/>
            </a:pPr>
            <a:r>
              <a:rPr lang="en-US" sz="2000" kern="1200" dirty="0" smtClean="0">
                <a:solidFill>
                  <a:schemeClr val="tx1">
                    <a:lumMod val="75000"/>
                  </a:schemeClr>
                </a:solidFill>
                <a:latin typeface="Calibri" panose="020F0502020204030204" pitchFamily="34" charset="0"/>
                <a:ea typeface="+mn-ea"/>
                <a:cs typeface="Calibri" panose="020F0502020204030204" pitchFamily="34" charset="0"/>
              </a:rPr>
              <a:t>Fifth level</a:t>
            </a:r>
            <a:endParaRPr lang="en-US" sz="2000" kern="1200" dirty="0">
              <a:solidFill>
                <a:schemeClr val="tx1">
                  <a:lumMod val="75000"/>
                </a:schemeClr>
              </a:solidFill>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785986555"/>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665"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4400" kern="1200" cap="none"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90000"/>
        </a:lnSpc>
        <a:spcBef>
          <a:spcPts val="1200"/>
        </a:spcBef>
        <a:buClr>
          <a:schemeClr val="tx1"/>
        </a:buClr>
        <a:buSzPct val="8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90000"/>
        </a:lnSpc>
        <a:spcBef>
          <a:spcPts val="8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poetryfoundation.org/articles/69381/ars-poetica"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31859C"/>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47800" y="1066800"/>
            <a:ext cx="4262438" cy="1736646"/>
          </a:xfrm>
          <a:prstGeom prst="roundRect">
            <a:avLst/>
          </a:prstGeom>
          <a:solidFill>
            <a:srgbClr val="FFFFFF"/>
          </a:solidFill>
          <a:ln w="6350">
            <a:solidFill>
              <a:schemeClr val="accent1"/>
            </a:solidFill>
          </a:ln>
          <a:effectLst>
            <a:outerShdw blurRad="50800" dist="38100" dir="2700000" algn="tl" rotWithShape="0">
              <a:prstClr val="black">
                <a:alpha val="40000"/>
              </a:prstClr>
            </a:outerShdw>
          </a:effectLst>
        </p:spPr>
        <p:txBody>
          <a:bodyPr wrap="none" anchor="t" anchorCtr="0">
            <a:spAutoFit/>
          </a:bodyPr>
          <a:lstStyle/>
          <a:p>
            <a:pPr algn="l"/>
            <a:r>
              <a:rPr lang="en-US" b="1" dirty="0" smtClean="0">
                <a:solidFill>
                  <a:srgbClr val="0070C0"/>
                </a:solidFill>
                <a:effectLst/>
                <a:latin typeface="Palatino Linotype" pitchFamily="18" charset="0"/>
              </a:rPr>
              <a:t>Seneca’s</a:t>
            </a:r>
            <a:br>
              <a:rPr lang="en-US" b="1" dirty="0" smtClean="0">
                <a:solidFill>
                  <a:srgbClr val="0070C0"/>
                </a:solidFill>
                <a:effectLst/>
                <a:latin typeface="Palatino Linotype" pitchFamily="18" charset="0"/>
              </a:rPr>
            </a:br>
            <a:r>
              <a:rPr lang="en-US" b="1" i="1" dirty="0" smtClean="0">
                <a:solidFill>
                  <a:srgbClr val="0070C0"/>
                </a:solidFill>
                <a:effectLst/>
                <a:latin typeface="Palatino Linotype" pitchFamily="18" charset="0"/>
              </a:rPr>
              <a:t>Phaedra</a:t>
            </a:r>
            <a:r>
              <a:rPr lang="en-US" b="1" dirty="0" smtClean="0">
                <a:solidFill>
                  <a:srgbClr val="0070C0"/>
                </a:solidFill>
                <a:effectLst/>
                <a:latin typeface="Palatino Linotype" pitchFamily="18" charset="0"/>
              </a:rPr>
              <a:t>, or. . .</a:t>
            </a:r>
            <a:endParaRPr lang="en-US" b="1" i="1" dirty="0">
              <a:solidFill>
                <a:srgbClr val="0070C0"/>
              </a:solidFill>
              <a:effectLst/>
              <a:latin typeface="Palatino Linotype" pitchFamily="18" charset="0"/>
            </a:endParaRPr>
          </a:p>
        </p:txBody>
      </p:sp>
      <p:sp>
        <p:nvSpPr>
          <p:cNvPr id="3" name="Subtitle 2"/>
          <p:cNvSpPr>
            <a:spLocks noGrp="1"/>
          </p:cNvSpPr>
          <p:nvPr>
            <p:ph type="subTitle" idx="1"/>
          </p:nvPr>
        </p:nvSpPr>
        <p:spPr>
          <a:xfrm>
            <a:off x="5710238" y="4554200"/>
            <a:ext cx="4964821" cy="1446550"/>
          </a:xfrm>
          <a:noFill/>
          <a:ln w="6350">
            <a:noFill/>
          </a:ln>
          <a:effectLst/>
        </p:spPr>
        <p:txBody>
          <a:bodyPr vert="horz" wrap="none" lIns="91440" tIns="45720" rIns="91440" bIns="45720" rtlCol="0" anchor="t" anchorCtr="0">
            <a:spAutoFit/>
          </a:bodyPr>
          <a:lstStyle/>
          <a:p>
            <a:pPr algn="r">
              <a:spcBef>
                <a:spcPct val="0"/>
              </a:spcBef>
            </a:pPr>
            <a:r>
              <a:rPr lang="en-US" sz="4400" b="0" dirty="0">
                <a:solidFill>
                  <a:srgbClr val="CC3300"/>
                </a:solidFill>
                <a:effectLst>
                  <a:outerShdw blurRad="38100" dist="25400" dir="2700000" algn="tl">
                    <a:srgbClr val="000000">
                      <a:alpha val="43137"/>
                    </a:srgbClr>
                  </a:outerShdw>
                </a:effectLst>
                <a:latin typeface="Rusticana LT Std Roman" pitchFamily="50" charset="0"/>
                <a:ea typeface="Kozuka Gothic Pro H" pitchFamily="34" charset="-128"/>
                <a:cs typeface="Levenim MT" pitchFamily="2" charset="-79"/>
              </a:rPr>
              <a:t>“The Explosion</a:t>
            </a:r>
            <a:br>
              <a:rPr lang="en-US" sz="4400" b="0" dirty="0">
                <a:solidFill>
                  <a:srgbClr val="CC3300"/>
                </a:solidFill>
                <a:effectLst>
                  <a:outerShdw blurRad="38100" dist="25400" dir="2700000" algn="tl">
                    <a:srgbClr val="000000">
                      <a:alpha val="43137"/>
                    </a:srgbClr>
                  </a:outerShdw>
                </a:effectLst>
                <a:latin typeface="Rusticana LT Std Roman" pitchFamily="50" charset="0"/>
                <a:ea typeface="Kozuka Gothic Pro H" pitchFamily="34" charset="-128"/>
                <a:cs typeface="Levenim MT" pitchFamily="2" charset="-79"/>
              </a:rPr>
            </a:br>
            <a:r>
              <a:rPr lang="en-US" sz="4400" b="0" dirty="0">
                <a:solidFill>
                  <a:srgbClr val="CC3300"/>
                </a:solidFill>
                <a:effectLst>
                  <a:outerShdw blurRad="38100" dist="25400" dir="2700000" algn="tl">
                    <a:srgbClr val="000000">
                      <a:alpha val="43137"/>
                    </a:srgbClr>
                  </a:outerShdw>
                </a:effectLst>
                <a:latin typeface="Rusticana LT Std Roman" pitchFamily="50" charset="0"/>
                <a:ea typeface="Kozuka Gothic Pro H" pitchFamily="34" charset="-128"/>
                <a:cs typeface="Levenim MT" pitchFamily="2" charset="-79"/>
              </a:rPr>
              <a:t>of Evil</a:t>
            </a:r>
            <a:r>
              <a:rPr lang="en-US" sz="4400" b="0" dirty="0" smtClean="0">
                <a:solidFill>
                  <a:srgbClr val="CC3300"/>
                </a:solidFill>
                <a:effectLst>
                  <a:outerShdw blurRad="38100" dist="25400" dir="2700000" algn="tl">
                    <a:srgbClr val="000000">
                      <a:alpha val="43137"/>
                    </a:srgbClr>
                  </a:outerShdw>
                </a:effectLst>
                <a:latin typeface="Rusticana LT Std Roman" pitchFamily="50" charset="0"/>
                <a:ea typeface="Kozuka Gothic Pro H" pitchFamily="34" charset="-128"/>
                <a:cs typeface="Levenim MT" pitchFamily="2" charset="-79"/>
              </a:rPr>
              <a:t>” 2</a:t>
            </a:r>
            <a:endParaRPr lang="en-US" sz="4400" b="0" dirty="0">
              <a:solidFill>
                <a:srgbClr val="CC3300"/>
              </a:solidFill>
              <a:effectLst>
                <a:outerShdw blurRad="38100" dist="25400" dir="2700000" algn="tl">
                  <a:srgbClr val="000000">
                    <a:alpha val="43137"/>
                  </a:srgbClr>
                </a:outerShdw>
              </a:effectLst>
              <a:latin typeface="Rusticana LT Std Roman" pitchFamily="50" charset="0"/>
              <a:ea typeface="Kozuka Gothic Pro H" pitchFamily="34" charset="-128"/>
              <a:cs typeface="Levenim MT" pitchFamily="2" charset="-79"/>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1301" y="3962400"/>
            <a:ext cx="1757363" cy="203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6846" y="1066800"/>
            <a:ext cx="3829050" cy="29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3293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Senecan Rhetoric (</a:t>
            </a:r>
            <a:r>
              <a:rPr lang="en-US" i="1" dirty="0" smtClean="0"/>
              <a:t>Phaedra</a:t>
            </a:r>
            <a:r>
              <a:rPr lang="en-US" dirty="0" smtClean="0"/>
              <a:t>)</a:t>
            </a:r>
            <a:endParaRPr lang="en-US" dirty="0"/>
          </a:p>
        </p:txBody>
      </p:sp>
      <p:sp>
        <p:nvSpPr>
          <p:cNvPr id="8" name="Text Placeholder 7"/>
          <p:cNvSpPr>
            <a:spLocks noGrp="1"/>
          </p:cNvSpPr>
          <p:nvPr>
            <p:ph type="body" idx="1"/>
          </p:nvPr>
        </p:nvSpPr>
        <p:spPr/>
        <p:txBody>
          <a:bodyPr/>
          <a:lstStyle/>
          <a:p>
            <a:r>
              <a:rPr lang="en-US" i="1" dirty="0" smtClean="0"/>
              <a:t>Sententia</a:t>
            </a:r>
            <a:r>
              <a:rPr lang="en-US" dirty="0" smtClean="0"/>
              <a:t> (pl. </a:t>
            </a:r>
            <a:r>
              <a:rPr lang="en-US" i="1" dirty="0" smtClean="0"/>
              <a:t>sententiae</a:t>
            </a:r>
            <a:r>
              <a:rPr lang="en-US" dirty="0" smtClean="0"/>
              <a:t>)</a:t>
            </a:r>
            <a:endParaRPr lang="en-US" dirty="0"/>
          </a:p>
        </p:txBody>
      </p:sp>
      <p:sp>
        <p:nvSpPr>
          <p:cNvPr id="10" name="Content Placeholder 9"/>
          <p:cNvSpPr>
            <a:spLocks noGrp="1"/>
          </p:cNvSpPr>
          <p:nvPr>
            <p:ph sz="half" idx="2"/>
          </p:nvPr>
        </p:nvSpPr>
        <p:spPr/>
        <p:txBody>
          <a:bodyPr/>
          <a:lstStyle/>
          <a:p>
            <a:pPr marL="45720" indent="0">
              <a:buNone/>
            </a:pPr>
            <a:r>
              <a:rPr lang="en-US" sz="2800" i="1" dirty="0" smtClean="0"/>
              <a:t>quod non </a:t>
            </a:r>
            <a:r>
              <a:rPr lang="en-US" sz="2800" i="1" dirty="0" err="1" smtClean="0"/>
              <a:t>potest</a:t>
            </a:r>
            <a:r>
              <a:rPr lang="en-US" sz="2800" i="1" dirty="0" smtClean="0"/>
              <a:t> </a:t>
            </a:r>
            <a:r>
              <a:rPr lang="en-US" sz="2800" i="1" dirty="0" err="1" smtClean="0"/>
              <a:t>vult</a:t>
            </a:r>
            <a:r>
              <a:rPr lang="en-US" sz="2800" i="1" dirty="0" smtClean="0"/>
              <a:t> posse qui </a:t>
            </a:r>
            <a:r>
              <a:rPr lang="en-US" sz="2800" i="1" dirty="0" err="1" smtClean="0"/>
              <a:t>nimium</a:t>
            </a:r>
            <a:r>
              <a:rPr lang="en-US" sz="2800" i="1" dirty="0" smtClean="0"/>
              <a:t> </a:t>
            </a:r>
            <a:r>
              <a:rPr lang="en-US" sz="2800" i="1" dirty="0" err="1" smtClean="0"/>
              <a:t>potest</a:t>
            </a:r>
            <a:r>
              <a:rPr lang="en-US" sz="2800" dirty="0" smtClean="0"/>
              <a:t> (Nurse, line 215)</a:t>
            </a:r>
          </a:p>
          <a:p>
            <a:pPr marL="0" indent="0">
              <a:buNone/>
            </a:pPr>
            <a:r>
              <a:rPr lang="en-US" sz="2800" dirty="0" smtClean="0"/>
              <a:t>“A man who can do much would like to do more than he can” (Nurse, p. 106)</a:t>
            </a:r>
          </a:p>
        </p:txBody>
      </p:sp>
      <p:sp>
        <p:nvSpPr>
          <p:cNvPr id="9" name="Text Placeholder 8"/>
          <p:cNvSpPr>
            <a:spLocks noGrp="1"/>
          </p:cNvSpPr>
          <p:nvPr>
            <p:ph type="body" sz="quarter" idx="3"/>
          </p:nvPr>
        </p:nvSpPr>
        <p:spPr/>
        <p:txBody>
          <a:bodyPr/>
          <a:lstStyle/>
          <a:p>
            <a:r>
              <a:rPr lang="en-US" dirty="0" smtClean="0"/>
              <a:t>Perverse exaggeration</a:t>
            </a:r>
            <a:endParaRPr lang="en-US" dirty="0"/>
          </a:p>
        </p:txBody>
      </p:sp>
      <p:sp>
        <p:nvSpPr>
          <p:cNvPr id="25" name="Content Placeholder 24"/>
          <p:cNvSpPr>
            <a:spLocks noGrp="1"/>
          </p:cNvSpPr>
          <p:nvPr>
            <p:ph sz="quarter" idx="4"/>
          </p:nvPr>
        </p:nvSpPr>
        <p:spPr/>
        <p:txBody>
          <a:bodyPr>
            <a:normAutofit/>
          </a:bodyPr>
          <a:lstStyle/>
          <a:p>
            <a:pPr marL="45720" indent="0">
              <a:buNone/>
            </a:pPr>
            <a:r>
              <a:rPr lang="en-US" sz="2800" dirty="0" smtClean="0"/>
              <a:t>“I hate them all; I dread, I shun, I loath them. I choose – whether by reason, rage, or instinct – I choose to hate them” (Hippolytus, p. 120)</a:t>
            </a:r>
            <a:endParaRPr lang="en-US" sz="2800" dirty="0"/>
          </a:p>
        </p:txBody>
      </p:sp>
    </p:spTree>
    <p:extLst>
      <p:ext uri="{BB962C8B-B14F-4D97-AF65-F5344CB8AC3E}">
        <p14:creationId xmlns:p14="http://schemas.microsoft.com/office/powerpoint/2010/main" val="939308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fade">
                                      <p:cBhvr>
                                        <p:cTn id="7" dur="500"/>
                                        <p:tgtEl>
                                          <p:spTgt spid="8">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500"/>
                                        <p:tgtEl>
                                          <p:spTgt spid="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fade">
                                      <p:cBhvr>
                                        <p:cTn id="15" dur="500"/>
                                        <p:tgtEl>
                                          <p:spTgt spid="10">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xEl>
                                              <p:pRg st="1" end="1"/>
                                            </p:txEl>
                                          </p:spTgt>
                                        </p:tgtEl>
                                        <p:attrNameLst>
                                          <p:attrName>style.visibility</p:attrName>
                                        </p:attrNameLst>
                                      </p:cBhvr>
                                      <p:to>
                                        <p:strVal val="visible"/>
                                      </p:to>
                                    </p:set>
                                    <p:animEffect transition="in" filter="fade">
                                      <p:cBhvr>
                                        <p:cTn id="20" dur="500"/>
                                        <p:tgtEl>
                                          <p:spTgt spid="10">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bg/>
                                          </p:spTgt>
                                        </p:tgtEl>
                                        <p:attrNameLst>
                                          <p:attrName>style.visibility</p:attrName>
                                        </p:attrNameLst>
                                      </p:cBhvr>
                                      <p:to>
                                        <p:strVal val="visible"/>
                                      </p:to>
                                    </p:set>
                                    <p:animEffect transition="in" filter="fade">
                                      <p:cBhvr>
                                        <p:cTn id="25" dur="500"/>
                                        <p:tgtEl>
                                          <p:spTgt spid="9">
                                            <p:bg/>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Effect transition="in" filter="fade">
                                      <p:cBhvr>
                                        <p:cTn id="28" dur="500"/>
                                        <p:tgtEl>
                                          <p:spTgt spid="9">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5">
                                            <p:txEl>
                                              <p:pRg st="0" end="0"/>
                                            </p:txEl>
                                          </p:spTgt>
                                        </p:tgtEl>
                                        <p:attrNameLst>
                                          <p:attrName>style.visibility</p:attrName>
                                        </p:attrNameLst>
                                      </p:cBhvr>
                                      <p:to>
                                        <p:strVal val="visible"/>
                                      </p:to>
                                    </p:set>
                                    <p:animEffect transition="in" filter="fade">
                                      <p:cBhvr>
                                        <p:cTn id="33"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animBg="1"/>
      <p:bldP spid="10" grpId="0" build="p"/>
      <p:bldP spid="9" grpId="0" uiExpand="1" build="p" animBg="1"/>
      <p:bldP spid="2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2820" y="0"/>
            <a:ext cx="8239180" cy="6858000"/>
          </a:xfrm>
          <a:prstGeom prst="rect">
            <a:avLst/>
          </a:prstGeom>
        </p:spPr>
      </p:pic>
      <p:sp>
        <p:nvSpPr>
          <p:cNvPr id="3" name="TextBox 2"/>
          <p:cNvSpPr txBox="1"/>
          <p:nvPr/>
        </p:nvSpPr>
        <p:spPr>
          <a:xfrm>
            <a:off x="155276" y="310551"/>
            <a:ext cx="3441939" cy="1904817"/>
          </a:xfrm>
          <a:prstGeom prst="rect">
            <a:avLst/>
          </a:prstGeom>
          <a:noFill/>
        </p:spPr>
        <p:txBody>
          <a:bodyPr wrap="square" rtlCol="0">
            <a:spAutoFit/>
          </a:bodyPr>
          <a:lstStyle/>
          <a:p>
            <a:pPr algn="r">
              <a:lnSpc>
                <a:spcPct val="125000"/>
              </a:lnSpc>
            </a:pPr>
            <a:r>
              <a:rPr lang="en-US" sz="2400" dirty="0" smtClean="0">
                <a:solidFill>
                  <a:schemeClr val="bg1"/>
                </a:solidFill>
                <a:latin typeface="Calibri" panose="020F0502020204030204" pitchFamily="34" charset="0"/>
                <a:cs typeface="Calibri" panose="020F0502020204030204" pitchFamily="34" charset="0"/>
              </a:rPr>
              <a:t>Rome and the grotesque</a:t>
            </a:r>
          </a:p>
          <a:p>
            <a:pPr algn="r">
              <a:lnSpc>
                <a:spcPct val="125000"/>
              </a:lnSpc>
            </a:pPr>
            <a:r>
              <a:rPr lang="en-US" sz="2400" dirty="0" smtClean="0">
                <a:solidFill>
                  <a:schemeClr val="bg1"/>
                </a:solidFill>
                <a:latin typeface="Calibri" panose="020F0502020204030204" pitchFamily="34" charset="0"/>
                <a:cs typeface="Calibri" panose="020F0502020204030204" pitchFamily="34" charset="0"/>
              </a:rPr>
              <a:t>(Gladiator mosaic, ca. 320 CE, Borghese Gallery, Rome)</a:t>
            </a:r>
          </a:p>
        </p:txBody>
      </p:sp>
    </p:spTree>
    <p:extLst>
      <p:ext uri="{BB962C8B-B14F-4D97-AF65-F5344CB8AC3E}">
        <p14:creationId xmlns:p14="http://schemas.microsoft.com/office/powerpoint/2010/main" val="2868948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Comparison: Hippolytus’ Crash</a:t>
            </a:r>
            <a:endParaRPr lang="en-US" dirty="0"/>
          </a:p>
        </p:txBody>
      </p:sp>
      <p:sp>
        <p:nvSpPr>
          <p:cNvPr id="3" name="Text Placeholder 2"/>
          <p:cNvSpPr>
            <a:spLocks noGrp="1"/>
          </p:cNvSpPr>
          <p:nvPr>
            <p:ph type="body" idx="1"/>
          </p:nvPr>
        </p:nvSpPr>
        <p:spPr/>
        <p:txBody>
          <a:bodyPr/>
          <a:lstStyle/>
          <a:p>
            <a:r>
              <a:rPr lang="en-US" dirty="0" smtClean="0"/>
              <a:t>Euripides </a:t>
            </a:r>
            <a:r>
              <a:rPr lang="en-US" i="1" dirty="0" smtClean="0"/>
              <a:t>Hippolytus</a:t>
            </a:r>
            <a:endParaRPr lang="en-US" dirty="0"/>
          </a:p>
        </p:txBody>
      </p:sp>
      <p:sp>
        <p:nvSpPr>
          <p:cNvPr id="4" name="Content Placeholder 3"/>
          <p:cNvSpPr>
            <a:spLocks noGrp="1"/>
          </p:cNvSpPr>
          <p:nvPr>
            <p:ph sz="half" idx="2"/>
          </p:nvPr>
        </p:nvSpPr>
        <p:spPr/>
        <p:txBody>
          <a:bodyPr/>
          <a:lstStyle/>
          <a:p>
            <a:pPr marL="45720" indent="0">
              <a:lnSpc>
                <a:spcPct val="100000"/>
              </a:lnSpc>
              <a:buNone/>
            </a:pPr>
            <a:r>
              <a:rPr lang="en-US" sz="2800" dirty="0"/>
              <a:t>“The unfortunate youth, inextricably entangled in the reins, was dragged along — his dear head battered against the rocks and his body shredded</a:t>
            </a:r>
            <a:r>
              <a:rPr lang="en-US" sz="2800" dirty="0" smtClean="0"/>
              <a:t>.” (Roche)</a:t>
            </a:r>
            <a:endParaRPr lang="en-US" sz="2800" dirty="0"/>
          </a:p>
        </p:txBody>
      </p:sp>
      <p:sp>
        <p:nvSpPr>
          <p:cNvPr id="5" name="Text Placeholder 4"/>
          <p:cNvSpPr>
            <a:spLocks noGrp="1"/>
          </p:cNvSpPr>
          <p:nvPr>
            <p:ph type="body" sz="quarter" idx="3"/>
          </p:nvPr>
        </p:nvSpPr>
        <p:spPr/>
        <p:txBody>
          <a:bodyPr/>
          <a:lstStyle/>
          <a:p>
            <a:r>
              <a:rPr lang="en-US" dirty="0" smtClean="0"/>
              <a:t>Seneca </a:t>
            </a:r>
            <a:r>
              <a:rPr lang="en-US" i="1" dirty="0" smtClean="0"/>
              <a:t>Phaedra</a:t>
            </a:r>
            <a:endParaRPr lang="en-US" dirty="0"/>
          </a:p>
        </p:txBody>
      </p:sp>
      <p:sp>
        <p:nvSpPr>
          <p:cNvPr id="6" name="Content Placeholder 5"/>
          <p:cNvSpPr>
            <a:spLocks noGrp="1"/>
          </p:cNvSpPr>
          <p:nvPr>
            <p:ph sz="quarter" idx="4"/>
          </p:nvPr>
        </p:nvSpPr>
        <p:spPr/>
        <p:txBody>
          <a:bodyPr>
            <a:normAutofit/>
          </a:bodyPr>
          <a:lstStyle/>
          <a:p>
            <a:pPr marL="45720" indent="0">
              <a:lnSpc>
                <a:spcPct val="100000"/>
              </a:lnSpc>
              <a:buNone/>
            </a:pPr>
            <a:r>
              <a:rPr lang="en-US" sz="2800" dirty="0" smtClean="0"/>
              <a:t>“The speeding wheels trundled the dying body until it caught upon a half-burnt tree-stump, sharp as a stake, which pierced the groin and held him transfixed....” </a:t>
            </a:r>
            <a:r>
              <a:rPr lang="en-US" sz="2800" dirty="0"/>
              <a:t>(Messenger, p. 142</a:t>
            </a:r>
            <a:r>
              <a:rPr lang="en-US" sz="2800" dirty="0" smtClean="0"/>
              <a:t>)</a:t>
            </a:r>
            <a:endParaRPr lang="en-US" sz="2800" dirty="0"/>
          </a:p>
        </p:txBody>
      </p:sp>
    </p:spTree>
    <p:extLst>
      <p:ext uri="{BB962C8B-B14F-4D97-AF65-F5344CB8AC3E}">
        <p14:creationId xmlns:p14="http://schemas.microsoft.com/office/powerpoint/2010/main" val="3242486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Tragedy in Performance</a:t>
            </a:r>
            <a:endParaRPr lang="en-US" dirty="0"/>
          </a:p>
        </p:txBody>
      </p:sp>
      <p:sp>
        <p:nvSpPr>
          <p:cNvPr id="3" name="Text Placeholder 2"/>
          <p:cNvSpPr>
            <a:spLocks noGrp="1"/>
          </p:cNvSpPr>
          <p:nvPr>
            <p:ph type="body" idx="1"/>
          </p:nvPr>
        </p:nvSpPr>
        <p:spPr/>
        <p:txBody>
          <a:bodyPr/>
          <a:lstStyle/>
          <a:p>
            <a:r>
              <a:rPr lang="en-US" dirty="0"/>
              <a:t>How to handle the rhetoric?</a:t>
            </a:r>
          </a:p>
        </p:txBody>
      </p:sp>
      <p:sp>
        <p:nvSpPr>
          <p:cNvPr id="4" name="TextBox 3"/>
          <p:cNvSpPr txBox="1"/>
          <p:nvPr/>
        </p:nvSpPr>
        <p:spPr>
          <a:xfrm>
            <a:off x="1213466" y="4724400"/>
            <a:ext cx="8077200" cy="1085901"/>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25000"/>
              </a:lnSpc>
            </a:pPr>
            <a:r>
              <a:rPr lang="en-US" sz="2400" dirty="0" smtClean="0">
                <a:solidFill>
                  <a:srgbClr val="737373"/>
                </a:solidFill>
                <a:latin typeface="Calibri" panose="020F0502020204030204" pitchFamily="34" charset="0"/>
                <a:cs typeface="Calibri" panose="020F0502020204030204" pitchFamily="34" charset="0"/>
              </a:rPr>
              <a:t>“Mad </a:t>
            </a:r>
            <a:r>
              <a:rPr lang="en-US" sz="2400" dirty="0">
                <a:solidFill>
                  <a:srgbClr val="737373"/>
                </a:solidFill>
                <a:latin typeface="Calibri" panose="020F0502020204030204" pitchFamily="34" charset="0"/>
                <a:cs typeface="Calibri" panose="020F0502020204030204" pitchFamily="34" charset="0"/>
              </a:rPr>
              <a:t>for your love. Once more, contemptuous man, I stoop to kiss the ground before your feet</a:t>
            </a:r>
            <a:r>
              <a:rPr lang="en-US" sz="2400" dirty="0" smtClean="0">
                <a:solidFill>
                  <a:srgbClr val="737373"/>
                </a:solidFill>
                <a:latin typeface="Calibri" panose="020F0502020204030204" pitchFamily="34" charset="0"/>
                <a:cs typeface="Calibri" panose="020F0502020204030204" pitchFamily="34" charset="0"/>
              </a:rPr>
              <a:t>....” (Phaedra, p</a:t>
            </a:r>
            <a:r>
              <a:rPr lang="en-US" sz="2400" dirty="0">
                <a:solidFill>
                  <a:srgbClr val="737373"/>
                </a:solidFill>
                <a:latin typeface="Calibri" panose="020F0502020204030204" pitchFamily="34" charset="0"/>
                <a:cs typeface="Calibri" panose="020F0502020204030204" pitchFamily="34" charset="0"/>
              </a:rPr>
              <a:t>. 126</a:t>
            </a:r>
            <a:r>
              <a:rPr lang="en-US" sz="2400" dirty="0" smtClean="0">
                <a:solidFill>
                  <a:srgbClr val="737373"/>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212076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Roman Tragedy?</a:t>
            </a:r>
            <a:endParaRPr lang="en-US" dirty="0"/>
          </a:p>
        </p:txBody>
      </p:sp>
      <p:sp>
        <p:nvSpPr>
          <p:cNvPr id="3" name="Text Placeholder 2"/>
          <p:cNvSpPr>
            <a:spLocks noGrp="1"/>
          </p:cNvSpPr>
          <p:nvPr>
            <p:ph type="body" idx="1"/>
          </p:nvPr>
        </p:nvSpPr>
        <p:spPr/>
        <p:txBody>
          <a:bodyPr/>
          <a:lstStyle/>
          <a:p>
            <a:r>
              <a:rPr lang="en-US" dirty="0" smtClean="0"/>
              <a:t>Sophocles </a:t>
            </a:r>
            <a:r>
              <a:rPr lang="en-US" i="1" dirty="0" smtClean="0"/>
              <a:t>OAC</a:t>
            </a:r>
            <a:endParaRPr lang="en-US" dirty="0"/>
          </a:p>
        </p:txBody>
      </p:sp>
      <p:sp>
        <p:nvSpPr>
          <p:cNvPr id="4" name="Content Placeholder 3"/>
          <p:cNvSpPr>
            <a:spLocks noGrp="1"/>
          </p:cNvSpPr>
          <p:nvPr>
            <p:ph sz="half" idx="2"/>
          </p:nvPr>
        </p:nvSpPr>
        <p:spPr>
          <a:xfrm>
            <a:off x="1217931" y="2743201"/>
            <a:ext cx="4710387" cy="4114799"/>
          </a:xfrm>
        </p:spPr>
        <p:txBody>
          <a:bodyPr>
            <a:normAutofit/>
          </a:bodyPr>
          <a:lstStyle/>
          <a:p>
            <a:pPr marL="45720" indent="0">
              <a:lnSpc>
                <a:spcPct val="100000"/>
              </a:lnSpc>
              <a:spcBef>
                <a:spcPts val="0"/>
              </a:spcBef>
              <a:buNone/>
            </a:pPr>
            <a:r>
              <a:rPr lang="en-US" sz="2000" dirty="0"/>
              <a:t>“Not to be born is </a:t>
            </a:r>
            <a:r>
              <a:rPr lang="en-US" sz="2000" dirty="0" smtClean="0"/>
              <a:t>best when </a:t>
            </a:r>
            <a:r>
              <a:rPr lang="en-US" sz="2000" dirty="0"/>
              <a:t>all is reckoned in, </a:t>
            </a:r>
            <a:r>
              <a:rPr lang="en-US" sz="2000" dirty="0" smtClean="0"/>
              <a:t>but once </a:t>
            </a:r>
            <a:r>
              <a:rPr lang="en-US" sz="2000" dirty="0"/>
              <a:t>a man has seen the </a:t>
            </a:r>
            <a:r>
              <a:rPr lang="en-US" sz="2000" dirty="0" smtClean="0"/>
              <a:t>light the </a:t>
            </a:r>
            <a:r>
              <a:rPr lang="en-US" sz="2000" dirty="0"/>
              <a:t>next best thing, by far, is to go </a:t>
            </a:r>
            <a:r>
              <a:rPr lang="en-US" sz="2000" dirty="0" smtClean="0"/>
              <a:t>back </a:t>
            </a:r>
            <a:r>
              <a:rPr lang="en-US" sz="2000" dirty="0" err="1" smtClean="0"/>
              <a:t>back</a:t>
            </a:r>
            <a:r>
              <a:rPr lang="en-US" sz="2000" dirty="0" smtClean="0"/>
              <a:t> </a:t>
            </a:r>
            <a:r>
              <a:rPr lang="en-US" sz="2000" dirty="0"/>
              <a:t>where he came </a:t>
            </a:r>
            <a:r>
              <a:rPr lang="en-US" sz="2000" dirty="0" smtClean="0"/>
              <a:t>from, quickly </a:t>
            </a:r>
            <a:r>
              <a:rPr lang="en-US" sz="2000" dirty="0"/>
              <a:t>as he can</a:t>
            </a:r>
            <a:r>
              <a:rPr lang="en-US" sz="2000" dirty="0" smtClean="0"/>
              <a:t>.”</a:t>
            </a:r>
            <a:br>
              <a:rPr lang="en-US" sz="2000" dirty="0" smtClean="0"/>
            </a:br>
            <a:r>
              <a:rPr lang="en-US" sz="2000" dirty="0" smtClean="0"/>
              <a:t>(</a:t>
            </a:r>
            <a:r>
              <a:rPr lang="en-US" sz="2000" dirty="0"/>
              <a:t>Chorus, </a:t>
            </a:r>
            <a:r>
              <a:rPr lang="en-US" sz="2000" dirty="0" smtClean="0"/>
              <a:t>p</a:t>
            </a:r>
            <a:r>
              <a:rPr lang="en-US" sz="2000" dirty="0"/>
              <a:t>. 358)</a:t>
            </a:r>
          </a:p>
        </p:txBody>
      </p:sp>
      <p:sp>
        <p:nvSpPr>
          <p:cNvPr id="5" name="Text Placeholder 4"/>
          <p:cNvSpPr>
            <a:spLocks noGrp="1"/>
          </p:cNvSpPr>
          <p:nvPr>
            <p:ph type="body" sz="quarter" idx="3"/>
          </p:nvPr>
        </p:nvSpPr>
        <p:spPr/>
        <p:txBody>
          <a:bodyPr/>
          <a:lstStyle/>
          <a:p>
            <a:r>
              <a:rPr lang="en-US" dirty="0" smtClean="0"/>
              <a:t>Seneca </a:t>
            </a:r>
            <a:r>
              <a:rPr lang="en-US" i="1" dirty="0" smtClean="0"/>
              <a:t>Phaedra</a:t>
            </a:r>
            <a:endParaRPr lang="en-US" dirty="0"/>
          </a:p>
        </p:txBody>
      </p:sp>
      <p:sp>
        <p:nvSpPr>
          <p:cNvPr id="6" name="Content Placeholder 5"/>
          <p:cNvSpPr>
            <a:spLocks noGrp="1"/>
          </p:cNvSpPr>
          <p:nvPr>
            <p:ph sz="quarter" idx="4"/>
          </p:nvPr>
        </p:nvSpPr>
        <p:spPr>
          <a:xfrm>
            <a:off x="6263685" y="2743201"/>
            <a:ext cx="4710387" cy="4114799"/>
          </a:xfrm>
        </p:spPr>
        <p:txBody>
          <a:bodyPr>
            <a:noAutofit/>
          </a:bodyPr>
          <a:lstStyle/>
          <a:p>
            <a:pPr marL="45720" indent="0">
              <a:lnSpc>
                <a:spcPct val="100000"/>
              </a:lnSpc>
              <a:spcBef>
                <a:spcPts val="0"/>
              </a:spcBef>
              <a:buNone/>
            </a:pPr>
            <a:r>
              <a:rPr lang="en-US" sz="2000" dirty="0" smtClean="0"/>
              <a:t>“</a:t>
            </a:r>
            <a:r>
              <a:rPr lang="en-US" sz="2000" dirty="0" err="1" smtClean="0"/>
              <a:t>Wilful</a:t>
            </a:r>
            <a:r>
              <a:rPr lang="en-US" sz="2000" dirty="0" smtClean="0"/>
              <a:t> sin is a worse evil than unnatural passion; that comes by fate, but sin comes from our nature. ... To choose the good is the first rule of life, and not to falter on the way; next best is to have shame and know where sin must stop.” (Nurse, p. 104)</a:t>
            </a:r>
          </a:p>
          <a:p>
            <a:pPr marL="45720" indent="0">
              <a:lnSpc>
                <a:spcPct val="100000"/>
              </a:lnSpc>
              <a:spcBef>
                <a:spcPts val="1200"/>
              </a:spcBef>
              <a:buNone/>
            </a:pPr>
            <a:r>
              <a:rPr lang="en-US" sz="2000" dirty="0" smtClean="0"/>
              <a:t>“Good nurse. Unreason drives me into evil. ... Reason? What good can reason do? Unreason reigns supreme, a potent god commands my </a:t>
            </a:r>
            <a:r>
              <a:rPr lang="en-US" sz="2000" dirty="0"/>
              <a:t>heart, the invincible winged god, who rules all </a:t>
            </a:r>
            <a:r>
              <a:rPr lang="en-US" sz="2000" dirty="0" smtClean="0"/>
              <a:t>earth....” (Phaedra, p. 105)</a:t>
            </a:r>
            <a:endParaRPr lang="en-US" sz="2000" dirty="0"/>
          </a:p>
        </p:txBody>
      </p:sp>
      <p:sp>
        <p:nvSpPr>
          <p:cNvPr id="7" name="TextBox 6"/>
          <p:cNvSpPr txBox="1"/>
          <p:nvPr/>
        </p:nvSpPr>
        <p:spPr>
          <a:xfrm>
            <a:off x="1217931" y="5029200"/>
            <a:ext cx="4709002" cy="919401"/>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a:latin typeface="Calibri" panose="020F0502020204030204" pitchFamily="34" charset="0"/>
                <a:cs typeface="Calibri" panose="020F0502020204030204" pitchFamily="34" charset="0"/>
              </a:rPr>
              <a:t>“The content of Roman tragedy is not ‘tragic.’ ”</a:t>
            </a:r>
          </a:p>
        </p:txBody>
      </p:sp>
    </p:spTree>
    <p:extLst>
      <p:ext uri="{BB962C8B-B14F-4D97-AF65-F5344CB8AC3E}">
        <p14:creationId xmlns:p14="http://schemas.microsoft.com/office/powerpoint/2010/main" val="4073017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lvl="0"/>
            <a:r>
              <a:rPr lang="en-US" dirty="0" smtClean="0"/>
              <a:t>Introduction to Senecan Tragedy</a:t>
            </a:r>
          </a:p>
          <a:p>
            <a:pPr lvl="1"/>
            <a:r>
              <a:rPr lang="en-US" dirty="0" smtClean="0"/>
              <a:t>“The Explosion of Evil,” </a:t>
            </a:r>
            <a:r>
              <a:rPr lang="en-US" i="1" dirty="0" smtClean="0"/>
              <a:t>Phaedra</a:t>
            </a:r>
          </a:p>
          <a:p>
            <a:pPr lvl="0"/>
            <a:r>
              <a:rPr lang="en-US" dirty="0" smtClean="0"/>
              <a:t>Tragedy in Performance</a:t>
            </a:r>
          </a:p>
          <a:p>
            <a:pPr lvl="1"/>
            <a:r>
              <a:rPr lang="en-US" dirty="0" smtClean="0"/>
              <a:t>How to handle the rhetoric?</a:t>
            </a:r>
            <a:endParaRPr lang="en-US" dirty="0"/>
          </a:p>
        </p:txBody>
      </p:sp>
    </p:spTree>
    <p:extLst>
      <p:ext uri="{BB962C8B-B14F-4D97-AF65-F5344CB8AC3E}">
        <p14:creationId xmlns:p14="http://schemas.microsoft.com/office/powerpoint/2010/main" val="2164371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to Senecan Tragedy</a:t>
            </a:r>
            <a:endParaRPr lang="en-US" dirty="0"/>
          </a:p>
        </p:txBody>
      </p:sp>
      <p:sp>
        <p:nvSpPr>
          <p:cNvPr id="3" name="Text Placeholder 2"/>
          <p:cNvSpPr>
            <a:spLocks noGrp="1"/>
          </p:cNvSpPr>
          <p:nvPr>
            <p:ph type="body" idx="1"/>
          </p:nvPr>
        </p:nvSpPr>
        <p:spPr/>
        <p:txBody>
          <a:bodyPr/>
          <a:lstStyle/>
          <a:p>
            <a:r>
              <a:rPr lang="en-US" dirty="0"/>
              <a:t>“The </a:t>
            </a:r>
            <a:r>
              <a:rPr lang="en-US" dirty="0" smtClean="0"/>
              <a:t>Explosion of Evil,” </a:t>
            </a:r>
            <a:r>
              <a:rPr lang="en-US" i="1" dirty="0" smtClean="0"/>
              <a:t>Phaedra</a:t>
            </a:r>
            <a:endParaRPr lang="en-US" dirty="0"/>
          </a:p>
        </p:txBody>
      </p:sp>
    </p:spTree>
    <p:extLst>
      <p:ext uri="{BB962C8B-B14F-4D97-AF65-F5344CB8AC3E}">
        <p14:creationId xmlns:p14="http://schemas.microsoft.com/office/powerpoint/2010/main" val="1367834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Seneca (10-65 CE</a:t>
            </a:r>
            <a:r>
              <a:rPr lang="en-US" dirty="0" smtClean="0"/>
              <a:t>)</a:t>
            </a:r>
            <a:endParaRPr lang="en-US" dirty="0"/>
          </a:p>
        </p:txBody>
      </p:sp>
      <p:sp>
        <p:nvSpPr>
          <p:cNvPr id="8" name="Content Placeholder 7"/>
          <p:cNvSpPr>
            <a:spLocks noGrp="1"/>
          </p:cNvSpPr>
          <p:nvPr>
            <p:ph idx="1"/>
          </p:nvPr>
        </p:nvSpPr>
        <p:spPr>
          <a:xfrm>
            <a:off x="1217931" y="1828800"/>
            <a:ext cx="6478269" cy="4343400"/>
          </a:xfrm>
        </p:spPr>
        <p:txBody>
          <a:bodyPr>
            <a:normAutofit fontScale="70000" lnSpcReduction="20000"/>
          </a:bodyPr>
          <a:lstStyle/>
          <a:p>
            <a:r>
              <a:rPr lang="en-US" dirty="0" smtClean="0"/>
              <a:t>Historical background</a:t>
            </a:r>
          </a:p>
          <a:p>
            <a:pPr lvl="1"/>
            <a:r>
              <a:rPr lang="en-US" dirty="0" smtClean="0"/>
              <a:t>Claudius </a:t>
            </a:r>
            <a:r>
              <a:rPr lang="en-US" sz="2000" dirty="0"/>
              <a:t>(r. 41-54)</a:t>
            </a:r>
          </a:p>
          <a:p>
            <a:pPr lvl="1"/>
            <a:r>
              <a:rPr lang="en-US" dirty="0" smtClean="0"/>
              <a:t>Nero </a:t>
            </a:r>
            <a:r>
              <a:rPr lang="en-US" sz="2200" dirty="0"/>
              <a:t>(r. 54-68)</a:t>
            </a:r>
            <a:endParaRPr lang="en-US" dirty="0" smtClean="0"/>
          </a:p>
          <a:p>
            <a:r>
              <a:rPr lang="en-US" dirty="0" smtClean="0"/>
              <a:t>Biographical notes</a:t>
            </a:r>
          </a:p>
          <a:p>
            <a:pPr lvl="1"/>
            <a:r>
              <a:rPr lang="en-US" dirty="0" smtClean="0"/>
              <a:t>Claudius, Agrippina, Nero</a:t>
            </a:r>
          </a:p>
          <a:p>
            <a:r>
              <a:rPr lang="en-US" dirty="0" smtClean="0"/>
              <a:t>Philosophical, </a:t>
            </a:r>
            <a:r>
              <a:rPr lang="en-US" dirty="0"/>
              <a:t>rhetorical, literary </a:t>
            </a:r>
            <a:r>
              <a:rPr lang="en-US" dirty="0" smtClean="0"/>
              <a:t>interests</a:t>
            </a:r>
          </a:p>
          <a:p>
            <a:pPr lvl="1"/>
            <a:r>
              <a:rPr lang="en-US" dirty="0" smtClean="0"/>
              <a:t>Stoicism</a:t>
            </a:r>
          </a:p>
          <a:p>
            <a:pPr lvl="1"/>
            <a:r>
              <a:rPr lang="en-US" dirty="0" smtClean="0"/>
              <a:t>Epicureanism</a:t>
            </a:r>
          </a:p>
          <a:p>
            <a:pPr lvl="1"/>
            <a:r>
              <a:rPr lang="en-US" dirty="0" smtClean="0"/>
              <a:t>Declamation</a:t>
            </a:r>
          </a:p>
          <a:p>
            <a:pPr lvl="1"/>
            <a:r>
              <a:rPr lang="en-US" dirty="0" smtClean="0"/>
              <a:t>Tragedy (</a:t>
            </a:r>
            <a:r>
              <a:rPr lang="en-US" i="1" dirty="0" smtClean="0"/>
              <a:t>Phaedra</a:t>
            </a:r>
            <a:r>
              <a:rPr lang="en-US" dirty="0" smtClean="0"/>
              <a:t> </a:t>
            </a:r>
            <a:r>
              <a:rPr lang="en-US" smtClean="0"/>
              <a:t>early </a:t>
            </a:r>
            <a:r>
              <a:rPr lang="en-US" smtClean="0"/>
              <a:t>50s CE, </a:t>
            </a:r>
            <a:r>
              <a:rPr lang="en-US" dirty="0" smtClean="0"/>
              <a:t>reign of Claudius?)</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2362200"/>
            <a:ext cx="2669692" cy="3061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9678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fade">
                                      <p:cBhvr>
                                        <p:cTn id="10" dur="500"/>
                                        <p:tgtEl>
                                          <p:spTgt spid="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fade">
                                      <p:cBhvr>
                                        <p:cTn id="13" dur="500"/>
                                        <p:tgtEl>
                                          <p:spTgt spid="8">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xEl>
                                              <p:pRg st="3" end="3"/>
                                            </p:txEl>
                                          </p:spTgt>
                                        </p:tgtEl>
                                        <p:attrNameLst>
                                          <p:attrName>style.visibility</p:attrName>
                                        </p:attrNameLst>
                                      </p:cBhvr>
                                      <p:to>
                                        <p:strVal val="visible"/>
                                      </p:to>
                                    </p:set>
                                    <p:animEffect transition="in" filter="fade">
                                      <p:cBhvr>
                                        <p:cTn id="18" dur="500"/>
                                        <p:tgtEl>
                                          <p:spTgt spid="8">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xEl>
                                              <p:pRg st="4" end="4"/>
                                            </p:txEl>
                                          </p:spTgt>
                                        </p:tgtEl>
                                        <p:attrNameLst>
                                          <p:attrName>style.visibility</p:attrName>
                                        </p:attrNameLst>
                                      </p:cBhvr>
                                      <p:to>
                                        <p:strVal val="visible"/>
                                      </p:to>
                                    </p:set>
                                    <p:animEffect transition="in" filter="fade">
                                      <p:cBhvr>
                                        <p:cTn id="21" dur="500"/>
                                        <p:tgtEl>
                                          <p:spTgt spid="8">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xEl>
                                              <p:pRg st="5" end="5"/>
                                            </p:txEl>
                                          </p:spTgt>
                                        </p:tgtEl>
                                        <p:attrNameLst>
                                          <p:attrName>style.visibility</p:attrName>
                                        </p:attrNameLst>
                                      </p:cBhvr>
                                      <p:to>
                                        <p:strVal val="visible"/>
                                      </p:to>
                                    </p:set>
                                    <p:animEffect transition="in" filter="fade">
                                      <p:cBhvr>
                                        <p:cTn id="26" dur="500"/>
                                        <p:tgtEl>
                                          <p:spTgt spid="8">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
                                            <p:txEl>
                                              <p:pRg st="6" end="6"/>
                                            </p:txEl>
                                          </p:spTgt>
                                        </p:tgtEl>
                                        <p:attrNameLst>
                                          <p:attrName>style.visibility</p:attrName>
                                        </p:attrNameLst>
                                      </p:cBhvr>
                                      <p:to>
                                        <p:strVal val="visible"/>
                                      </p:to>
                                    </p:set>
                                    <p:animEffect transition="in" filter="fade">
                                      <p:cBhvr>
                                        <p:cTn id="29" dur="500"/>
                                        <p:tgtEl>
                                          <p:spTgt spid="8">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8">
                                            <p:txEl>
                                              <p:pRg st="7" end="7"/>
                                            </p:txEl>
                                          </p:spTgt>
                                        </p:tgtEl>
                                        <p:attrNameLst>
                                          <p:attrName>style.visibility</p:attrName>
                                        </p:attrNameLst>
                                      </p:cBhvr>
                                      <p:to>
                                        <p:strVal val="visible"/>
                                      </p:to>
                                    </p:set>
                                    <p:animEffect transition="in" filter="fade">
                                      <p:cBhvr>
                                        <p:cTn id="32" dur="500"/>
                                        <p:tgtEl>
                                          <p:spTgt spid="8">
                                            <p:txEl>
                                              <p:pRg st="7" end="7"/>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8">
                                            <p:txEl>
                                              <p:pRg st="8" end="8"/>
                                            </p:txEl>
                                          </p:spTgt>
                                        </p:tgtEl>
                                        <p:attrNameLst>
                                          <p:attrName>style.visibility</p:attrName>
                                        </p:attrNameLst>
                                      </p:cBhvr>
                                      <p:to>
                                        <p:strVal val="visible"/>
                                      </p:to>
                                    </p:set>
                                    <p:animEffect transition="in" filter="fade">
                                      <p:cBhvr>
                                        <p:cTn id="35" dur="500"/>
                                        <p:tgtEl>
                                          <p:spTgt spid="8">
                                            <p:txEl>
                                              <p:pRg st="8" end="8"/>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8">
                                            <p:txEl>
                                              <p:pRg st="9" end="9"/>
                                            </p:txEl>
                                          </p:spTgt>
                                        </p:tgtEl>
                                        <p:attrNameLst>
                                          <p:attrName>style.visibility</p:attrName>
                                        </p:attrNameLst>
                                      </p:cBhvr>
                                      <p:to>
                                        <p:strVal val="visible"/>
                                      </p:to>
                                    </p:set>
                                    <p:animEffect transition="in" filter="fade">
                                      <p:cBhvr>
                                        <p:cTn id="38" dur="500"/>
                                        <p:tgtEl>
                                          <p:spTgt spid="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Horace on Drama</a:t>
            </a:r>
            <a:endParaRPr lang="en-US" dirty="0"/>
          </a:p>
        </p:txBody>
      </p:sp>
      <p:sp>
        <p:nvSpPr>
          <p:cNvPr id="5" name="TextBox 4"/>
          <p:cNvSpPr txBox="1"/>
          <p:nvPr/>
        </p:nvSpPr>
        <p:spPr>
          <a:xfrm>
            <a:off x="2019300" y="1981200"/>
            <a:ext cx="8153400" cy="3785652"/>
          </a:xfrm>
          <a:prstGeom prst="rect">
            <a:avLst/>
          </a:prstGeom>
          <a:noFill/>
        </p:spPr>
        <p:txBody>
          <a:bodyPr wrap="square" rtlCol="0">
            <a:spAutoFit/>
          </a:bodyPr>
          <a:lstStyle/>
          <a:p>
            <a:pPr algn="ctr">
              <a:lnSpc>
                <a:spcPct val="125000"/>
              </a:lnSpc>
            </a:pPr>
            <a:r>
              <a:rPr lang="en-US" sz="3200" dirty="0" smtClean="0">
                <a:solidFill>
                  <a:srgbClr val="737373"/>
                </a:solidFill>
                <a:latin typeface="Calibri" panose="020F0502020204030204" pitchFamily="34" charset="0"/>
                <a:cs typeface="Calibri" panose="020F0502020204030204" pitchFamily="34" charset="0"/>
              </a:rPr>
              <a:t>“Let </a:t>
            </a:r>
            <a:r>
              <a:rPr lang="en-US" sz="3200" dirty="0">
                <a:solidFill>
                  <a:srgbClr val="737373"/>
                </a:solidFill>
                <a:latin typeface="Calibri" panose="020F0502020204030204" pitchFamily="34" charset="0"/>
                <a:cs typeface="Calibri" panose="020F0502020204030204" pitchFamily="34" charset="0"/>
              </a:rPr>
              <a:t>a play which would be inquired after, and though seen, represented anew, be neither shorter nor longer than the fifth act. Neither let a god interfere, unless a difficulty worthy </a:t>
            </a:r>
            <a:r>
              <a:rPr lang="en-US" sz="3200" dirty="0" smtClean="0">
                <a:solidFill>
                  <a:srgbClr val="737373"/>
                </a:solidFill>
                <a:latin typeface="Calibri" panose="020F0502020204030204" pitchFamily="34" charset="0"/>
                <a:cs typeface="Calibri" panose="020F0502020204030204" pitchFamily="34" charset="0"/>
              </a:rPr>
              <a:t>of a </a:t>
            </a:r>
            <a:r>
              <a:rPr lang="en-US" sz="3200" dirty="0">
                <a:solidFill>
                  <a:srgbClr val="737373"/>
                </a:solidFill>
                <a:latin typeface="Calibri" panose="020F0502020204030204" pitchFamily="34" charset="0"/>
                <a:cs typeface="Calibri" panose="020F0502020204030204" pitchFamily="34" charset="0"/>
              </a:rPr>
              <a:t>god’s unraveling should happen; nor let a fourth person be officious to speak</a:t>
            </a:r>
            <a:r>
              <a:rPr lang="en-US" sz="3200" dirty="0" smtClean="0">
                <a:solidFill>
                  <a:srgbClr val="737373"/>
                </a:solidFill>
                <a:latin typeface="Calibri" panose="020F0502020204030204" pitchFamily="34" charset="0"/>
                <a:cs typeface="Calibri" panose="020F0502020204030204" pitchFamily="34" charset="0"/>
              </a:rPr>
              <a:t>.” (</a:t>
            </a:r>
            <a:r>
              <a:rPr lang="en-US" sz="3200" i="1" dirty="0" smtClean="0">
                <a:solidFill>
                  <a:srgbClr val="737373"/>
                </a:solidFill>
                <a:latin typeface="Calibri" panose="020F0502020204030204" pitchFamily="34" charset="0"/>
                <a:cs typeface="Calibri" panose="020F0502020204030204" pitchFamily="34" charset="0"/>
                <a:hlinkClick r:id="rId2"/>
              </a:rPr>
              <a:t>Ars </a:t>
            </a:r>
            <a:r>
              <a:rPr lang="en-US" sz="3200" i="1" dirty="0" err="1" smtClean="0">
                <a:solidFill>
                  <a:srgbClr val="737373"/>
                </a:solidFill>
                <a:latin typeface="Calibri" panose="020F0502020204030204" pitchFamily="34" charset="0"/>
                <a:cs typeface="Calibri" panose="020F0502020204030204" pitchFamily="34" charset="0"/>
                <a:hlinkClick r:id="rId2"/>
              </a:rPr>
              <a:t>poetica</a:t>
            </a:r>
            <a:r>
              <a:rPr lang="en-US" sz="3200" dirty="0" smtClean="0">
                <a:solidFill>
                  <a:srgbClr val="737373"/>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835147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Senecan versus Athenian Tragedy</a:t>
            </a:r>
            <a:endParaRPr lang="en-US" dirty="0"/>
          </a:p>
        </p:txBody>
      </p:sp>
      <p:sp>
        <p:nvSpPr>
          <p:cNvPr id="3" name="Text Placeholder 2"/>
          <p:cNvSpPr>
            <a:spLocks noGrp="1"/>
          </p:cNvSpPr>
          <p:nvPr>
            <p:ph type="body" idx="1"/>
          </p:nvPr>
        </p:nvSpPr>
        <p:spPr/>
        <p:txBody>
          <a:bodyPr/>
          <a:lstStyle/>
          <a:p>
            <a:r>
              <a:rPr lang="en-US" smtClean="0"/>
              <a:t>Athenian</a:t>
            </a:r>
            <a:endParaRPr lang="en-US" dirty="0"/>
          </a:p>
        </p:txBody>
      </p:sp>
      <p:sp>
        <p:nvSpPr>
          <p:cNvPr id="4" name="Content Placeholder 3"/>
          <p:cNvSpPr>
            <a:spLocks noGrp="1"/>
          </p:cNvSpPr>
          <p:nvPr>
            <p:ph sz="half" idx="2"/>
          </p:nvPr>
        </p:nvSpPr>
        <p:spPr>
          <a:xfrm>
            <a:off x="1217931" y="2743201"/>
            <a:ext cx="4710387" cy="4114799"/>
          </a:xfrm>
        </p:spPr>
        <p:txBody>
          <a:bodyPr>
            <a:noAutofit/>
          </a:bodyPr>
          <a:lstStyle/>
          <a:p>
            <a:pPr>
              <a:lnSpc>
                <a:spcPct val="100000"/>
              </a:lnSpc>
              <a:spcBef>
                <a:spcPts val="0"/>
              </a:spcBef>
            </a:pPr>
            <a:r>
              <a:rPr lang="en-US" sz="2800" dirty="0" smtClean="0"/>
              <a:t>Performed</a:t>
            </a:r>
          </a:p>
          <a:p>
            <a:pPr lvl="1">
              <a:spcBef>
                <a:spcPts val="0"/>
              </a:spcBef>
            </a:pPr>
            <a:endParaRPr lang="en-US" sz="2400" dirty="0" smtClean="0"/>
          </a:p>
          <a:p>
            <a:pPr>
              <a:lnSpc>
                <a:spcPct val="100000"/>
              </a:lnSpc>
              <a:spcBef>
                <a:spcPts val="0"/>
              </a:spcBef>
            </a:pPr>
            <a:r>
              <a:rPr lang="en-US" sz="2800" dirty="0"/>
              <a:t>Structure</a:t>
            </a:r>
          </a:p>
          <a:p>
            <a:pPr lvl="1">
              <a:spcBef>
                <a:spcPts val="0"/>
              </a:spcBef>
            </a:pPr>
            <a:r>
              <a:rPr lang="en-US" sz="2400" dirty="0" smtClean="0"/>
              <a:t>Episodes, choruses</a:t>
            </a:r>
          </a:p>
          <a:p>
            <a:pPr>
              <a:lnSpc>
                <a:spcPct val="100000"/>
              </a:lnSpc>
              <a:spcBef>
                <a:spcPts val="0"/>
              </a:spcBef>
            </a:pPr>
            <a:r>
              <a:rPr lang="en-US" sz="2800" dirty="0"/>
              <a:t>Action</a:t>
            </a:r>
          </a:p>
          <a:p>
            <a:pPr lvl="1">
              <a:spcBef>
                <a:spcPts val="0"/>
              </a:spcBef>
            </a:pPr>
            <a:r>
              <a:rPr lang="en-US" sz="2400" dirty="0"/>
              <a:t>Offstage violence</a:t>
            </a:r>
          </a:p>
          <a:p>
            <a:pPr>
              <a:lnSpc>
                <a:spcPct val="100000"/>
              </a:lnSpc>
              <a:spcBef>
                <a:spcPts val="0"/>
              </a:spcBef>
            </a:pPr>
            <a:r>
              <a:rPr lang="en-US" sz="2800" dirty="0" smtClean="0"/>
              <a:t>Links </a:t>
            </a:r>
            <a:r>
              <a:rPr lang="en-US" sz="2800" dirty="0"/>
              <a:t>to</a:t>
            </a:r>
          </a:p>
          <a:p>
            <a:pPr lvl="1">
              <a:spcBef>
                <a:spcPts val="0"/>
              </a:spcBef>
            </a:pPr>
            <a:r>
              <a:rPr lang="en-US" sz="2400" dirty="0"/>
              <a:t>Archaic Greek poetry</a:t>
            </a:r>
          </a:p>
          <a:p>
            <a:pPr lvl="1">
              <a:spcBef>
                <a:spcPts val="0"/>
              </a:spcBef>
            </a:pPr>
            <a:r>
              <a:rPr lang="en-US" sz="2400" dirty="0" smtClean="0"/>
              <a:t>Sophistic rhetoric</a:t>
            </a:r>
            <a:endParaRPr lang="en-US" sz="2400" dirty="0"/>
          </a:p>
        </p:txBody>
      </p:sp>
      <p:sp>
        <p:nvSpPr>
          <p:cNvPr id="5" name="Text Placeholder 4"/>
          <p:cNvSpPr>
            <a:spLocks noGrp="1"/>
          </p:cNvSpPr>
          <p:nvPr>
            <p:ph type="body" sz="quarter" idx="3"/>
          </p:nvPr>
        </p:nvSpPr>
        <p:spPr/>
        <p:txBody>
          <a:bodyPr/>
          <a:lstStyle/>
          <a:p>
            <a:r>
              <a:rPr lang="en-US" dirty="0" smtClean="0"/>
              <a:t>Senecan</a:t>
            </a:r>
            <a:endParaRPr lang="en-US" dirty="0"/>
          </a:p>
        </p:txBody>
      </p:sp>
      <p:sp>
        <p:nvSpPr>
          <p:cNvPr id="6" name="Content Placeholder 5"/>
          <p:cNvSpPr>
            <a:spLocks noGrp="1"/>
          </p:cNvSpPr>
          <p:nvPr>
            <p:ph sz="quarter" idx="4"/>
          </p:nvPr>
        </p:nvSpPr>
        <p:spPr>
          <a:xfrm>
            <a:off x="6263685" y="2743201"/>
            <a:ext cx="4937715" cy="4114799"/>
          </a:xfrm>
        </p:spPr>
        <p:txBody>
          <a:bodyPr>
            <a:noAutofit/>
          </a:bodyPr>
          <a:lstStyle/>
          <a:p>
            <a:pPr>
              <a:lnSpc>
                <a:spcPct val="100000"/>
              </a:lnSpc>
              <a:spcBef>
                <a:spcPts val="0"/>
              </a:spcBef>
            </a:pPr>
            <a:r>
              <a:rPr lang="en-US" sz="2800" dirty="0"/>
              <a:t>Performed?</a:t>
            </a:r>
          </a:p>
          <a:p>
            <a:pPr lvl="1">
              <a:spcBef>
                <a:spcPts val="0"/>
              </a:spcBef>
            </a:pPr>
            <a:r>
              <a:rPr lang="en-US" sz="2400" dirty="0"/>
              <a:t>“Closet drama”?</a:t>
            </a:r>
          </a:p>
          <a:p>
            <a:pPr>
              <a:lnSpc>
                <a:spcPct val="100000"/>
              </a:lnSpc>
              <a:spcBef>
                <a:spcPts val="0"/>
              </a:spcBef>
            </a:pPr>
            <a:r>
              <a:rPr lang="en-US" sz="2800" dirty="0"/>
              <a:t>Structure</a:t>
            </a:r>
          </a:p>
          <a:p>
            <a:pPr lvl="1">
              <a:spcBef>
                <a:spcPts val="0"/>
              </a:spcBef>
            </a:pPr>
            <a:r>
              <a:rPr lang="en-US" sz="2400" dirty="0"/>
              <a:t>Acts (5), choruses</a:t>
            </a:r>
          </a:p>
          <a:p>
            <a:pPr>
              <a:lnSpc>
                <a:spcPct val="100000"/>
              </a:lnSpc>
              <a:spcBef>
                <a:spcPts val="0"/>
              </a:spcBef>
            </a:pPr>
            <a:r>
              <a:rPr lang="en-US" sz="2800" dirty="0"/>
              <a:t>Action</a:t>
            </a:r>
          </a:p>
          <a:p>
            <a:pPr lvl="1">
              <a:spcBef>
                <a:spcPts val="0"/>
              </a:spcBef>
            </a:pPr>
            <a:r>
              <a:rPr lang="en-US" sz="2400" dirty="0"/>
              <a:t>EXTREME </a:t>
            </a:r>
            <a:r>
              <a:rPr lang="en-US" sz="2400" dirty="0" smtClean="0"/>
              <a:t>violence (on-, offstage)</a:t>
            </a:r>
            <a:endParaRPr lang="en-US" sz="2400" dirty="0"/>
          </a:p>
          <a:p>
            <a:pPr>
              <a:lnSpc>
                <a:spcPct val="100000"/>
              </a:lnSpc>
              <a:spcBef>
                <a:spcPts val="0"/>
              </a:spcBef>
            </a:pPr>
            <a:r>
              <a:rPr lang="en-US" sz="2800" dirty="0" smtClean="0"/>
              <a:t>Links </a:t>
            </a:r>
            <a:r>
              <a:rPr lang="en-US" sz="2800" dirty="0"/>
              <a:t>to</a:t>
            </a:r>
          </a:p>
          <a:p>
            <a:pPr lvl="1">
              <a:spcBef>
                <a:spcPts val="0"/>
              </a:spcBef>
            </a:pPr>
            <a:r>
              <a:rPr lang="en-US" sz="2400" dirty="0"/>
              <a:t>Roman rhetorical tradition</a:t>
            </a:r>
          </a:p>
          <a:p>
            <a:pPr lvl="1">
              <a:spcBef>
                <a:spcPts val="0"/>
              </a:spcBef>
            </a:pPr>
            <a:r>
              <a:rPr lang="en-US" sz="2400" dirty="0"/>
              <a:t>Roman philosophical </a:t>
            </a:r>
            <a:r>
              <a:rPr lang="en-US" sz="2400" dirty="0" smtClean="0"/>
              <a:t>interests</a:t>
            </a:r>
            <a:endParaRPr lang="en-US" sz="2000" dirty="0"/>
          </a:p>
        </p:txBody>
      </p:sp>
    </p:spTree>
    <p:extLst>
      <p:ext uri="{BB962C8B-B14F-4D97-AF65-F5344CB8AC3E}">
        <p14:creationId xmlns:p14="http://schemas.microsoft.com/office/powerpoint/2010/main" val="2950574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fade">
                                      <p:cBhvr>
                                        <p:cTn id="15" dur="500"/>
                                        <p:tgtEl>
                                          <p:spTgt spid="5">
                                            <p:bg/>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fade">
                                      <p:cBhvr>
                                        <p:cTn id="18" dur="5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Effect transition="in" filter="fade">
                                      <p:cBhvr>
                                        <p:cTn id="23" dur="500"/>
                                        <p:tgtEl>
                                          <p:spTgt spid="4">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fade">
                                      <p:cBhvr>
                                        <p:cTn id="28" dur="500"/>
                                        <p:tgtEl>
                                          <p:spTgt spid="6">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xEl>
                                              <p:pRg st="1" end="1"/>
                                            </p:txEl>
                                          </p:spTgt>
                                        </p:tgtEl>
                                        <p:attrNameLst>
                                          <p:attrName>style.visibility</p:attrName>
                                        </p:attrNameLst>
                                      </p:cBhvr>
                                      <p:to>
                                        <p:strVal val="visible"/>
                                      </p:to>
                                    </p:set>
                                    <p:animEffect transition="in" filter="fade">
                                      <p:cBhvr>
                                        <p:cTn id="31" dur="500"/>
                                        <p:tgtEl>
                                          <p:spTgt spid="6">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
                                            <p:txEl>
                                              <p:pRg st="2" end="2"/>
                                            </p:txEl>
                                          </p:spTgt>
                                        </p:tgtEl>
                                        <p:attrNameLst>
                                          <p:attrName>style.visibility</p:attrName>
                                        </p:attrNameLst>
                                      </p:cBhvr>
                                      <p:to>
                                        <p:strVal val="visible"/>
                                      </p:to>
                                    </p:set>
                                    <p:animEffect transition="in" filter="fade">
                                      <p:cBhvr>
                                        <p:cTn id="36" dur="500"/>
                                        <p:tgtEl>
                                          <p:spTgt spid="4">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animEffect transition="in" filter="fade">
                                      <p:cBhvr>
                                        <p:cTn id="39" dur="500"/>
                                        <p:tgtEl>
                                          <p:spTgt spid="4">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6">
                                            <p:txEl>
                                              <p:pRg st="2" end="2"/>
                                            </p:txEl>
                                          </p:spTgt>
                                        </p:tgtEl>
                                        <p:attrNameLst>
                                          <p:attrName>style.visibility</p:attrName>
                                        </p:attrNameLst>
                                      </p:cBhvr>
                                      <p:to>
                                        <p:strVal val="visible"/>
                                      </p:to>
                                    </p:set>
                                    <p:animEffect transition="in" filter="fade">
                                      <p:cBhvr>
                                        <p:cTn id="44" dur="500"/>
                                        <p:tgtEl>
                                          <p:spTgt spid="6">
                                            <p:txEl>
                                              <p:pRg st="2" end="2"/>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6">
                                            <p:txEl>
                                              <p:pRg st="3" end="3"/>
                                            </p:txEl>
                                          </p:spTgt>
                                        </p:tgtEl>
                                        <p:attrNameLst>
                                          <p:attrName>style.visibility</p:attrName>
                                        </p:attrNameLst>
                                      </p:cBhvr>
                                      <p:to>
                                        <p:strVal val="visible"/>
                                      </p:to>
                                    </p:set>
                                    <p:animEffect transition="in" filter="fade">
                                      <p:cBhvr>
                                        <p:cTn id="47" dur="500"/>
                                        <p:tgtEl>
                                          <p:spTgt spid="6">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txEl>
                                              <p:pRg st="4" end="4"/>
                                            </p:txEl>
                                          </p:spTgt>
                                        </p:tgtEl>
                                        <p:attrNameLst>
                                          <p:attrName>style.visibility</p:attrName>
                                        </p:attrNameLst>
                                      </p:cBhvr>
                                      <p:to>
                                        <p:strVal val="visible"/>
                                      </p:to>
                                    </p:set>
                                    <p:animEffect transition="in" filter="fade">
                                      <p:cBhvr>
                                        <p:cTn id="52" dur="500"/>
                                        <p:tgtEl>
                                          <p:spTgt spid="4">
                                            <p:txEl>
                                              <p:pRg st="4" end="4"/>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
                                            <p:txEl>
                                              <p:pRg st="5" end="5"/>
                                            </p:txEl>
                                          </p:spTgt>
                                        </p:tgtEl>
                                        <p:attrNameLst>
                                          <p:attrName>style.visibility</p:attrName>
                                        </p:attrNameLst>
                                      </p:cBhvr>
                                      <p:to>
                                        <p:strVal val="visible"/>
                                      </p:to>
                                    </p:set>
                                    <p:animEffect transition="in" filter="fade">
                                      <p:cBhvr>
                                        <p:cTn id="55" dur="500"/>
                                        <p:tgtEl>
                                          <p:spTgt spid="4">
                                            <p:txEl>
                                              <p:pRg st="5" end="5"/>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6">
                                            <p:txEl>
                                              <p:pRg st="4" end="4"/>
                                            </p:txEl>
                                          </p:spTgt>
                                        </p:tgtEl>
                                        <p:attrNameLst>
                                          <p:attrName>style.visibility</p:attrName>
                                        </p:attrNameLst>
                                      </p:cBhvr>
                                      <p:to>
                                        <p:strVal val="visible"/>
                                      </p:to>
                                    </p:set>
                                    <p:animEffect transition="in" filter="fade">
                                      <p:cBhvr>
                                        <p:cTn id="60" dur="500"/>
                                        <p:tgtEl>
                                          <p:spTgt spid="6">
                                            <p:txEl>
                                              <p:pRg st="4" end="4"/>
                                            </p:txEl>
                                          </p:spTgt>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6">
                                            <p:txEl>
                                              <p:pRg st="5" end="5"/>
                                            </p:txEl>
                                          </p:spTgt>
                                        </p:tgtEl>
                                        <p:attrNameLst>
                                          <p:attrName>style.visibility</p:attrName>
                                        </p:attrNameLst>
                                      </p:cBhvr>
                                      <p:to>
                                        <p:strVal val="visible"/>
                                      </p:to>
                                    </p:set>
                                    <p:animEffect transition="in" filter="fade">
                                      <p:cBhvr>
                                        <p:cTn id="63" dur="500"/>
                                        <p:tgtEl>
                                          <p:spTgt spid="6">
                                            <p:txEl>
                                              <p:pRg st="5" end="5"/>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4">
                                            <p:txEl>
                                              <p:pRg st="6" end="6"/>
                                            </p:txEl>
                                          </p:spTgt>
                                        </p:tgtEl>
                                        <p:attrNameLst>
                                          <p:attrName>style.visibility</p:attrName>
                                        </p:attrNameLst>
                                      </p:cBhvr>
                                      <p:to>
                                        <p:strVal val="visible"/>
                                      </p:to>
                                    </p:set>
                                    <p:animEffect transition="in" filter="fade">
                                      <p:cBhvr>
                                        <p:cTn id="68" dur="500"/>
                                        <p:tgtEl>
                                          <p:spTgt spid="4">
                                            <p:txEl>
                                              <p:pRg st="6" end="6"/>
                                            </p:txEl>
                                          </p:spTgt>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4">
                                            <p:txEl>
                                              <p:pRg st="7" end="7"/>
                                            </p:txEl>
                                          </p:spTgt>
                                        </p:tgtEl>
                                        <p:attrNameLst>
                                          <p:attrName>style.visibility</p:attrName>
                                        </p:attrNameLst>
                                      </p:cBhvr>
                                      <p:to>
                                        <p:strVal val="visible"/>
                                      </p:to>
                                    </p:set>
                                    <p:animEffect transition="in" filter="fade">
                                      <p:cBhvr>
                                        <p:cTn id="71" dur="500"/>
                                        <p:tgtEl>
                                          <p:spTgt spid="4">
                                            <p:txEl>
                                              <p:pRg st="7" end="7"/>
                                            </p:txEl>
                                          </p:spTgt>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4">
                                            <p:txEl>
                                              <p:pRg st="8" end="8"/>
                                            </p:txEl>
                                          </p:spTgt>
                                        </p:tgtEl>
                                        <p:attrNameLst>
                                          <p:attrName>style.visibility</p:attrName>
                                        </p:attrNameLst>
                                      </p:cBhvr>
                                      <p:to>
                                        <p:strVal val="visible"/>
                                      </p:to>
                                    </p:set>
                                    <p:animEffect transition="in" filter="fade">
                                      <p:cBhvr>
                                        <p:cTn id="74" dur="500"/>
                                        <p:tgtEl>
                                          <p:spTgt spid="4">
                                            <p:txEl>
                                              <p:pRg st="8" end="8"/>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6">
                                            <p:txEl>
                                              <p:pRg st="6" end="6"/>
                                            </p:txEl>
                                          </p:spTgt>
                                        </p:tgtEl>
                                        <p:attrNameLst>
                                          <p:attrName>style.visibility</p:attrName>
                                        </p:attrNameLst>
                                      </p:cBhvr>
                                      <p:to>
                                        <p:strVal val="visible"/>
                                      </p:to>
                                    </p:set>
                                    <p:animEffect transition="in" filter="fade">
                                      <p:cBhvr>
                                        <p:cTn id="79" dur="500"/>
                                        <p:tgtEl>
                                          <p:spTgt spid="6">
                                            <p:txEl>
                                              <p:pRg st="6" end="6"/>
                                            </p:txEl>
                                          </p:spTgt>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6">
                                            <p:txEl>
                                              <p:pRg st="7" end="7"/>
                                            </p:txEl>
                                          </p:spTgt>
                                        </p:tgtEl>
                                        <p:attrNameLst>
                                          <p:attrName>style.visibility</p:attrName>
                                        </p:attrNameLst>
                                      </p:cBhvr>
                                      <p:to>
                                        <p:strVal val="visible"/>
                                      </p:to>
                                    </p:set>
                                    <p:animEffect transition="in" filter="fade">
                                      <p:cBhvr>
                                        <p:cTn id="82" dur="500"/>
                                        <p:tgtEl>
                                          <p:spTgt spid="6">
                                            <p:txEl>
                                              <p:pRg st="7" end="7"/>
                                            </p:txEl>
                                          </p:spTgt>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6">
                                            <p:txEl>
                                              <p:pRg st="8" end="8"/>
                                            </p:txEl>
                                          </p:spTgt>
                                        </p:tgtEl>
                                        <p:attrNameLst>
                                          <p:attrName>style.visibility</p:attrName>
                                        </p:attrNameLst>
                                      </p:cBhvr>
                                      <p:to>
                                        <p:strVal val="visible"/>
                                      </p:to>
                                    </p:set>
                                    <p:animEffect transition="in" filter="fade">
                                      <p:cBhvr>
                                        <p:cTn id="85"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p:bldP spid="5" grpId="0" uiExpand="1" build="p" animBg="1"/>
      <p:bldP spid="6"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Seneca’s </a:t>
            </a:r>
            <a:r>
              <a:rPr lang="en-US" i="1" dirty="0" smtClean="0"/>
              <a:t>Phaedra</a:t>
            </a:r>
            <a:r>
              <a:rPr lang="en-US" dirty="0" smtClean="0"/>
              <a:t>, Backstory</a:t>
            </a:r>
            <a:endParaRPr lang="en-US" dirty="0"/>
          </a:p>
        </p:txBody>
      </p:sp>
      <p:sp>
        <p:nvSpPr>
          <p:cNvPr id="3" name="Content Placeholder 2"/>
          <p:cNvSpPr>
            <a:spLocks noGrp="1"/>
          </p:cNvSpPr>
          <p:nvPr>
            <p:ph sz="half" idx="1"/>
          </p:nvPr>
        </p:nvSpPr>
        <p:spPr/>
        <p:txBody>
          <a:bodyPr>
            <a:normAutofit lnSpcReduction="10000"/>
          </a:bodyPr>
          <a:lstStyle/>
          <a:p>
            <a:r>
              <a:rPr lang="en-US" dirty="0" smtClean="0"/>
              <a:t>Euripides’ Hippolytus plays</a:t>
            </a:r>
          </a:p>
          <a:p>
            <a:pPr lvl="1"/>
            <a:r>
              <a:rPr lang="en-US" dirty="0" smtClean="0"/>
              <a:t>Divine prologue, </a:t>
            </a:r>
            <a:r>
              <a:rPr lang="en-US" i="1" dirty="0" smtClean="0"/>
              <a:t>dea ex machina</a:t>
            </a:r>
            <a:r>
              <a:rPr lang="en-US" dirty="0" smtClean="0"/>
              <a:t> (#2)</a:t>
            </a:r>
          </a:p>
          <a:p>
            <a:r>
              <a:rPr lang="en-US" dirty="0" smtClean="0"/>
              <a:t>Lecherous stepmother</a:t>
            </a:r>
          </a:p>
          <a:p>
            <a:pPr lvl="1"/>
            <a:r>
              <a:rPr lang="en-US" dirty="0" smtClean="0"/>
              <a:t>Potiphar’s wife (Gen. 39:5-20), Bellerophon &amp; Sthenoboea, etc.</a:t>
            </a:r>
          </a:p>
        </p:txBody>
      </p:sp>
      <p:sp>
        <p:nvSpPr>
          <p:cNvPr id="4" name="Content Placeholder 3"/>
          <p:cNvSpPr>
            <a:spLocks noGrp="1"/>
          </p:cNvSpPr>
          <p:nvPr>
            <p:ph sz="half" idx="2"/>
          </p:nvPr>
        </p:nvSpPr>
        <p:spPr/>
        <p:txBody>
          <a:bodyPr>
            <a:normAutofit lnSpcReduction="10000"/>
          </a:bodyPr>
          <a:lstStyle/>
          <a:p>
            <a:r>
              <a:rPr lang="en-US" smtClean="0"/>
              <a:t>Theseus’ wives, adventures</a:t>
            </a:r>
          </a:p>
          <a:p>
            <a:pPr lvl="1"/>
            <a:r>
              <a:rPr lang="en-US" smtClean="0"/>
              <a:t>Antiope (Amazon)</a:t>
            </a:r>
          </a:p>
          <a:p>
            <a:pPr lvl="1"/>
            <a:r>
              <a:rPr lang="en-US" smtClean="0"/>
              <a:t>Phaedra (Cretan princess)</a:t>
            </a:r>
          </a:p>
          <a:p>
            <a:pPr lvl="1"/>
            <a:r>
              <a:rPr lang="en-US" smtClean="0"/>
              <a:t>Journey to Underworld</a:t>
            </a:r>
          </a:p>
          <a:p>
            <a:endParaRPr lang="en-US" dirty="0"/>
          </a:p>
        </p:txBody>
      </p:sp>
    </p:spTree>
    <p:extLst>
      <p:ext uri="{BB962C8B-B14F-4D97-AF65-F5344CB8AC3E}">
        <p14:creationId xmlns:p14="http://schemas.microsoft.com/office/powerpoint/2010/main" val="7474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Effect transition="in" filter="fade">
                                      <p:cBhvr>
                                        <p:cTn id="23" dur="500"/>
                                        <p:tgtEl>
                                          <p:spTgt spid="4">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500"/>
                                        <p:tgtEl>
                                          <p:spTgt spid="4">
                                            <p:txEl>
                                              <p:pRg st="1" end="1"/>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fade">
                                      <p:cBhvr>
                                        <p:cTn id="29" dur="500"/>
                                        <p:tgtEl>
                                          <p:spTgt spid="4">
                                            <p:txEl>
                                              <p:pRg st="2" end="2"/>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fade">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“Senecan Formula” (cf. Herington)</a:t>
            </a:r>
            <a:endParaRPr lang="en-US" dirty="0"/>
          </a:p>
        </p:txBody>
      </p:sp>
      <p:graphicFrame>
        <p:nvGraphicFramePr>
          <p:cNvPr id="11" name="Content Placeholder 10"/>
          <p:cNvGraphicFramePr>
            <a:graphicFrameLocks noGrp="1"/>
          </p:cNvGraphicFramePr>
          <p:nvPr>
            <p:ph idx="4294967295"/>
            <p:extLst>
              <p:ext uri="{D42A27DB-BD31-4B8C-83A1-F6EECF244321}">
                <p14:modId xmlns:p14="http://schemas.microsoft.com/office/powerpoint/2010/main" val="2585297369"/>
              </p:ext>
            </p:extLst>
          </p:nvPr>
        </p:nvGraphicFramePr>
        <p:xfrm>
          <a:off x="1217931" y="1722120"/>
          <a:ext cx="9756141" cy="3992880"/>
        </p:xfrm>
        <a:graphic>
          <a:graphicData uri="http://schemas.openxmlformats.org/drawingml/2006/table">
            <a:tbl>
              <a:tblPr firstRow="1" bandRow="1">
                <a:tableStyleId>{5C22544A-7EE6-4342-B048-85BDC9FD1C3A}</a:tableStyleId>
              </a:tblPr>
              <a:tblGrid>
                <a:gridCol w="4192269">
                  <a:extLst>
                    <a:ext uri="{9D8B030D-6E8A-4147-A177-3AD203B41FA5}">
                      <a16:colId xmlns:a16="http://schemas.microsoft.com/office/drawing/2014/main" val="20000"/>
                    </a:ext>
                  </a:extLst>
                </a:gridCol>
                <a:gridCol w="5563872">
                  <a:extLst>
                    <a:ext uri="{9D8B030D-6E8A-4147-A177-3AD203B41FA5}">
                      <a16:colId xmlns:a16="http://schemas.microsoft.com/office/drawing/2014/main" val="20001"/>
                    </a:ext>
                  </a:extLst>
                </a:gridCol>
              </a:tblGrid>
              <a:tr h="370840">
                <a:tc>
                  <a:txBody>
                    <a:bodyPr/>
                    <a:lstStyle/>
                    <a:p>
                      <a:r>
                        <a:rPr lang="en-US" sz="2000" dirty="0" smtClean="0"/>
                        <a:t>Thematic Structure</a:t>
                      </a:r>
                      <a:endParaRPr lang="en-US" sz="2000" dirty="0"/>
                    </a:p>
                  </a:txBody>
                  <a:tcPr/>
                </a:tc>
                <a:tc>
                  <a:txBody>
                    <a:bodyPr/>
                    <a:lstStyle/>
                    <a:p>
                      <a:r>
                        <a:rPr lang="en-US" sz="2000" dirty="0" smtClean="0"/>
                        <a:t>Dramatic Structure</a:t>
                      </a:r>
                      <a:endParaRPr lang="en-US" sz="2000" dirty="0"/>
                    </a:p>
                  </a:txBody>
                  <a:tcPr/>
                </a:tc>
                <a:extLst>
                  <a:ext uri="{0D108BD9-81ED-4DB2-BD59-A6C34878D82A}">
                    <a16:rowId xmlns:a16="http://schemas.microsoft.com/office/drawing/2014/main" val="10000"/>
                  </a:ext>
                </a:extLst>
              </a:tr>
              <a:tr h="370840">
                <a:tc>
                  <a:txBody>
                    <a:bodyPr/>
                    <a:lstStyle/>
                    <a:p>
                      <a:r>
                        <a:rPr lang="en-US" sz="2000" b="1" i="1" dirty="0" smtClean="0"/>
                        <a:t>CLOUD OF EVIL</a:t>
                      </a:r>
                      <a:endParaRPr lang="en-US" sz="2000" b="1" i="1" dirty="0"/>
                    </a:p>
                  </a:txBody>
                  <a:tcPr/>
                </a:tc>
                <a:tc>
                  <a:txBody>
                    <a:bodyPr/>
                    <a:lstStyle/>
                    <a:p>
                      <a:r>
                        <a:rPr lang="en-US" sz="2000" b="1" dirty="0" smtClean="0"/>
                        <a:t>ACT 1.</a:t>
                      </a:r>
                      <a:r>
                        <a:rPr lang="en-US" sz="2000" dirty="0" smtClean="0"/>
                        <a:t> Hippolytus’ chaste joy, Phaedra’s love agony.</a:t>
                      </a:r>
                      <a:endParaRPr lang="en-US" sz="2000" dirty="0"/>
                    </a:p>
                  </a:txBody>
                  <a:tcPr/>
                </a:tc>
                <a:extLst>
                  <a:ext uri="{0D108BD9-81ED-4DB2-BD59-A6C34878D82A}">
                    <a16:rowId xmlns:a16="http://schemas.microsoft.com/office/drawing/2014/main" val="10001"/>
                  </a:ext>
                </a:extLst>
              </a:tr>
              <a:tr h="370840">
                <a:tc>
                  <a:txBody>
                    <a:bodyPr/>
                    <a:lstStyle/>
                    <a:p>
                      <a:r>
                        <a:rPr lang="en-US" sz="2000" b="1" i="1" dirty="0" smtClean="0"/>
                        <a:t>DEFEAT OF REASON BY PASSION</a:t>
                      </a:r>
                      <a:endParaRPr lang="en-US" sz="2000" b="1" i="1" dirty="0"/>
                    </a:p>
                  </a:txBody>
                  <a:tcPr/>
                </a:tc>
                <a:tc>
                  <a:txBody>
                    <a:bodyPr/>
                    <a:lstStyle/>
                    <a:p>
                      <a:r>
                        <a:rPr lang="en-US" sz="2000" b="1" dirty="0" smtClean="0"/>
                        <a:t>ACT 1 cont.</a:t>
                      </a:r>
                      <a:r>
                        <a:rPr lang="en-US" sz="2000" dirty="0" smtClean="0"/>
                        <a:t> Phaedra’s and nurse’s debate.</a:t>
                      </a:r>
                      <a:endParaRPr lang="en-US" sz="2000" dirty="0"/>
                    </a:p>
                  </a:txBody>
                  <a:tcPr/>
                </a:tc>
                <a:extLst>
                  <a:ext uri="{0D108BD9-81ED-4DB2-BD59-A6C34878D82A}">
                    <a16:rowId xmlns:a16="http://schemas.microsoft.com/office/drawing/2014/main" val="10002"/>
                  </a:ext>
                </a:extLst>
              </a:tr>
              <a:tr h="370840">
                <a:tc rowSpan="4">
                  <a:txBody>
                    <a:bodyPr/>
                    <a:lstStyle/>
                    <a:p>
                      <a:r>
                        <a:rPr lang="en-US" sz="2000" b="1" i="1" dirty="0" smtClean="0"/>
                        <a:t>EXPLOSION OF EVIL</a:t>
                      </a:r>
                      <a:endParaRPr lang="en-US" sz="2000" b="1" i="1" dirty="0"/>
                    </a:p>
                  </a:txBody>
                  <a:tcPr/>
                </a:tc>
                <a:tc>
                  <a:txBody>
                    <a:bodyPr/>
                    <a:lstStyle/>
                    <a:p>
                      <a:r>
                        <a:rPr lang="en-US" sz="2000" b="1" dirty="0" smtClean="0"/>
                        <a:t>ACT 2.</a:t>
                      </a:r>
                      <a:r>
                        <a:rPr lang="en-US" sz="2000" dirty="0" smtClean="0"/>
                        <a:t> Attempted seduction, shocked rejection. Criminal plot – “crime must cover crime” (Nurse, p. 127)</a:t>
                      </a:r>
                      <a:endParaRPr lang="en-US" sz="2000" dirty="0"/>
                    </a:p>
                  </a:txBody>
                  <a:tcPr/>
                </a:tc>
                <a:extLst>
                  <a:ext uri="{0D108BD9-81ED-4DB2-BD59-A6C34878D82A}">
                    <a16:rowId xmlns:a16="http://schemas.microsoft.com/office/drawing/2014/main" val="10003"/>
                  </a:ext>
                </a:extLst>
              </a:tr>
              <a:tr h="370840">
                <a:tc vMerge="1">
                  <a:txBody>
                    <a:bodyPr/>
                    <a:lstStyle/>
                    <a:p>
                      <a:endParaRPr lang="en-US" sz="2000" dirty="0"/>
                    </a:p>
                  </a:txBody>
                  <a:tcPr/>
                </a:tc>
                <a:tc>
                  <a:txBody>
                    <a:bodyPr/>
                    <a:lstStyle/>
                    <a:p>
                      <a:r>
                        <a:rPr lang="en-US" sz="2000" b="1" dirty="0" smtClean="0"/>
                        <a:t>ACT 3.</a:t>
                      </a:r>
                      <a:r>
                        <a:rPr lang="en-US" sz="2000" dirty="0" smtClean="0"/>
                        <a:t> Phaedra executes plan.</a:t>
                      </a:r>
                      <a:endParaRPr lang="en-US" sz="2000" dirty="0"/>
                    </a:p>
                  </a:txBody>
                  <a:tcPr/>
                </a:tc>
                <a:extLst>
                  <a:ext uri="{0D108BD9-81ED-4DB2-BD59-A6C34878D82A}">
                    <a16:rowId xmlns:a16="http://schemas.microsoft.com/office/drawing/2014/main" val="10004"/>
                  </a:ext>
                </a:extLst>
              </a:tr>
              <a:tr h="370840">
                <a:tc vMerge="1">
                  <a:txBody>
                    <a:bodyPr/>
                    <a:lstStyle/>
                    <a:p>
                      <a:endParaRPr lang="en-US" sz="2000" dirty="0"/>
                    </a:p>
                  </a:txBody>
                  <a:tcPr/>
                </a:tc>
                <a:tc>
                  <a:txBody>
                    <a:bodyPr/>
                    <a:lstStyle/>
                    <a:p>
                      <a:r>
                        <a:rPr lang="en-US" sz="2000" b="1" dirty="0" smtClean="0"/>
                        <a:t>ACT 4.</a:t>
                      </a:r>
                      <a:r>
                        <a:rPr lang="en-US" sz="2000" dirty="0" smtClean="0"/>
                        <a:t> Messenger speech, Hippolytus’ death.</a:t>
                      </a:r>
                      <a:endParaRPr lang="en-US" sz="2000" dirty="0"/>
                    </a:p>
                  </a:txBody>
                  <a:tcPr/>
                </a:tc>
                <a:extLst>
                  <a:ext uri="{0D108BD9-81ED-4DB2-BD59-A6C34878D82A}">
                    <a16:rowId xmlns:a16="http://schemas.microsoft.com/office/drawing/2014/main" val="10005"/>
                  </a:ext>
                </a:extLst>
              </a:tr>
              <a:tr h="370840">
                <a:tc vMerge="1">
                  <a:txBody>
                    <a:bodyPr/>
                    <a:lstStyle/>
                    <a:p>
                      <a:endParaRPr lang="en-US" sz="2000" dirty="0"/>
                    </a:p>
                  </a:txBody>
                  <a:tcPr/>
                </a:tc>
                <a:tc>
                  <a:txBody>
                    <a:bodyPr/>
                    <a:lstStyle/>
                    <a:p>
                      <a:r>
                        <a:rPr lang="en-US" sz="2000" b="1" dirty="0" smtClean="0"/>
                        <a:t>ACT 5.</a:t>
                      </a:r>
                      <a:r>
                        <a:rPr lang="en-US" sz="2000" dirty="0" smtClean="0"/>
                        <a:t> Phaedra’s suicide, Theseus’ grief.</a:t>
                      </a:r>
                      <a:endParaRPr lang="en-US" sz="2000"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071338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ancient_tragedy">
  <a:themeElements>
    <a:clrScheme name="Custom 1">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00B0F0"/>
      </a:hlink>
      <a:folHlink>
        <a:srgbClr val="00B0F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ln>
          <a:solidFill>
            <a:schemeClr val="bg2">
              <a:lumMod val="75000"/>
            </a:schemeClr>
          </a:solidFill>
        </a:ln>
        <a:effectLst>
          <a:outerShdw blurRad="50800" dist="25400" dir="2700000" algn="tl" rotWithShape="0">
            <a:prstClr val="black">
              <a:alpha val="28000"/>
            </a:prstClr>
          </a:outerShdw>
        </a:effectLst>
      </a:spPr>
      <a:bodyPr wrap="square" anchor="ctr" anchorCtr="0">
        <a:spAutoFit/>
      </a:bodyPr>
      <a:lstStyle>
        <a:defPPr>
          <a:defRPr sz="3600" dirty="0">
            <a:latin typeface="Calibri" panose="020F0502020204030204" pitchFamily="34" charset="0"/>
            <a:cs typeface="Calibri" panose="020F0502020204030204" pitchFamily="34" charset="0"/>
          </a:defRPr>
        </a:defPPr>
      </a:lst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lnSpc>
            <a:spcPct val="125000"/>
          </a:lnSpc>
          <a:defRPr sz="3200" dirty="0" smtClean="0">
            <a:solidFill>
              <a:srgbClr val="737373"/>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ancient_tragedy" id="{7ED3EF83-65AE-4132-85CC-8951EDF6DBE1}" vid="{B55A40B6-58BF-4761-BC39-C5CF41FFE7B6}"/>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ancient_tragedy</Template>
  <TotalTime>679</TotalTime>
  <Words>1919</Words>
  <Application>Microsoft Office PowerPoint</Application>
  <PresentationFormat>Widescreen</PresentationFormat>
  <Paragraphs>148</Paragraphs>
  <Slides>13</Slides>
  <Notes>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13</vt:i4>
      </vt:variant>
    </vt:vector>
  </HeadingPairs>
  <TitlesOfParts>
    <vt:vector size="25" baseType="lpstr">
      <vt:lpstr>Arial</vt:lpstr>
      <vt:lpstr>Calibri</vt:lpstr>
      <vt:lpstr>Candara</vt:lpstr>
      <vt:lpstr>Century Gothic</vt:lpstr>
      <vt:lpstr>Kozuka Gothic Pro H</vt:lpstr>
      <vt:lpstr>Levenim MT</vt:lpstr>
      <vt:lpstr>Palatino Linotype</vt:lpstr>
      <vt:lpstr>Rusticana LT Std Roman</vt:lpstr>
      <vt:lpstr>Tahoma</vt:lpstr>
      <vt:lpstr>Times New Roman</vt:lpstr>
      <vt:lpstr>Wingdings</vt:lpstr>
      <vt:lpstr>ancient_tragedy</vt:lpstr>
      <vt:lpstr>Seneca’s Phaedra, or. . .</vt:lpstr>
      <vt:lpstr>Roman Tragedy?</vt:lpstr>
      <vt:lpstr>Agenda</vt:lpstr>
      <vt:lpstr>Introduction to Senecan Tragedy</vt:lpstr>
      <vt:lpstr>Seneca (10-65 CE)</vt:lpstr>
      <vt:lpstr>Horace on Drama</vt:lpstr>
      <vt:lpstr>Senecan versus Athenian Tragedy</vt:lpstr>
      <vt:lpstr>Seneca’s Phaedra, Backstory</vt:lpstr>
      <vt:lpstr>“Senecan Formula” (cf. Herington)</vt:lpstr>
      <vt:lpstr>Senecan Rhetoric (Phaedra)</vt:lpstr>
      <vt:lpstr>PowerPoint Presentation</vt:lpstr>
      <vt:lpstr>Comparison: Hippolytus’ Crash</vt:lpstr>
      <vt:lpstr>Tragedy in Performance</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Seneca’s Phaedra, or. . .</dc:title>
  <dc:creator>ascholtz</dc:creator>
  <cp:lastModifiedBy>Scholtz, Andrew</cp:lastModifiedBy>
  <cp:revision>76</cp:revision>
  <cp:lastPrinted>2020-04-16T21:16:29Z</cp:lastPrinted>
  <dcterms:created xsi:type="dcterms:W3CDTF">2011-11-29T02:32:43Z</dcterms:created>
  <dcterms:modified xsi:type="dcterms:W3CDTF">2020-04-23T20:22:25Z</dcterms:modified>
</cp:coreProperties>
</file>