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19"/>
  </p:notesMasterIdLst>
  <p:handoutMasterIdLst>
    <p:handoutMasterId r:id="rId20"/>
  </p:handoutMasterIdLst>
  <p:sldIdLst>
    <p:sldId id="256" r:id="rId2"/>
    <p:sldId id="258" r:id="rId3"/>
    <p:sldId id="259" r:id="rId4"/>
    <p:sldId id="260" r:id="rId5"/>
    <p:sldId id="257" r:id="rId6"/>
    <p:sldId id="276" r:id="rId7"/>
    <p:sldId id="262" r:id="rId8"/>
    <p:sldId id="263" r:id="rId9"/>
    <p:sldId id="264" r:id="rId10"/>
    <p:sldId id="267" r:id="rId11"/>
    <p:sldId id="266" r:id="rId12"/>
    <p:sldId id="278" r:id="rId13"/>
    <p:sldId id="277" r:id="rId14"/>
    <p:sldId id="273" r:id="rId15"/>
    <p:sldId id="274" r:id="rId16"/>
    <p:sldId id="268" r:id="rId17"/>
    <p:sldId id="270" r:id="rId1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E7EE"/>
    <a:srgbClr val="000063"/>
    <a:srgbClr val="1B416F"/>
    <a:srgbClr val="E5E5FF"/>
    <a:srgbClr val="1A1A1A"/>
    <a:srgbClr val="898989"/>
    <a:srgbClr val="0000FF"/>
    <a:srgbClr val="0000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4060" autoAdjust="0"/>
    <p:restoredTop sz="96395" autoAdjust="0"/>
  </p:normalViewPr>
  <p:slideViewPr>
    <p:cSldViewPr showGuides="1">
      <p:cViewPr varScale="1">
        <p:scale>
          <a:sx n="111" d="100"/>
          <a:sy n="111" d="100"/>
        </p:scale>
        <p:origin x="1254" y="114"/>
      </p:cViewPr>
      <p:guideLst>
        <p:guide orient="horz" pos="2160"/>
        <p:guide pos="3840"/>
      </p:guideLst>
    </p:cSldViewPr>
  </p:slideViewPr>
  <p:outlineViewPr>
    <p:cViewPr>
      <p:scale>
        <a:sx n="33" d="100"/>
        <a:sy n="33" d="100"/>
      </p:scale>
      <p:origin x="0" y="-1272"/>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83" d="100"/>
          <a:sy n="83" d="100"/>
        </p:scale>
        <p:origin x="3786" y="7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82750" y="487363"/>
            <a:ext cx="3738563" cy="2103437"/>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52415" y="2730465"/>
            <a:ext cx="5997646" cy="5954325"/>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mfa.or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Title Cameo with busts of Nero and Octavia Work Type Costume and Jewelry Date 1st century A.D. Material Sardonyx Measurements Length x width: 4.8 x 4.3 cm (1 7/8 x 1 11/16 in.) Style Period Imperial, Julio-</a:t>
            </a:r>
            <a:r>
              <a:rPr lang="en-US" dirty="0" err="1" smtClean="0"/>
              <a:t>Claudian</a:t>
            </a:r>
            <a:r>
              <a:rPr lang="en-US" dirty="0" smtClean="0"/>
              <a:t> Period Description Full View Repository Museum of Fine Arts, Boston </a:t>
            </a:r>
            <a:br>
              <a:rPr lang="en-US" dirty="0" smtClean="0"/>
            </a:br>
            <a:r>
              <a:rPr lang="en-US" dirty="0" err="1" smtClean="0"/>
              <a:t>Boston</a:t>
            </a:r>
            <a:r>
              <a:rPr lang="en-US" dirty="0" smtClean="0"/>
              <a:t>, Massachusetts, USA </a:t>
            </a:r>
            <a:br>
              <a:rPr lang="en-US" dirty="0" smtClean="0"/>
            </a:br>
            <a:r>
              <a:rPr lang="en-US" dirty="0" smtClean="0"/>
              <a:t>Henry Lillie Pierce Fund </a:t>
            </a:r>
            <a:br>
              <a:rPr lang="en-US" dirty="0" smtClean="0"/>
            </a:br>
            <a:r>
              <a:rPr lang="en-US" dirty="0" smtClean="0"/>
              <a:t>98.754 </a:t>
            </a:r>
            <a:br>
              <a:rPr lang="en-US" dirty="0" smtClean="0"/>
            </a:br>
            <a:r>
              <a:rPr lang="en-US" dirty="0" smtClean="0">
                <a:hlinkClick r:id="rId3"/>
              </a:rPr>
              <a:t>http://www.mfa.org/</a:t>
            </a:r>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2968551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3413895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70000" lnSpcReduction="20000"/>
          </a:bodyPr>
          <a:lstStyle/>
          <a:p>
            <a:r>
              <a:rPr lang="en-US" smtClean="0"/>
              <a:t>AS IN SENECAN TRAGEDIES, the moral cynicism is prominent - contrast soph and aesch (and even eur) trag, where the tragic action aims at, or somehow fits into a pattern of, rebalancing the disequilibrium created by human hubris. THINK ABOUT THAT AS YOU THINK ABOUT THE RELATIONSHIP BETWEEN ROMAN AND OTHER TRAGEDY READ FOR THIS CLASS. . .</a:t>
            </a:r>
          </a:p>
          <a:p>
            <a:r>
              <a:rPr lang="en-US" smtClean="0"/>
              <a:t>257. oct., nurse. roman hist and grk myth combined in all that imagery. oct is narrating her "oft told" (??) travails to nurse. THAT RATHER MYTHOLOGIZES HER STORY, OR AT LEAST ENTERS IT INTO THE KIND OF PUBLIC DOMAIN THAT WE TEND TO ASSOCIATE WITH MYTH- AND HISTORY-BASED DRAMA. but apostrophizes mother, messalina. the "vile stepmother's rule" thing. (agrippina.) she oct's "fury."</a:t>
            </a:r>
          </a:p>
          <a:p>
            <a:r>
              <a:rPr lang="en-US" smtClean="0"/>
              <a:t>258. n's panegyric to the dynasty of claudius. THAT APPEARS PARTISAN. but note who speaks: the nurse.</a:t>
            </a:r>
          </a:p>
          <a:p>
            <a:r>
              <a:rPr lang="en-US" smtClean="0"/>
              <a:t>260. death could end oct's misery, but fears violent death. sees brit in her sleep.</a:t>
            </a:r>
          </a:p>
          <a:p>
            <a:pPr lvl="1"/>
            <a:r>
              <a:rPr lang="en-US" smtClean="0"/>
              <a:t>284. poppaea's nurse and poppaea. poppaea's night of nighmares. nurse provides unalarming interpretation - a foolish one. read backwards as "be afraid, be very afraid." tragic thing, these dreams. CF. ATOSSA IN PERSIANS, OR CLYT IN LIBATION BEARERS.</a:t>
            </a:r>
          </a:p>
          <a:p>
            <a:pPr lvl="1"/>
            <a:r>
              <a:rPr lang="en-US" smtClean="0"/>
              <a:t>271. scene. seneca, nero, prefect. seneca misses the years of carefree study on corsica.</a:t>
            </a:r>
          </a:p>
          <a:p>
            <a:pPr lvl="1"/>
            <a:r>
              <a:rPr lang="en-US" smtClean="0"/>
              <a:t>271 ff. SENECA’S philosophical monologue. 272. the stoic empyrosis. then a return to golden age. recall of sequence of the ages leading to roman era, a period marred by PASSION. </a:t>
            </a:r>
          </a:p>
          <a:p>
            <a:pPr lvl="1"/>
            <a:r>
              <a:rPr lang="en-US" smtClean="0"/>
              <a:t>274. justice and the tyrant: "let him be just who has no need to fear." (note that creon in antigone claimed to be just.) this seneca-nero scene recaps the herington deliberation thing. seneca boosts clemency. de clementia. nero insistent on FEAR.</a:t>
            </a:r>
          </a:p>
          <a:p>
            <a:pPr lvl="1"/>
            <a:r>
              <a:rPr lang="en-US" smtClean="0"/>
              <a:t>275. nero alleges that oct plotting against him. 276. nero alleges that senate plots against him.</a:t>
            </a:r>
          </a:p>
          <a:p>
            <a:r>
              <a:rPr lang="en-US" smtClean="0"/>
              <a:t>262. Poppaea demands the head of oct. silanus' suicide.</a:t>
            </a:r>
          </a:p>
          <a:p>
            <a:r>
              <a:rPr lang="en-US" smtClean="0"/>
              <a:t>263. the flight of "pure fidelity."</a:t>
            </a:r>
          </a:p>
          <a:p>
            <a:r>
              <a:rPr lang="en-US" smtClean="0"/>
              <a:t>[prev. section shows the usual inferior trying to dissuade a superior. oct's passion will then be her RIGHTEOUS anger, but also her cynical resignation. nurse hopelessly naive.]</a:t>
            </a:r>
          </a:p>
          <a:p>
            <a:r>
              <a:rPr lang="en-US" smtClean="0"/>
              <a:t>264. relationship between brit as cupid and nero's inconstant cupid?? comparison: oct = juno, nero = jup.</a:t>
            </a:r>
          </a:p>
          <a:p>
            <a:r>
              <a:rPr lang="en-US" smtClean="0"/>
              <a:t>266. pathetic fallacy: cosmos is sick. (motifs familair from seneca.). NOTE IMPLICATIONS HERE AND IN CHORUS IN THYESTES THAT WHAT IS BEING STAGED HOLDS SOME SORT OF COSMIC IMPORT. THAT SUGGESTS PARALLELS WITH EUMENIDES, BUT IT ALSO SUGGESTS MORE FOR A HISTORY PLAY: THAT THE COSMIC PROCESS IS, S0MEHOW, ABOUT “US” – THAT “OUR ROMAN ORDER” IS THE SUBJECT OF THE UNIVERSAL TRAGEDY, a self-referential and tragic spin on the trope of decline as a kind of pathetic fallacy.</a:t>
            </a:r>
          </a:p>
          <a:p>
            <a:r>
              <a:rPr lang="en-US" smtClean="0"/>
              <a:t>267. chorus 1. the new wife and threat to family-political order. "we" are to blame. (??) exempla from roman history - including lucr. 269. the old republican family acts compared to recent evils. the trope of decline. narration of killing of agrippina.</a:t>
            </a:r>
          </a:p>
          <a:p>
            <a:r>
              <a:rPr lang="en-US" smtClean="0"/>
              <a:t>278. popp more beautiful than juno or venus.</a:t>
            </a:r>
          </a:p>
          <a:p>
            <a:r>
              <a:rPr lang="en-US" smtClean="0"/>
              <a:t>280. agrippina's ghost enters. explains how nero sought damnatio memoriae against her; narrates death. Claudius demands from Aagrippina the lifed of Nero. foretells Nero's violent death.</a:t>
            </a:r>
          </a:p>
          <a:p>
            <a:r>
              <a:rPr lang="en-US" smtClean="0"/>
              <a:t>282. octavia on the wedding of poppaea.</a:t>
            </a:r>
          </a:p>
          <a:p>
            <a:r>
              <a:rPr lang="en-US" smtClean="0"/>
              <a:t>283. chorus.</a:t>
            </a:r>
          </a:p>
          <a:p>
            <a:r>
              <a:rPr lang="en-US" smtClean="0"/>
              <a:t>287. chorus on jup's paramours, will take up with poppaea.</a:t>
            </a:r>
          </a:p>
          <a:p>
            <a:r>
              <a:rPr lang="en-US" smtClean="0"/>
              <a:t>288. messenger and chorus. the angry mob. note the symbolic dismemberment of p's statue. chorus: the war god cannot defeat love.</a:t>
            </a:r>
          </a:p>
          <a:p>
            <a:r>
              <a:rPr lang="en-US" smtClean="0"/>
              <a:t>289. nero comes in. his over-the-top tyrannical anger.</a:t>
            </a:r>
          </a:p>
          <a:p>
            <a:r>
              <a:rPr lang="en-US" smtClean="0"/>
              <a:t>290. prefect. reports quelling of mob. but nero wants more.</a:t>
            </a:r>
          </a:p>
          <a:p>
            <a:r>
              <a:rPr lang="en-US" smtClean="0"/>
              <a:t>292. the chorus sees resonance with the gracchi, cornelia, etc.</a:t>
            </a:r>
          </a:p>
          <a:p>
            <a:r>
              <a:rPr lang="en-US" smtClean="0"/>
              <a:t>293. Octavia being dragged off.</a:t>
            </a:r>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11</a:t>
            </a:fld>
            <a:endParaRPr lang="en-US" dirty="0"/>
          </a:p>
        </p:txBody>
      </p:sp>
      <p:sp>
        <p:nvSpPr>
          <p:cNvPr id="13" name="Slide Image Placeholder 12"/>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2208768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3482908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13</a:t>
            </a:fld>
            <a:endParaRPr lang="en-US"/>
          </a:p>
        </p:txBody>
      </p:sp>
    </p:spTree>
    <p:extLst>
      <p:ext uri="{BB962C8B-B14F-4D97-AF65-F5344CB8AC3E}">
        <p14:creationId xmlns:p14="http://schemas.microsoft.com/office/powerpoint/2010/main" val="387163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pPr defTabSz="919833">
              <a:defRPr/>
            </a:pPr>
            <a:r>
              <a:rPr lang="en-US" dirty="0" smtClean="0"/>
              <a:t>How does/doesn’t the allusion</a:t>
            </a:r>
            <a:r>
              <a:rPr lang="en-US" baseline="0" dirty="0" smtClean="0"/>
              <a:t> make sense?</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14</a:t>
            </a:fld>
            <a:endParaRPr lang="en-US"/>
          </a:p>
        </p:txBody>
      </p:sp>
    </p:spTree>
    <p:extLst>
      <p:ext uri="{BB962C8B-B14F-4D97-AF65-F5344CB8AC3E}">
        <p14:creationId xmlns:p14="http://schemas.microsoft.com/office/powerpoint/2010/main" val="39440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15</a:t>
            </a:fld>
            <a:endParaRPr lang="en-US"/>
          </a:p>
        </p:txBody>
      </p:sp>
    </p:spTree>
    <p:extLst>
      <p:ext uri="{BB962C8B-B14F-4D97-AF65-F5344CB8AC3E}">
        <p14:creationId xmlns:p14="http://schemas.microsoft.com/office/powerpoint/2010/main" val="1856247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16</a:t>
            </a:fld>
            <a:endParaRPr lang="en-US" dirty="0"/>
          </a:p>
        </p:txBody>
      </p:sp>
    </p:spTree>
    <p:extLst>
      <p:ext uri="{BB962C8B-B14F-4D97-AF65-F5344CB8AC3E}">
        <p14:creationId xmlns:p14="http://schemas.microsoft.com/office/powerpoint/2010/main" val="658624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a:t>272. the stoic </a:t>
            </a:r>
            <a:r>
              <a:rPr lang="en-US" dirty="0" err="1"/>
              <a:t>empyrosis</a:t>
            </a:r>
            <a:r>
              <a:rPr lang="en-US" dirty="0"/>
              <a:t>. then a return to golden age. recall of sequence of the ages leading to roman era, a period marred by PASSION.</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17</a:t>
            </a:fld>
            <a:endParaRPr lang="en-US" dirty="0"/>
          </a:p>
        </p:txBody>
      </p:sp>
    </p:spTree>
    <p:extLst>
      <p:ext uri="{BB962C8B-B14F-4D97-AF65-F5344CB8AC3E}">
        <p14:creationId xmlns:p14="http://schemas.microsoft.com/office/powerpoint/2010/main" val="2998610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4145121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1215833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a:t>a number of comments are talking about koros hubris ate dike catharsis etc. etc. is this </a:t>
            </a:r>
            <a:r>
              <a:rPr lang="en-US" dirty="0" err="1"/>
              <a:t>greek</a:t>
            </a:r>
            <a:r>
              <a:rPr lang="en-US" dirty="0"/>
              <a:t> tragedy? or are we saying that the features of </a:t>
            </a:r>
            <a:r>
              <a:rPr lang="en-US" dirty="0" err="1"/>
              <a:t>grk</a:t>
            </a:r>
            <a:r>
              <a:rPr lang="en-US" dirty="0"/>
              <a:t> tragedy apply to all tragedy? Shakespeare included</a:t>
            </a:r>
            <a:r>
              <a:rPr lang="en-US" dirty="0" smtClean="0"/>
              <a:t>?</a:t>
            </a:r>
          </a:p>
          <a:p>
            <a:r>
              <a:rPr lang="en-US" dirty="0" smtClean="0"/>
              <a:t>how about we agree it’s tragedy </a:t>
            </a:r>
            <a:r>
              <a:rPr lang="en-US" i="1" dirty="0" smtClean="0"/>
              <a:t>like – but is that the same as saying it’s tragedy?</a:t>
            </a:r>
            <a:endParaRPr lang="en-US" dirty="0"/>
          </a:p>
          <a:p>
            <a:r>
              <a:rPr lang="en-US" dirty="0"/>
              <a:t>AS IN SENECAN TRAGEDIES, the moral cynicism is prominent - contrast </a:t>
            </a:r>
            <a:r>
              <a:rPr lang="en-US" dirty="0" err="1"/>
              <a:t>soph</a:t>
            </a:r>
            <a:r>
              <a:rPr lang="en-US" dirty="0"/>
              <a:t> and </a:t>
            </a:r>
            <a:r>
              <a:rPr lang="en-US" dirty="0" err="1"/>
              <a:t>aesch</a:t>
            </a:r>
            <a:r>
              <a:rPr lang="en-US" dirty="0"/>
              <a:t> (and even </a:t>
            </a:r>
            <a:r>
              <a:rPr lang="en-US" dirty="0" err="1"/>
              <a:t>eur</a:t>
            </a:r>
            <a:r>
              <a:rPr lang="en-US" dirty="0"/>
              <a:t>) </a:t>
            </a:r>
            <a:r>
              <a:rPr lang="en-US" dirty="0" err="1"/>
              <a:t>trag</a:t>
            </a:r>
            <a:r>
              <a:rPr lang="en-US" dirty="0"/>
              <a:t>, where the tragic action aims at, or somehow fits into a pattern of, rebalancing the disequilibrium created by human hubris.</a:t>
            </a:r>
          </a:p>
          <a:p>
            <a:r>
              <a:rPr lang="en-US" dirty="0"/>
              <a:t>in Phaedra, in </a:t>
            </a:r>
            <a:r>
              <a:rPr lang="en-US" dirty="0" err="1"/>
              <a:t>thyestes</a:t>
            </a:r>
            <a:r>
              <a:rPr lang="en-US" dirty="0"/>
              <a:t>, in the pseudo-Senecan Octavia, the horror seems to be one of inescapable corruption. Seneca the philosopher in the Octavia seems to offer the only solution: the stoic that the </a:t>
            </a:r>
            <a:r>
              <a:rPr lang="en-US" dirty="0" err="1"/>
              <a:t>empyrosis</a:t>
            </a:r>
            <a:r>
              <a:rPr lang="en-US" dirty="0"/>
              <a:t>, the cosmic conflagration, incinerate the universe and therefore allow for a new creation and a new age of innocence.</a:t>
            </a:r>
          </a:p>
          <a:p>
            <a:r>
              <a:rPr lang="en-US" dirty="0"/>
              <a:t>if it’s tragedy (and I think it is) it is </a:t>
            </a:r>
            <a:r>
              <a:rPr lang="en-US" i="1" dirty="0"/>
              <a:t>incomplete</a:t>
            </a:r>
            <a:r>
              <a:rPr lang="en-US" dirty="0"/>
              <a:t> tragedy. the completion of the tragedy must always lie in an ever waited for future.</a:t>
            </a:r>
          </a:p>
          <a:p>
            <a:r>
              <a:rPr lang="en-US" dirty="0"/>
              <a:t>or, can a play be so cynical it isn’t tragedy any more?.....</a:t>
            </a:r>
          </a:p>
          <a:p>
            <a:r>
              <a:rPr lang="en-US" dirty="0" smtClean="0"/>
              <a:t>student: "the audience is meant to pity Rome rather than Octavia"</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3913096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a:t>272. the stoic </a:t>
            </a:r>
            <a:r>
              <a:rPr lang="en-US" dirty="0" err="1"/>
              <a:t>empyrosis</a:t>
            </a:r>
            <a:r>
              <a:rPr lang="en-US" dirty="0"/>
              <a:t>. then a return to golden age. recall of sequence of the ages leading to roman era, a period marred by PASSION</a:t>
            </a:r>
            <a:r>
              <a:rPr lang="en-US" dirty="0" smtClean="0"/>
              <a:t>.</a:t>
            </a:r>
          </a:p>
          <a:p>
            <a:r>
              <a:rPr lang="en-US" dirty="0" smtClean="0"/>
              <a:t>imperial catastrophe as cosmic correction.</a:t>
            </a:r>
          </a:p>
          <a:p>
            <a:r>
              <a:rPr lang="en-US" dirty="0" smtClean="0"/>
              <a:t>roman history as a roman tragedy</a:t>
            </a:r>
          </a:p>
          <a:p>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5</a:t>
            </a:fld>
            <a:endParaRPr lang="en-US" dirty="0"/>
          </a:p>
        </p:txBody>
      </p:sp>
    </p:spTree>
    <p:extLst>
      <p:ext uri="{BB962C8B-B14F-4D97-AF65-F5344CB8AC3E}">
        <p14:creationId xmlns:p14="http://schemas.microsoft.com/office/powerpoint/2010/main" val="1933536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HISTORICAL EXEMPLA,</a:t>
            </a:r>
            <a:r>
              <a:rPr lang="en-US" baseline="0" dirty="0" smtClean="0"/>
              <a:t> Virginia, Lucretia, </a:t>
            </a:r>
            <a:r>
              <a:rPr lang="en-US" baseline="0" dirty="0" err="1" smtClean="0"/>
              <a:t>Tullia</a:t>
            </a:r>
            <a:endParaRPr lang="en-US" baseline="0" dirty="0" smtClean="0"/>
          </a:p>
          <a:p>
            <a:r>
              <a:rPr lang="en-US" dirty="0" smtClean="0"/>
              <a:t>They did well When they avenged the dying soul Of a pure maiden whom her father slew To save her from base servitude, To rob vile lust of its unlawful triumph.1 And, sad Lucretia, for thy sake Grim war began, when thou </a:t>
            </a:r>
            <a:r>
              <a:rPr lang="en-US" dirty="0" err="1" smtClean="0"/>
              <a:t>wast</a:t>
            </a:r>
            <a:r>
              <a:rPr lang="en-US" dirty="0" smtClean="0"/>
              <a:t> wronged By a base tyrant’s lust, and died By thine own hand. The price was paid Not by Tarquinius alone For his foul deed, but by his wife2 </a:t>
            </a:r>
            <a:r>
              <a:rPr lang="en-US" dirty="0" err="1" smtClean="0"/>
              <a:t>Tullia</a:t>
            </a:r>
            <a:r>
              <a:rPr lang="en-US" dirty="0" smtClean="0"/>
              <a:t>, who mutilated Her own dead father’s limbs Under her flying chariot wheels, Inhuman daughter, and refused his aged corpse The rite of funeral fire.</a:t>
            </a:r>
          </a:p>
          <a:p>
            <a:endParaRPr lang="en-US" dirty="0" smtClean="0"/>
          </a:p>
          <a:p>
            <a:r>
              <a:rPr lang="en-US" dirty="0" smtClean="0"/>
              <a:t>Seneca. Four Tragedies and Octavia (Classics) (pp. 268-269). Penguin Books Ltd. Kindle Edition. </a:t>
            </a:r>
          </a:p>
          <a:p>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6</a:t>
            </a:fld>
            <a:endParaRPr lang="en-US" dirty="0"/>
          </a:p>
        </p:txBody>
      </p:sp>
    </p:spTree>
    <p:extLst>
      <p:ext uri="{BB962C8B-B14F-4D97-AF65-F5344CB8AC3E}">
        <p14:creationId xmlns:p14="http://schemas.microsoft.com/office/powerpoint/2010/main" val="176586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3733072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Author</a:t>
            </a:r>
          </a:p>
          <a:p>
            <a:pPr lvl="1"/>
            <a:r>
              <a:rPr lang="en-US" dirty="0" smtClean="0"/>
              <a:t>anonymous, knew his </a:t>
            </a:r>
            <a:r>
              <a:rPr lang="en-US" dirty="0" err="1" smtClean="0"/>
              <a:t>seneca</a:t>
            </a:r>
            <a:r>
              <a:rPr lang="en-US" dirty="0" smtClean="0"/>
              <a:t>. but pro-</a:t>
            </a:r>
            <a:r>
              <a:rPr lang="en-US" dirty="0" err="1" smtClean="0"/>
              <a:t>claudian</a:t>
            </a:r>
            <a:r>
              <a:rPr lang="en-US" dirty="0" smtClean="0"/>
              <a:t> tone doesn’t fit with what we know of genuine </a:t>
            </a:r>
            <a:r>
              <a:rPr lang="en-US" dirty="0" err="1" smtClean="0"/>
              <a:t>seneca</a:t>
            </a:r>
            <a:r>
              <a:rPr lang="en-US" dirty="0" smtClean="0"/>
              <a:t>.</a:t>
            </a:r>
          </a:p>
          <a:p>
            <a:r>
              <a:rPr lang="en-US" dirty="0" smtClean="0"/>
              <a:t>Genre</a:t>
            </a:r>
          </a:p>
          <a:p>
            <a:pPr lvl="1"/>
            <a:r>
              <a:rPr lang="en-US" i="1" dirty="0" err="1" smtClean="0"/>
              <a:t>praetexta</a:t>
            </a:r>
            <a:r>
              <a:rPr lang="en-US" dirty="0" smtClean="0"/>
              <a:t> – but with strong element of myth and resonance with Senecan tragedy, e.g., </a:t>
            </a:r>
            <a:r>
              <a:rPr lang="en-US" i="1" dirty="0" smtClean="0"/>
              <a:t>Heracles </a:t>
            </a:r>
            <a:r>
              <a:rPr lang="en-US" i="1" dirty="0" err="1" smtClean="0"/>
              <a:t>Furens</a:t>
            </a:r>
            <a:r>
              <a:rPr lang="en-US" dirty="0" smtClean="0"/>
              <a:t>, </a:t>
            </a:r>
            <a:r>
              <a:rPr lang="en-US" i="1" dirty="0" smtClean="0"/>
              <a:t>Phaedra</a:t>
            </a:r>
            <a:r>
              <a:rPr lang="en-US" dirty="0" smtClean="0"/>
              <a:t>, </a:t>
            </a:r>
            <a:r>
              <a:rPr lang="en-US" i="1" dirty="0" smtClean="0"/>
              <a:t>Thyestes</a:t>
            </a:r>
          </a:p>
          <a:p>
            <a:r>
              <a:rPr lang="en-US" dirty="0" smtClean="0"/>
              <a:t>Composition date, context</a:t>
            </a:r>
          </a:p>
          <a:p>
            <a:pPr lvl="1">
              <a:buNone/>
            </a:pPr>
            <a:r>
              <a:rPr lang="en-US" dirty="0" err="1" smtClean="0"/>
              <a:t>Flavians</a:t>
            </a:r>
            <a:endParaRPr lang="en-US" dirty="0" smtClean="0"/>
          </a:p>
          <a:p>
            <a:r>
              <a:rPr lang="en-US" dirty="0" smtClean="0"/>
              <a:t>Setting</a:t>
            </a:r>
          </a:p>
          <a:p>
            <a:pPr lvl="1"/>
            <a:r>
              <a:rPr lang="en-US" dirty="0" smtClean="0"/>
              <a:t>Rome, palace of Caesars, three days in 62</a:t>
            </a:r>
          </a:p>
          <a:p>
            <a:r>
              <a:rPr lang="en-US" dirty="0" smtClean="0"/>
              <a:t>Characters</a:t>
            </a:r>
          </a:p>
          <a:p>
            <a:pPr lvl="1"/>
            <a:r>
              <a:rPr lang="en-US" dirty="0" smtClean="0"/>
              <a:t>Octavia, whose words counted as over-passionate by more-or-less clueless</a:t>
            </a:r>
            <a:r>
              <a:rPr lang="en-US" baseline="0" dirty="0" smtClean="0"/>
              <a:t> (as per usual in roman tragedy) nurse.</a:t>
            </a:r>
            <a:endParaRPr lang="en-US" dirty="0" smtClean="0"/>
          </a:p>
          <a:p>
            <a:pPr lvl="1"/>
            <a:r>
              <a:rPr lang="en-US" dirty="0" smtClean="0"/>
              <a:t>Nurse</a:t>
            </a:r>
          </a:p>
          <a:p>
            <a:pPr lvl="1"/>
            <a:r>
              <a:rPr lang="en-US" dirty="0" smtClean="0"/>
              <a:t>Nero</a:t>
            </a:r>
          </a:p>
          <a:p>
            <a:pPr lvl="1"/>
            <a:r>
              <a:rPr lang="en-US" dirty="0" smtClean="0"/>
              <a:t>Seneca</a:t>
            </a:r>
          </a:p>
          <a:p>
            <a:pPr lvl="1"/>
            <a:r>
              <a:rPr lang="en-US" dirty="0" smtClean="0"/>
              <a:t>Agrippina’s ghost</a:t>
            </a:r>
          </a:p>
          <a:p>
            <a:pPr lvl="1"/>
            <a:r>
              <a:rPr lang="en-US" dirty="0" smtClean="0"/>
              <a:t>Poppaea</a:t>
            </a:r>
          </a:p>
          <a:p>
            <a:pPr lvl="1"/>
            <a:r>
              <a:rPr lang="en-US" dirty="0" err="1" smtClean="0"/>
              <a:t>Poppaea’s</a:t>
            </a:r>
            <a:r>
              <a:rPr lang="en-US" dirty="0" smtClean="0"/>
              <a:t> nurse</a:t>
            </a:r>
          </a:p>
          <a:p>
            <a:pPr lvl="1"/>
            <a:r>
              <a:rPr lang="en-US" dirty="0" smtClean="0"/>
              <a:t>Prefect</a:t>
            </a:r>
          </a:p>
          <a:p>
            <a:pPr lvl="1"/>
            <a:r>
              <a:rPr lang="en-US" dirty="0" smtClean="0"/>
              <a:t>Chorus</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8</a:t>
            </a:fld>
            <a:endParaRPr lang="en-US" dirty="0"/>
          </a:p>
        </p:txBody>
      </p:sp>
    </p:spTree>
    <p:extLst>
      <p:ext uri="{BB962C8B-B14F-4D97-AF65-F5344CB8AC3E}">
        <p14:creationId xmlns:p14="http://schemas.microsoft.com/office/powerpoint/2010/main" val="2178280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pPr defTabSz="919833">
              <a:defRPr/>
            </a:pPr>
            <a:r>
              <a:rPr lang="en-US" dirty="0" smtClean="0"/>
              <a:t>note that OCTAVIA and NERO are distant cousins,</a:t>
            </a:r>
            <a:r>
              <a:rPr lang="en-US" baseline="0" dirty="0" smtClean="0"/>
              <a:t> both being descended from JULIA </a:t>
            </a:r>
            <a:r>
              <a:rPr lang="en-US" baseline="0" dirty="0" err="1" smtClean="0"/>
              <a:t>ATIA</a:t>
            </a:r>
            <a:r>
              <a:rPr lang="en-US" baseline="0" dirty="0" smtClean="0"/>
              <a:t>, the mother of AUGUSTUS.</a:t>
            </a:r>
            <a:endParaRPr lang="en-US" dirty="0" smtClean="0"/>
          </a:p>
          <a:p>
            <a:r>
              <a:rPr lang="en-US" dirty="0" smtClean="0"/>
              <a:t>BRILL’S </a:t>
            </a:r>
            <a:r>
              <a:rPr lang="en-US" dirty="0"/>
              <a:t>OCTAVIA. Daughter of the emperor Claudius [III 1] and Messalina [2] and sister of </a:t>
            </a:r>
            <a:r>
              <a:rPr lang="en-US" dirty="0" err="1"/>
              <a:t>Britannicus</a:t>
            </a:r>
            <a:r>
              <a:rPr lang="en-US" dirty="0"/>
              <a:t>, born around 40 </a:t>
            </a:r>
            <a:r>
              <a:rPr lang="en-US" dirty="0" err="1"/>
              <a:t>AD.</a:t>
            </a:r>
            <a:r>
              <a:rPr lang="en-US" dirty="0"/>
              <a:t> She was betrothed at the age of two to L. Iunius [II 36] </a:t>
            </a:r>
            <a:r>
              <a:rPr lang="en-US" dirty="0" err="1"/>
              <a:t>Silanus</a:t>
            </a:r>
            <a:r>
              <a:rPr lang="en-US" dirty="0"/>
              <a:t> Torquatus (</a:t>
            </a:r>
            <a:r>
              <a:rPr lang="en-US" dirty="0" err="1"/>
              <a:t>Tac</a:t>
            </a:r>
            <a:r>
              <a:rPr lang="en-US" dirty="0"/>
              <a:t>. Ann. 12,3,2; Suet. </a:t>
            </a:r>
            <a:r>
              <a:rPr lang="en-US" dirty="0" err="1"/>
              <a:t>Claud</a:t>
            </a:r>
            <a:r>
              <a:rPr lang="en-US" dirty="0"/>
              <a:t>. 27,2; Cass. Dio 60,5,7). On Agrippina’s [3] initiative O. was betrothed to Nero  in 49 AD (</a:t>
            </a:r>
            <a:r>
              <a:rPr lang="en-US" dirty="0" err="1"/>
              <a:t>Tac</a:t>
            </a:r>
            <a:r>
              <a:rPr lang="en-US" dirty="0"/>
              <a:t>. Ann. 12,9,1). In order for the betrothal to be legally binding she had to be adopted beforehand by another gens, as Nero, whom she married in 53 AD, was her adoptive brother (</a:t>
            </a:r>
            <a:r>
              <a:rPr lang="en-US" dirty="0" err="1"/>
              <a:t>Tac</a:t>
            </a:r>
            <a:r>
              <a:rPr lang="en-US" dirty="0"/>
              <a:t>. Ann. 12,58,1; Suet. Nero 7,2). However, he soon preferred Claudia [II 4] </a:t>
            </a:r>
            <a:r>
              <a:rPr lang="en-US" dirty="0" err="1"/>
              <a:t>Acte</a:t>
            </a:r>
            <a:r>
              <a:rPr lang="en-US" dirty="0"/>
              <a:t> and Poppaea Sabina to her. Under the pretext of infertility and adultery with the slave </a:t>
            </a:r>
            <a:r>
              <a:rPr lang="en-US" dirty="0" err="1"/>
              <a:t>Eucaerus</a:t>
            </a:r>
            <a:r>
              <a:rPr lang="en-US" dirty="0"/>
              <a:t> (</a:t>
            </a:r>
            <a:r>
              <a:rPr lang="en-US" dirty="0" err="1"/>
              <a:t>Tac</a:t>
            </a:r>
            <a:r>
              <a:rPr lang="en-US" dirty="0"/>
              <a:t>. Ann. 14,60) Nero disowned her and banished her to Campania in spite of public protests (</a:t>
            </a:r>
            <a:r>
              <a:rPr lang="en-US" dirty="0" err="1"/>
              <a:t>Tac</a:t>
            </a:r>
            <a:r>
              <a:rPr lang="en-US" dirty="0"/>
              <a:t>. Ann. 14,60f.; Suet. Nero 35). Later Nero accused her of adultery with </a:t>
            </a:r>
            <a:r>
              <a:rPr lang="en-US" dirty="0" err="1"/>
              <a:t>Anicetus</a:t>
            </a:r>
            <a:r>
              <a:rPr lang="en-US" dirty="0"/>
              <a:t> [1] and of having an abortion (</a:t>
            </a:r>
            <a:r>
              <a:rPr lang="en-US" dirty="0" err="1"/>
              <a:t>Tac</a:t>
            </a:r>
            <a:r>
              <a:rPr lang="en-US" dirty="0"/>
              <a:t>. Ann. 14,63; cf. [1. 62; 94]); he banished her to </a:t>
            </a:r>
            <a:r>
              <a:rPr lang="en-US" dirty="0" err="1"/>
              <a:t>Pandateria</a:t>
            </a:r>
            <a:r>
              <a:rPr lang="en-US" dirty="0"/>
              <a:t>, where he had her murdered on 9 June 62 (</a:t>
            </a:r>
            <a:r>
              <a:rPr lang="en-US" dirty="0" err="1"/>
              <a:t>Tac</a:t>
            </a:r>
            <a:r>
              <a:rPr lang="en-US" dirty="0"/>
              <a:t>. Ann. 14,64; Suet. Nero 35; Jos. Ant. </a:t>
            </a:r>
            <a:r>
              <a:rPr lang="en-US" dirty="0" err="1"/>
              <a:t>Iud</a:t>
            </a:r>
            <a:r>
              <a:rPr lang="en-US" dirty="0"/>
              <a:t>. 20,153). Compare also the tragic drama O. [4] attributed to Seneca [2. 21331].</a:t>
            </a:r>
          </a:p>
          <a:p>
            <a:r>
              <a:rPr lang="en-US" b="1" dirty="0" err="1" smtClean="0"/>
              <a:t>Crispinus</a:t>
            </a:r>
            <a:r>
              <a:rPr lang="en-US" b="1" dirty="0" smtClean="0"/>
              <a:t>.</a:t>
            </a:r>
            <a:r>
              <a:rPr lang="en-US" dirty="0" smtClean="0"/>
              <a:t> That's </a:t>
            </a:r>
            <a:r>
              <a:rPr lang="en-US" dirty="0" err="1" smtClean="0"/>
              <a:t>Poppaea's</a:t>
            </a:r>
            <a:r>
              <a:rPr lang="en-US" dirty="0" smtClean="0"/>
              <a:t> first husband, </a:t>
            </a:r>
            <a:r>
              <a:rPr lang="en-US" b="1" dirty="0" err="1" smtClean="0"/>
              <a:t>Rufrius</a:t>
            </a:r>
            <a:r>
              <a:rPr lang="en-US" b="1" dirty="0" smtClean="0"/>
              <a:t> </a:t>
            </a:r>
            <a:r>
              <a:rPr lang="en-US" b="1" dirty="0" err="1" smtClean="0"/>
              <a:t>Crispinus</a:t>
            </a:r>
            <a:r>
              <a:rPr lang="en-US" dirty="0" smtClean="0"/>
              <a:t>, whom Poppaea divorced to marry Otho, the future emperor, in 58. But in the same year, she entered into a love affair with Nero and married him. Poppaea died pregnant in 65. (The story that she died from Nero's kicking her in the stomach is probably a fabrication.)</a:t>
            </a:r>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4/29/2020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9</a:t>
            </a:fld>
            <a:endParaRPr lang="en-US" dirty="0"/>
          </a:p>
        </p:txBody>
      </p:sp>
    </p:spTree>
    <p:extLst>
      <p:ext uri="{BB962C8B-B14F-4D97-AF65-F5344CB8AC3E}">
        <p14:creationId xmlns:p14="http://schemas.microsoft.com/office/powerpoint/2010/main" val="16539379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4215947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Tree>
    <p:extLst>
      <p:ext uri="{BB962C8B-B14F-4D97-AF65-F5344CB8AC3E}">
        <p14:creationId xmlns:p14="http://schemas.microsoft.com/office/powerpoint/2010/main" val="2433061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Tree>
    <p:extLst>
      <p:ext uri="{BB962C8B-B14F-4D97-AF65-F5344CB8AC3E}">
        <p14:creationId xmlns:p14="http://schemas.microsoft.com/office/powerpoint/2010/main" val="122749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95377775"/>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49041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a:xfrm>
            <a:off x="6003633" y="6408109"/>
            <a:ext cx="184731" cy="261610"/>
          </a:xfrm>
        </p:spPr>
        <p:txBody>
          <a:bodyPr/>
          <a:lstStyle/>
          <a:p>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fld id="{C84949BF-B90B-4E25-9A47-07E9FB3241D4}" type="slidenum">
              <a:rPr lang="en-US" smtClean="0"/>
              <a:pPr/>
              <a:t>‹#›</a:t>
            </a:fld>
            <a:endParaRPr lang="en-US"/>
          </a:p>
        </p:txBody>
      </p:sp>
    </p:spTree>
    <p:extLst>
      <p:ext uri="{BB962C8B-B14F-4D97-AF65-F5344CB8AC3E}">
        <p14:creationId xmlns:p14="http://schemas.microsoft.com/office/powerpoint/2010/main" val="331291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82321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149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449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 y="274638"/>
            <a:ext cx="12192000" cy="1325562"/>
          </a:xfrm>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62535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12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Tree>
    <p:extLst>
      <p:ext uri="{BB962C8B-B14F-4D97-AF65-F5344CB8AC3E}">
        <p14:creationId xmlns:p14="http://schemas.microsoft.com/office/powerpoint/2010/main" val="342759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Tree>
    <p:extLst>
      <p:ext uri="{BB962C8B-B14F-4D97-AF65-F5344CB8AC3E}">
        <p14:creationId xmlns:p14="http://schemas.microsoft.com/office/powerpoint/2010/main" val="10892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5105F9F-A147-4999-9337-ABC437A27969}" type="slidenum">
              <a:rPr lang="en-US" smtClean="0"/>
              <a:pPr/>
              <a:t>‹#›</a:t>
            </a:fld>
            <a:endParaRPr lang="en-US"/>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8444835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1B416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96832" y="1465525"/>
            <a:ext cx="3745282" cy="1938992"/>
          </a:xfrm>
        </p:spPr>
        <p:txBody>
          <a:bodyPr wrap="none">
            <a:spAutoFit/>
          </a:bodyPr>
          <a:lstStyle/>
          <a:p>
            <a:pPr algn="l"/>
            <a:r>
              <a:rPr lang="en-US" sz="4000" b="1" dirty="0">
                <a:solidFill>
                  <a:srgbClr val="00B0F0"/>
                </a:solidFill>
                <a:effectLst/>
              </a:rPr>
              <a:t>Pseudo-</a:t>
            </a:r>
            <a:br>
              <a:rPr lang="en-US" sz="4000" b="1" dirty="0">
                <a:solidFill>
                  <a:srgbClr val="00B0F0"/>
                </a:solidFill>
                <a:effectLst/>
              </a:rPr>
            </a:br>
            <a:r>
              <a:rPr lang="en-US" sz="4000" b="1" dirty="0">
                <a:solidFill>
                  <a:srgbClr val="00B0F0"/>
                </a:solidFill>
                <a:effectLst/>
              </a:rPr>
              <a:t>Seneca’s</a:t>
            </a:r>
            <a:br>
              <a:rPr lang="en-US" sz="4000" b="1" dirty="0">
                <a:solidFill>
                  <a:srgbClr val="00B0F0"/>
                </a:solidFill>
                <a:effectLst/>
              </a:rPr>
            </a:br>
            <a:r>
              <a:rPr lang="en-US" sz="4000" b="1" i="1" dirty="0">
                <a:solidFill>
                  <a:srgbClr val="00B0F0"/>
                </a:solidFill>
                <a:effectLst/>
              </a:rPr>
              <a:t>Octavia</a:t>
            </a:r>
            <a:r>
              <a:rPr lang="en-US" sz="4000" b="1" dirty="0">
                <a:solidFill>
                  <a:srgbClr val="00B0F0"/>
                </a:solidFill>
                <a:effectLst/>
              </a:rPr>
              <a:t>, or. . .</a:t>
            </a:r>
          </a:p>
        </p:txBody>
      </p:sp>
      <p:sp>
        <p:nvSpPr>
          <p:cNvPr id="3" name="Subtitle 2"/>
          <p:cNvSpPr>
            <a:spLocks noGrp="1"/>
          </p:cNvSpPr>
          <p:nvPr>
            <p:ph type="subTitle" idx="1"/>
          </p:nvPr>
        </p:nvSpPr>
        <p:spPr>
          <a:xfrm>
            <a:off x="6496832" y="4357788"/>
            <a:ext cx="3499420" cy="584775"/>
          </a:xfrm>
        </p:spPr>
        <p:txBody>
          <a:bodyPr wrap="none">
            <a:spAutoFit/>
          </a:bodyPr>
          <a:lstStyle/>
          <a:p>
            <a:pPr algn="l"/>
            <a:r>
              <a:rPr lang="en-US" sz="3200" dirty="0">
                <a:solidFill>
                  <a:srgbClr val="00B0F0"/>
                </a:solidFill>
              </a:rPr>
              <a:t>“Tragedy Is </a:t>
            </a:r>
            <a:r>
              <a:rPr lang="en-US" sz="3200" i="1" dirty="0">
                <a:solidFill>
                  <a:srgbClr val="00B0F0"/>
                </a:solidFill>
              </a:rPr>
              <a:t>US</a:t>
            </a:r>
            <a:r>
              <a:rPr lang="en-US" sz="3200" dirty="0">
                <a:solidFill>
                  <a:srgbClr val="00B0F0"/>
                </a:solidFill>
              </a:rPr>
              <a:t>”?. . .</a:t>
            </a:r>
          </a:p>
        </p:txBody>
      </p:sp>
      <p:pic>
        <p:nvPicPr>
          <p:cNvPr id="6" name="Picture 5" descr="cameo1.jpg"/>
          <p:cNvPicPr>
            <a:picLocks noChangeAspect="1"/>
          </p:cNvPicPr>
          <p:nvPr/>
        </p:nvPicPr>
        <p:blipFill>
          <a:blip r:embed="rId3" cstate="print"/>
          <a:stretch>
            <a:fillRect/>
          </a:stretch>
        </p:blipFill>
        <p:spPr>
          <a:xfrm>
            <a:off x="2090802" y="1349161"/>
            <a:ext cx="4008328" cy="3583482"/>
          </a:xfrm>
          <a:prstGeom prst="rect">
            <a:avLst/>
          </a:prstGeom>
        </p:spPr>
      </p:pic>
      <p:sp>
        <p:nvSpPr>
          <p:cNvPr id="9" name="TextBox 8"/>
          <p:cNvSpPr txBox="1"/>
          <p:nvPr/>
        </p:nvSpPr>
        <p:spPr>
          <a:xfrm>
            <a:off x="2145603" y="5179193"/>
            <a:ext cx="3898726" cy="584775"/>
          </a:xfrm>
          <a:prstGeom prst="rect">
            <a:avLst/>
          </a:prstGeom>
          <a:noFill/>
        </p:spPr>
        <p:txBody>
          <a:bodyPr wrap="square" rtlCol="0">
            <a:spAutoFit/>
          </a:bodyPr>
          <a:lstStyle/>
          <a:p>
            <a:pPr algn="ctr"/>
            <a:r>
              <a:rPr lang="en-US" sz="1600" dirty="0">
                <a:solidFill>
                  <a:srgbClr val="00B0F0"/>
                </a:solidFill>
                <a:latin typeface="+mn-lt"/>
              </a:rPr>
              <a:t>Cameo with busts of Nero and Octavia, 1</a:t>
            </a:r>
            <a:r>
              <a:rPr lang="en-US" sz="1600" baseline="30000" dirty="0">
                <a:solidFill>
                  <a:srgbClr val="00B0F0"/>
                </a:solidFill>
                <a:latin typeface="+mn-lt"/>
              </a:rPr>
              <a:t>st</a:t>
            </a:r>
            <a:r>
              <a:rPr lang="en-US" sz="1600" dirty="0">
                <a:solidFill>
                  <a:srgbClr val="00B0F0"/>
                </a:solidFill>
                <a:latin typeface="+mn-lt"/>
              </a:rPr>
              <a:t> cent. CE</a:t>
            </a:r>
          </a:p>
        </p:txBody>
      </p:sp>
    </p:spTree>
    <p:extLst>
      <p:ext uri="{BB962C8B-B14F-4D97-AF65-F5344CB8AC3E}">
        <p14:creationId xmlns:p14="http://schemas.microsoft.com/office/powerpoint/2010/main" val="420625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Genre, Rhetoric, Theme</a:t>
            </a:r>
            <a:endParaRPr lang="en-US" dirty="0"/>
          </a:p>
        </p:txBody>
      </p:sp>
      <p:sp>
        <p:nvSpPr>
          <p:cNvPr id="7" name="Text Placeholder 6"/>
          <p:cNvSpPr>
            <a:spLocks noGrp="1"/>
          </p:cNvSpPr>
          <p:nvPr>
            <p:ph type="body" idx="1"/>
          </p:nvPr>
        </p:nvSpPr>
        <p:spPr/>
        <p:txBody>
          <a:bodyPr/>
          <a:lstStyle/>
          <a:p>
            <a:r>
              <a:rPr lang="en-US" dirty="0" smtClean="0"/>
              <a:t>Seneca, Pseudo-Seneca. . .</a:t>
            </a:r>
            <a:endParaRPr lang="en-US" dirty="0"/>
          </a:p>
        </p:txBody>
      </p:sp>
    </p:spTree>
    <p:extLst>
      <p:ext uri="{BB962C8B-B14F-4D97-AF65-F5344CB8AC3E}">
        <p14:creationId xmlns:p14="http://schemas.microsoft.com/office/powerpoint/2010/main" val="193366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Octavia</a:t>
            </a:r>
            <a:r>
              <a:rPr lang="en-US" dirty="0" smtClean="0"/>
              <a:t>: “Senecan Formula”?</a:t>
            </a:r>
            <a:endParaRPr lang="en-US"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2908829220"/>
              </p:ext>
            </p:extLst>
          </p:nvPr>
        </p:nvGraphicFramePr>
        <p:xfrm>
          <a:off x="1066801" y="1524000"/>
          <a:ext cx="10058400" cy="5094298"/>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20000"/>
                    </a:ext>
                  </a:extLst>
                </a:gridCol>
                <a:gridCol w="7086600">
                  <a:extLst>
                    <a:ext uri="{9D8B030D-6E8A-4147-A177-3AD203B41FA5}">
                      <a16:colId xmlns:a16="http://schemas.microsoft.com/office/drawing/2014/main" val="20001"/>
                    </a:ext>
                  </a:extLst>
                </a:gridCol>
              </a:tblGrid>
              <a:tr h="387274">
                <a:tc>
                  <a:txBody>
                    <a:bodyPr/>
                    <a:lstStyle/>
                    <a:p>
                      <a:r>
                        <a:rPr lang="en-US" sz="2000" dirty="0" smtClean="0"/>
                        <a:t>Thematic Structure</a:t>
                      </a:r>
                      <a:endParaRPr lang="en-US" sz="2000" dirty="0"/>
                    </a:p>
                  </a:txBody>
                  <a:tcPr/>
                </a:tc>
                <a:tc>
                  <a:txBody>
                    <a:bodyPr/>
                    <a:lstStyle/>
                    <a:p>
                      <a:r>
                        <a:rPr lang="en-US" sz="2000" dirty="0" smtClean="0"/>
                        <a:t>Dramatic Structure</a:t>
                      </a:r>
                      <a:endParaRPr lang="en-US" sz="2000" dirty="0"/>
                    </a:p>
                  </a:txBody>
                  <a:tcPr/>
                </a:tc>
                <a:extLst>
                  <a:ext uri="{0D108BD9-81ED-4DB2-BD59-A6C34878D82A}">
                    <a16:rowId xmlns:a16="http://schemas.microsoft.com/office/drawing/2014/main" val="10000"/>
                  </a:ext>
                </a:extLst>
              </a:tr>
              <a:tr h="685177">
                <a:tc>
                  <a:txBody>
                    <a:bodyPr/>
                    <a:lstStyle/>
                    <a:p>
                      <a:r>
                        <a:rPr lang="en-US" sz="2000" b="1" i="1" dirty="0" smtClean="0"/>
                        <a:t>CLOUD OF EVIL</a:t>
                      </a:r>
                      <a:endParaRPr lang="en-US" sz="2000" b="1" i="1" dirty="0"/>
                    </a:p>
                  </a:txBody>
                  <a:tcPr/>
                </a:tc>
                <a:tc>
                  <a:txBody>
                    <a:bodyPr/>
                    <a:lstStyle/>
                    <a:p>
                      <a:r>
                        <a:rPr lang="en-US" sz="2000" b="1" dirty="0" smtClean="0"/>
                        <a:t>SCENE 1, day 1.</a:t>
                      </a:r>
                      <a:r>
                        <a:rPr lang="en-US" sz="2000" b="0" dirty="0" smtClean="0"/>
                        <a:t> Octavia, Nurse, Chorus. (Octavia’s plight, what to do.)</a:t>
                      </a:r>
                      <a:endParaRPr lang="en-US" sz="2000" dirty="0"/>
                    </a:p>
                  </a:txBody>
                  <a:tcPr/>
                </a:tc>
                <a:extLst>
                  <a:ext uri="{0D108BD9-81ED-4DB2-BD59-A6C34878D82A}">
                    <a16:rowId xmlns:a16="http://schemas.microsoft.com/office/drawing/2014/main" val="10001"/>
                  </a:ext>
                </a:extLst>
              </a:tr>
              <a:tr h="491818">
                <a:tc>
                  <a:txBody>
                    <a:bodyPr/>
                    <a:lstStyle/>
                    <a:p>
                      <a:r>
                        <a:rPr lang="en-US" sz="2000" b="1" i="1" dirty="0" smtClean="0"/>
                        <a:t>DEFEAT OF REASON BY PASSION</a:t>
                      </a:r>
                      <a:endParaRPr lang="en-US" sz="2000" b="1" i="1" dirty="0"/>
                    </a:p>
                  </a:txBody>
                  <a:tcPr/>
                </a:tc>
                <a:tc>
                  <a:txBody>
                    <a:bodyPr/>
                    <a:lstStyle/>
                    <a:p>
                      <a:r>
                        <a:rPr lang="en-US" sz="2000" b="1" dirty="0" smtClean="0"/>
                        <a:t>SCENE</a:t>
                      </a:r>
                      <a:r>
                        <a:rPr lang="en-US" sz="2000" b="1" baseline="0" dirty="0" smtClean="0"/>
                        <a:t> 2.</a:t>
                      </a:r>
                      <a:r>
                        <a:rPr lang="en-US" sz="2000" b="0" baseline="0" dirty="0" smtClean="0"/>
                        <a:t> Seneca, Nero, Prefect, Chorus. (Seneca remonstrates with Nero.)</a:t>
                      </a:r>
                      <a:endParaRPr lang="en-US" sz="2000" b="1" dirty="0"/>
                    </a:p>
                  </a:txBody>
                  <a:tcPr/>
                </a:tc>
                <a:extLst>
                  <a:ext uri="{0D108BD9-81ED-4DB2-BD59-A6C34878D82A}">
                    <a16:rowId xmlns:a16="http://schemas.microsoft.com/office/drawing/2014/main" val="10002"/>
                  </a:ext>
                </a:extLst>
              </a:tr>
              <a:tr h="491818">
                <a:tc rowSpan="5">
                  <a:txBody>
                    <a:bodyPr/>
                    <a:lstStyle/>
                    <a:p>
                      <a:r>
                        <a:rPr lang="en-US" sz="2000" b="1" i="1" dirty="0" smtClean="0"/>
                        <a:t>EXPLOSION OF EVIL</a:t>
                      </a:r>
                      <a:endParaRPr lang="en-US" sz="2000" b="1" i="1" dirty="0"/>
                    </a:p>
                  </a:txBody>
                  <a:tcPr/>
                </a:tc>
                <a:tc>
                  <a:txBody>
                    <a:bodyPr/>
                    <a:lstStyle/>
                    <a:p>
                      <a:r>
                        <a:rPr lang="en-US" sz="2000" b="1" dirty="0" smtClean="0"/>
                        <a:t>SCENE 3, day 2.</a:t>
                      </a:r>
                      <a:r>
                        <a:rPr lang="en-US" sz="2000" b="0" dirty="0" smtClean="0"/>
                        <a:t> Agrippina’s Ghost,</a:t>
                      </a:r>
                      <a:r>
                        <a:rPr lang="en-US" sz="2000" b="0" baseline="0" dirty="0" smtClean="0"/>
                        <a:t> Octavia, Chorus. (Restless dead, indignant living.)</a:t>
                      </a:r>
                      <a:endParaRPr lang="en-US" sz="2000" b="1" dirty="0"/>
                    </a:p>
                  </a:txBody>
                  <a:tcPr/>
                </a:tc>
                <a:extLst>
                  <a:ext uri="{0D108BD9-81ED-4DB2-BD59-A6C34878D82A}">
                    <a16:rowId xmlns:a16="http://schemas.microsoft.com/office/drawing/2014/main" val="10003"/>
                  </a:ext>
                </a:extLst>
              </a:tr>
              <a:tr h="491818">
                <a:tc vMerge="1">
                  <a:txBody>
                    <a:bodyPr/>
                    <a:lstStyle/>
                    <a:p>
                      <a:endParaRPr lang="en-US" sz="1800" b="1" i="1" dirty="0"/>
                    </a:p>
                  </a:txBody>
                  <a:tcPr/>
                </a:tc>
                <a:tc>
                  <a:txBody>
                    <a:bodyPr/>
                    <a:lstStyle/>
                    <a:p>
                      <a:r>
                        <a:rPr lang="en-US" sz="2000" b="1" dirty="0" smtClean="0"/>
                        <a:t>SCENE 4, day</a:t>
                      </a:r>
                      <a:r>
                        <a:rPr lang="en-US" sz="2000" b="1" baseline="0" dirty="0" smtClean="0"/>
                        <a:t> 3</a:t>
                      </a:r>
                      <a:r>
                        <a:rPr lang="en-US" sz="2000" b="1" dirty="0" smtClean="0"/>
                        <a:t>.</a:t>
                      </a:r>
                      <a:r>
                        <a:rPr lang="en-US" sz="2000" b="0" dirty="0" smtClean="0"/>
                        <a:t> Poppaea, Nurse, Chorus. (</a:t>
                      </a:r>
                      <a:r>
                        <a:rPr lang="en-US" sz="2000" b="0" dirty="0" err="1" smtClean="0"/>
                        <a:t>Poppaea’s</a:t>
                      </a:r>
                      <a:r>
                        <a:rPr lang="en-US" sz="2000" b="0" dirty="0" smtClean="0"/>
                        <a:t> dream.)</a:t>
                      </a:r>
                      <a:endParaRPr lang="en-US" sz="2000" b="1" dirty="0"/>
                    </a:p>
                  </a:txBody>
                  <a:tcPr/>
                </a:tc>
                <a:extLst>
                  <a:ext uri="{0D108BD9-81ED-4DB2-BD59-A6C34878D82A}">
                    <a16:rowId xmlns:a16="http://schemas.microsoft.com/office/drawing/2014/main" val="10004"/>
                  </a:ext>
                </a:extLst>
              </a:tr>
              <a:tr h="491818">
                <a:tc vMerge="1">
                  <a:txBody>
                    <a:bodyPr/>
                    <a:lstStyle/>
                    <a:p>
                      <a:endParaRPr lang="en-US" sz="1800" b="1" i="1" dirty="0"/>
                    </a:p>
                  </a:txBody>
                  <a:tcPr/>
                </a:tc>
                <a:tc>
                  <a:txBody>
                    <a:bodyPr/>
                    <a:lstStyle/>
                    <a:p>
                      <a:r>
                        <a:rPr lang="en-US" sz="2000" b="1" dirty="0" smtClean="0"/>
                        <a:t>SCENE 5.</a:t>
                      </a:r>
                      <a:r>
                        <a:rPr lang="en-US" sz="2000" b="0" dirty="0" smtClean="0"/>
                        <a:t> Messenger, Chorus.</a:t>
                      </a:r>
                      <a:r>
                        <a:rPr lang="en-US" sz="2000" b="0" baseline="0" dirty="0" smtClean="0"/>
                        <a:t> (Angry mob. Chorus: Love v. arms.)</a:t>
                      </a:r>
                      <a:endParaRPr lang="en-US" sz="2000" b="1" dirty="0"/>
                    </a:p>
                  </a:txBody>
                  <a:tcPr/>
                </a:tc>
                <a:extLst>
                  <a:ext uri="{0D108BD9-81ED-4DB2-BD59-A6C34878D82A}">
                    <a16:rowId xmlns:a16="http://schemas.microsoft.com/office/drawing/2014/main" val="10005"/>
                  </a:ext>
                </a:extLst>
              </a:tr>
              <a:tr h="491818">
                <a:tc vMerge="1">
                  <a:txBody>
                    <a:bodyPr/>
                    <a:lstStyle/>
                    <a:p>
                      <a:endParaRPr lang="en-US" sz="1800" b="1" i="1" dirty="0"/>
                    </a:p>
                  </a:txBody>
                  <a:tcPr/>
                </a:tc>
                <a:tc>
                  <a:txBody>
                    <a:bodyPr/>
                    <a:lstStyle/>
                    <a:p>
                      <a:r>
                        <a:rPr lang="en-US" sz="2000" b="1" dirty="0" smtClean="0"/>
                        <a:t>SCENE 6.</a:t>
                      </a:r>
                      <a:r>
                        <a:rPr lang="en-US" sz="2000" b="0" dirty="0" smtClean="0"/>
                        <a:t> Nero, Prefect. (The tyrant rages.)</a:t>
                      </a:r>
                      <a:endParaRPr lang="en-US" sz="2000" b="1" dirty="0"/>
                    </a:p>
                  </a:txBody>
                  <a:tcPr/>
                </a:tc>
                <a:extLst>
                  <a:ext uri="{0D108BD9-81ED-4DB2-BD59-A6C34878D82A}">
                    <a16:rowId xmlns:a16="http://schemas.microsoft.com/office/drawing/2014/main" val="10006"/>
                  </a:ext>
                </a:extLst>
              </a:tr>
              <a:tr h="491818">
                <a:tc vMerge="1">
                  <a:txBody>
                    <a:bodyPr/>
                    <a:lstStyle/>
                    <a:p>
                      <a:endParaRPr lang="en-US" sz="1800" b="1" i="1" dirty="0"/>
                    </a:p>
                  </a:txBody>
                  <a:tcPr/>
                </a:tc>
                <a:tc>
                  <a:txBody>
                    <a:bodyPr/>
                    <a:lstStyle/>
                    <a:p>
                      <a:r>
                        <a:rPr lang="en-US" sz="2000" b="1" dirty="0" smtClean="0"/>
                        <a:t>SCENE 7.</a:t>
                      </a:r>
                      <a:r>
                        <a:rPr lang="en-US" sz="2000" b="0" dirty="0" smtClean="0"/>
                        <a:t> Chorus, Octavia. (Fickle mob, Octavia’s lament.)</a:t>
                      </a:r>
                      <a:endParaRPr lang="en-US" sz="2000" b="1"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11900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2295" y="2998113"/>
            <a:ext cx="7627409" cy="861774"/>
          </a:xfrm>
          <a:prstGeom prst="rect">
            <a:avLst/>
          </a:prstGeom>
          <a:noFill/>
        </p:spPr>
        <p:txBody>
          <a:bodyPr wrap="none" rtlCol="0">
            <a:spAutoFit/>
          </a:bodyPr>
          <a:lstStyle/>
          <a:p>
            <a:pPr algn="ctr">
              <a:lnSpc>
                <a:spcPct val="125000"/>
              </a:lnSpc>
            </a:pPr>
            <a:r>
              <a:rPr lang="en-US" sz="4000" i="1" dirty="0"/>
              <a:t>Praetexta</a:t>
            </a:r>
            <a:r>
              <a:rPr lang="en-US" sz="4000" dirty="0"/>
              <a:t> in </a:t>
            </a:r>
            <a:r>
              <a:rPr lang="en-US" sz="4000" i="1" dirty="0" smtClean="0"/>
              <a:t>crepidata</a:t>
            </a:r>
            <a:r>
              <a:rPr lang="en-US" sz="4000" dirty="0" smtClean="0"/>
              <a:t> shoes</a:t>
            </a:r>
            <a:r>
              <a:rPr lang="en-US" sz="4000" dirty="0"/>
              <a:t>?</a:t>
            </a:r>
            <a:endParaRPr lang="en-US" sz="40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902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9626" y="240050"/>
            <a:ext cx="7932748" cy="6377900"/>
          </a:xfrm>
          <a:prstGeom prst="rect">
            <a:avLst/>
          </a:prstGeom>
          <a:noFill/>
        </p:spPr>
        <p:txBody>
          <a:bodyPr wrap="none" rtlCol="0" anchor="ctr" anchorCtr="0">
            <a:spAutoFit/>
          </a:bodyPr>
          <a:lstStyle/>
          <a:p>
            <a:pPr>
              <a:lnSpc>
                <a:spcPct val="114000"/>
              </a:lnSpc>
            </a:pPr>
            <a:r>
              <a:rPr lang="en-US" sz="3000" b="1" dirty="0" smtClean="0">
                <a:latin typeface="Calibri" panose="020F0502020204030204" pitchFamily="34" charset="0"/>
                <a:cs typeface="Calibri" panose="020F0502020204030204" pitchFamily="34" charset="0"/>
              </a:rPr>
              <a:t>(1)</a:t>
            </a:r>
            <a:r>
              <a:rPr lang="en-US" sz="3000" dirty="0" smtClean="0">
                <a:latin typeface="Calibri" panose="020F0502020204030204" pitchFamily="34" charset="0"/>
                <a:cs typeface="Calibri" panose="020F0502020204030204" pitchFamily="34" charset="0"/>
              </a:rPr>
              <a:t> No </a:t>
            </a:r>
            <a:r>
              <a:rPr lang="en-US" sz="3000" dirty="0">
                <a:latin typeface="Calibri" panose="020F0502020204030204" pitchFamily="34" charset="0"/>
                <a:cs typeface="Calibri" panose="020F0502020204030204" pitchFamily="34" charset="0"/>
              </a:rPr>
              <a:t>other fate can equal mine,</a:t>
            </a:r>
          </a:p>
          <a:p>
            <a:pPr>
              <a:lnSpc>
                <a:spcPct val="114000"/>
              </a:lnSpc>
            </a:pPr>
            <a:r>
              <a:rPr lang="en-US" sz="3000" dirty="0">
                <a:latin typeface="Calibri" panose="020F0502020204030204" pitchFamily="34" charset="0"/>
                <a:cs typeface="Calibri" panose="020F0502020204030204" pitchFamily="34" charset="0"/>
              </a:rPr>
              <a:t>No other suffering compare,</a:t>
            </a:r>
          </a:p>
          <a:p>
            <a:pPr>
              <a:lnSpc>
                <a:spcPct val="114000"/>
              </a:lnSpc>
            </a:pPr>
            <a:r>
              <a:rPr lang="en-US" sz="3000" dirty="0">
                <a:latin typeface="Calibri" panose="020F0502020204030204" pitchFamily="34" charset="0"/>
                <a:cs typeface="Calibri" panose="020F0502020204030204" pitchFamily="34" charset="0"/>
              </a:rPr>
              <a:t>Not though I should remember thine,</a:t>
            </a:r>
          </a:p>
          <a:p>
            <a:pPr>
              <a:lnSpc>
                <a:spcPct val="114000"/>
              </a:lnSpc>
            </a:pPr>
            <a:r>
              <a:rPr lang="en-US" sz="3000" dirty="0">
                <a:latin typeface="Calibri" panose="020F0502020204030204" pitchFamily="34" charset="0"/>
                <a:cs typeface="Calibri" panose="020F0502020204030204" pitchFamily="34" charset="0"/>
              </a:rPr>
              <a:t>Ill-starred Electra; thy despair</a:t>
            </a:r>
          </a:p>
          <a:p>
            <a:pPr>
              <a:lnSpc>
                <a:spcPct val="114000"/>
              </a:lnSpc>
            </a:pPr>
            <a:r>
              <a:rPr lang="en-US" sz="3000" dirty="0">
                <a:latin typeface="Calibri" panose="020F0502020204030204" pitchFamily="34" charset="0"/>
                <a:cs typeface="Calibri" panose="020F0502020204030204" pitchFamily="34" charset="0"/>
              </a:rPr>
              <a:t>For father slain was not forbidden;</a:t>
            </a:r>
          </a:p>
          <a:p>
            <a:pPr>
              <a:lnSpc>
                <a:spcPct val="114000"/>
              </a:lnSpc>
            </a:pPr>
            <a:r>
              <a:rPr lang="en-US" sz="3000" dirty="0" smtClean="0">
                <a:latin typeface="Calibri" panose="020F0502020204030204" pitchFamily="34" charset="0"/>
                <a:cs typeface="Calibri" panose="020F0502020204030204" pitchFamily="34" charset="0"/>
              </a:rPr>
              <a:t>Thou </a:t>
            </a:r>
            <a:r>
              <a:rPr lang="en-US" sz="3000" dirty="0" err="1">
                <a:latin typeface="Calibri" panose="020F0502020204030204" pitchFamily="34" charset="0"/>
                <a:cs typeface="Calibri" panose="020F0502020204030204" pitchFamily="34" charset="0"/>
              </a:rPr>
              <a:t>hadst</a:t>
            </a:r>
            <a:r>
              <a:rPr lang="en-US" sz="3000" dirty="0">
                <a:latin typeface="Calibri" panose="020F0502020204030204" pitchFamily="34" charset="0"/>
                <a:cs typeface="Calibri" panose="020F0502020204030204" pitchFamily="34" charset="0"/>
              </a:rPr>
              <a:t> a brother, whom thy care</a:t>
            </a:r>
          </a:p>
          <a:p>
            <a:pPr>
              <a:lnSpc>
                <a:spcPct val="114000"/>
              </a:lnSpc>
            </a:pPr>
            <a:r>
              <a:rPr lang="en-US" sz="3000" dirty="0">
                <a:latin typeface="Calibri" panose="020F0502020204030204" pitchFamily="34" charset="0"/>
                <a:cs typeface="Calibri" panose="020F0502020204030204" pitchFamily="34" charset="0"/>
              </a:rPr>
              <a:t>And trustful love had saved and hidden,</a:t>
            </a:r>
          </a:p>
          <a:p>
            <a:pPr>
              <a:lnSpc>
                <a:spcPct val="114000"/>
              </a:lnSpc>
            </a:pPr>
            <a:r>
              <a:rPr lang="en-US" sz="3000" dirty="0">
                <a:latin typeface="Calibri" panose="020F0502020204030204" pitchFamily="34" charset="0"/>
                <a:cs typeface="Calibri" panose="020F0502020204030204" pitchFamily="34" charset="0"/>
              </a:rPr>
              <a:t>To avenge the crime. </a:t>
            </a:r>
            <a:r>
              <a:rPr lang="en-US" sz="3000" b="1" dirty="0">
                <a:latin typeface="Calibri" panose="020F0502020204030204" pitchFamily="34" charset="0"/>
                <a:cs typeface="Calibri" panose="020F0502020204030204" pitchFamily="34" charset="0"/>
              </a:rPr>
              <a:t>(2)</a:t>
            </a:r>
            <a:r>
              <a:rPr lang="en-US" sz="3000" dirty="0">
                <a:latin typeface="Calibri" panose="020F0502020204030204" pitchFamily="34" charset="0"/>
                <a:cs typeface="Calibri" panose="020F0502020204030204" pitchFamily="34" charset="0"/>
              </a:rPr>
              <a:t> </a:t>
            </a:r>
            <a:r>
              <a:rPr lang="en-US" sz="3000" dirty="0" smtClean="0">
                <a:latin typeface="Calibri" panose="020F0502020204030204" pitchFamily="34" charset="0"/>
                <a:cs typeface="Calibri" panose="020F0502020204030204" pitchFamily="34" charset="0"/>
              </a:rPr>
              <a:t>I </a:t>
            </a:r>
            <a:r>
              <a:rPr lang="en-US" sz="3000" dirty="0">
                <a:latin typeface="Calibri" panose="020F0502020204030204" pitchFamily="34" charset="0"/>
                <a:cs typeface="Calibri" panose="020F0502020204030204" pitchFamily="34" charset="0"/>
              </a:rPr>
              <a:t>do not dare</a:t>
            </a:r>
          </a:p>
          <a:p>
            <a:pPr>
              <a:lnSpc>
                <a:spcPct val="114000"/>
              </a:lnSpc>
            </a:pPr>
            <a:r>
              <a:rPr lang="en-US" sz="3000" dirty="0">
                <a:latin typeface="Calibri" panose="020F0502020204030204" pitchFamily="34" charset="0"/>
                <a:cs typeface="Calibri" panose="020F0502020204030204" pitchFamily="34" charset="0"/>
              </a:rPr>
              <a:t>To mourn two parents lost, nor pray</a:t>
            </a:r>
          </a:p>
          <a:p>
            <a:pPr>
              <a:lnSpc>
                <a:spcPct val="114000"/>
              </a:lnSpc>
            </a:pPr>
            <a:r>
              <a:rPr lang="en-US" sz="3000" dirty="0">
                <a:latin typeface="Calibri" panose="020F0502020204030204" pitchFamily="34" charset="0"/>
                <a:cs typeface="Calibri" panose="020F0502020204030204" pitchFamily="34" charset="0"/>
              </a:rPr>
              <a:t>For brother dead; in whom the fair</a:t>
            </a:r>
          </a:p>
          <a:p>
            <a:pPr>
              <a:lnSpc>
                <a:spcPct val="114000"/>
              </a:lnSpc>
            </a:pPr>
            <a:r>
              <a:rPr lang="en-US" sz="3000" dirty="0">
                <a:latin typeface="Calibri" panose="020F0502020204030204" pitchFamily="34" charset="0"/>
                <a:cs typeface="Calibri" panose="020F0502020204030204" pitchFamily="34" charset="0"/>
              </a:rPr>
              <a:t>Hope I might have of brighter day,</a:t>
            </a:r>
          </a:p>
          <a:p>
            <a:pPr>
              <a:lnSpc>
                <a:spcPct val="114000"/>
              </a:lnSpc>
            </a:pPr>
            <a:r>
              <a:rPr lang="en-US" sz="3000" dirty="0">
                <a:latin typeface="Calibri" panose="020F0502020204030204" pitchFamily="34" charset="0"/>
                <a:cs typeface="Calibri" panose="020F0502020204030204" pitchFamily="34" charset="0"/>
              </a:rPr>
              <a:t>And comfort in my sorrow, were. (Octavia, p. 259)</a:t>
            </a:r>
            <a:endParaRPr lang="en-US" sz="30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719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Praetexta</a:t>
            </a:r>
            <a:r>
              <a:rPr lang="en-US" dirty="0" smtClean="0"/>
              <a:t> in </a:t>
            </a:r>
            <a:r>
              <a:rPr lang="en-US" i="1" dirty="0" smtClean="0"/>
              <a:t>crepidata</a:t>
            </a:r>
            <a:r>
              <a:rPr lang="en-US" dirty="0" smtClean="0"/>
              <a:t> Shoes?</a:t>
            </a:r>
            <a:endParaRPr lang="en-US" dirty="0"/>
          </a:p>
        </p:txBody>
      </p:sp>
      <p:sp>
        <p:nvSpPr>
          <p:cNvPr id="3" name="Content Placeholder 2"/>
          <p:cNvSpPr>
            <a:spLocks noGrp="1"/>
          </p:cNvSpPr>
          <p:nvPr>
            <p:ph sz="half" idx="1"/>
          </p:nvPr>
        </p:nvSpPr>
        <p:spPr/>
        <p:txBody>
          <a:bodyPr/>
          <a:lstStyle/>
          <a:p>
            <a:r>
              <a:rPr lang="en-US" dirty="0" smtClean="0"/>
              <a:t>Electra ≈</a:t>
            </a:r>
          </a:p>
          <a:p>
            <a:r>
              <a:rPr lang="en-US" dirty="0" smtClean="0"/>
              <a:t>Orestes ≈</a:t>
            </a:r>
          </a:p>
          <a:p>
            <a:r>
              <a:rPr lang="en-US" dirty="0" smtClean="0"/>
              <a:t>Agamemnon ≈</a:t>
            </a:r>
            <a:endParaRPr lang="en-US" dirty="0"/>
          </a:p>
        </p:txBody>
      </p:sp>
      <p:sp>
        <p:nvSpPr>
          <p:cNvPr id="4" name="Content Placeholder 3"/>
          <p:cNvSpPr>
            <a:spLocks noGrp="1"/>
          </p:cNvSpPr>
          <p:nvPr>
            <p:ph sz="half" idx="2"/>
          </p:nvPr>
        </p:nvSpPr>
        <p:spPr/>
        <p:txBody>
          <a:bodyPr/>
          <a:lstStyle/>
          <a:p>
            <a:r>
              <a:rPr lang="en-US" dirty="0" smtClean="0"/>
              <a:t>Octavia</a:t>
            </a:r>
          </a:p>
          <a:p>
            <a:r>
              <a:rPr lang="en-US" dirty="0" err="1" smtClean="0"/>
              <a:t>Britannicus</a:t>
            </a:r>
            <a:endParaRPr lang="en-US" dirty="0" smtClean="0"/>
          </a:p>
          <a:p>
            <a:r>
              <a:rPr lang="en-US" dirty="0" smtClean="0"/>
              <a:t>Claudius</a:t>
            </a:r>
            <a:endParaRPr lang="en-US" dirty="0"/>
          </a:p>
        </p:txBody>
      </p:sp>
      <p:sp>
        <p:nvSpPr>
          <p:cNvPr id="5" name="TextBox 4"/>
          <p:cNvSpPr txBox="1"/>
          <p:nvPr/>
        </p:nvSpPr>
        <p:spPr>
          <a:xfrm>
            <a:off x="1752600" y="4571762"/>
            <a:ext cx="8087932" cy="1191816"/>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200" dirty="0">
                <a:latin typeface="Calibri" panose="020F0502020204030204" pitchFamily="34" charset="0"/>
                <a:cs typeface="Calibri" panose="020F0502020204030204" pitchFamily="34" charset="0"/>
              </a:rPr>
              <a:t>“No other fate can equal mine, … not though I should remember thine, Electra …” </a:t>
            </a:r>
            <a:r>
              <a:rPr lang="en-US" dirty="0">
                <a:latin typeface="Calibri" panose="020F0502020204030204" pitchFamily="34" charset="0"/>
                <a:cs typeface="Calibri" panose="020F0502020204030204" pitchFamily="34" charset="0"/>
              </a:rPr>
              <a:t>(Octavia, p. 259)</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624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Praetexta</a:t>
            </a:r>
            <a:r>
              <a:rPr lang="en-US" dirty="0" smtClean="0"/>
              <a:t> in </a:t>
            </a:r>
            <a:r>
              <a:rPr lang="en-US" i="1" dirty="0" smtClean="0"/>
              <a:t>crepidata</a:t>
            </a:r>
            <a:r>
              <a:rPr lang="en-US" dirty="0" smtClean="0"/>
              <a:t> Shoes?</a:t>
            </a:r>
            <a:endParaRPr lang="en-US" dirty="0"/>
          </a:p>
        </p:txBody>
      </p:sp>
      <p:sp>
        <p:nvSpPr>
          <p:cNvPr id="3" name="Content Placeholder 2"/>
          <p:cNvSpPr>
            <a:spLocks noGrp="1"/>
          </p:cNvSpPr>
          <p:nvPr>
            <p:ph sz="half" idx="1"/>
          </p:nvPr>
        </p:nvSpPr>
        <p:spPr/>
        <p:txBody>
          <a:bodyPr/>
          <a:lstStyle/>
          <a:p>
            <a:r>
              <a:rPr lang="en-US" smtClean="0"/>
              <a:t>Octavia ≈</a:t>
            </a:r>
          </a:p>
          <a:p>
            <a:r>
              <a:rPr lang="en-US" smtClean="0"/>
              <a:t>“Augustus”-Nero ≈</a:t>
            </a:r>
            <a:endParaRPr lang="en-US" dirty="0"/>
          </a:p>
        </p:txBody>
      </p:sp>
      <p:sp>
        <p:nvSpPr>
          <p:cNvPr id="4" name="Content Placeholder 3"/>
          <p:cNvSpPr>
            <a:spLocks noGrp="1"/>
          </p:cNvSpPr>
          <p:nvPr>
            <p:ph sz="half" idx="2"/>
          </p:nvPr>
        </p:nvSpPr>
        <p:spPr/>
        <p:txBody>
          <a:bodyPr/>
          <a:lstStyle/>
          <a:p>
            <a:r>
              <a:rPr lang="en-US" smtClean="0"/>
              <a:t>Juno/Hera</a:t>
            </a:r>
          </a:p>
          <a:p>
            <a:r>
              <a:rPr lang="en-US" smtClean="0"/>
              <a:t>Jupiter/Zeus</a:t>
            </a:r>
            <a:endParaRPr lang="en-US" dirty="0"/>
          </a:p>
        </p:txBody>
      </p:sp>
      <p:sp>
        <p:nvSpPr>
          <p:cNvPr id="5" name="TextBox 4"/>
          <p:cNvSpPr txBox="1"/>
          <p:nvPr/>
        </p:nvSpPr>
        <p:spPr>
          <a:xfrm>
            <a:off x="2220144" y="4800600"/>
            <a:ext cx="8087932" cy="1191816"/>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200" dirty="0">
                <a:latin typeface="Calibri" panose="020F0502020204030204" pitchFamily="34" charset="0"/>
                <a:cs typeface="Calibri" panose="020F0502020204030204" pitchFamily="34" charset="0"/>
              </a:rPr>
              <a:t>“… shall our Augustus banish from her ancestral house / His sister wife?” </a:t>
            </a:r>
            <a:r>
              <a:rPr lang="en-US" dirty="0">
                <a:latin typeface="Calibri" panose="020F0502020204030204" pitchFamily="34" charset="0"/>
                <a:cs typeface="Calibri" panose="020F0502020204030204" pitchFamily="34" charset="0"/>
              </a:rPr>
              <a:t>(Chorus, p. 268)</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2226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4294967295"/>
            <p:extLst>
              <p:ext uri="{D42A27DB-BD31-4B8C-83A1-F6EECF244321}">
                <p14:modId xmlns:p14="http://schemas.microsoft.com/office/powerpoint/2010/main" val="3015143461"/>
              </p:ext>
            </p:extLst>
          </p:nvPr>
        </p:nvGraphicFramePr>
        <p:xfrm>
          <a:off x="2057400" y="228600"/>
          <a:ext cx="8229600" cy="61264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algn="ctr"/>
                      <a:r>
                        <a:rPr lang="en-US" sz="2000" dirty="0" smtClean="0"/>
                        <a:t>SENECA</a:t>
                      </a:r>
                      <a:endParaRPr lang="en-US" sz="2000" dirty="0"/>
                    </a:p>
                  </a:txBody>
                  <a:tcPr/>
                </a:tc>
                <a:tc>
                  <a:txBody>
                    <a:bodyPr/>
                    <a:lstStyle/>
                    <a:p>
                      <a:pPr algn="ctr"/>
                      <a:r>
                        <a:rPr lang="en-US" sz="2000" dirty="0" smtClean="0"/>
                        <a:t>PS-SENECA</a:t>
                      </a:r>
                      <a:endParaRPr lang="en-US" sz="2000" dirty="0"/>
                    </a:p>
                  </a:txBody>
                  <a:tcPr/>
                </a:tc>
                <a:extLst>
                  <a:ext uri="{0D108BD9-81ED-4DB2-BD59-A6C34878D82A}">
                    <a16:rowId xmlns:a16="http://schemas.microsoft.com/office/drawing/2014/main" val="10000"/>
                  </a:ext>
                </a:extLst>
              </a:tr>
              <a:tr h="392360">
                <a:tc gridSpan="2">
                  <a:txBody>
                    <a:bodyPr/>
                    <a:lstStyle/>
                    <a:p>
                      <a:pPr algn="ctr"/>
                      <a:r>
                        <a:rPr lang="en-US" sz="2000" b="1" i="1" dirty="0" err="1" smtClean="0"/>
                        <a:t>SENTENTIA</a:t>
                      </a:r>
                      <a:endParaRPr lang="en-US" sz="2000" b="1" i="1" dirty="0"/>
                    </a:p>
                  </a:txBody>
                  <a:tcPr/>
                </a:tc>
                <a:tc hMerge="1">
                  <a:txBody>
                    <a:bodyPr/>
                    <a:lstStyle/>
                    <a:p>
                      <a:endParaRPr lang="en-US" sz="1800" b="0" i="0" dirty="0"/>
                    </a:p>
                  </a:txBody>
                  <a:tcPr/>
                </a:tc>
                <a:extLst>
                  <a:ext uri="{0D108BD9-81ED-4DB2-BD59-A6C34878D82A}">
                    <a16:rowId xmlns:a16="http://schemas.microsoft.com/office/drawing/2014/main" val="10001"/>
                  </a:ext>
                </a:extLst>
              </a:tr>
              <a:tr h="1569444">
                <a:tc>
                  <a:txBody>
                    <a:bodyPr/>
                    <a:lstStyle/>
                    <a:p>
                      <a:r>
                        <a:rPr lang="en-US" sz="2000" b="1" i="1" dirty="0" smtClean="0"/>
                        <a:t>quod non </a:t>
                      </a:r>
                      <a:r>
                        <a:rPr lang="en-US" sz="2000" b="1" i="1" dirty="0" err="1" smtClean="0"/>
                        <a:t>potest</a:t>
                      </a:r>
                      <a:r>
                        <a:rPr lang="en-US" sz="2000" b="1" i="1" dirty="0" smtClean="0"/>
                        <a:t> </a:t>
                      </a:r>
                      <a:r>
                        <a:rPr lang="en-US" sz="2000" b="1" i="1" dirty="0" err="1" smtClean="0"/>
                        <a:t>vult</a:t>
                      </a:r>
                      <a:r>
                        <a:rPr lang="en-US" sz="2000" b="1" i="1" dirty="0" smtClean="0"/>
                        <a:t> posse qui </a:t>
                      </a:r>
                      <a:r>
                        <a:rPr lang="en-US" sz="2000" b="1" i="1" dirty="0" err="1" smtClean="0"/>
                        <a:t>nimium</a:t>
                      </a:r>
                      <a:r>
                        <a:rPr lang="en-US" sz="2000" b="1" i="1" dirty="0" smtClean="0"/>
                        <a:t> </a:t>
                      </a:r>
                      <a:r>
                        <a:rPr lang="en-US" sz="2000" b="1" i="1" dirty="0" err="1" smtClean="0"/>
                        <a:t>potest</a:t>
                      </a:r>
                      <a:r>
                        <a:rPr lang="en-US" sz="2000" b="0" i="0" dirty="0" smtClean="0"/>
                        <a:t> (Nurse, </a:t>
                      </a:r>
                      <a:r>
                        <a:rPr lang="en-US" sz="2000" b="0" i="1" dirty="0" smtClean="0"/>
                        <a:t>Thyestes</a:t>
                      </a:r>
                      <a:r>
                        <a:rPr lang="en-US" sz="2000" b="0" i="0" dirty="0" smtClean="0"/>
                        <a:t> 215).</a:t>
                      </a:r>
                    </a:p>
                    <a:p>
                      <a:r>
                        <a:rPr lang="en-US" sz="2000" b="0" i="0" dirty="0" smtClean="0">
                          <a:latin typeface="Calibri" panose="020F0502020204030204" pitchFamily="34" charset="0"/>
                          <a:cs typeface="Calibri" panose="020F0502020204030204" pitchFamily="34" charset="0"/>
                        </a:rPr>
                        <a:t>“A man who can do much would like to do / More than he can.” (Penguin p. 106)</a:t>
                      </a:r>
                      <a:endParaRPr lang="en-US" sz="2000" b="0" i="0" dirty="0">
                        <a:latin typeface="Calibri" panose="020F0502020204030204" pitchFamily="34" charset="0"/>
                        <a:cs typeface="Calibri" panose="020F0502020204030204" pitchFamily="34" charset="0"/>
                      </a:endParaRPr>
                    </a:p>
                  </a:txBody>
                  <a:tcPr/>
                </a:tc>
                <a:tc>
                  <a:txBody>
                    <a:bodyPr/>
                    <a:lstStyle/>
                    <a:p>
                      <a:r>
                        <a:rPr lang="en-US" sz="2000" b="1" i="1" dirty="0" err="1" smtClean="0"/>
                        <a:t>odio</a:t>
                      </a:r>
                      <a:r>
                        <a:rPr lang="en-US" sz="2000" b="1" i="1" dirty="0" smtClean="0"/>
                        <a:t> </a:t>
                      </a:r>
                      <a:r>
                        <a:rPr lang="en-US" sz="2000" b="1" i="1" dirty="0" err="1" smtClean="0"/>
                        <a:t>pari</a:t>
                      </a:r>
                      <a:r>
                        <a:rPr lang="en-US" sz="2000" b="1" i="1" dirty="0" smtClean="0"/>
                        <a:t> | </a:t>
                      </a:r>
                      <a:r>
                        <a:rPr lang="en-US" sz="2000" b="1" i="1" dirty="0" err="1" smtClean="0"/>
                        <a:t>ardet</a:t>
                      </a:r>
                      <a:r>
                        <a:rPr lang="en-US" sz="2000" b="1" i="1" dirty="0" smtClean="0"/>
                        <a:t> </a:t>
                      </a:r>
                      <a:r>
                        <a:rPr lang="en-US" sz="2000" b="1" i="1" dirty="0" err="1" smtClean="0"/>
                        <a:t>maritus</a:t>
                      </a:r>
                      <a:r>
                        <a:rPr lang="en-US" sz="2000" b="1" i="1" dirty="0" smtClean="0"/>
                        <a:t>, </a:t>
                      </a:r>
                      <a:r>
                        <a:rPr lang="en-US" sz="2000" b="1" i="1" dirty="0" err="1" smtClean="0"/>
                        <a:t>mutua</a:t>
                      </a:r>
                      <a:r>
                        <a:rPr lang="en-US" sz="2000" b="1" i="1" dirty="0" smtClean="0"/>
                        <a:t> flagrant face</a:t>
                      </a:r>
                      <a:r>
                        <a:rPr lang="en-US" sz="2000" b="0" i="0" dirty="0" smtClean="0"/>
                        <a:t> (Nurse, lines 49-50).</a:t>
                      </a:r>
                    </a:p>
                    <a:p>
                      <a:r>
                        <a:rPr lang="en-US" sz="2000" b="0" i="0" dirty="0" smtClean="0">
                          <a:latin typeface="Calibri" panose="020F0502020204030204" pitchFamily="34" charset="0"/>
                          <a:cs typeface="Calibri" panose="020F0502020204030204" pitchFamily="34" charset="0"/>
                        </a:rPr>
                        <a:t>“She loathes and shuns; he burns with equal</a:t>
                      </a:r>
                      <a:r>
                        <a:rPr lang="en-US" sz="2000" b="0" i="0" baseline="0" dirty="0" smtClean="0">
                          <a:latin typeface="Calibri" panose="020F0502020204030204" pitchFamily="34" charset="0"/>
                          <a:cs typeface="Calibri" panose="020F0502020204030204" pitchFamily="34" charset="0"/>
                        </a:rPr>
                        <a:t> fire of venomous hatred” (Penguin p. 259)</a:t>
                      </a:r>
                      <a:endParaRPr lang="en-US" sz="2000" b="0" i="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2"/>
                  </a:ext>
                </a:extLst>
              </a:tr>
              <a:tr h="392360">
                <a:tc gridSpan="2">
                  <a:txBody>
                    <a:bodyPr/>
                    <a:lstStyle/>
                    <a:p>
                      <a:pPr algn="ctr"/>
                      <a:r>
                        <a:rPr lang="en-US" sz="2000" b="1" i="0" dirty="0" smtClean="0"/>
                        <a:t>PERVERSE</a:t>
                      </a:r>
                      <a:r>
                        <a:rPr lang="en-US" sz="2000" b="1" i="0" baseline="0" dirty="0" smtClean="0"/>
                        <a:t> EXAGGERATION</a:t>
                      </a:r>
                      <a:endParaRPr lang="en-US" sz="2000" b="1" i="0" dirty="0"/>
                    </a:p>
                  </a:txBody>
                  <a:tcPr/>
                </a:tc>
                <a:tc hMerge="1">
                  <a:txBody>
                    <a:bodyPr/>
                    <a:lstStyle/>
                    <a:p>
                      <a:endParaRPr lang="en-US" sz="1800" b="1" i="0" dirty="0"/>
                    </a:p>
                  </a:txBody>
                  <a:tcPr/>
                </a:tc>
                <a:extLst>
                  <a:ext uri="{0D108BD9-81ED-4DB2-BD59-A6C34878D82A}">
                    <a16:rowId xmlns:a16="http://schemas.microsoft.com/office/drawing/2014/main" val="10003"/>
                  </a:ext>
                </a:extLst>
              </a:tr>
              <a:tr h="980903">
                <a:tc>
                  <a:txBody>
                    <a:bodyPr/>
                    <a:lstStyle/>
                    <a:p>
                      <a:r>
                        <a:rPr lang="en-US" sz="2000" b="0" i="0" dirty="0" smtClean="0">
                          <a:latin typeface="Calibri" panose="020F0502020204030204" pitchFamily="34" charset="0"/>
                          <a:cs typeface="Calibri" panose="020F0502020204030204" pitchFamily="34" charset="0"/>
                        </a:rPr>
                        <a:t>“I walk among the stars! Above the world / My proud head reaches up to heaven’s height” (Atreus,</a:t>
                      </a:r>
                      <a:r>
                        <a:rPr lang="en-US" sz="2000" b="0" i="0" baseline="0" dirty="0" smtClean="0">
                          <a:latin typeface="Calibri" panose="020F0502020204030204" pitchFamily="34" charset="0"/>
                          <a:cs typeface="Calibri" panose="020F0502020204030204" pitchFamily="34" charset="0"/>
                        </a:rPr>
                        <a:t> </a:t>
                      </a:r>
                      <a:r>
                        <a:rPr lang="en-US" sz="2000" b="0" i="1" dirty="0" smtClean="0">
                          <a:latin typeface="Calibri" panose="020F0502020204030204" pitchFamily="34" charset="0"/>
                          <a:cs typeface="Calibri" panose="020F0502020204030204" pitchFamily="34" charset="0"/>
                        </a:rPr>
                        <a:t>Thyestes</a:t>
                      </a:r>
                      <a:r>
                        <a:rPr lang="en-US" sz="2000" b="0" i="0" dirty="0" smtClean="0">
                          <a:latin typeface="Calibri" panose="020F0502020204030204" pitchFamily="34" charset="0"/>
                          <a:cs typeface="Calibri" panose="020F0502020204030204" pitchFamily="34" charset="0"/>
                        </a:rPr>
                        <a:t> </a:t>
                      </a:r>
                      <a:r>
                        <a:rPr lang="en-US" sz="2000" b="0" i="0" baseline="0" dirty="0" smtClean="0">
                          <a:latin typeface="Calibri" panose="020F0502020204030204" pitchFamily="34" charset="0"/>
                          <a:cs typeface="Calibri" panose="020F0502020204030204" pitchFamily="34" charset="0"/>
                        </a:rPr>
                        <a:t>p. 84)</a:t>
                      </a:r>
                      <a:endParaRPr lang="en-US" sz="2000" b="0" i="0" dirty="0">
                        <a:latin typeface="Calibri" panose="020F0502020204030204" pitchFamily="34" charset="0"/>
                        <a:cs typeface="Calibri" panose="020F0502020204030204" pitchFamily="34" charset="0"/>
                      </a:endParaRPr>
                    </a:p>
                  </a:txBody>
                  <a:tcPr/>
                </a:tc>
                <a:tc>
                  <a:txBody>
                    <a:bodyPr/>
                    <a:lstStyle/>
                    <a:p>
                      <a:r>
                        <a:rPr lang="en-US" sz="2000" b="0" i="0" dirty="0" smtClean="0">
                          <a:latin typeface="Calibri" panose="020F0502020204030204" pitchFamily="34" charset="0"/>
                          <a:cs typeface="Calibri" panose="020F0502020204030204" pitchFamily="34" charset="0"/>
                        </a:rPr>
                        <a:t>“. . . the forum / Stank with putrid gore / that dripped from rotting faces” (Nero on past civil war, p. 277)</a:t>
                      </a:r>
                      <a:endParaRPr lang="en-US" sz="2000" b="0" i="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4"/>
                  </a:ext>
                </a:extLst>
              </a:tr>
              <a:tr h="392360">
                <a:tc gridSpan="2">
                  <a:txBody>
                    <a:bodyPr/>
                    <a:lstStyle/>
                    <a:p>
                      <a:pPr algn="ctr"/>
                      <a:r>
                        <a:rPr lang="en-US" sz="2000" b="1" i="0" dirty="0" smtClean="0">
                          <a:solidFill>
                            <a:srgbClr val="FFFFFF"/>
                          </a:solidFill>
                        </a:rPr>
                        <a:t>THE TYRANT’S CREED,</a:t>
                      </a:r>
                      <a:r>
                        <a:rPr lang="en-US" sz="2000" b="1" i="0" baseline="0" dirty="0" smtClean="0">
                          <a:solidFill>
                            <a:srgbClr val="FFFFFF"/>
                          </a:solidFill>
                        </a:rPr>
                        <a:t> THE TYRANT’S DILEMMA</a:t>
                      </a:r>
                      <a:endParaRPr lang="en-US" sz="2000" b="1" i="0" dirty="0">
                        <a:solidFill>
                          <a:srgbClr val="FFFFFF"/>
                        </a:solidFill>
                      </a:endParaRPr>
                    </a:p>
                  </a:txBody>
                  <a:tcPr>
                    <a:solidFill>
                      <a:schemeClr val="accent1"/>
                    </a:solidFill>
                  </a:tcPr>
                </a:tc>
                <a:tc hMerge="1">
                  <a:txBody>
                    <a:bodyPr/>
                    <a:lstStyle/>
                    <a:p>
                      <a:endParaRPr lang="en-US" sz="1800" b="1" i="0" dirty="0"/>
                    </a:p>
                  </a:txBody>
                  <a:tcPr/>
                </a:tc>
                <a:extLst>
                  <a:ext uri="{0D108BD9-81ED-4DB2-BD59-A6C34878D82A}">
                    <a16:rowId xmlns:a16="http://schemas.microsoft.com/office/drawing/2014/main" val="10005"/>
                  </a:ext>
                </a:extLst>
              </a:tr>
              <a:tr h="1275172">
                <a:tc gridSpan="2">
                  <a:txBody>
                    <a:bodyPr/>
                    <a:lstStyle/>
                    <a:p>
                      <a:pPr algn="ctr"/>
                      <a:r>
                        <a:rPr lang="en-US" sz="2000" b="0" i="0" dirty="0" smtClean="0">
                          <a:latin typeface="Calibri" panose="020F0502020204030204" pitchFamily="34" charset="0"/>
                          <a:cs typeface="Calibri" panose="020F0502020204030204" pitchFamily="34" charset="0"/>
                        </a:rPr>
                        <a:t>“Let them hate so long as they fear” (Atreus in Accius </a:t>
                      </a:r>
                      <a:r>
                        <a:rPr lang="en-US" sz="2000" b="0" i="1" dirty="0" smtClean="0">
                          <a:latin typeface="Calibri" panose="020F0502020204030204" pitchFamily="34" charset="0"/>
                          <a:cs typeface="Calibri" panose="020F0502020204030204" pitchFamily="34" charset="0"/>
                        </a:rPr>
                        <a:t>Atreus</a:t>
                      </a:r>
                      <a:r>
                        <a:rPr lang="en-US" sz="2000" b="0" i="0" dirty="0" smtClean="0">
                          <a:latin typeface="Calibri" panose="020F0502020204030204" pitchFamily="34" charset="0"/>
                          <a:cs typeface="Calibri" panose="020F0502020204030204" pitchFamily="34" charset="0"/>
                        </a:rPr>
                        <a:t>)</a:t>
                      </a:r>
                    </a:p>
                    <a:p>
                      <a:pPr algn="ctr"/>
                      <a:r>
                        <a:rPr lang="en-US" sz="2000" b="0" i="0" dirty="0" smtClean="0">
                          <a:latin typeface="Calibri" panose="020F0502020204030204" pitchFamily="34" charset="0"/>
                          <a:cs typeface="Calibri" panose="020F0502020204030204" pitchFamily="34" charset="0"/>
                        </a:rPr>
                        <a:t>“Men compelled by fear / to praise, may be by fear compelled to hate” (Minister in Seneca </a:t>
                      </a:r>
                      <a:r>
                        <a:rPr lang="en-US" sz="2000" b="0" i="1" dirty="0" smtClean="0">
                          <a:latin typeface="Calibri" panose="020F0502020204030204" pitchFamily="34" charset="0"/>
                          <a:cs typeface="Calibri" panose="020F0502020204030204" pitchFamily="34" charset="0"/>
                        </a:rPr>
                        <a:t>Thyestes</a:t>
                      </a:r>
                      <a:r>
                        <a:rPr lang="en-US" sz="2000" b="0" i="0" dirty="0" smtClean="0">
                          <a:latin typeface="Calibri" panose="020F0502020204030204" pitchFamily="34" charset="0"/>
                          <a:cs typeface="Calibri" panose="020F0502020204030204" pitchFamily="34" charset="0"/>
                        </a:rPr>
                        <a:t>)</a:t>
                      </a:r>
                    </a:p>
                    <a:p>
                      <a:pPr algn="ctr"/>
                      <a:r>
                        <a:rPr lang="en-US" sz="2000" b="0" i="0" dirty="0" smtClean="0">
                          <a:latin typeface="Calibri" panose="020F0502020204030204" pitchFamily="34" charset="0"/>
                          <a:cs typeface="Calibri" panose="020F0502020204030204" pitchFamily="34" charset="0"/>
                        </a:rPr>
                        <a:t>“Let him be just who has no need to fear” (Nero in </a:t>
                      </a:r>
                      <a:r>
                        <a:rPr lang="en-US" sz="2000" b="0" i="1" dirty="0" smtClean="0">
                          <a:latin typeface="Calibri" panose="020F0502020204030204" pitchFamily="34" charset="0"/>
                          <a:cs typeface="Calibri" panose="020F0502020204030204" pitchFamily="34" charset="0"/>
                        </a:rPr>
                        <a:t>Octavia</a:t>
                      </a:r>
                      <a:r>
                        <a:rPr lang="en-US" sz="2000" b="0" i="0" dirty="0" smtClean="0">
                          <a:latin typeface="Calibri" panose="020F0502020204030204" pitchFamily="34" charset="0"/>
                          <a:cs typeface="Calibri" panose="020F0502020204030204" pitchFamily="34" charset="0"/>
                        </a:rPr>
                        <a:t>)</a:t>
                      </a:r>
                      <a:endParaRPr lang="en-US" sz="2000" b="0" i="0" dirty="0">
                        <a:latin typeface="Calibri" panose="020F0502020204030204" pitchFamily="34" charset="0"/>
                        <a:cs typeface="Calibri" panose="020F0502020204030204" pitchFamily="34" charset="0"/>
                      </a:endParaRPr>
                    </a:p>
                  </a:txBody>
                  <a:tcPr/>
                </a:tc>
                <a:tc hMerge="1">
                  <a:txBody>
                    <a:bodyPr/>
                    <a:lstStyle/>
                    <a:p>
                      <a:endParaRPr lang="en-US" sz="1800" b="0" i="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4737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Trope of Decline &amp; </a:t>
            </a:r>
            <a:r>
              <a:rPr lang="en-US" i="1" dirty="0" smtClean="0"/>
              <a:t>mos maiorum</a:t>
            </a:r>
            <a:r>
              <a:rPr lang="en-US" dirty="0" smtClean="0"/>
              <a:t/>
            </a:r>
            <a:br>
              <a:rPr lang="en-US" dirty="0" smtClean="0"/>
            </a:br>
            <a:r>
              <a:rPr lang="en-US" sz="3200" dirty="0" smtClean="0"/>
              <a:t>(“Tragedy Is Us,” Seneca, p. 268, 273)</a:t>
            </a:r>
            <a:endParaRPr lang="en-US" dirty="0"/>
          </a:p>
        </p:txBody>
      </p:sp>
      <p:sp>
        <p:nvSpPr>
          <p:cNvPr id="5" name="TextBox 4"/>
          <p:cNvSpPr txBox="1"/>
          <p:nvPr/>
        </p:nvSpPr>
        <p:spPr>
          <a:xfrm>
            <a:off x="2329120" y="2064842"/>
            <a:ext cx="7533761" cy="3915966"/>
          </a:xfrm>
          <a:prstGeom prst="roundRect">
            <a:avLst/>
          </a:prstGeom>
          <a:noFill/>
          <a:ln>
            <a:solidFill>
              <a:schemeClr val="accent1"/>
            </a:solidFill>
          </a:ln>
          <a:effectLst/>
        </p:spPr>
        <p:txBody>
          <a:bodyPr wrap="none" rtlCol="0">
            <a:spAutoFit/>
          </a:bodyPr>
          <a:lstStyle/>
          <a:p>
            <a:pPr algn="ctr"/>
            <a:r>
              <a:rPr lang="en-US" sz="2800" dirty="0">
                <a:latin typeface="Calibri" panose="020F0502020204030204" pitchFamily="34" charset="0"/>
                <a:cs typeface="Calibri" panose="020F0502020204030204" pitchFamily="34" charset="0"/>
              </a:rPr>
              <a:t>“… our forefathers knew true Roman virtue</a:t>
            </a:r>
            <a:r>
              <a:rPr lang="en-US" sz="2800" dirty="0" smtClean="0">
                <a:latin typeface="Calibri" panose="020F0502020204030204" pitchFamily="34" charset="0"/>
                <a:cs typeface="Calibri" panose="020F0502020204030204" pitchFamily="34" charset="0"/>
              </a:rPr>
              <a:t>”</a:t>
            </a:r>
          </a:p>
          <a:p>
            <a:pPr algn="ct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pPr algn="ctr">
              <a:spcAft>
                <a:spcPts val="1200"/>
              </a:spcAft>
            </a:pPr>
            <a:r>
              <a:rPr lang="en-US" sz="2800" dirty="0">
                <a:latin typeface="Calibri" panose="020F0502020204030204" pitchFamily="34" charset="0"/>
                <a:cs typeface="Calibri" panose="020F0502020204030204" pitchFamily="34" charset="0"/>
              </a:rPr>
              <a:t>“Now upon our heads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The gathered weight of centuries of sin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Falls like a breaking flood. We are crushed down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Under our own intolerable age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When crime is king, impiety let loose,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And lawless love gives reign to Lechery.”</a:t>
            </a:r>
          </a:p>
        </p:txBody>
      </p:sp>
    </p:spTree>
    <p:extLst>
      <p:ext uri="{BB962C8B-B14F-4D97-AF65-F5344CB8AC3E}">
        <p14:creationId xmlns:p14="http://schemas.microsoft.com/office/powerpoint/2010/main" val="408486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7" name="Content Placeholder 6"/>
          <p:cNvSpPr>
            <a:spLocks noGrp="1"/>
          </p:cNvSpPr>
          <p:nvPr>
            <p:ph idx="1"/>
          </p:nvPr>
        </p:nvSpPr>
        <p:spPr/>
        <p:txBody>
          <a:bodyPr>
            <a:normAutofit/>
          </a:bodyPr>
          <a:lstStyle/>
          <a:p>
            <a:pPr lvl="0"/>
            <a:r>
              <a:rPr lang="en-US" dirty="0" smtClean="0"/>
              <a:t>Discussion</a:t>
            </a:r>
          </a:p>
          <a:p>
            <a:pPr lvl="1"/>
            <a:r>
              <a:rPr lang="en-US" dirty="0" smtClean="0"/>
              <a:t>Is </a:t>
            </a:r>
            <a:r>
              <a:rPr lang="en-US" i="1" dirty="0" smtClean="0"/>
              <a:t>Octavia</a:t>
            </a:r>
            <a:r>
              <a:rPr lang="en-US" dirty="0" smtClean="0"/>
              <a:t> Tragedy?</a:t>
            </a:r>
          </a:p>
          <a:p>
            <a:pPr lvl="0"/>
            <a:r>
              <a:rPr lang="en-US" dirty="0" smtClean="0"/>
              <a:t>Introduction to Play</a:t>
            </a:r>
          </a:p>
          <a:p>
            <a:pPr lvl="1"/>
            <a:r>
              <a:rPr lang="en-US" dirty="0" smtClean="0"/>
              <a:t>Pseudo-Seneca </a:t>
            </a:r>
            <a:r>
              <a:rPr lang="en-US" i="1" dirty="0" smtClean="0"/>
              <a:t>Octavia</a:t>
            </a:r>
          </a:p>
          <a:p>
            <a:pPr lvl="0"/>
            <a:r>
              <a:rPr lang="en-US" dirty="0" smtClean="0"/>
              <a:t>Genre, Rhetoric, Theme</a:t>
            </a:r>
          </a:p>
          <a:p>
            <a:pPr lvl="1"/>
            <a:r>
              <a:rPr lang="en-US" dirty="0" smtClean="0"/>
              <a:t>Seneca, Pseudo-Seneca. . .</a:t>
            </a:r>
            <a:endParaRPr lang="en-US" i="1" dirty="0" smtClean="0"/>
          </a:p>
        </p:txBody>
      </p:sp>
    </p:spTree>
    <p:extLst>
      <p:ext uri="{BB962C8B-B14F-4D97-AF65-F5344CB8AC3E}">
        <p14:creationId xmlns:p14="http://schemas.microsoft.com/office/powerpoint/2010/main" val="422088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500"/>
                                        <p:tgtEl>
                                          <p:spTgt spid="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fade">
                                      <p:cBhvr>
                                        <p:cTn id="26"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Subtitle 2"/>
          <p:cNvSpPr>
            <a:spLocks noGrp="1"/>
          </p:cNvSpPr>
          <p:nvPr>
            <p:ph type="body" idx="1"/>
          </p:nvPr>
        </p:nvSpPr>
        <p:spPr/>
        <p:txBody>
          <a:bodyPr/>
          <a:lstStyle/>
          <a:p>
            <a:r>
              <a:rPr lang="en-US" dirty="0" smtClean="0"/>
              <a:t>Is </a:t>
            </a:r>
            <a:r>
              <a:rPr lang="en-US" i="1" dirty="0" smtClean="0"/>
              <a:t>Octavia</a:t>
            </a:r>
            <a:r>
              <a:rPr lang="en-US" dirty="0" smtClean="0"/>
              <a:t> Tragedy?</a:t>
            </a:r>
            <a:endParaRPr lang="en-US" dirty="0"/>
          </a:p>
        </p:txBody>
      </p:sp>
    </p:spTree>
    <p:extLst>
      <p:ext uri="{BB962C8B-B14F-4D97-AF65-F5344CB8AC3E}">
        <p14:creationId xmlns:p14="http://schemas.microsoft.com/office/powerpoint/2010/main" val="46643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Is </a:t>
            </a:r>
            <a:r>
              <a:rPr lang="en-US" i="1" dirty="0" smtClean="0"/>
              <a:t>Octavia</a:t>
            </a:r>
            <a:r>
              <a:rPr lang="en-US" dirty="0" smtClean="0"/>
              <a:t> Tragedy?</a:t>
            </a:r>
            <a:endParaRPr lang="en-US" dirty="0"/>
          </a:p>
        </p:txBody>
      </p:sp>
      <p:sp>
        <p:nvSpPr>
          <p:cNvPr id="5" name="Content Placeholder 4"/>
          <p:cNvSpPr>
            <a:spLocks noGrp="1"/>
          </p:cNvSpPr>
          <p:nvPr>
            <p:ph idx="1"/>
          </p:nvPr>
        </p:nvSpPr>
        <p:spPr/>
        <p:txBody>
          <a:bodyPr/>
          <a:lstStyle/>
          <a:p>
            <a:r>
              <a:rPr lang="en-US" smtClean="0"/>
              <a:t>Why/Why not </a:t>
            </a:r>
            <a:r>
              <a:rPr lang="en-US" dirty="0" smtClean="0"/>
              <a:t>tragic?</a:t>
            </a:r>
          </a:p>
          <a:p>
            <a:r>
              <a:rPr lang="en-US" dirty="0" smtClean="0"/>
              <a:t>How like/unlike. . .</a:t>
            </a:r>
          </a:p>
          <a:p>
            <a:pPr lvl="1"/>
            <a:r>
              <a:rPr lang="en-US" dirty="0" smtClean="0"/>
              <a:t>Athenian tragedy?</a:t>
            </a:r>
          </a:p>
          <a:p>
            <a:pPr lvl="1"/>
            <a:r>
              <a:rPr lang="en-US" dirty="0" smtClean="0"/>
              <a:t>Tragedy by the real Seneca?</a:t>
            </a:r>
            <a:endParaRPr lang="en-US" dirty="0"/>
          </a:p>
        </p:txBody>
      </p:sp>
      <p:pic>
        <p:nvPicPr>
          <p:cNvPr id="6" name="Picture 4" descr="mask"/>
          <p:cNvPicPr>
            <a:picLocks noChangeAspect="1" noChangeArrowheads="1"/>
          </p:cNvPicPr>
          <p:nvPr/>
        </p:nvPicPr>
        <p:blipFill>
          <a:blip r:embed="rId3" cstate="print"/>
          <a:srcRect/>
          <a:stretch>
            <a:fillRect/>
          </a:stretch>
        </p:blipFill>
        <p:spPr bwMode="auto">
          <a:xfrm>
            <a:off x="7403362" y="1620033"/>
            <a:ext cx="2350238" cy="3532508"/>
          </a:xfrm>
          <a:prstGeom prst="rect">
            <a:avLst/>
          </a:prstGeom>
          <a:noFill/>
        </p:spPr>
      </p:pic>
    </p:spTree>
    <p:extLst>
      <p:ext uri="{BB962C8B-B14F-4D97-AF65-F5344CB8AC3E}">
        <p14:creationId xmlns:p14="http://schemas.microsoft.com/office/powerpoint/2010/main" val="424935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Trope of Decline as a </a:t>
            </a:r>
            <a:r>
              <a:rPr lang="en-US" i="1" u="sng" dirty="0" smtClean="0"/>
              <a:t>Roman</a:t>
            </a:r>
            <a:r>
              <a:rPr lang="en-US" dirty="0" smtClean="0"/>
              <a:t> Tragedy</a:t>
            </a:r>
            <a:endParaRPr lang="en-US" dirty="0"/>
          </a:p>
        </p:txBody>
      </p:sp>
      <p:sp>
        <p:nvSpPr>
          <p:cNvPr id="5" name="TextBox 4"/>
          <p:cNvSpPr txBox="1"/>
          <p:nvPr/>
        </p:nvSpPr>
        <p:spPr>
          <a:xfrm>
            <a:off x="1714355" y="1951434"/>
            <a:ext cx="8763290" cy="4450013"/>
          </a:xfrm>
          <a:prstGeom prst="roundRect">
            <a:avLst/>
          </a:prstGeom>
          <a:noFill/>
          <a:ln>
            <a:solidFill>
              <a:schemeClr val="accent1"/>
            </a:solidFill>
          </a:ln>
          <a:effectLst/>
        </p:spPr>
        <p:txBody>
          <a:bodyPr wrap="square" rtlCol="0">
            <a:spAutoFit/>
          </a:bodyPr>
          <a:lstStyle/>
          <a:p>
            <a:pPr algn="ctr">
              <a:lnSpc>
                <a:spcPct val="114000"/>
              </a:lnSpc>
            </a:pPr>
            <a:r>
              <a:rPr lang="en-US" sz="2800" dirty="0">
                <a:latin typeface="Calibri" panose="020F0502020204030204" pitchFamily="34" charset="0"/>
                <a:cs typeface="Calibri" panose="020F0502020204030204" pitchFamily="34" charset="0"/>
              </a:rPr>
              <a:t>“Is all this glory doomed to age with time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and perish in blind chaos? Then must come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Once more upon the world a day of death,</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When skies must fall and our unworthy race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Be blotted out, until a brighter dawn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Bring in a new and better generation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Like that which walked upon a younger world</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When Saturn was ruler of the sky.” (p. 272)</a:t>
            </a:r>
          </a:p>
        </p:txBody>
      </p:sp>
    </p:spTree>
    <p:extLst>
      <p:ext uri="{BB962C8B-B14F-4D97-AF65-F5344CB8AC3E}">
        <p14:creationId xmlns:p14="http://schemas.microsoft.com/office/powerpoint/2010/main" val="251939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“Our Women” as Tragic?</a:t>
            </a:r>
            <a:endParaRPr lang="en-US" dirty="0"/>
          </a:p>
        </p:txBody>
      </p:sp>
      <p:sp>
        <p:nvSpPr>
          <p:cNvPr id="2" name="Content Placeholder 1"/>
          <p:cNvSpPr>
            <a:spLocks noGrp="1"/>
          </p:cNvSpPr>
          <p:nvPr>
            <p:ph idx="1"/>
          </p:nvPr>
        </p:nvSpPr>
        <p:spPr/>
        <p:txBody>
          <a:bodyPr/>
          <a:lstStyle/>
          <a:p>
            <a:pPr lvl="1"/>
            <a:r>
              <a:rPr lang="en-US" dirty="0"/>
              <a:t>Good women as “fungible” women</a:t>
            </a:r>
          </a:p>
          <a:p>
            <a:pPr lvl="1"/>
            <a:r>
              <a:rPr lang="en-US" dirty="0" smtClean="0"/>
              <a:t>Independent women as “bad” women</a:t>
            </a:r>
          </a:p>
          <a:p>
            <a:pPr lvl="1"/>
            <a:r>
              <a:rPr lang="en-US" dirty="0" smtClean="0"/>
              <a:t>Octavia, Agrippina, Poppaea as</a:t>
            </a:r>
          </a:p>
          <a:p>
            <a:pPr lvl="2"/>
            <a:r>
              <a:rPr lang="en-US" dirty="0" smtClean="0"/>
              <a:t>Exemplary?</a:t>
            </a:r>
          </a:p>
          <a:p>
            <a:pPr lvl="2"/>
            <a:r>
              <a:rPr lang="en-US" dirty="0" smtClean="0"/>
              <a:t>Deviant?</a:t>
            </a:r>
          </a:p>
          <a:p>
            <a:pPr lvl="2"/>
            <a:endParaRPr lang="en-US" dirty="0" smtClean="0"/>
          </a:p>
        </p:txBody>
      </p:sp>
      <p:sp>
        <p:nvSpPr>
          <p:cNvPr id="3" name="TextBox 2"/>
          <p:cNvSpPr txBox="1"/>
          <p:nvPr/>
        </p:nvSpPr>
        <p:spPr>
          <a:xfrm>
            <a:off x="2798424" y="5105400"/>
            <a:ext cx="6595153" cy="78319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lnSpc>
                <a:spcPct val="125000"/>
              </a:lnSpc>
            </a:pPr>
            <a:r>
              <a:rPr lang="en-US" sz="3200" dirty="0" smtClean="0">
                <a:solidFill>
                  <a:srgbClr val="737373"/>
                </a:solidFill>
                <a:latin typeface="Calibri" panose="020F0502020204030204" pitchFamily="34" charset="0"/>
                <a:cs typeface="Calibri" panose="020F0502020204030204" pitchFamily="34" charset="0"/>
              </a:rPr>
              <a:t>Rome’s tragedy as lapse in patriarchy?</a:t>
            </a:r>
          </a:p>
        </p:txBody>
      </p:sp>
    </p:spTree>
    <p:extLst>
      <p:ext uri="{BB962C8B-B14F-4D97-AF65-F5344CB8AC3E}">
        <p14:creationId xmlns:p14="http://schemas.microsoft.com/office/powerpoint/2010/main" val="414932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Introduction to Play</a:t>
            </a:r>
            <a:endParaRPr lang="en-US" dirty="0"/>
          </a:p>
        </p:txBody>
      </p:sp>
      <p:sp>
        <p:nvSpPr>
          <p:cNvPr id="8" name="Subtitle 7"/>
          <p:cNvSpPr>
            <a:spLocks noGrp="1"/>
          </p:cNvSpPr>
          <p:nvPr>
            <p:ph type="body" idx="1"/>
          </p:nvPr>
        </p:nvSpPr>
        <p:spPr/>
        <p:txBody>
          <a:bodyPr/>
          <a:lstStyle/>
          <a:p>
            <a:r>
              <a:rPr lang="en-US" dirty="0" smtClean="0"/>
              <a:t>Pseudo-Seneca </a:t>
            </a:r>
            <a:r>
              <a:rPr lang="en-US" i="1" dirty="0" smtClean="0"/>
              <a:t>Octavia</a:t>
            </a:r>
            <a:endParaRPr lang="en-US" i="1" dirty="0"/>
          </a:p>
        </p:txBody>
      </p:sp>
    </p:spTree>
    <p:extLst>
      <p:ext uri="{BB962C8B-B14F-4D97-AF65-F5344CB8AC3E}">
        <p14:creationId xmlns:p14="http://schemas.microsoft.com/office/powerpoint/2010/main" val="306433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Play Facts</a:t>
            </a:r>
            <a:endParaRPr lang="en-US" dirty="0"/>
          </a:p>
        </p:txBody>
      </p:sp>
      <p:sp>
        <p:nvSpPr>
          <p:cNvPr id="11" name="Content Placeholder 10"/>
          <p:cNvSpPr>
            <a:spLocks noGrp="1"/>
          </p:cNvSpPr>
          <p:nvPr>
            <p:ph idx="1"/>
          </p:nvPr>
        </p:nvSpPr>
        <p:spPr/>
        <p:txBody>
          <a:bodyPr/>
          <a:lstStyle/>
          <a:p>
            <a:r>
              <a:rPr lang="en-US" dirty="0" smtClean="0"/>
              <a:t>Author (anon.)</a:t>
            </a:r>
          </a:p>
          <a:p>
            <a:r>
              <a:rPr lang="en-US" dirty="0" smtClean="0"/>
              <a:t>Genre (</a:t>
            </a:r>
            <a:r>
              <a:rPr lang="en-US" i="1" dirty="0" smtClean="0"/>
              <a:t>praetexta</a:t>
            </a:r>
            <a:r>
              <a:rPr lang="en-US" dirty="0" smtClean="0"/>
              <a:t>)</a:t>
            </a:r>
          </a:p>
          <a:p>
            <a:r>
              <a:rPr lang="en-US" dirty="0" smtClean="0"/>
              <a:t>Composition date, context</a:t>
            </a:r>
          </a:p>
          <a:p>
            <a:pPr lvl="1"/>
            <a:r>
              <a:rPr lang="en-US" dirty="0" smtClean="0"/>
              <a:t>Flavian emperors, 69–96 CE</a:t>
            </a:r>
          </a:p>
          <a:p>
            <a:r>
              <a:rPr lang="en-US" dirty="0" smtClean="0"/>
              <a:t>Setting (Rome, 62 CE)</a:t>
            </a:r>
          </a:p>
          <a:p>
            <a:r>
              <a:rPr lang="en-US" dirty="0" smtClean="0"/>
              <a:t>Characters</a:t>
            </a:r>
          </a:p>
        </p:txBody>
      </p:sp>
      <p:grpSp>
        <p:nvGrpSpPr>
          <p:cNvPr id="7" name="Group 6"/>
          <p:cNvGrpSpPr/>
          <p:nvPr/>
        </p:nvGrpSpPr>
        <p:grpSpPr>
          <a:xfrm>
            <a:off x="8305800" y="2133600"/>
            <a:ext cx="2209254" cy="3447722"/>
            <a:chOff x="5588446" y="1787046"/>
            <a:chExt cx="2209254" cy="3447722"/>
          </a:xfrm>
        </p:grpSpPr>
        <p:pic>
          <p:nvPicPr>
            <p:cNvPr id="4" name="Picture 3" descr="nero.jpg"/>
            <p:cNvPicPr>
              <a:picLocks noChangeAspect="1"/>
            </p:cNvPicPr>
            <p:nvPr/>
          </p:nvPicPr>
          <p:blipFill>
            <a:blip r:embed="rId3" cstate="print"/>
            <a:stretch>
              <a:fillRect/>
            </a:stretch>
          </p:blipFill>
          <p:spPr>
            <a:xfrm>
              <a:off x="5588446" y="1787046"/>
              <a:ext cx="2209254" cy="2986057"/>
            </a:xfrm>
            <a:prstGeom prst="rect">
              <a:avLst/>
            </a:prstGeom>
          </p:spPr>
        </p:pic>
        <p:sp>
          <p:nvSpPr>
            <p:cNvPr id="5" name="TextBox 4"/>
            <p:cNvSpPr txBox="1"/>
            <p:nvPr/>
          </p:nvSpPr>
          <p:spPr>
            <a:xfrm>
              <a:off x="5664714" y="4773103"/>
              <a:ext cx="2056717" cy="461665"/>
            </a:xfrm>
            <a:prstGeom prst="rect">
              <a:avLst/>
            </a:prstGeom>
            <a:noFill/>
          </p:spPr>
          <p:txBody>
            <a:bodyPr wrap="none" rtlCol="0">
              <a:spAutoFit/>
            </a:bodyPr>
            <a:lstStyle/>
            <a:p>
              <a:r>
                <a:rPr lang="en-US" dirty="0">
                  <a:latin typeface="+mn-lt"/>
                </a:rPr>
                <a:t>Nero, ca. 55 CE</a:t>
              </a:r>
            </a:p>
          </p:txBody>
        </p:sp>
      </p:grpSp>
    </p:spTree>
    <p:extLst>
      <p:ext uri="{BB962C8B-B14F-4D97-AF65-F5344CB8AC3E}">
        <p14:creationId xmlns:p14="http://schemas.microsoft.com/office/powerpoint/2010/main" val="115737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fade">
                                      <p:cBhvr>
                                        <p:cTn id="20" dur="500"/>
                                        <p:tgtEl>
                                          <p:spTgt spid="11">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Effect transition="in" filter="fade">
                                      <p:cBhvr>
                                        <p:cTn id="25" dur="500"/>
                                        <p:tgtEl>
                                          <p:spTgt spid="1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xEl>
                                              <p:pRg st="5" end="5"/>
                                            </p:txEl>
                                          </p:spTgt>
                                        </p:tgtEl>
                                        <p:attrNameLst>
                                          <p:attrName>style.visibility</p:attrName>
                                        </p:attrNameLst>
                                      </p:cBhvr>
                                      <p:to>
                                        <p:strVal val="visible"/>
                                      </p:to>
                                    </p:set>
                                    <p:animEffect transition="in" filter="fade">
                                      <p:cBhvr>
                                        <p:cTn id="30"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Group 14"/>
          <p:cNvGrpSpPr/>
          <p:nvPr/>
        </p:nvGrpSpPr>
        <p:grpSpPr>
          <a:xfrm>
            <a:off x="1651072" y="1600201"/>
            <a:ext cx="9482205" cy="2505533"/>
            <a:chOff x="127071" y="2613761"/>
            <a:chExt cx="9482205" cy="2505533"/>
          </a:xfrm>
          <a:effectLst/>
        </p:grpSpPr>
        <p:sp>
          <p:nvSpPr>
            <p:cNvPr id="7" name="Rounded Rectangle 6"/>
            <p:cNvSpPr/>
            <p:nvPr/>
          </p:nvSpPr>
          <p:spPr>
            <a:xfrm>
              <a:off x="6261849" y="4676201"/>
              <a:ext cx="2287272" cy="442674"/>
            </a:xfrm>
            <a:prstGeom prst="roundRect">
              <a:avLst/>
            </a:prstGeom>
            <a:ln>
              <a:solidFill>
                <a:schemeClr val="accent1"/>
              </a:solidFill>
            </a:ln>
            <a:effectLst/>
          </p:spPr>
          <p:txBody>
            <a:bodyPr wrap="none" rtlCol="0" anchor="ctr" anchorCtr="0">
              <a:spAutoFit/>
            </a:bodyPr>
            <a:lstStyle/>
            <a:p>
              <a:r>
                <a:rPr lang="en-US" sz="2000" b="1" dirty="0">
                  <a:latin typeface="+mn-lt"/>
                </a:rPr>
                <a:t>Poppaea Sabina</a:t>
              </a:r>
            </a:p>
          </p:txBody>
        </p:sp>
        <p:sp>
          <p:nvSpPr>
            <p:cNvPr id="8" name="Rounded Rectangle 7"/>
            <p:cNvSpPr/>
            <p:nvPr/>
          </p:nvSpPr>
          <p:spPr>
            <a:xfrm>
              <a:off x="7075340" y="3684907"/>
              <a:ext cx="1554269" cy="340519"/>
            </a:xfrm>
            <a:prstGeom prst="roundRect">
              <a:avLst/>
            </a:prstGeom>
            <a:ln>
              <a:solidFill>
                <a:schemeClr val="accent1"/>
              </a:solidFill>
            </a:ln>
            <a:effectLst/>
          </p:spPr>
          <p:txBody>
            <a:bodyPr wrap="none" rtlCol="0" anchor="ctr" anchorCtr="0">
              <a:spAutoFit/>
            </a:bodyPr>
            <a:lstStyle/>
            <a:p>
              <a:r>
                <a:rPr lang="en-US" sz="1400" dirty="0" err="1">
                  <a:latin typeface="+mn-lt"/>
                </a:rPr>
                <a:t>Rufrius</a:t>
              </a:r>
              <a:r>
                <a:rPr lang="en-US" sz="1400" dirty="0">
                  <a:latin typeface="+mn-lt"/>
                </a:rPr>
                <a:t> </a:t>
              </a:r>
              <a:r>
                <a:rPr lang="en-US" sz="1400" dirty="0" err="1">
                  <a:latin typeface="+mn-lt"/>
                </a:rPr>
                <a:t>Crispinus</a:t>
              </a:r>
              <a:endParaRPr lang="en-US" sz="1400" dirty="0">
                <a:latin typeface="+mn-lt"/>
              </a:endParaRPr>
            </a:p>
          </p:txBody>
        </p:sp>
        <p:grpSp>
          <p:nvGrpSpPr>
            <p:cNvPr id="9" name="Group 8"/>
            <p:cNvGrpSpPr/>
            <p:nvPr/>
          </p:nvGrpSpPr>
          <p:grpSpPr>
            <a:xfrm>
              <a:off x="382044" y="2632632"/>
              <a:ext cx="3292872" cy="408623"/>
              <a:chOff x="304800" y="1545372"/>
              <a:chExt cx="3292872" cy="408623"/>
            </a:xfrm>
          </p:grpSpPr>
          <p:sp>
            <p:nvSpPr>
              <p:cNvPr id="3" name="Rounded Rectangle 2"/>
              <p:cNvSpPr/>
              <p:nvPr/>
            </p:nvSpPr>
            <p:spPr>
              <a:xfrm>
                <a:off x="2411343" y="1545372"/>
                <a:ext cx="1186329" cy="408623"/>
              </a:xfrm>
              <a:prstGeom prst="roundRect">
                <a:avLst/>
              </a:prstGeom>
              <a:ln>
                <a:solidFill>
                  <a:schemeClr val="accent1"/>
                </a:solidFill>
              </a:ln>
              <a:effectLst/>
            </p:spPr>
            <p:txBody>
              <a:bodyPr wrap="none" rtlCol="0" anchor="ctr" anchorCtr="0">
                <a:spAutoFit/>
              </a:bodyPr>
              <a:lstStyle/>
              <a:p>
                <a:r>
                  <a:rPr lang="en-US" sz="1800" dirty="0">
                    <a:latin typeface="+mn-lt"/>
                  </a:rPr>
                  <a:t>Claudius</a:t>
                </a:r>
              </a:p>
            </p:txBody>
          </p:sp>
          <p:sp>
            <p:nvSpPr>
              <p:cNvPr id="4" name="Rounded Rectangle 3"/>
              <p:cNvSpPr/>
              <p:nvPr/>
            </p:nvSpPr>
            <p:spPr>
              <a:xfrm>
                <a:off x="304800" y="1545372"/>
                <a:ext cx="1311692" cy="408623"/>
              </a:xfrm>
              <a:prstGeom prst="roundRect">
                <a:avLst/>
              </a:prstGeom>
              <a:ln>
                <a:solidFill>
                  <a:schemeClr val="accent1"/>
                </a:solidFill>
              </a:ln>
              <a:effectLst/>
            </p:spPr>
            <p:txBody>
              <a:bodyPr wrap="none" rtlCol="0" anchor="ctr" anchorCtr="0">
                <a:spAutoFit/>
              </a:bodyPr>
              <a:lstStyle/>
              <a:p>
                <a:r>
                  <a:rPr lang="en-US" sz="1800" dirty="0">
                    <a:latin typeface="+mn-lt"/>
                  </a:rPr>
                  <a:t>Messalina</a:t>
                </a:r>
              </a:p>
            </p:txBody>
          </p:sp>
        </p:grpSp>
        <p:sp>
          <p:nvSpPr>
            <p:cNvPr id="5" name="Rounded Rectangle 4"/>
            <p:cNvSpPr/>
            <p:nvPr/>
          </p:nvSpPr>
          <p:spPr>
            <a:xfrm>
              <a:off x="4162696" y="2613761"/>
              <a:ext cx="1451901" cy="442674"/>
            </a:xfrm>
            <a:prstGeom prst="roundRect">
              <a:avLst/>
            </a:prstGeom>
            <a:ln>
              <a:solidFill>
                <a:schemeClr val="accent1"/>
              </a:solidFill>
            </a:ln>
            <a:effectLst/>
          </p:spPr>
          <p:txBody>
            <a:bodyPr wrap="none" rtlCol="0" anchor="ctr" anchorCtr="0">
              <a:spAutoFit/>
            </a:bodyPr>
            <a:lstStyle/>
            <a:p>
              <a:r>
                <a:rPr lang="en-US" sz="2000" b="1" dirty="0">
                  <a:latin typeface="+mn-lt"/>
                </a:rPr>
                <a:t>Agrippina</a:t>
              </a:r>
            </a:p>
          </p:txBody>
        </p:sp>
        <p:sp>
          <p:nvSpPr>
            <p:cNvPr id="6" name="Rounded Rectangle 5"/>
            <p:cNvSpPr/>
            <p:nvPr/>
          </p:nvSpPr>
          <p:spPr>
            <a:xfrm>
              <a:off x="5912284" y="2630786"/>
              <a:ext cx="3696992" cy="408623"/>
            </a:xfrm>
            <a:prstGeom prst="roundRect">
              <a:avLst/>
            </a:prstGeom>
            <a:ln>
              <a:solidFill>
                <a:schemeClr val="accent1"/>
              </a:solidFill>
            </a:ln>
            <a:effectLst/>
          </p:spPr>
          <p:txBody>
            <a:bodyPr wrap="none" rtlCol="0" anchor="ctr" anchorCtr="0">
              <a:spAutoFit/>
            </a:bodyPr>
            <a:lstStyle/>
            <a:p>
              <a:r>
                <a:rPr lang="en-US" sz="1800" dirty="0">
                  <a:latin typeface="+mn-lt"/>
                </a:rPr>
                <a:t>Gnaeus Domitius </a:t>
              </a:r>
              <a:r>
                <a:rPr lang="en-US" sz="1800" dirty="0" err="1">
                  <a:latin typeface="+mn-lt"/>
                </a:rPr>
                <a:t>Ahenobarbus</a:t>
              </a:r>
              <a:endParaRPr lang="en-US" sz="1800" dirty="0">
                <a:latin typeface="+mn-lt"/>
              </a:endParaRPr>
            </a:p>
          </p:txBody>
        </p:sp>
        <p:cxnSp>
          <p:nvCxnSpPr>
            <p:cNvPr id="11" name="Straight Connector 10"/>
            <p:cNvCxnSpPr>
              <a:stCxn id="4" idx="3"/>
            </p:cNvCxnSpPr>
            <p:nvPr/>
          </p:nvCxnSpPr>
          <p:spPr>
            <a:xfrm>
              <a:off x="1693736" y="2836944"/>
              <a:ext cx="7948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1715544" y="3116933"/>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12940" y="3396159"/>
              <a:ext cx="25908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127071" y="4690513"/>
              <a:ext cx="1352930" cy="408623"/>
            </a:xfrm>
            <a:prstGeom prst="roundRect">
              <a:avLst/>
            </a:prstGeom>
            <a:ln>
              <a:solidFill>
                <a:schemeClr val="accent1"/>
              </a:solidFill>
            </a:ln>
            <a:effectLst/>
          </p:spPr>
          <p:txBody>
            <a:bodyPr wrap="none" rtlCol="0" anchor="ctr" anchorCtr="0">
              <a:spAutoFit/>
            </a:bodyPr>
            <a:lstStyle/>
            <a:p>
              <a:r>
                <a:rPr lang="en-US" sz="1800" dirty="0" err="1">
                  <a:latin typeface="+mn-lt"/>
                </a:rPr>
                <a:t>Brittanicus</a:t>
              </a:r>
              <a:endParaRPr lang="en-US" sz="1800" dirty="0">
                <a:latin typeface="+mn-lt"/>
              </a:endParaRPr>
            </a:p>
          </p:txBody>
        </p:sp>
        <p:cxnSp>
          <p:nvCxnSpPr>
            <p:cNvPr id="21" name="Straight Connector 20"/>
            <p:cNvCxnSpPr/>
            <p:nvPr/>
          </p:nvCxnSpPr>
          <p:spPr>
            <a:xfrm rot="5400000">
              <a:off x="76155" y="4030243"/>
              <a:ext cx="1283434" cy="12053"/>
            </a:xfrm>
            <a:prstGeom prst="line">
              <a:avLst/>
            </a:prstGeom>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2832938" y="3390942"/>
              <a:ext cx="1219319" cy="1728352"/>
              <a:chOff x="300593" y="361171"/>
              <a:chExt cx="1219319" cy="1728352"/>
            </a:xfrm>
          </p:grpSpPr>
          <p:sp>
            <p:nvSpPr>
              <p:cNvPr id="26" name="Rounded Rectangle 25"/>
              <p:cNvSpPr/>
              <p:nvPr/>
            </p:nvSpPr>
            <p:spPr>
              <a:xfrm>
                <a:off x="300593" y="1646849"/>
                <a:ext cx="1219319" cy="442674"/>
              </a:xfrm>
              <a:prstGeom prst="roundRect">
                <a:avLst/>
              </a:prstGeom>
              <a:ln>
                <a:solidFill>
                  <a:schemeClr val="accent1"/>
                </a:solidFill>
              </a:ln>
              <a:effectLst/>
            </p:spPr>
            <p:txBody>
              <a:bodyPr wrap="none" rtlCol="0" anchor="ctr" anchorCtr="0">
                <a:spAutoFit/>
              </a:bodyPr>
              <a:lstStyle/>
              <a:p>
                <a:r>
                  <a:rPr lang="en-US" sz="2000" b="1" dirty="0">
                    <a:latin typeface="+mn-lt"/>
                  </a:rPr>
                  <a:t>Octavia</a:t>
                </a:r>
              </a:p>
            </p:txBody>
          </p:sp>
          <p:cxnSp>
            <p:nvCxnSpPr>
              <p:cNvPr id="27" name="Straight Connector 26"/>
              <p:cNvCxnSpPr/>
              <p:nvPr/>
            </p:nvCxnSpPr>
            <p:spPr>
              <a:xfrm rot="16200000" flipH="1">
                <a:off x="135676" y="1000021"/>
                <a:ext cx="1290175" cy="1247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0" name="Straight Connector 29"/>
            <p:cNvCxnSpPr>
              <a:stCxn id="3" idx="3"/>
              <a:endCxn id="5" idx="1"/>
            </p:cNvCxnSpPr>
            <p:nvPr/>
          </p:nvCxnSpPr>
          <p:spPr>
            <a:xfrm flipV="1">
              <a:off x="3674916" y="2835098"/>
              <a:ext cx="487780" cy="18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5" idx="3"/>
              <a:endCxn id="6" idx="1"/>
            </p:cNvCxnSpPr>
            <p:nvPr/>
          </p:nvCxnSpPr>
          <p:spPr>
            <a:xfrm>
              <a:off x="5614597" y="2835098"/>
              <a:ext cx="2976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a:endCxn id="42" idx="0"/>
            </p:cNvCxnSpPr>
            <p:nvPr/>
          </p:nvCxnSpPr>
          <p:spPr>
            <a:xfrm>
              <a:off x="5676900" y="2823933"/>
              <a:ext cx="38398" cy="1852268"/>
            </a:xfrm>
            <a:prstGeom prst="line">
              <a:avLst/>
            </a:prstGeom>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5305083" y="4676201"/>
              <a:ext cx="820429" cy="442674"/>
            </a:xfrm>
            <a:prstGeom prst="roundRect">
              <a:avLst/>
            </a:prstGeom>
            <a:ln>
              <a:solidFill>
                <a:schemeClr val="accent1"/>
              </a:solidFill>
            </a:ln>
            <a:effectLst/>
          </p:spPr>
          <p:txBody>
            <a:bodyPr wrap="none" rtlCol="0" anchor="ctr" anchorCtr="0">
              <a:spAutoFit/>
            </a:bodyPr>
            <a:lstStyle/>
            <a:p>
              <a:r>
                <a:rPr lang="en-US" sz="2000" b="1" dirty="0">
                  <a:latin typeface="+mn-lt"/>
                </a:rPr>
                <a:t>Nero</a:t>
              </a:r>
            </a:p>
          </p:txBody>
        </p:sp>
        <p:cxnSp>
          <p:nvCxnSpPr>
            <p:cNvPr id="45" name="Straight Connector 44"/>
            <p:cNvCxnSpPr>
              <a:stCxn id="26" idx="3"/>
            </p:cNvCxnSpPr>
            <p:nvPr/>
          </p:nvCxnSpPr>
          <p:spPr>
            <a:xfrm flipV="1">
              <a:off x="4052257" y="4897538"/>
              <a:ext cx="1245742" cy="4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505200" y="3041255"/>
              <a:ext cx="1828800" cy="1676400"/>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2" idx="3"/>
              <a:endCxn id="7" idx="1"/>
            </p:cNvCxnSpPr>
            <p:nvPr/>
          </p:nvCxnSpPr>
          <p:spPr>
            <a:xfrm>
              <a:off x="6125512" y="4897538"/>
              <a:ext cx="1363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Elbow Connector 51"/>
            <p:cNvCxnSpPr>
              <a:stCxn id="8" idx="3"/>
              <a:endCxn id="7" idx="3"/>
            </p:cNvCxnSpPr>
            <p:nvPr/>
          </p:nvCxnSpPr>
          <p:spPr>
            <a:xfrm flipH="1">
              <a:off x="8549121" y="3855167"/>
              <a:ext cx="80488" cy="1042371"/>
            </a:xfrm>
            <a:prstGeom prst="bentConnector3">
              <a:avLst>
                <a:gd name="adj1" fmla="val -284017"/>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rot="2580000">
              <a:off x="3979531" y="3575136"/>
              <a:ext cx="1109599" cy="338554"/>
            </a:xfrm>
            <a:prstGeom prst="rect">
              <a:avLst/>
            </a:prstGeom>
            <a:noFill/>
          </p:spPr>
          <p:txBody>
            <a:bodyPr wrap="none" rtlCol="0">
              <a:spAutoFit/>
            </a:bodyPr>
            <a:lstStyle/>
            <a:p>
              <a:r>
                <a:rPr lang="en-US" sz="1600" dirty="0">
                  <a:latin typeface="+mn-lt"/>
                </a:rPr>
                <a:t>adoption</a:t>
              </a:r>
              <a:endParaRPr lang="en-US" dirty="0">
                <a:latin typeface="+mn-lt"/>
              </a:endParaRPr>
            </a:p>
          </p:txBody>
        </p:sp>
      </p:grpSp>
      <p:sp>
        <p:nvSpPr>
          <p:cNvPr id="64" name="Title 63"/>
          <p:cNvSpPr>
            <a:spLocks noGrp="1"/>
          </p:cNvSpPr>
          <p:nvPr>
            <p:ph type="title"/>
          </p:nvPr>
        </p:nvSpPr>
        <p:spPr>
          <a:xfrm>
            <a:off x="3726922" y="274639"/>
            <a:ext cx="4738156" cy="769441"/>
          </a:xfrm>
          <a:effectLst/>
        </p:spPr>
        <p:txBody>
          <a:bodyPr>
            <a:normAutofit fontScale="90000"/>
          </a:bodyPr>
          <a:lstStyle/>
          <a:p>
            <a:r>
              <a:rPr lang="en-US" i="1" dirty="0" smtClean="0"/>
              <a:t>Octavia:</a:t>
            </a:r>
            <a:r>
              <a:rPr lang="en-US" dirty="0" smtClean="0"/>
              <a:t> Characters</a:t>
            </a:r>
            <a:endParaRPr lang="en-US" dirty="0"/>
          </a:p>
        </p:txBody>
      </p:sp>
      <p:grpSp>
        <p:nvGrpSpPr>
          <p:cNvPr id="18" name="Group 17"/>
          <p:cNvGrpSpPr/>
          <p:nvPr/>
        </p:nvGrpSpPr>
        <p:grpSpPr>
          <a:xfrm>
            <a:off x="3014720" y="4486734"/>
            <a:ext cx="5976881" cy="1323439"/>
            <a:chOff x="533400" y="5410200"/>
            <a:chExt cx="5976881" cy="1323439"/>
          </a:xfrm>
          <a:effectLst/>
        </p:grpSpPr>
        <p:sp>
          <p:nvSpPr>
            <p:cNvPr id="17" name="TextBox 16"/>
            <p:cNvSpPr txBox="1"/>
            <p:nvPr/>
          </p:nvSpPr>
          <p:spPr>
            <a:xfrm>
              <a:off x="533400" y="5410200"/>
              <a:ext cx="3343223" cy="1015663"/>
            </a:xfrm>
            <a:prstGeom prst="rect">
              <a:avLst/>
            </a:prstGeom>
            <a:noFill/>
            <a:ln>
              <a:noFill/>
            </a:ln>
            <a:effectLst/>
          </p:spPr>
          <p:style>
            <a:lnRef idx="2">
              <a:schemeClr val="accent1"/>
            </a:lnRef>
            <a:fillRef idx="1001">
              <a:schemeClr val="lt1"/>
            </a:fillRef>
            <a:effectRef idx="0">
              <a:schemeClr val="accent1"/>
            </a:effectRef>
            <a:fontRef idx="minor">
              <a:schemeClr val="dk1"/>
            </a:fontRef>
          </p:style>
          <p:txBody>
            <a:bodyPr wrap="none" rtlCol="0">
              <a:spAutoFit/>
            </a:bodyPr>
            <a:lstStyle/>
            <a:p>
              <a:pPr algn="l"/>
              <a:r>
                <a:rPr lang="en-US" sz="2000" dirty="0"/>
                <a:t>Seneca (minister, philosopher)</a:t>
              </a:r>
            </a:p>
            <a:p>
              <a:pPr algn="l"/>
              <a:r>
                <a:rPr lang="en-US" sz="2000" dirty="0"/>
                <a:t>Octavia’s nurse</a:t>
              </a:r>
            </a:p>
            <a:p>
              <a:pPr algn="l"/>
              <a:r>
                <a:rPr lang="en-US" sz="2000" dirty="0"/>
                <a:t>Prefect</a:t>
              </a:r>
            </a:p>
          </p:txBody>
        </p:sp>
        <p:sp>
          <p:nvSpPr>
            <p:cNvPr id="33" name="TextBox 32"/>
            <p:cNvSpPr txBox="1"/>
            <p:nvPr/>
          </p:nvSpPr>
          <p:spPr>
            <a:xfrm>
              <a:off x="4627521" y="5410200"/>
              <a:ext cx="1882760" cy="1323439"/>
            </a:xfrm>
            <a:prstGeom prst="rect">
              <a:avLst/>
            </a:prstGeom>
            <a:noFill/>
            <a:ln>
              <a:noFill/>
            </a:ln>
            <a:effectLst/>
          </p:spPr>
          <p:style>
            <a:lnRef idx="2">
              <a:schemeClr val="accent1"/>
            </a:lnRef>
            <a:fillRef idx="1001">
              <a:schemeClr val="lt1"/>
            </a:fillRef>
            <a:effectRef idx="0">
              <a:schemeClr val="accent1"/>
            </a:effectRef>
            <a:fontRef idx="minor">
              <a:schemeClr val="dk1"/>
            </a:fontRef>
          </p:style>
          <p:txBody>
            <a:bodyPr wrap="none" rtlCol="0">
              <a:spAutoFit/>
            </a:bodyPr>
            <a:lstStyle/>
            <a:p>
              <a:pPr algn="l"/>
              <a:r>
                <a:rPr lang="en-US" sz="2000" dirty="0"/>
                <a:t>Poppaea</a:t>
              </a:r>
            </a:p>
            <a:p>
              <a:pPr algn="l"/>
              <a:r>
                <a:rPr lang="en-US" sz="2000" dirty="0" err="1"/>
                <a:t>Poppaea’s</a:t>
              </a:r>
              <a:r>
                <a:rPr lang="en-US" sz="2000" dirty="0"/>
                <a:t> nurse</a:t>
              </a:r>
            </a:p>
            <a:p>
              <a:pPr algn="l"/>
              <a:r>
                <a:rPr lang="en-US" sz="2000" dirty="0"/>
                <a:t>messenger</a:t>
              </a:r>
            </a:p>
            <a:p>
              <a:pPr algn="l"/>
              <a:r>
                <a:rPr lang="en-US" sz="2000" dirty="0"/>
                <a:t>Chorus</a:t>
              </a:r>
            </a:p>
          </p:txBody>
        </p:sp>
      </p:grpSp>
    </p:spTree>
    <p:extLst>
      <p:ext uri="{BB962C8B-B14F-4D97-AF65-F5344CB8AC3E}">
        <p14:creationId xmlns:p14="http://schemas.microsoft.com/office/powerpoint/2010/main" val="23999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solidFill>
            <a:schemeClr val="bg2">
              <a:lumMod val="75000"/>
            </a:schemeClr>
          </a:solidFill>
        </a:ln>
        <a:effectLst>
          <a:outerShdw blurRad="50800" dist="25400" dir="2700000" algn="tl" rotWithShape="0">
            <a:prstClr val="black">
              <a:alpha val="28000"/>
            </a:prstClr>
          </a:outerShdw>
        </a:effectLst>
      </a:spPr>
      <a:bodyPr wrap="square" anchor="ctr" anchorCtr="0">
        <a:spAutoFit/>
      </a:bodyPr>
      <a:lstStyle>
        <a:defPPr>
          <a:defRPr sz="3600" dirty="0">
            <a:latin typeface="Calibri" panose="020F0502020204030204" pitchFamily="34" charset="0"/>
            <a:cs typeface="Calibri" panose="020F0502020204030204" pitchFamily="34" charset="0"/>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7ED3EF83-65AE-4132-85CC-8951EDF6DBE1}" vid="{B55A40B6-58BF-4761-BC39-C5CF41FFE7B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449</TotalTime>
  <Words>2629</Words>
  <Application>Microsoft Office PowerPoint</Application>
  <PresentationFormat>Widescreen</PresentationFormat>
  <Paragraphs>218</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Candara</vt:lpstr>
      <vt:lpstr>Century Gothic</vt:lpstr>
      <vt:lpstr>Levenim MT</vt:lpstr>
      <vt:lpstr>Tahoma</vt:lpstr>
      <vt:lpstr>Times New Roman</vt:lpstr>
      <vt:lpstr>Wingdings</vt:lpstr>
      <vt:lpstr>ancient_tragedy</vt:lpstr>
      <vt:lpstr>Pseudo- Seneca’s Octavia, or. . .</vt:lpstr>
      <vt:lpstr>Agenda</vt:lpstr>
      <vt:lpstr>Discussion</vt:lpstr>
      <vt:lpstr>Is Octavia Tragedy?</vt:lpstr>
      <vt:lpstr>Trope of Decline as a Roman Tragedy</vt:lpstr>
      <vt:lpstr>“Our Women” as Tragic?</vt:lpstr>
      <vt:lpstr>Introduction to Play</vt:lpstr>
      <vt:lpstr>Play Facts</vt:lpstr>
      <vt:lpstr>Octavia: Characters</vt:lpstr>
      <vt:lpstr>Genre, Rhetoric, Theme</vt:lpstr>
      <vt:lpstr>Octavia: “Senecan Formula”?</vt:lpstr>
      <vt:lpstr>PowerPoint Presentation</vt:lpstr>
      <vt:lpstr>PowerPoint Presentation</vt:lpstr>
      <vt:lpstr>Praetexta in crepidata Shoes?</vt:lpstr>
      <vt:lpstr>Praetexta in crepidata Shoes?</vt:lpstr>
      <vt:lpstr>PowerPoint Presentation</vt:lpstr>
      <vt:lpstr>Trope of Decline &amp; mos maiorum (“Tragedy Is Us,” Seneca, p. 268, 273)</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Pseudo- Seneca’s Octavia, or. . .</dc:title>
  <dc:creator>ascholtz</dc:creator>
  <cp:lastModifiedBy>Scholtz, Andrew</cp:lastModifiedBy>
  <cp:revision>75</cp:revision>
  <cp:lastPrinted>2020-04-28T21:57:57Z</cp:lastPrinted>
  <dcterms:created xsi:type="dcterms:W3CDTF">2011-12-06T03:15:27Z</dcterms:created>
  <dcterms:modified xsi:type="dcterms:W3CDTF">2020-04-29T14:10:53Z</dcterms:modified>
</cp:coreProperties>
</file>