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3" r:id="rId1"/>
  </p:sldMasterIdLst>
  <p:notesMasterIdLst>
    <p:notesMasterId r:id="rId11"/>
  </p:notesMasterIdLst>
  <p:handoutMasterIdLst>
    <p:handoutMasterId r:id="rId12"/>
  </p:handoutMasterIdLst>
  <p:sldIdLst>
    <p:sldId id="256" r:id="rId2"/>
    <p:sldId id="278" r:id="rId3"/>
    <p:sldId id="270" r:id="rId4"/>
    <p:sldId id="279" r:id="rId5"/>
    <p:sldId id="280" r:id="rId6"/>
    <p:sldId id="281" r:id="rId7"/>
    <p:sldId id="282" r:id="rId8"/>
    <p:sldId id="274" r:id="rId9"/>
    <p:sldId id="275" r:id="rId10"/>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9C9C"/>
    <a:srgbClr val="9C0000"/>
    <a:srgbClr val="000000"/>
    <a:srgbClr val="E5E5FF"/>
    <a:srgbClr val="1A1A1A"/>
    <a:srgbClr val="898989"/>
    <a:srgbClr val="0000FF"/>
    <a:srgbClr val="000099"/>
    <a:srgbClr val="0000CC"/>
    <a:srgbClr val="0000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396" autoAdjust="0"/>
    <p:restoredTop sz="96395" autoAdjust="0"/>
  </p:normalViewPr>
  <p:slideViewPr>
    <p:cSldViewPr showGuides="1">
      <p:cViewPr varScale="1">
        <p:scale>
          <a:sx n="115" d="100"/>
          <a:sy n="115" d="100"/>
        </p:scale>
        <p:origin x="1176" y="108"/>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5" d="100"/>
        <a:sy n="65" d="100"/>
      </p:scale>
      <p:origin x="0" y="0"/>
    </p:cViewPr>
  </p:sorterViewPr>
  <p:notesViewPr>
    <p:cSldViewPr showGuides="1">
      <p:cViewPr varScale="1">
        <p:scale>
          <a:sx n="55" d="100"/>
          <a:sy n="55" d="100"/>
        </p:scale>
        <p:origin x="-2826" y="-72"/>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l">
              <a:defRPr sz="1200"/>
            </a:lvl1pPr>
          </a:lstStyle>
          <a:p>
            <a:endParaRPr lang="en-US"/>
          </a:p>
        </p:txBody>
      </p:sp>
      <p:sp>
        <p:nvSpPr>
          <p:cNvPr id="79875" name="Rectangle 3"/>
          <p:cNvSpPr>
            <a:spLocks noGrp="1" noChangeArrowheads="1"/>
          </p:cNvSpPr>
          <p:nvPr>
            <p:ph type="dt" sz="quarter" idx="1"/>
          </p:nvPr>
        </p:nvSpPr>
        <p:spPr bwMode="auto">
          <a:xfrm>
            <a:off x="4024736"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r">
              <a:defRPr sz="1200"/>
            </a:lvl1pPr>
          </a:lstStyle>
          <a:p>
            <a:endParaRPr lang="en-US"/>
          </a:p>
        </p:txBody>
      </p:sp>
      <p:sp>
        <p:nvSpPr>
          <p:cNvPr id="79876" name="Rectangle 4"/>
          <p:cNvSpPr>
            <a:spLocks noGrp="1" noChangeArrowheads="1"/>
          </p:cNvSpPr>
          <p:nvPr>
            <p:ph type="ftr" sz="quarter" idx="2"/>
          </p:nvPr>
        </p:nvSpPr>
        <p:spPr bwMode="auto">
          <a:xfrm>
            <a:off x="0"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l">
              <a:defRPr sz="1200"/>
            </a:lvl1pPr>
          </a:lstStyle>
          <a:p>
            <a:endParaRPr lang="en-US"/>
          </a:p>
        </p:txBody>
      </p:sp>
      <p:sp>
        <p:nvSpPr>
          <p:cNvPr id="79877" name="Rectangle 5"/>
          <p:cNvSpPr>
            <a:spLocks noGrp="1" noChangeArrowheads="1"/>
          </p:cNvSpPr>
          <p:nvPr>
            <p:ph type="sldNum" sz="quarter" idx="3"/>
          </p:nvPr>
        </p:nvSpPr>
        <p:spPr bwMode="auto">
          <a:xfrm>
            <a:off x="4024736"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r">
              <a:defRPr sz="1200"/>
            </a:lvl1pPr>
          </a:lstStyle>
          <a:p>
            <a:fld id="{C988350B-9EA6-43EC-87D2-08E326D3343C}" type="slidenum">
              <a:rPr lang="en-US"/>
              <a:pPr/>
              <a:t>‹#›</a:t>
            </a:fld>
            <a:endParaRPr lang="en-US"/>
          </a:p>
        </p:txBody>
      </p:sp>
    </p:spTree>
    <p:extLst>
      <p:ext uri="{BB962C8B-B14F-4D97-AF65-F5344CB8AC3E}">
        <p14:creationId xmlns:p14="http://schemas.microsoft.com/office/powerpoint/2010/main" val="20925611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59" name="Rectangle 3"/>
          <p:cNvSpPr>
            <a:spLocks noGrp="1" noChangeArrowheads="1"/>
          </p:cNvSpPr>
          <p:nvPr>
            <p:ph type="dt" idx="1"/>
          </p:nvPr>
        </p:nvSpPr>
        <p:spPr bwMode="auto">
          <a:xfrm>
            <a:off x="4024736"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r">
              <a:defRPr sz="1200" b="1">
                <a:solidFill>
                  <a:srgbClr val="000099"/>
                </a:solidFill>
                <a:latin typeface="Times New Roman" charset="0"/>
              </a:defRPr>
            </a:lvl1pPr>
          </a:lstStyle>
          <a:p>
            <a:endParaRPr lang="en-US"/>
          </a:p>
        </p:txBody>
      </p:sp>
      <p:sp>
        <p:nvSpPr>
          <p:cNvPr id="19460" name="Rectangle 4"/>
          <p:cNvSpPr>
            <a:spLocks noGrp="1" noRot="1" noChangeAspect="1" noChangeArrowheads="1" noTextEdit="1"/>
          </p:cNvSpPr>
          <p:nvPr>
            <p:ph type="sldImg" idx="2"/>
          </p:nvPr>
        </p:nvSpPr>
        <p:spPr bwMode="auto">
          <a:xfrm>
            <a:off x="1682750" y="487363"/>
            <a:ext cx="3738563" cy="2103437"/>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552415" y="2730465"/>
            <a:ext cx="5997646" cy="5954325"/>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9462" name="Rectangle 6"/>
          <p:cNvSpPr>
            <a:spLocks noGrp="1" noChangeArrowheads="1"/>
          </p:cNvSpPr>
          <p:nvPr>
            <p:ph type="ftr" sz="quarter" idx="4"/>
          </p:nvPr>
        </p:nvSpPr>
        <p:spPr bwMode="auto">
          <a:xfrm>
            <a:off x="0"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63" name="Rectangle 7"/>
          <p:cNvSpPr>
            <a:spLocks noGrp="1" noChangeArrowheads="1"/>
          </p:cNvSpPr>
          <p:nvPr>
            <p:ph type="sldNum" sz="quarter" idx="5"/>
          </p:nvPr>
        </p:nvSpPr>
        <p:spPr bwMode="auto">
          <a:xfrm>
            <a:off x="4024736"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r">
              <a:defRPr sz="1200" b="1">
                <a:solidFill>
                  <a:srgbClr val="000099"/>
                </a:solidFill>
                <a:latin typeface="Times New Roman" charset="0"/>
              </a:defRPr>
            </a:lvl1pPr>
          </a:lstStyle>
          <a:p>
            <a:fld id="{5721D7F7-CBDC-4618-B4D1-D6BF1CF121FB}" type="slidenum">
              <a:rPr lang="en-US"/>
              <a:pPr/>
              <a:t>‹#›</a:t>
            </a:fld>
            <a:endParaRPr lang="en-US"/>
          </a:p>
        </p:txBody>
      </p:sp>
    </p:spTree>
    <p:extLst>
      <p:ext uri="{BB962C8B-B14F-4D97-AF65-F5344CB8AC3E}">
        <p14:creationId xmlns:p14="http://schemas.microsoft.com/office/powerpoint/2010/main" val="1645551686"/>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100" kern="1200" baseline="0">
        <a:solidFill>
          <a:schemeClr val="tx1"/>
        </a:solidFill>
        <a:latin typeface="Tahoma" pitchFamily="34" charset="0"/>
        <a:ea typeface="+mn-ea"/>
        <a:cs typeface="+mn-cs"/>
      </a:defRPr>
    </a:lvl1pPr>
    <a:lvl2pPr marL="457200" algn="l" rtl="0" fontAlgn="base">
      <a:spcBef>
        <a:spcPct val="30000"/>
      </a:spcBef>
      <a:spcAft>
        <a:spcPct val="0"/>
      </a:spcAft>
      <a:defRPr sz="1100" kern="1200" baseline="0">
        <a:solidFill>
          <a:schemeClr val="tx1"/>
        </a:solidFill>
        <a:latin typeface="Tahoma" pitchFamily="34" charset="0"/>
        <a:ea typeface="+mn-ea"/>
        <a:cs typeface="+mn-cs"/>
      </a:defRPr>
    </a:lvl2pPr>
    <a:lvl3pPr marL="914400" algn="l" rtl="0" fontAlgn="base">
      <a:spcBef>
        <a:spcPct val="30000"/>
      </a:spcBef>
      <a:spcAft>
        <a:spcPct val="0"/>
      </a:spcAft>
      <a:defRPr sz="1100" kern="1200" baseline="0">
        <a:solidFill>
          <a:schemeClr val="tx1"/>
        </a:solidFill>
        <a:latin typeface="Tahoma" pitchFamily="34" charset="0"/>
        <a:ea typeface="+mn-ea"/>
        <a:cs typeface="+mn-cs"/>
      </a:defRPr>
    </a:lvl3pPr>
    <a:lvl4pPr marL="1371600" algn="l" rtl="0" fontAlgn="base">
      <a:spcBef>
        <a:spcPct val="30000"/>
      </a:spcBef>
      <a:spcAft>
        <a:spcPct val="0"/>
      </a:spcAft>
      <a:defRPr sz="1100" kern="1200" baseline="0">
        <a:solidFill>
          <a:schemeClr val="tx1"/>
        </a:solidFill>
        <a:latin typeface="Tahoma" pitchFamily="34" charset="0"/>
        <a:ea typeface="+mn-ea"/>
        <a:cs typeface="+mn-cs"/>
      </a:defRPr>
    </a:lvl4pPr>
    <a:lvl5pPr marL="1828800" algn="l" rtl="0" fontAlgn="base">
      <a:spcBef>
        <a:spcPct val="30000"/>
      </a:spcBef>
      <a:spcAft>
        <a:spcPct val="0"/>
      </a:spcAft>
      <a:defRPr sz="1100" kern="1200" baseline="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5721D7F7-CBDC-4618-B4D1-D6BF1CF121FB}" type="slidenum">
              <a:rPr lang="en-US" smtClean="0"/>
              <a:pPr/>
              <a:t>1</a:t>
            </a:fld>
            <a:endParaRPr lang="en-US" dirty="0"/>
          </a:p>
        </p:txBody>
      </p:sp>
    </p:spTree>
    <p:extLst>
      <p:ext uri="{BB962C8B-B14F-4D97-AF65-F5344CB8AC3E}">
        <p14:creationId xmlns:p14="http://schemas.microsoft.com/office/powerpoint/2010/main" val="3087512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2</a:t>
            </a:fld>
            <a:endParaRPr lang="en-US"/>
          </a:p>
        </p:txBody>
      </p:sp>
    </p:spTree>
    <p:extLst>
      <p:ext uri="{BB962C8B-B14F-4D97-AF65-F5344CB8AC3E}">
        <p14:creationId xmlns:p14="http://schemas.microsoft.com/office/powerpoint/2010/main" val="3327945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09738" y="398463"/>
            <a:ext cx="3684587" cy="2071687"/>
          </a:xfrm>
        </p:spPr>
      </p:sp>
      <p:sp>
        <p:nvSpPr>
          <p:cNvPr id="3" name="Notes Placeholder 2"/>
          <p:cNvSpPr>
            <a:spLocks noGrp="1"/>
          </p:cNvSpPr>
          <p:nvPr>
            <p:ph type="body" idx="1"/>
          </p:nvPr>
        </p:nvSpPr>
        <p:spPr>
          <a:xfrm>
            <a:off x="552415" y="2474302"/>
            <a:ext cx="5997646" cy="6430156"/>
          </a:xfrm>
        </p:spPr>
        <p:txBody>
          <a:bodyPr>
            <a:normAutofit/>
          </a:bodyPr>
          <a:lstStyle/>
          <a:p>
            <a:r>
              <a:rPr lang="en-US" dirty="0" smtClean="0"/>
              <a:t>What do you think the Chorus means by that? Do you agree? Disagree? Judging by dramas read during </a:t>
            </a:r>
            <a:r>
              <a:rPr lang="en-US" i="1" dirty="0" smtClean="0"/>
              <a:t>both</a:t>
            </a:r>
            <a:r>
              <a:rPr lang="en-US" dirty="0" smtClean="0"/>
              <a:t> halves of the semester (please discuss at least two from each half), how does this quote validate or challenge your definition of tragedy? How do you respond?</a:t>
            </a:r>
          </a:p>
          <a:p>
            <a:r>
              <a:rPr lang="en-US" dirty="0" smtClean="0"/>
              <a:t>[final discussion plus exam question]</a:t>
            </a:r>
          </a:p>
          <a:p>
            <a:r>
              <a:rPr lang="en-US" dirty="0"/>
              <a:t>[note that this is implicitly tragedy. this is a theory of tragedy. "That's the convenient thing about tragedy - you can start if off with the flick of a finger: a glance at a girl going past with uplifted arms in the street [?? </a:t>
            </a:r>
            <a:r>
              <a:rPr lang="en-US" dirty="0" err="1"/>
              <a:t>nazi</a:t>
            </a:r>
            <a:r>
              <a:rPr lang="en-US" dirty="0"/>
              <a:t> arrests??]; a sudden hunger for fame when you wake up one day - as if it were something to eat; asking yourself one question too many one evening. ... Death, treachery, despair - all there ready and waiting...." then the "clockwork." </a:t>
            </a:r>
            <a:r>
              <a:rPr lang="en-US" dirty="0" err="1"/>
              <a:t>invenitability</a:t>
            </a:r>
            <a:r>
              <a:rPr lang="en-US" dirty="0"/>
              <a:t>, but fate and suffering? is this all </a:t>
            </a:r>
            <a:r>
              <a:rPr lang="en-US" dirty="0" err="1"/>
              <a:t>relateable</a:t>
            </a:r>
            <a:r>
              <a:rPr lang="en-US" dirty="0"/>
              <a:t>? or is it trivial?]</a:t>
            </a:r>
            <a:endParaRPr lang="en-US" baseline="0" dirty="0" smtClean="0"/>
          </a:p>
          <a:p>
            <a:r>
              <a:rPr lang="en-US" baseline="0" dirty="0" smtClean="0"/>
              <a:t>in French, the word </a:t>
            </a:r>
            <a:r>
              <a:rPr lang="en-US" i="1" baseline="0" dirty="0" err="1" smtClean="0"/>
              <a:t>drame</a:t>
            </a:r>
            <a:r>
              <a:rPr lang="en-US" baseline="0" dirty="0" smtClean="0"/>
              <a:t> can = “tragedy.”</a:t>
            </a:r>
          </a:p>
          <a:p>
            <a:r>
              <a:rPr lang="en-US" baseline="0" dirty="0" smtClean="0"/>
              <a:t>“</a:t>
            </a:r>
            <a:r>
              <a:rPr lang="fr-FR" baseline="0" dirty="0" smtClean="0"/>
              <a:t>Dans le drame, avec ces traîtres, avec ces méchants acharnés, cette innocence persécutée, ces vengeurs, ces </a:t>
            </a:r>
            <a:r>
              <a:rPr lang="fr-FR" baseline="0" dirty="0" err="1" smtClean="0"/>
              <a:t>terreneuve</a:t>
            </a:r>
            <a:r>
              <a:rPr lang="fr-FR" baseline="0" dirty="0" smtClean="0"/>
              <a:t>, ces lueurs </a:t>
            </a:r>
            <a:r>
              <a:rPr lang="fr-FR" baseline="0" dirty="0" err="1" smtClean="0"/>
              <a:t>despoir</a:t>
            </a:r>
            <a:r>
              <a:rPr lang="fr-FR" baseline="0" dirty="0" smtClean="0"/>
              <a:t>, cela devient épouvantable de mourir, comme un accident.</a:t>
            </a:r>
            <a:r>
              <a:rPr lang="en-US" baseline="0" dirty="0" smtClean="0"/>
              <a:t>“</a:t>
            </a:r>
          </a:p>
          <a:p>
            <a:r>
              <a:rPr lang="en-US" baseline="0" dirty="0" smtClean="0"/>
              <a:t>“</a:t>
            </a:r>
            <a:r>
              <a:rPr lang="fr-FR" baseline="0" dirty="0" smtClean="0"/>
              <a:t>Dans le drame, on se débat parce </a:t>
            </a:r>
            <a:r>
              <a:rPr lang="fr-FR" baseline="0" dirty="0" err="1" smtClean="0"/>
              <a:t>quon</a:t>
            </a:r>
            <a:r>
              <a:rPr lang="fr-FR" baseline="0" dirty="0" smtClean="0"/>
              <a:t> espère en sortir. </a:t>
            </a:r>
            <a:r>
              <a:rPr lang="fr-FR" baseline="0" dirty="0" err="1" smtClean="0"/>
              <a:t>Cest</a:t>
            </a:r>
            <a:r>
              <a:rPr lang="fr-FR" baseline="0" dirty="0" smtClean="0"/>
              <a:t> ignoble, </a:t>
            </a:r>
            <a:r>
              <a:rPr lang="fr-FR" baseline="0" dirty="0" err="1" smtClean="0"/>
              <a:t>cest</a:t>
            </a:r>
            <a:r>
              <a:rPr lang="fr-FR" baseline="0" dirty="0" smtClean="0"/>
              <a:t> utilitaire. Là, </a:t>
            </a:r>
            <a:r>
              <a:rPr lang="fr-FR" baseline="0" dirty="0" err="1" smtClean="0"/>
              <a:t>cest</a:t>
            </a:r>
            <a:r>
              <a:rPr lang="fr-FR" baseline="0" dirty="0" smtClean="0"/>
              <a:t> gratuit. </a:t>
            </a:r>
            <a:r>
              <a:rPr lang="fr-FR" baseline="0" dirty="0" err="1" smtClean="0"/>
              <a:t>Cest</a:t>
            </a:r>
            <a:r>
              <a:rPr lang="fr-FR" baseline="0" dirty="0" smtClean="0"/>
              <a:t> pour les rois.</a:t>
            </a:r>
            <a:r>
              <a:rPr lang="en-US" baseline="0" dirty="0" smtClean="0"/>
              <a:t>"</a:t>
            </a:r>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4/30/2020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3</a:t>
            </a:fld>
            <a:endParaRPr lang="en-US" dirty="0"/>
          </a:p>
        </p:txBody>
      </p:sp>
    </p:spTree>
    <p:extLst>
      <p:ext uri="{BB962C8B-B14F-4D97-AF65-F5344CB8AC3E}">
        <p14:creationId xmlns:p14="http://schemas.microsoft.com/office/powerpoint/2010/main" val="1260031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4</a:t>
            </a:fld>
            <a:endParaRPr lang="en-US"/>
          </a:p>
        </p:txBody>
      </p:sp>
    </p:spTree>
    <p:extLst>
      <p:ext uri="{BB962C8B-B14F-4D97-AF65-F5344CB8AC3E}">
        <p14:creationId xmlns:p14="http://schemas.microsoft.com/office/powerpoint/2010/main" val="2220992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9833">
              <a:defRPr/>
            </a:pPr>
            <a:r>
              <a:rPr lang="en-US" dirty="0" smtClean="0"/>
              <a:t>CHARACTERS</a:t>
            </a:r>
          </a:p>
          <a:p>
            <a:pPr defTabSz="919833">
              <a:defRPr/>
            </a:pPr>
            <a:r>
              <a:rPr lang="en-US" dirty="0" smtClean="0"/>
              <a:t>we see similarities to </a:t>
            </a:r>
            <a:r>
              <a:rPr lang="en-US" dirty="0" err="1" smtClean="0"/>
              <a:t>soph’s</a:t>
            </a:r>
            <a:r>
              <a:rPr lang="en-US" dirty="0" smtClean="0"/>
              <a:t> ant, but always departures.</a:t>
            </a:r>
          </a:p>
          <a:p>
            <a:pPr marL="459917" lvl="1" defTabSz="919833">
              <a:defRPr/>
            </a:pPr>
            <a:r>
              <a:rPr lang="en-US" dirty="0" smtClean="0"/>
              <a:t>ant here seeks not simply to do right by slain bro, but to break away from childhood – she is also deeply jealous of her sister’s looks and popularity.</a:t>
            </a:r>
          </a:p>
          <a:p>
            <a:pPr marL="459917" lvl="1" defTabSz="919833">
              <a:defRPr/>
            </a:pPr>
            <a:r>
              <a:rPr lang="en-US" dirty="0" smtClean="0"/>
              <a:t>this last seems a modern feature, but it curiously recalls aspects of </a:t>
            </a:r>
            <a:r>
              <a:rPr lang="en-US" dirty="0" err="1" smtClean="0"/>
              <a:t>euipidean</a:t>
            </a:r>
            <a:r>
              <a:rPr lang="en-US" dirty="0" smtClean="0"/>
              <a:t> tragedy – its “modernism.”</a:t>
            </a:r>
          </a:p>
          <a:p>
            <a:pPr marL="459917" lvl="1" defTabSz="919833">
              <a:defRPr/>
            </a:pPr>
            <a:r>
              <a:rPr lang="en-US" dirty="0" smtClean="0"/>
              <a:t>likewise the nurse – a recurrent figure in </a:t>
            </a:r>
            <a:r>
              <a:rPr lang="en-US" dirty="0" err="1" smtClean="0"/>
              <a:t>euripides</a:t>
            </a:r>
            <a:r>
              <a:rPr lang="en-US" dirty="0" smtClean="0"/>
              <a:t> (and encountered in </a:t>
            </a:r>
            <a:r>
              <a:rPr lang="en-US" dirty="0" err="1" smtClean="0"/>
              <a:t>seneca</a:t>
            </a:r>
            <a:r>
              <a:rPr lang="en-US" dirty="0" smtClean="0"/>
              <a:t> and </a:t>
            </a:r>
            <a:r>
              <a:rPr lang="en-US" dirty="0" err="1" smtClean="0"/>
              <a:t>ps-sen</a:t>
            </a:r>
            <a:r>
              <a:rPr lang="en-US" dirty="0" smtClean="0"/>
              <a:t>).</a:t>
            </a:r>
          </a:p>
          <a:p>
            <a:pPr marL="459917" lvl="1" defTabSz="919833">
              <a:defRPr/>
            </a:pPr>
            <a:r>
              <a:rPr lang="en-US" dirty="0" smtClean="0"/>
              <a:t>so too </a:t>
            </a:r>
            <a:r>
              <a:rPr lang="en-US" dirty="0" err="1" smtClean="0"/>
              <a:t>creon</a:t>
            </a:r>
            <a:r>
              <a:rPr lang="en-US" dirty="0" smtClean="0"/>
              <a:t>. though he’s still paranoid, in his clash with ant, doesn’t present that state-v-family, divine-law-v-human-law dialectic, nor is he really a “classic” </a:t>
            </a:r>
            <a:r>
              <a:rPr lang="en-US" dirty="0" err="1" smtClean="0"/>
              <a:t>grk</a:t>
            </a:r>
            <a:r>
              <a:rPr lang="en-US" dirty="0" smtClean="0"/>
              <a:t> or roman tyrant – but rather a functionary, at times </a:t>
            </a:r>
            <a:r>
              <a:rPr lang="en-US" dirty="0" err="1" smtClean="0"/>
              <a:t>pititful</a:t>
            </a:r>
            <a:r>
              <a:rPr lang="en-US" dirty="0" smtClean="0"/>
              <a:t>, at times sinister – seeking to keep the state and his own family from falling apart completely, whether under the pressure of seemingly principled action as in ant’s case, or under that of selfish action, as we’re surprised to see applies to both poly and to </a:t>
            </a:r>
            <a:r>
              <a:rPr lang="en-US" dirty="0" err="1" smtClean="0"/>
              <a:t>eteo</a:t>
            </a:r>
            <a:r>
              <a:rPr lang="en-US" dirty="0" smtClean="0"/>
              <a:t>. a very 20th cent </a:t>
            </a:r>
            <a:r>
              <a:rPr lang="en-US" dirty="0" err="1" smtClean="0"/>
              <a:t>creon</a:t>
            </a:r>
            <a:r>
              <a:rPr lang="en-US" dirty="0" smtClean="0"/>
              <a:t>. (</a:t>
            </a:r>
            <a:r>
              <a:rPr lang="en-US" dirty="0" err="1" smtClean="0"/>
              <a:t>anc</a:t>
            </a:r>
            <a:r>
              <a:rPr lang="en-US" dirty="0" smtClean="0"/>
              <a:t> </a:t>
            </a:r>
            <a:r>
              <a:rPr lang="en-US" dirty="0" err="1" smtClean="0"/>
              <a:t>grk</a:t>
            </a:r>
            <a:r>
              <a:rPr lang="en-US" dirty="0" smtClean="0"/>
              <a:t> </a:t>
            </a:r>
            <a:r>
              <a:rPr lang="en-US" dirty="0" err="1" smtClean="0"/>
              <a:t>creon</a:t>
            </a:r>
            <a:r>
              <a:rPr lang="en-US" dirty="0" smtClean="0"/>
              <a:t> was concerned with maintaining his honor and masculinity.) note the political necessity of leaving the body out to rot. note too twisting of the arm thing. implies a kind of twisted character in </a:t>
            </a:r>
            <a:r>
              <a:rPr lang="en-US" dirty="0" err="1" smtClean="0"/>
              <a:t>creon</a:t>
            </a:r>
            <a:r>
              <a:rPr lang="en-US" dirty="0" smtClean="0"/>
              <a:t> - he's more a gestapo figure than a grand tyrant.</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5</a:t>
            </a:fld>
            <a:endParaRPr lang="en-US"/>
          </a:p>
        </p:txBody>
      </p:sp>
    </p:spTree>
    <p:extLst>
      <p:ext uri="{BB962C8B-B14F-4D97-AF65-F5344CB8AC3E}">
        <p14:creationId xmlns:p14="http://schemas.microsoft.com/office/powerpoint/2010/main" val="2322710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9833">
              <a:defRPr/>
            </a:pPr>
            <a:r>
              <a:rPr lang="en-US" dirty="0" smtClean="0"/>
              <a:t>STRUCTURE</a:t>
            </a:r>
          </a:p>
          <a:p>
            <a:pPr marL="459917" lvl="1" defTabSz="919833">
              <a:defRPr/>
            </a:pPr>
            <a:r>
              <a:rPr lang="en-US" dirty="0" smtClean="0"/>
              <a:t>in terms of plot, it departs in key ways from </a:t>
            </a:r>
            <a:r>
              <a:rPr lang="en-US" dirty="0" err="1" smtClean="0"/>
              <a:t>soph</a:t>
            </a:r>
            <a:r>
              <a:rPr lang="en-US" dirty="0" smtClean="0"/>
              <a:t>, and seems in doing so to echo, if anyone, </a:t>
            </a:r>
            <a:r>
              <a:rPr lang="en-US" dirty="0" err="1" smtClean="0"/>
              <a:t>eur</a:t>
            </a:r>
            <a:r>
              <a:rPr lang="en-US" dirty="0" smtClean="0"/>
              <a:t>:</a:t>
            </a:r>
          </a:p>
          <a:p>
            <a:pPr marL="919833" lvl="2" defTabSz="919833">
              <a:defRPr/>
            </a:pPr>
            <a:r>
              <a:rPr lang="en-US" dirty="0" err="1" smtClean="0"/>
              <a:t>oed</a:t>
            </a:r>
            <a:r>
              <a:rPr lang="en-US" dirty="0" smtClean="0"/>
              <a:t> as present in </a:t>
            </a:r>
            <a:r>
              <a:rPr lang="en-US" dirty="0" err="1" smtClean="0"/>
              <a:t>thebes</a:t>
            </a:r>
            <a:r>
              <a:rPr lang="en-US" dirty="0" smtClean="0"/>
              <a:t> up to about the point of the war</a:t>
            </a:r>
          </a:p>
          <a:p>
            <a:pPr marL="919833" lvl="2" defTabSz="919833">
              <a:defRPr/>
            </a:pPr>
            <a:r>
              <a:rPr lang="en-US" dirty="0" err="1" smtClean="0"/>
              <a:t>jocasta</a:t>
            </a:r>
            <a:r>
              <a:rPr lang="en-US" dirty="0" smtClean="0"/>
              <a:t> is still alive</a:t>
            </a:r>
          </a:p>
          <a:p>
            <a:pPr marL="459917" lvl="1" defTabSz="919833">
              <a:defRPr/>
            </a:pPr>
            <a:r>
              <a:rPr lang="en-US" dirty="0" smtClean="0"/>
              <a:t>79. stage directions. note attempt to remove time-place situatedness. attempt to create sense of ordinary family. prologue speaks as if not there - or as if others not.</a:t>
            </a:r>
          </a:p>
          <a:p>
            <a:pPr marL="459917" lvl="1" defTabSz="919833">
              <a:defRPr/>
            </a:pPr>
            <a:r>
              <a:rPr lang="en-US" dirty="0" smtClean="0"/>
              <a:t>79. Prologue - note movement toward </a:t>
            </a:r>
            <a:r>
              <a:rPr lang="en-US" dirty="0" err="1" smtClean="0"/>
              <a:t>impersonalization</a:t>
            </a:r>
            <a:r>
              <a:rPr lang="en-US" dirty="0" smtClean="0"/>
              <a:t> of this function, like that of chorus. complete breaking of the dramatic illusion - metatheatrical theater. becoming </a:t>
            </a:r>
            <a:r>
              <a:rPr lang="en-US" dirty="0" err="1" smtClean="0"/>
              <a:t>antigone</a:t>
            </a:r>
            <a:r>
              <a:rPr lang="en-US" dirty="0" smtClean="0"/>
              <a:t> and living out a preexisting myth. she plays her part b/c of her name. the increasing isolation of the character is the character. a thing between ism and </a:t>
            </a:r>
            <a:r>
              <a:rPr lang="en-US" dirty="0" err="1" smtClean="0"/>
              <a:t>haem</a:t>
            </a:r>
            <a:r>
              <a:rPr lang="en-US" dirty="0" smtClean="0"/>
              <a:t>. </a:t>
            </a:r>
            <a:r>
              <a:rPr lang="en-US" dirty="0" err="1" smtClean="0"/>
              <a:t>antig</a:t>
            </a:r>
            <a:r>
              <a:rPr lang="en-US" dirty="0" smtClean="0"/>
              <a:t> overly thoughtful, ism and </a:t>
            </a:r>
            <a:r>
              <a:rPr lang="en-US" dirty="0" err="1" smtClean="0"/>
              <a:t>haem</a:t>
            </a:r>
            <a:r>
              <a:rPr lang="en-US" dirty="0" smtClean="0"/>
              <a:t> not very.</a:t>
            </a:r>
          </a:p>
          <a:p>
            <a:pPr marL="459917" lvl="1" defTabSz="919833">
              <a:defRPr/>
            </a:pPr>
            <a:r>
              <a:rPr lang="en-US" dirty="0" smtClean="0"/>
              <a:t>81. backstory. this is a </a:t>
            </a:r>
            <a:r>
              <a:rPr lang="en-US" dirty="0" err="1" smtClean="0"/>
              <a:t>eur</a:t>
            </a:r>
            <a:r>
              <a:rPr lang="en-US" dirty="0" smtClean="0"/>
              <a:t> prologue.</a:t>
            </a:r>
          </a:p>
          <a:p>
            <a:pPr marL="459917" lvl="1" defTabSz="919833">
              <a:defRPr/>
            </a:pPr>
            <a:r>
              <a:rPr lang="en-US" dirty="0" smtClean="0"/>
              <a:t>101. there is an important chorus – a reflection on the character of tragedy (in part, our focus today).</a:t>
            </a:r>
          </a:p>
          <a:p>
            <a:pPr marL="459917" lvl="1" defTabSz="919833">
              <a:defRPr/>
            </a:pPr>
            <a:r>
              <a:rPr lang="en-US" dirty="0" smtClean="0"/>
              <a:t>102. a striking debate scene – very much like an ancient agon – in which </a:t>
            </a:r>
            <a:r>
              <a:rPr lang="en-US" dirty="0" err="1" smtClean="0"/>
              <a:t>creon</a:t>
            </a:r>
            <a:r>
              <a:rPr lang="en-US" dirty="0" smtClean="0"/>
              <a:t> tries to persuade ant to give up her intransigence. but it also contains certain reversals and quasi-recognitions</a:t>
            </a:r>
          </a:p>
          <a:p>
            <a:pPr marL="919833" lvl="2" defTabSz="919833">
              <a:defRPr/>
            </a:pPr>
            <a:r>
              <a:rPr lang="en-US" kern="1200" baseline="0" dirty="0" err="1" smtClean="0">
                <a:solidFill>
                  <a:schemeClr val="tx1"/>
                </a:solidFill>
                <a:latin typeface="Tahoma" pitchFamily="34" charset="0"/>
                <a:ea typeface="+mn-ea"/>
                <a:cs typeface="+mn-cs"/>
              </a:rPr>
              <a:t>creon</a:t>
            </a:r>
            <a:r>
              <a:rPr lang="en-US" kern="1200" baseline="0" dirty="0" smtClean="0">
                <a:solidFill>
                  <a:schemeClr val="tx1"/>
                </a:solidFill>
                <a:latin typeface="Tahoma" pitchFamily="34" charset="0"/>
                <a:ea typeface="+mn-ea"/>
                <a:cs typeface="+mn-cs"/>
              </a:rPr>
              <a:t> reveals something of his own mindset and motivations</a:t>
            </a:r>
          </a:p>
          <a:p>
            <a:pPr marL="459917" lvl="1" defTabSz="919833">
              <a:defRPr/>
            </a:pPr>
            <a:r>
              <a:rPr lang="en-US" dirty="0" smtClean="0"/>
              <a:t> note as well </a:t>
            </a:r>
            <a:r>
              <a:rPr lang="en-US" dirty="0" err="1" smtClean="0"/>
              <a:t>cr’s</a:t>
            </a:r>
            <a:r>
              <a:rPr lang="en-US" dirty="0" smtClean="0"/>
              <a:t> attack on the “pride” (hubris?) of the </a:t>
            </a:r>
            <a:r>
              <a:rPr lang="en-US" dirty="0" err="1" smtClean="0"/>
              <a:t>oedipus</a:t>
            </a:r>
            <a:r>
              <a:rPr lang="en-US" dirty="0" smtClean="0"/>
              <a:t> family – their seemingly exhibitionistic tragicizing.</a:t>
            </a:r>
          </a:p>
          <a:p>
            <a:pPr marL="1379750" lvl="3" defTabSz="919833">
              <a:defRPr/>
            </a:pPr>
            <a:r>
              <a:rPr lang="en-US" dirty="0" smtClean="0"/>
              <a:t>108. cr assumes ant thinks she'll get away with it. cr: </a:t>
            </a:r>
            <a:r>
              <a:rPr lang="en-US" b="1" i="1" dirty="0" smtClean="0"/>
              <a:t>"The pride of Oedipus. You're its living image."</a:t>
            </a:r>
            <a:r>
              <a:rPr lang="en-US" dirty="0" smtClean="0"/>
              <a:t> hubris theme.</a:t>
            </a:r>
            <a:endParaRPr lang="en-US" kern="1200" baseline="0" dirty="0" smtClean="0">
              <a:solidFill>
                <a:schemeClr val="tx1"/>
              </a:solidFill>
              <a:latin typeface="Tahoma" pitchFamily="34" charset="0"/>
              <a:ea typeface="+mn-ea"/>
              <a:cs typeface="+mn-cs"/>
            </a:endParaRPr>
          </a:p>
          <a:p>
            <a:pPr marL="919833" lvl="2" defTabSz="919833">
              <a:defRPr/>
            </a:pPr>
            <a:r>
              <a:rPr lang="en-US" kern="1200" baseline="0" dirty="0" err="1" smtClean="0">
                <a:solidFill>
                  <a:schemeClr val="tx1"/>
                </a:solidFill>
                <a:latin typeface="Tahoma" pitchFamily="34" charset="0"/>
                <a:ea typeface="+mn-ea"/>
                <a:cs typeface="+mn-cs"/>
              </a:rPr>
              <a:t>creon</a:t>
            </a:r>
            <a:r>
              <a:rPr lang="en-US" kern="1200" baseline="0" dirty="0" smtClean="0">
                <a:solidFill>
                  <a:schemeClr val="tx1"/>
                </a:solidFill>
                <a:latin typeface="Tahoma" pitchFamily="34" charset="0"/>
                <a:ea typeface="+mn-ea"/>
                <a:cs typeface="+mn-cs"/>
              </a:rPr>
              <a:t> reveals the true character of the brothers – selfish and ambitious, mirrors of each other and in death, almost indistinguishable.</a:t>
            </a:r>
          </a:p>
          <a:p>
            <a:pPr marL="919833" lvl="2" defTabSz="919833">
              <a:defRPr/>
            </a:pPr>
            <a:r>
              <a:rPr lang="en-US" kern="1200" baseline="0" dirty="0" smtClean="0">
                <a:solidFill>
                  <a:schemeClr val="tx1"/>
                </a:solidFill>
                <a:latin typeface="Tahoma" pitchFamily="34" charset="0"/>
                <a:ea typeface="+mn-ea"/>
                <a:cs typeface="+mn-cs"/>
              </a:rPr>
              <a:t>ant’s shift from defiance of an unjust order to her disgust with </a:t>
            </a:r>
            <a:r>
              <a:rPr lang="en-US" kern="1200" baseline="0" dirty="0" err="1" smtClean="0">
                <a:solidFill>
                  <a:schemeClr val="tx1"/>
                </a:solidFill>
                <a:latin typeface="Tahoma" pitchFamily="34" charset="0"/>
                <a:ea typeface="+mn-ea"/>
                <a:cs typeface="+mn-cs"/>
              </a:rPr>
              <a:t>creon’s</a:t>
            </a:r>
            <a:r>
              <a:rPr lang="en-US" kern="1200" baseline="0" dirty="0" smtClean="0">
                <a:solidFill>
                  <a:schemeClr val="tx1"/>
                </a:solidFill>
                <a:latin typeface="Tahoma" pitchFamily="34" charset="0"/>
                <a:ea typeface="+mn-ea"/>
                <a:cs typeface="+mn-cs"/>
              </a:rPr>
              <a:t> cynicism (</a:t>
            </a:r>
            <a:r>
              <a:rPr lang="en-US" dirty="0" smtClean="0"/>
              <a:t>"Nothing is true but what is never said" [121, </a:t>
            </a:r>
            <a:r>
              <a:rPr lang="en-US" dirty="0" err="1" smtClean="0"/>
              <a:t>creon</a:t>
            </a:r>
            <a:r>
              <a:rPr lang="en-US" dirty="0" smtClean="0"/>
              <a:t> to ant.]</a:t>
            </a:r>
            <a:r>
              <a:rPr lang="en-US" kern="1200" baseline="0" dirty="0" smtClean="0">
                <a:solidFill>
                  <a:schemeClr val="tx1"/>
                </a:solidFill>
                <a:latin typeface="Tahoma" pitchFamily="34" charset="0"/>
                <a:ea typeface="+mn-ea"/>
                <a:cs typeface="+mn-cs"/>
              </a:rPr>
              <a:t>) and willingness to compromise.</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6</a:t>
            </a:fld>
            <a:endParaRPr lang="en-US"/>
          </a:p>
        </p:txBody>
      </p:sp>
    </p:spTree>
    <p:extLst>
      <p:ext uri="{BB962C8B-B14F-4D97-AF65-F5344CB8AC3E}">
        <p14:creationId xmlns:p14="http://schemas.microsoft.com/office/powerpoint/2010/main" val="1605758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7</a:t>
            </a:fld>
            <a:endParaRPr lang="en-US"/>
          </a:p>
        </p:txBody>
      </p:sp>
    </p:spTree>
    <p:extLst>
      <p:ext uri="{BB962C8B-B14F-4D97-AF65-F5344CB8AC3E}">
        <p14:creationId xmlns:p14="http://schemas.microsoft.com/office/powerpoint/2010/main" val="26293285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r>
              <a:rPr lang="en-US" dirty="0" smtClean="0"/>
              <a:t>Composed, produced under Nazi (1943)</a:t>
            </a:r>
          </a:p>
          <a:p>
            <a:pPr lvl="1"/>
            <a:r>
              <a:rPr lang="en-US" dirty="0" smtClean="0"/>
              <a:t>Creon = occupation?</a:t>
            </a:r>
          </a:p>
          <a:p>
            <a:pPr lvl="1"/>
            <a:r>
              <a:rPr lang="en-US" dirty="0" smtClean="0"/>
              <a:t>Antigone = resistance?</a:t>
            </a:r>
          </a:p>
          <a:p>
            <a:r>
              <a:rPr lang="en-US" dirty="0" smtClean="0"/>
              <a:t>Modernist search for meaning</a:t>
            </a:r>
          </a:p>
          <a:p>
            <a:r>
              <a:rPr lang="en-US" dirty="0" smtClean="0"/>
              <a:t>Existentialism</a:t>
            </a:r>
          </a:p>
          <a:p>
            <a:pPr lvl="1"/>
            <a:r>
              <a:rPr lang="en-US" dirty="0" smtClean="0"/>
              <a:t>Individuality</a:t>
            </a:r>
          </a:p>
          <a:p>
            <a:pPr lvl="2"/>
            <a:r>
              <a:rPr lang="en-US" dirty="0" smtClean="0"/>
              <a:t>Responsibility </a:t>
            </a:r>
            <a:r>
              <a:rPr lang="en-US" i="1" dirty="0" smtClean="0"/>
              <a:t>for</a:t>
            </a:r>
            <a:r>
              <a:rPr lang="en-US" i="0" dirty="0" smtClean="0"/>
              <a:t> actions</a:t>
            </a:r>
            <a:endParaRPr lang="en-US" dirty="0" smtClean="0"/>
          </a:p>
          <a:p>
            <a:pPr lvl="2"/>
            <a:r>
              <a:rPr lang="en-US" dirty="0" smtClean="0"/>
              <a:t>Definition</a:t>
            </a:r>
            <a:r>
              <a:rPr lang="en-US" baseline="0" dirty="0" smtClean="0"/>
              <a:t> </a:t>
            </a:r>
            <a:r>
              <a:rPr lang="en-US" i="1" baseline="0" dirty="0" smtClean="0"/>
              <a:t>by</a:t>
            </a:r>
            <a:r>
              <a:rPr lang="en-US" baseline="0" dirty="0" smtClean="0"/>
              <a:t> actions</a:t>
            </a:r>
          </a:p>
          <a:p>
            <a:pPr lvl="1"/>
            <a:r>
              <a:rPr lang="en-US" baseline="0" dirty="0" smtClean="0"/>
              <a:t>Absurdity</a:t>
            </a:r>
          </a:p>
          <a:p>
            <a:pPr lvl="2"/>
            <a:r>
              <a:rPr lang="en-US" baseline="0" dirty="0" smtClean="0"/>
              <a:t>Humans give meaning to world</a:t>
            </a:r>
          </a:p>
          <a:p>
            <a:pPr lvl="3"/>
            <a:r>
              <a:rPr lang="en-US" baseline="0" dirty="0" smtClean="0"/>
              <a:t>we give meaning, otherwise world is meaningless and unfair</a:t>
            </a:r>
          </a:p>
          <a:p>
            <a:pPr lvl="1"/>
            <a:r>
              <a:rPr lang="en-US" baseline="0" dirty="0" smtClean="0"/>
              <a:t>Facticity</a:t>
            </a:r>
          </a:p>
          <a:p>
            <a:pPr lvl="2"/>
            <a:r>
              <a:rPr lang="en-US" baseline="0" dirty="0" smtClean="0"/>
              <a:t>We are our past evolving into our future</a:t>
            </a:r>
          </a:p>
          <a:p>
            <a:pPr lvl="1"/>
            <a:r>
              <a:rPr lang="en-US" baseline="0" dirty="0" smtClean="0"/>
              <a:t>Authenticity</a:t>
            </a:r>
          </a:p>
          <a:p>
            <a:pPr lvl="2"/>
            <a:r>
              <a:rPr lang="en-US" dirty="0" smtClean="0"/>
              <a:t>Self-fashioning</a:t>
            </a:r>
          </a:p>
          <a:p>
            <a:pPr lvl="1"/>
            <a:r>
              <a:rPr lang="en-US" dirty="0" smtClean="0"/>
              <a:t>Despair</a:t>
            </a:r>
          </a:p>
          <a:p>
            <a:pPr lvl="2"/>
            <a:r>
              <a:rPr lang="en-US" dirty="0" smtClean="0"/>
              <a:t>Loss</a:t>
            </a:r>
            <a:r>
              <a:rPr lang="en-US" baseline="0" dirty="0" smtClean="0"/>
              <a:t> of hope that comes from loss of the constituents of identity</a:t>
            </a:r>
          </a:p>
          <a:p>
            <a:pPr lvl="2"/>
            <a:r>
              <a:rPr lang="en-US" i="1" baseline="0" dirty="0" smtClean="0"/>
              <a:t>does Antigone seek death as a heroic affirmation or as an escape from the humdrum?</a:t>
            </a:r>
            <a:endParaRPr lang="en-US" i="1" dirty="0" smtClean="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8</a:t>
            </a:fld>
            <a:endParaRPr lang="en-US"/>
          </a:p>
        </p:txBody>
      </p:sp>
    </p:spTree>
    <p:extLst>
      <p:ext uri="{BB962C8B-B14F-4D97-AF65-F5344CB8AC3E}">
        <p14:creationId xmlns:p14="http://schemas.microsoft.com/office/powerpoint/2010/main" val="4219957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pPr>
              <a:spcBef>
                <a:spcPts val="0"/>
              </a:spcBef>
              <a:spcAft>
                <a:spcPts val="0"/>
              </a:spcAft>
            </a:pPr>
            <a:r>
              <a:rPr lang="en-US" kern="800" dirty="0">
                <a:ea typeface="Calibri" panose="020F0502020204030204" pitchFamily="34" charset="0"/>
              </a:rPr>
              <a:t>“Not to be born is best</a:t>
            </a:r>
          </a:p>
          <a:p>
            <a:pPr>
              <a:spcBef>
                <a:spcPts val="0"/>
              </a:spcBef>
              <a:spcAft>
                <a:spcPts val="0"/>
              </a:spcAft>
            </a:pPr>
            <a:r>
              <a:rPr lang="en-US" kern="800" dirty="0">
                <a:ea typeface="Calibri" panose="020F0502020204030204" pitchFamily="34" charset="0"/>
              </a:rPr>
              <a:t>when all is reckoned in, but once a man has seen the light</a:t>
            </a:r>
          </a:p>
          <a:p>
            <a:pPr>
              <a:spcBef>
                <a:spcPts val="0"/>
              </a:spcBef>
              <a:spcAft>
                <a:spcPts val="0"/>
              </a:spcAft>
            </a:pPr>
            <a:r>
              <a:rPr lang="en-US" kern="800" dirty="0">
                <a:ea typeface="Calibri" panose="020F0502020204030204" pitchFamily="34" charset="0"/>
              </a:rPr>
              <a:t>the next best thing, by far, is to go back</a:t>
            </a:r>
          </a:p>
          <a:p>
            <a:pPr>
              <a:spcBef>
                <a:spcPts val="0"/>
              </a:spcBef>
              <a:spcAft>
                <a:spcPts val="0"/>
              </a:spcAft>
            </a:pPr>
            <a:r>
              <a:rPr lang="en-US" kern="800" dirty="0">
                <a:ea typeface="Calibri" panose="020F0502020204030204" pitchFamily="34" charset="0"/>
              </a:rPr>
              <a:t>back where he came from, quickly as he can.”</a:t>
            </a:r>
          </a:p>
          <a:p>
            <a:pPr>
              <a:spcBef>
                <a:spcPts val="0"/>
              </a:spcBef>
              <a:spcAft>
                <a:spcPts val="0"/>
              </a:spcAft>
            </a:pPr>
            <a:r>
              <a:rPr lang="en-US" sz="1000" kern="800" dirty="0">
                <a:ea typeface="Calibri" panose="020F0502020204030204" pitchFamily="34" charset="0"/>
              </a:rPr>
              <a:t>(Chorus, </a:t>
            </a:r>
            <a:r>
              <a:rPr lang="en-US" sz="1000" i="1" kern="800" dirty="0">
                <a:ea typeface="Calibri" panose="020F0502020204030204" pitchFamily="34" charset="0"/>
              </a:rPr>
              <a:t>Sophocles Oedipus</a:t>
            </a:r>
            <a:r>
              <a:rPr lang="en-US" sz="1000" kern="800" dirty="0">
                <a:ea typeface="Calibri" panose="020F0502020204030204" pitchFamily="34" charset="0"/>
              </a:rPr>
              <a:t> at Colonus, p. 358)</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9</a:t>
            </a:fld>
            <a:endParaRPr lang="en-US"/>
          </a:p>
        </p:txBody>
      </p:sp>
    </p:spTree>
    <p:extLst>
      <p:ext uri="{BB962C8B-B14F-4D97-AF65-F5344CB8AC3E}">
        <p14:creationId xmlns:p14="http://schemas.microsoft.com/office/powerpoint/2010/main" val="39779953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435949" y="908717"/>
            <a:ext cx="11323277" cy="2387600"/>
          </a:xfrm>
          <a:noFill/>
        </p:spPr>
        <p:txBody>
          <a:bodyPr anchor="b"/>
          <a:lstStyle>
            <a:lvl1pPr algn="ctr">
              <a:defRPr sz="6000" spc="100" baseline="0">
                <a:solidFill>
                  <a:srgbClr val="993300"/>
                </a:solidFill>
                <a:latin typeface="Candara" panose="020E0502030303020204" pitchFamily="34" charset="0"/>
              </a:defRPr>
            </a:lvl1pPr>
          </a:lstStyle>
          <a:p>
            <a:r>
              <a:rPr lang="en-US" smtClean="0"/>
              <a:t>Click to edit Master title style</a:t>
            </a:r>
            <a:endParaRPr lang="en-US" dirty="0"/>
          </a:p>
        </p:txBody>
      </p:sp>
      <p:sp>
        <p:nvSpPr>
          <p:cNvPr id="7" name="Subtitle 2"/>
          <p:cNvSpPr>
            <a:spLocks noGrp="1"/>
          </p:cNvSpPr>
          <p:nvPr>
            <p:ph type="subTitle" idx="1"/>
          </p:nvPr>
        </p:nvSpPr>
        <p:spPr>
          <a:xfrm>
            <a:off x="435949" y="3602038"/>
            <a:ext cx="11323277"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565971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931" y="1828800"/>
            <a:ext cx="9756141"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endParaRPr lang="en-US"/>
          </a:p>
        </p:txBody>
      </p:sp>
      <p:sp>
        <p:nvSpPr>
          <p:cNvPr id="6" name="Slide Number Placeholder 5"/>
          <p:cNvSpPr>
            <a:spLocks noGrp="1"/>
          </p:cNvSpPr>
          <p:nvPr>
            <p:ph type="sldNum" sz="quarter" idx="12"/>
          </p:nvPr>
        </p:nvSpPr>
        <p:spPr/>
        <p:txBody>
          <a:bodyPr/>
          <a:lstStyle/>
          <a:p>
            <a:fld id="{C94D3E10-C0C1-4D71-A41A-6CB8B8E1C6BB}" type="slidenum">
              <a:rPr lang="en-US" smtClean="0"/>
              <a:pPr/>
              <a:t>‹#›</a:t>
            </a:fld>
            <a:endParaRPr lang="en-US"/>
          </a:p>
        </p:txBody>
      </p:sp>
    </p:spTree>
    <p:extLst>
      <p:ext uri="{BB962C8B-B14F-4D97-AF65-F5344CB8AC3E}">
        <p14:creationId xmlns:p14="http://schemas.microsoft.com/office/powerpoint/2010/main" val="4126434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134871"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930" y="685800"/>
            <a:ext cx="7418070"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endParaRPr lang="en-US"/>
          </a:p>
        </p:txBody>
      </p:sp>
      <p:sp>
        <p:nvSpPr>
          <p:cNvPr id="6" name="Slide Number Placeholder 5"/>
          <p:cNvSpPr>
            <a:spLocks noGrp="1"/>
          </p:cNvSpPr>
          <p:nvPr>
            <p:ph type="sldNum" sz="quarter" idx="12"/>
          </p:nvPr>
        </p:nvSpPr>
        <p:spPr/>
        <p:txBody>
          <a:bodyPr/>
          <a:lstStyle/>
          <a:p>
            <a:fld id="{F5E7D54D-86BF-4ED5-B0AB-3890F7CE24D8}" type="slidenum">
              <a:rPr lang="en-US" smtClean="0"/>
              <a:pPr/>
              <a:t>‹#›</a:t>
            </a:fld>
            <a:endParaRPr lang="en-US"/>
          </a:p>
        </p:txBody>
      </p:sp>
    </p:spTree>
    <p:extLst>
      <p:ext uri="{BB962C8B-B14F-4D97-AF65-F5344CB8AC3E}">
        <p14:creationId xmlns:p14="http://schemas.microsoft.com/office/powerpoint/2010/main" val="1385053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117475"/>
            <a:ext cx="10871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800" y="16764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12800" y="39243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433215893"/>
      </p:ext>
    </p:extLst>
  </p:cSld>
  <p:clrMapOvr>
    <a:masterClrMapping/>
  </p:clrMapOvr>
  <p:transition/>
  <p:timing>
    <p:tnLst>
      <p:par>
        <p:cTn id="1" dur="indefinite" restart="never" nodeType="tmRoot"/>
      </p:par>
    </p:tnLst>
  </p:timing>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06400" y="1191312"/>
            <a:ext cx="11379200" cy="1470025"/>
          </a:xfrm>
          <a:noFill/>
        </p:spPr>
        <p:txBody>
          <a:bodyPr>
            <a:noAutofit/>
          </a:bodyPr>
          <a:lstStyle>
            <a:lvl1pPr algn="ctr">
              <a:defRPr sz="4800" b="0">
                <a:solidFill>
                  <a:schemeClr val="bg1"/>
                </a:solidFill>
                <a:effectLst>
                  <a:outerShdw blurRad="38100" dist="63500" dir="2700000" algn="tl">
                    <a:srgbClr val="000000">
                      <a:alpha val="43137"/>
                    </a:srgbClr>
                  </a:outerShdw>
                </a:effectLst>
                <a:latin typeface="+mj-lt"/>
                <a:cs typeface="Levenim MT" pitchFamily="2" charset="-79"/>
              </a:defRPr>
            </a:lvl1pPr>
          </a:lstStyle>
          <a:p>
            <a:r>
              <a:rPr lang="en-US" smtClean="0"/>
              <a:t>Click to edit Master title style</a:t>
            </a:r>
            <a:endParaRPr lang="en-US" dirty="0"/>
          </a:p>
        </p:txBody>
      </p:sp>
      <p:sp>
        <p:nvSpPr>
          <p:cNvPr id="3" name="Subtitle 2"/>
          <p:cNvSpPr>
            <a:spLocks noGrp="1"/>
          </p:cNvSpPr>
          <p:nvPr>
            <p:ph type="subTitle" idx="1"/>
          </p:nvPr>
        </p:nvSpPr>
        <p:spPr>
          <a:xfrm>
            <a:off x="406400" y="2947086"/>
            <a:ext cx="11379200" cy="1752600"/>
          </a:xfrm>
        </p:spPr>
        <p:txBody>
          <a:bodyPr>
            <a:normAutofit/>
          </a:bodyPr>
          <a:lstStyle>
            <a:lvl1pPr marL="0" indent="0" algn="ctr">
              <a:buNone/>
              <a:defRPr sz="3600" b="1">
                <a:solidFill>
                  <a:schemeClr val="accent1">
                    <a:lumMod val="75000"/>
                  </a:schemeClr>
                </a:solidFill>
                <a:effectLst/>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479508471"/>
      </p:ext>
    </p:extLst>
  </p:cSld>
  <p:clrMapOvr>
    <a:masterClrMapping/>
  </p:clrMapOvr>
  <p:transition spd="slow"/>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2732451"/>
            <a:ext cx="10363200" cy="1362075"/>
          </a:xfrm>
        </p:spPr>
        <p:txBody>
          <a:bodyPr anchor="ctr" anchorCtr="0"/>
          <a:lstStyle>
            <a:lvl1pPr algn="l">
              <a:defRPr sz="4000" b="1" cap="none" baseline="0"/>
            </a:lvl1pPr>
          </a:lstStyle>
          <a:p>
            <a:r>
              <a:rPr lang="en-US" smtClean="0"/>
              <a:t>Click to edit Master title style</a:t>
            </a:r>
            <a:endParaRPr lang="en-US" dirty="0"/>
          </a:p>
        </p:txBody>
      </p:sp>
      <p:sp>
        <p:nvSpPr>
          <p:cNvPr id="7" name="Text Placeholder 2"/>
          <p:cNvSpPr>
            <a:spLocks noGrp="1"/>
          </p:cNvSpPr>
          <p:nvPr>
            <p:ph type="body" idx="1"/>
          </p:nvPr>
        </p:nvSpPr>
        <p:spPr>
          <a:xfrm>
            <a:off x="963084" y="4279101"/>
            <a:ext cx="10363200" cy="1500187"/>
          </a:xfrm>
          <a:prstGeom prst="rect">
            <a:avLst/>
          </a:prstGeom>
        </p:spPr>
        <p:txBody>
          <a:bodyPr anchor="t" anchorCtr="0">
            <a:normAutofit/>
          </a:bodyPr>
          <a:lstStyle>
            <a:lvl1pPr marL="0" indent="0">
              <a:buNone/>
              <a:defRPr sz="32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931" y="1828800"/>
            <a:ext cx="9756141" cy="4343400"/>
          </a:xfrm>
          <a:prstGeom prst="rect">
            <a:avLst/>
          </a:prstGeom>
        </p:spPr>
        <p:txBody>
          <a:bodyPr/>
          <a:lstStyle>
            <a:lvl1pPr>
              <a:lnSpc>
                <a:spcPct val="114000"/>
              </a:lnSpc>
              <a:spcBef>
                <a:spcPts val="900"/>
              </a:spcBef>
              <a:defRPr sz="36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30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a:xfrm>
            <a:off x="6003633" y="6408109"/>
            <a:ext cx="184731" cy="261610"/>
          </a:xfrm>
        </p:spPr>
        <p:txBody>
          <a:bodyPr/>
          <a:lstStyle/>
          <a:p>
            <a:endParaRPr lang="en-US" dirty="0"/>
          </a:p>
        </p:txBody>
      </p:sp>
      <p:sp>
        <p:nvSpPr>
          <p:cNvPr id="6" name="Slide Number Placeholder 5"/>
          <p:cNvSpPr>
            <a:spLocks noGrp="1"/>
          </p:cNvSpPr>
          <p:nvPr>
            <p:ph type="sldNum" sz="quarter" idx="12"/>
          </p:nvPr>
        </p:nvSpPr>
        <p:spPr>
          <a:xfrm>
            <a:off x="10789341" y="6408109"/>
            <a:ext cx="184730" cy="261610"/>
          </a:xfrm>
        </p:spPr>
        <p:txBody>
          <a:bodyPr/>
          <a:lstStyle/>
          <a:p>
            <a:fld id="{C84949BF-B90B-4E25-9A47-07E9FB3241D4}" type="slidenum">
              <a:rPr lang="en-US" smtClean="0"/>
              <a:pPr/>
              <a:t>‹#›</a:t>
            </a:fld>
            <a:endParaRPr lang="en-US"/>
          </a:p>
        </p:txBody>
      </p:sp>
    </p:spTree>
    <p:extLst>
      <p:ext uri="{BB962C8B-B14F-4D97-AF65-F5344CB8AC3E}">
        <p14:creationId xmlns:p14="http://schemas.microsoft.com/office/powerpoint/2010/main" val="2247917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931" y="2091268"/>
            <a:ext cx="9756141"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466" y="3742278"/>
            <a:ext cx="9760605"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136033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600" y="1828800"/>
            <a:ext cx="4709961" cy="4343400"/>
          </a:xfrm>
          <a:prstGeom prst="rect">
            <a:avLst/>
          </a:prstGeom>
        </p:spPr>
        <p:txBody>
          <a:bodyPr>
            <a:normAutofit/>
          </a:bodyPr>
          <a:lstStyle>
            <a:lvl1pPr>
              <a:lnSpc>
                <a:spcPct val="100000"/>
              </a:lnSpc>
              <a:spcBef>
                <a:spcPts val="900"/>
              </a:spcBef>
              <a:buSzPct val="100000"/>
              <a:defRPr sz="3600">
                <a:solidFill>
                  <a:schemeClr val="tx1">
                    <a:lumMod val="75000"/>
                  </a:schemeClr>
                </a:solidFill>
              </a:defRPr>
            </a:lvl1pPr>
            <a:lvl2pPr marL="502920" indent="-228600">
              <a:lnSpc>
                <a:spcPct val="100000"/>
              </a:lnSpc>
              <a:buSzPct val="66000"/>
              <a:buFont typeface="Wingdings" panose="05000000000000000000" pitchFamily="2" charset="2"/>
              <a:buChar char="§"/>
              <a:defRPr sz="3200">
                <a:solidFill>
                  <a:schemeClr val="tx1">
                    <a:lumMod val="75000"/>
                  </a:schemeClr>
                </a:solidFill>
              </a:defRPr>
            </a:lvl2pPr>
            <a:lvl3pPr>
              <a:lnSpc>
                <a:spcPct val="100000"/>
              </a:lnSpc>
              <a:defRPr sz="2800">
                <a:solidFill>
                  <a:schemeClr val="tx1">
                    <a:lumMod val="75000"/>
                  </a:schemeClr>
                </a:solidFill>
              </a:defRPr>
            </a:lvl3pPr>
            <a:lvl4pPr>
              <a:lnSpc>
                <a:spcPct val="100000"/>
              </a:lnSpc>
              <a:defRPr sz="2400">
                <a:solidFill>
                  <a:schemeClr val="tx1">
                    <a:lumMod val="75000"/>
                  </a:schemeClr>
                </a:solidFill>
              </a:defRPr>
            </a:lvl4pPr>
            <a:lvl5pPr>
              <a:lnSpc>
                <a:spcPct val="100000"/>
              </a:lnSpc>
              <a:defRPr sz="24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4" name="Content Placeholder 3"/>
          <p:cNvSpPr>
            <a:spLocks noGrp="1"/>
          </p:cNvSpPr>
          <p:nvPr>
            <p:ph sz="half" idx="2"/>
          </p:nvPr>
        </p:nvSpPr>
        <p:spPr>
          <a:xfrm>
            <a:off x="6264110" y="1828800"/>
            <a:ext cx="4709961" cy="4343400"/>
          </a:xfrm>
          <a:prstGeom prst="rect">
            <a:avLst/>
          </a:prstGeom>
        </p:spPr>
        <p:txBody>
          <a:bodyPr>
            <a:normAutofit/>
          </a:bodyPr>
          <a:lstStyle>
            <a:lvl1pPr marL="274320" indent="-228600">
              <a:lnSpc>
                <a:spcPct val="113000"/>
              </a:lnSpc>
              <a:spcBef>
                <a:spcPts val="900"/>
              </a:spcBef>
              <a:buSzPct val="100000"/>
              <a:defRPr lang="en-US" sz="3600" kern="1200" dirty="0" smtClean="0">
                <a:solidFill>
                  <a:schemeClr val="tx1">
                    <a:lumMod val="75000"/>
                  </a:schemeClr>
                </a:solidFill>
                <a:latin typeface="Calibri" panose="020F0502020204030204" pitchFamily="34" charset="0"/>
                <a:ea typeface="+mn-ea"/>
                <a:cs typeface="Calibri" panose="020F0502020204030204" pitchFamily="34" charset="0"/>
              </a:defRPr>
            </a:lvl1pPr>
            <a:lvl2pPr marL="502920" indent="-228600">
              <a:lnSpc>
                <a:spcPct val="100000"/>
              </a:lnSpc>
              <a:buSzPct val="66000"/>
              <a:buFont typeface="Wingdings" panose="05000000000000000000" pitchFamily="2" charset="2"/>
              <a:buChar char="§"/>
              <a:defRPr sz="3200">
                <a:solidFill>
                  <a:schemeClr val="tx1">
                    <a:lumMod val="75000"/>
                  </a:schemeClr>
                </a:solidFill>
              </a:defRPr>
            </a:lvl2pPr>
            <a:lvl3pPr>
              <a:lnSpc>
                <a:spcPct val="100000"/>
              </a:lnSpc>
              <a:defRPr sz="2800">
                <a:solidFill>
                  <a:schemeClr val="tx1">
                    <a:lumMod val="75000"/>
                  </a:schemeClr>
                </a:solidFill>
              </a:defRPr>
            </a:lvl3pPr>
            <a:lvl4pPr>
              <a:lnSpc>
                <a:spcPct val="100000"/>
              </a:lnSpc>
              <a:defRPr sz="2400">
                <a:solidFill>
                  <a:schemeClr val="tx1">
                    <a:lumMod val="75000"/>
                  </a:schemeClr>
                </a:solidFill>
              </a:defRPr>
            </a:lvl4pPr>
            <a:lvl5pPr>
              <a:lnSpc>
                <a:spcPct val="100000"/>
              </a:lnSpc>
              <a:defRPr sz="2400">
                <a:solidFill>
                  <a:schemeClr val="tx1">
                    <a:lumMod val="75000"/>
                  </a:schemeClr>
                </a:solidFill>
              </a:defRPr>
            </a:lvl5pPr>
            <a:lvl6pPr>
              <a:defRPr sz="1600"/>
            </a:lvl6pPr>
            <a:lvl7pPr>
              <a:defRPr sz="1600"/>
            </a:lvl7pPr>
            <a:lvl8pPr>
              <a:defRPr sz="1600"/>
            </a:lvl8pPr>
            <a:lvl9pPr>
              <a:defRPr sz="1600"/>
            </a:lvl9pPr>
          </a:lstStyle>
          <a:p>
            <a:pPr marL="274320" lvl="0" indent="-228600" algn="l" defTabSz="914400" rtl="0" eaLnBrk="1" latinLnBrk="0" hangingPunct="1">
              <a:lnSpc>
                <a:spcPct val="100000"/>
              </a:lnSpc>
              <a:spcBef>
                <a:spcPts val="900"/>
              </a:spcBef>
              <a:buClr>
                <a:schemeClr val="tx1"/>
              </a:buClr>
              <a:buSzPct val="100000"/>
              <a:buFont typeface="Arial" pitchFamily="34" charset="0"/>
              <a:buChar char="•"/>
            </a:pPr>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endParaRPr lang="en-US" dirty="0"/>
          </a:p>
        </p:txBody>
      </p:sp>
      <p:sp>
        <p:nvSpPr>
          <p:cNvPr id="7" name="Slide Number Placeholder 6"/>
          <p:cNvSpPr>
            <a:spLocks noGrp="1"/>
          </p:cNvSpPr>
          <p:nvPr>
            <p:ph type="sldNum" sz="quarter" idx="12"/>
          </p:nvPr>
        </p:nvSpPr>
        <p:spPr/>
        <p:txBody>
          <a:bodyPr/>
          <a:lstStyle/>
          <a:p>
            <a:fld id="{E5A160DF-E29A-4672-A7A8-D5391F57194F}" type="slidenum">
              <a:rPr lang="en-US" smtClean="0"/>
              <a:pPr/>
              <a:t>‹#›</a:t>
            </a:fld>
            <a:endParaRPr lang="en-US"/>
          </a:p>
        </p:txBody>
      </p:sp>
      <p:cxnSp>
        <p:nvCxnSpPr>
          <p:cNvPr id="8" name="Straight Connector 7"/>
          <p:cNvCxnSpPr/>
          <p:nvPr/>
        </p:nvCxnSpPr>
        <p:spPr>
          <a:xfrm>
            <a:off x="6096001"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7999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931" y="1761745"/>
            <a:ext cx="4710387"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smtClean="0"/>
              <a:t>Edit Master text styles</a:t>
            </a:r>
          </a:p>
        </p:txBody>
      </p:sp>
      <p:sp>
        <p:nvSpPr>
          <p:cNvPr id="4" name="Content Placeholder 3"/>
          <p:cNvSpPr>
            <a:spLocks noGrp="1"/>
          </p:cNvSpPr>
          <p:nvPr>
            <p:ph sz="half" idx="2"/>
          </p:nvPr>
        </p:nvSpPr>
        <p:spPr>
          <a:xfrm>
            <a:off x="1217931" y="2743201"/>
            <a:ext cx="4710387" cy="3428999"/>
          </a:xfrm>
          <a:prstGeom prst="rect">
            <a:avLst/>
          </a:prstGeom>
        </p:spPr>
        <p:txBody>
          <a:bodyPr>
            <a:normAutofit/>
          </a:bodyPr>
          <a:lstStyle>
            <a:lvl1pPr>
              <a:buSzPct val="100000"/>
              <a:defRPr sz="3200">
                <a:solidFill>
                  <a:schemeClr val="tx1">
                    <a:lumMod val="75000"/>
                  </a:schemeClr>
                </a:solidFill>
              </a:defRPr>
            </a:lvl1pPr>
            <a:lvl2pPr marL="502920" indent="-228600">
              <a:lnSpc>
                <a:spcPct val="100000"/>
              </a:lnSpc>
              <a:buSzPct val="66000"/>
              <a:buFont typeface="Wingdings" panose="05000000000000000000" pitchFamily="2" charset="2"/>
              <a:buChar char="§"/>
              <a:defRPr sz="2800">
                <a:solidFill>
                  <a:schemeClr val="tx1">
                    <a:lumMod val="75000"/>
                  </a:schemeClr>
                </a:solidFill>
              </a:defRPr>
            </a:lvl2pPr>
            <a:lvl3pPr>
              <a:lnSpc>
                <a:spcPct val="100000"/>
              </a:lnSpc>
              <a:defRPr sz="2400">
                <a:solidFill>
                  <a:schemeClr val="tx1">
                    <a:lumMod val="75000"/>
                  </a:schemeClr>
                </a:solidFill>
              </a:defRPr>
            </a:lvl3pPr>
            <a:lvl4pPr>
              <a:lnSpc>
                <a:spcPct val="100000"/>
              </a:lnSpc>
              <a:defRPr sz="2000">
                <a:solidFill>
                  <a:schemeClr val="tx1">
                    <a:lumMod val="75000"/>
                  </a:schemeClr>
                </a:solidFill>
              </a:defRPr>
            </a:lvl4pPr>
            <a:lvl5pPr>
              <a:lnSpc>
                <a:spcPct val="100000"/>
              </a:lnSpc>
              <a:defRPr sz="2000">
                <a:solidFill>
                  <a:schemeClr val="tx1">
                    <a:lumMod val="75000"/>
                  </a:schemeClr>
                </a:solidFill>
              </a:defRPr>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263685" y="1761745"/>
            <a:ext cx="4710387"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3685" y="2743201"/>
            <a:ext cx="4710387" cy="3428999"/>
          </a:xfrm>
          <a:prstGeom prst="rect">
            <a:avLst/>
          </a:prstGeom>
        </p:spPr>
        <p:txBody>
          <a:bodyPr>
            <a:normAutofit/>
          </a:bodyPr>
          <a:lstStyle>
            <a:lvl1pPr>
              <a:buSzPct val="100000"/>
              <a:defRPr sz="3200">
                <a:solidFill>
                  <a:schemeClr val="tx1">
                    <a:lumMod val="75000"/>
                  </a:schemeClr>
                </a:solidFill>
              </a:defRPr>
            </a:lvl1pPr>
            <a:lvl2pPr marL="502920" indent="-228600">
              <a:lnSpc>
                <a:spcPct val="100000"/>
              </a:lnSpc>
              <a:buSzPct val="66000"/>
              <a:buFont typeface="Wingdings" panose="05000000000000000000" pitchFamily="2" charset="2"/>
              <a:buChar char="§"/>
              <a:defRPr sz="2800">
                <a:solidFill>
                  <a:schemeClr val="tx1">
                    <a:lumMod val="75000"/>
                  </a:schemeClr>
                </a:solidFill>
              </a:defRPr>
            </a:lvl2pPr>
            <a:lvl3pPr>
              <a:lnSpc>
                <a:spcPct val="100000"/>
              </a:lnSpc>
              <a:defRPr sz="2400">
                <a:solidFill>
                  <a:schemeClr val="tx1">
                    <a:lumMod val="75000"/>
                  </a:schemeClr>
                </a:solidFill>
              </a:defRPr>
            </a:lvl3pPr>
            <a:lvl4pPr>
              <a:lnSpc>
                <a:spcPct val="100000"/>
              </a:lnSpc>
              <a:defRPr sz="2000">
                <a:solidFill>
                  <a:schemeClr val="tx1">
                    <a:lumMod val="75000"/>
                  </a:schemeClr>
                </a:solidFill>
              </a:defRPr>
            </a:lvl4pPr>
            <a:lvl5pPr>
              <a:lnSpc>
                <a:spcPct val="100000"/>
              </a:lnSpc>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endParaRPr lang="en-US"/>
          </a:p>
        </p:txBody>
      </p:sp>
      <p:sp>
        <p:nvSpPr>
          <p:cNvPr id="9" name="Slide Number Placeholder 8"/>
          <p:cNvSpPr>
            <a:spLocks noGrp="1"/>
          </p:cNvSpPr>
          <p:nvPr>
            <p:ph type="sldNum" sz="quarter" idx="12"/>
          </p:nvPr>
        </p:nvSpPr>
        <p:spPr/>
        <p:txBody>
          <a:bodyPr/>
          <a:lstStyle/>
          <a:p>
            <a:fld id="{B1A7D873-BDEC-4D0E-826C-A647DDEC7662}" type="slidenum">
              <a:rPr lang="en-US" smtClean="0"/>
              <a:pPr/>
              <a:t>‹#›</a:t>
            </a:fld>
            <a:endParaRPr lang="en-US"/>
          </a:p>
        </p:txBody>
      </p:sp>
      <p:cxnSp>
        <p:nvCxnSpPr>
          <p:cNvPr id="16" name="Straight Connector 15"/>
          <p:cNvCxnSpPr/>
          <p:nvPr/>
        </p:nvCxnSpPr>
        <p:spPr>
          <a:xfrm>
            <a:off x="6096001"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3916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chorCtr="0"/>
          <a:lstStyle>
            <a:lvl1pPr algn="ctr">
              <a:defRPr/>
            </a:lvl1pPr>
          </a:lstStyle>
          <a:p>
            <a:r>
              <a:rPr lang="en-US" smtClean="0"/>
              <a:t>Click to edit Master title style</a:t>
            </a:r>
            <a:endParaRPr dirty="0"/>
          </a:p>
        </p:txBody>
      </p:sp>
    </p:spTree>
    <p:extLst>
      <p:ext uri="{BB962C8B-B14F-4D97-AF65-F5344CB8AC3E}">
        <p14:creationId xmlns:p14="http://schemas.microsoft.com/office/powerpoint/2010/main" val="3836430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1724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7342" y="685800"/>
            <a:ext cx="5640269"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endParaRPr lang="en-US"/>
          </a:p>
        </p:txBody>
      </p:sp>
      <p:sp>
        <p:nvSpPr>
          <p:cNvPr id="7" name="Slide Number Placeholder 6"/>
          <p:cNvSpPr>
            <a:spLocks noGrp="1"/>
          </p:cNvSpPr>
          <p:nvPr>
            <p:ph type="sldNum" sz="quarter" idx="12"/>
          </p:nvPr>
        </p:nvSpPr>
        <p:spPr/>
        <p:txBody>
          <a:bodyPr/>
          <a:lstStyle/>
          <a:p>
            <a:fld id="{8CA028EF-8D2F-4BE3-B1C0-CE3278149C79}" type="slidenum">
              <a:rPr lang="en-US" smtClean="0"/>
              <a:pPr/>
              <a:t>‹#›</a:t>
            </a:fld>
            <a:endParaRPr lang="en-US"/>
          </a:p>
        </p:txBody>
      </p:sp>
    </p:spTree>
    <p:extLst>
      <p:ext uri="{BB962C8B-B14F-4D97-AF65-F5344CB8AC3E}">
        <p14:creationId xmlns:p14="http://schemas.microsoft.com/office/powerpoint/2010/main" val="3206279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7341" y="685800"/>
            <a:ext cx="5640269"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endParaRPr lang="en-US"/>
          </a:p>
        </p:txBody>
      </p:sp>
      <p:sp>
        <p:nvSpPr>
          <p:cNvPr id="7" name="Slide Number Placeholder 6"/>
          <p:cNvSpPr>
            <a:spLocks noGrp="1"/>
          </p:cNvSpPr>
          <p:nvPr>
            <p:ph type="sldNum" sz="quarter" idx="12"/>
          </p:nvPr>
        </p:nvSpPr>
        <p:spPr/>
        <p:txBody>
          <a:bodyPr/>
          <a:lstStyle/>
          <a:p>
            <a:fld id="{0E2B0241-DBC4-47FC-A6F0-845E6B9C1C6A}" type="slidenum">
              <a:rPr lang="en-US" smtClean="0"/>
              <a:pPr/>
              <a:t>‹#›</a:t>
            </a:fld>
            <a:endParaRPr lang="en-US"/>
          </a:p>
        </p:txBody>
      </p:sp>
    </p:spTree>
    <p:extLst>
      <p:ext uri="{BB962C8B-B14F-4D97-AF65-F5344CB8AC3E}">
        <p14:creationId xmlns:p14="http://schemas.microsoft.com/office/powerpoint/2010/main" val="1681530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931" y="274638"/>
            <a:ext cx="9756141"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smtClean="0"/>
              <a:t>Click to edit Master title style</a:t>
            </a:r>
            <a:endParaRPr dirty="0"/>
          </a:p>
        </p:txBody>
      </p:sp>
      <p:sp>
        <p:nvSpPr>
          <p:cNvPr id="5" name="Footer Placeholder 4"/>
          <p:cNvSpPr>
            <a:spLocks noGrp="1"/>
          </p:cNvSpPr>
          <p:nvPr>
            <p:ph type="ftr" sz="quarter" idx="3"/>
          </p:nvPr>
        </p:nvSpPr>
        <p:spPr>
          <a:xfrm>
            <a:off x="1209151" y="6408109"/>
            <a:ext cx="1849806" cy="261610"/>
          </a:xfrm>
          <a:prstGeom prst="rect">
            <a:avLst/>
          </a:prstGeom>
        </p:spPr>
        <p:txBody>
          <a:bodyPr vert="horz" wrap="square" lIns="91440" tIns="45720" rIns="91440" bIns="45720" rtlCol="0" anchor="ctr">
            <a:spAutoFit/>
          </a:bodyPr>
          <a:lstStyle>
            <a:lvl1pPr algn="l">
              <a:defRPr sz="1100" cap="none" baseline="0">
                <a:solidFill>
                  <a:schemeClr val="tx1"/>
                </a:solidFill>
              </a:defRPr>
            </a:lvl1pPr>
          </a:lstStyle>
          <a:p>
            <a:endParaRPr lang="en-US" dirty="0"/>
          </a:p>
        </p:txBody>
      </p:sp>
      <p:sp>
        <p:nvSpPr>
          <p:cNvPr id="4" name="Date Placeholder 3"/>
          <p:cNvSpPr>
            <a:spLocks noGrp="1"/>
          </p:cNvSpPr>
          <p:nvPr>
            <p:ph type="dt" sz="half" idx="2"/>
          </p:nvPr>
        </p:nvSpPr>
        <p:spPr>
          <a:xfrm>
            <a:off x="6003633" y="6408109"/>
            <a:ext cx="184731" cy="261610"/>
          </a:xfrm>
          <a:prstGeom prst="rect">
            <a:avLst/>
          </a:prstGeom>
        </p:spPr>
        <p:txBody>
          <a:bodyPr vert="horz" wrap="none" lIns="91440" tIns="45720" rIns="91440" bIns="45720" rtlCol="0" anchor="ctr">
            <a:spAutoFit/>
          </a:bodyPr>
          <a:lstStyle>
            <a:lvl1pPr algn="ctr">
              <a:defRPr sz="1100">
                <a:solidFill>
                  <a:schemeClr val="tx1"/>
                </a:solidFill>
              </a:defRPr>
            </a:lvl1pPr>
          </a:lstStyle>
          <a:p>
            <a:endParaRPr lang="en-US" dirty="0"/>
          </a:p>
        </p:txBody>
      </p:sp>
      <p:sp>
        <p:nvSpPr>
          <p:cNvPr id="6" name="Slide Number Placeholder 5"/>
          <p:cNvSpPr>
            <a:spLocks noGrp="1"/>
          </p:cNvSpPr>
          <p:nvPr>
            <p:ph type="sldNum" sz="quarter" idx="4"/>
          </p:nvPr>
        </p:nvSpPr>
        <p:spPr>
          <a:xfrm>
            <a:off x="10789341" y="6408109"/>
            <a:ext cx="184730" cy="261610"/>
          </a:xfrm>
          <a:prstGeom prst="rect">
            <a:avLst/>
          </a:prstGeom>
        </p:spPr>
        <p:txBody>
          <a:bodyPr vert="horz" wrap="none" lIns="91440" tIns="45720" rIns="91440" bIns="45720" rtlCol="0" anchor="ctr">
            <a:spAutoFit/>
          </a:bodyPr>
          <a:lstStyle>
            <a:lvl1pPr algn="r">
              <a:defRPr sz="1100">
                <a:solidFill>
                  <a:schemeClr val="tx1"/>
                </a:solidFill>
              </a:defRPr>
            </a:lvl1pPr>
          </a:lstStyle>
          <a:p>
            <a:fld id="{75105F9F-A147-4999-9337-ABC437A27969}" type="slidenum">
              <a:rPr lang="en-US" smtClean="0"/>
              <a:pPr/>
              <a:t>‹#›</a:t>
            </a:fld>
            <a:endParaRPr lang="en-US"/>
          </a:p>
        </p:txBody>
      </p:sp>
      <p:sp>
        <p:nvSpPr>
          <p:cNvPr id="7" name="Content Placeholder 2"/>
          <p:cNvSpPr txBox="1">
            <a:spLocks/>
          </p:cNvSpPr>
          <p:nvPr/>
        </p:nvSpPr>
        <p:spPr>
          <a:xfrm>
            <a:off x="1217931" y="1828800"/>
            <a:ext cx="9756141"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marL="274320" lvl="0" indent="-228600" algn="l" defTabSz="914400" rtl="0" eaLnBrk="1" latinLnBrk="0" hangingPunct="1">
              <a:lnSpc>
                <a:spcPct val="114000"/>
              </a:lnSpc>
              <a:spcBef>
                <a:spcPts val="900"/>
              </a:spcBef>
              <a:buClr>
                <a:schemeClr val="tx1"/>
              </a:buClr>
              <a:buSzPct val="80000"/>
              <a:buFont typeface="Arial" pitchFamily="34" charset="0"/>
              <a:buChar char="•"/>
            </a:pPr>
            <a:r>
              <a:rPr lang="en-US" sz="3600" kern="1200" dirty="0" smtClean="0">
                <a:solidFill>
                  <a:schemeClr val="tx1">
                    <a:lumMod val="75000"/>
                  </a:schemeClr>
                </a:solidFill>
                <a:latin typeface="Calibri" panose="020F0502020204030204" pitchFamily="34" charset="0"/>
                <a:ea typeface="+mn-ea"/>
                <a:cs typeface="Calibri" panose="020F0502020204030204" pitchFamily="34" charset="0"/>
              </a:rPr>
              <a:t>Edit Master text styles</a:t>
            </a:r>
          </a:p>
          <a:p>
            <a:pPr marL="573088" lvl="1" indent="-228600" algn="l" defTabSz="914400" rtl="0" eaLnBrk="1" latinLnBrk="0" hangingPunct="1">
              <a:lnSpc>
                <a:spcPct val="114000"/>
              </a:lnSpc>
              <a:spcBef>
                <a:spcPts val="300"/>
              </a:spcBef>
              <a:buClr>
                <a:schemeClr val="tx1"/>
              </a:buClr>
              <a:buSzPct val="80000"/>
              <a:buFont typeface="Wingdings" panose="05000000000000000000" pitchFamily="2" charset="2"/>
              <a:buChar char="§"/>
            </a:pPr>
            <a:r>
              <a:rPr lang="en-US" sz="3000" kern="1200" dirty="0" smtClean="0">
                <a:solidFill>
                  <a:schemeClr val="tx1">
                    <a:lumMod val="75000"/>
                  </a:schemeClr>
                </a:solidFill>
                <a:latin typeface="Calibri" panose="020F0502020204030204" pitchFamily="34" charset="0"/>
                <a:ea typeface="+mn-ea"/>
                <a:cs typeface="Calibri" panose="020F0502020204030204" pitchFamily="34" charset="0"/>
              </a:rPr>
              <a:t>Second level</a:t>
            </a:r>
          </a:p>
          <a:p>
            <a:pPr marL="854075" lvl="2" indent="-228600" algn="l" defTabSz="914400" rtl="0" eaLnBrk="1" latinLnBrk="0" hangingPunct="1">
              <a:lnSpc>
                <a:spcPct val="114000"/>
              </a:lnSpc>
              <a:spcBef>
                <a:spcPts val="0"/>
              </a:spcBef>
              <a:buClr>
                <a:schemeClr val="tx1"/>
              </a:buClr>
              <a:buSzPct val="80000"/>
              <a:buFont typeface="Arial" pitchFamily="34" charset="0"/>
              <a:buChar char="•"/>
            </a:pPr>
            <a:r>
              <a:rPr lang="en-US" sz="2400" kern="1200" dirty="0" smtClean="0">
                <a:solidFill>
                  <a:schemeClr val="tx1">
                    <a:lumMod val="75000"/>
                  </a:schemeClr>
                </a:solidFill>
                <a:latin typeface="Calibri" panose="020F0502020204030204" pitchFamily="34" charset="0"/>
                <a:ea typeface="+mn-ea"/>
                <a:cs typeface="Calibri" panose="020F0502020204030204" pitchFamily="34" charset="0"/>
              </a:rPr>
              <a:t>Third level</a:t>
            </a:r>
          </a:p>
          <a:p>
            <a:pPr marL="960120" lvl="3"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Fourth level</a:t>
            </a:r>
          </a:p>
          <a:p>
            <a:pPr marL="1188720" lvl="4"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Fifth level</a:t>
            </a:r>
            <a:endParaRPr lang="en-US" sz="2000" kern="1200" dirty="0">
              <a:solidFill>
                <a:schemeClr val="tx1">
                  <a:lumMod val="75000"/>
                </a:schemeClr>
              </a:solidFill>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33811174"/>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665"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7w-1GZTk6f4&amp;feature=youtu.be&amp;t=197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85000"/>
          </a:schemeClr>
        </a:solidFill>
        <a:effectLst/>
      </p:bgPr>
    </p:bg>
    <p:spTree>
      <p:nvGrpSpPr>
        <p:cNvPr id="1" name=""/>
        <p:cNvGrpSpPr/>
        <p:nvPr/>
      </p:nvGrpSpPr>
      <p:grpSpPr>
        <a:xfrm>
          <a:off x="0" y="0"/>
          <a:ext cx="0" cy="0"/>
          <a:chOff x="0" y="0"/>
          <a:chExt cx="0" cy="0"/>
        </a:xfrm>
      </p:grpSpPr>
      <p:pic>
        <p:nvPicPr>
          <p:cNvPr id="4" name="Picture 3" descr="ant.jpg"/>
          <p:cNvPicPr>
            <a:picLocks noChangeAspect="1"/>
          </p:cNvPicPr>
          <p:nvPr/>
        </p:nvPicPr>
        <p:blipFill rotWithShape="1">
          <a:blip r:embed="rId3" cstate="print"/>
          <a:srcRect l="1347" t="1652" r="1642" b="1710"/>
          <a:stretch/>
        </p:blipFill>
        <p:spPr>
          <a:xfrm>
            <a:off x="3994150" y="2806700"/>
            <a:ext cx="4191000" cy="3105150"/>
          </a:xfrm>
          <a:prstGeom prst="rect">
            <a:avLst/>
          </a:prstGeom>
          <a:effectLst>
            <a:outerShdw blurRad="50800" dist="101600" dir="2700000" algn="tl" rotWithShape="0">
              <a:prstClr val="black">
                <a:alpha val="40000"/>
              </a:prstClr>
            </a:outerShdw>
          </a:effectLst>
        </p:spPr>
      </p:pic>
      <p:sp>
        <p:nvSpPr>
          <p:cNvPr id="2" name="Title 1"/>
          <p:cNvSpPr>
            <a:spLocks noGrp="1"/>
          </p:cNvSpPr>
          <p:nvPr>
            <p:ph type="ctrTitle"/>
          </p:nvPr>
        </p:nvSpPr>
        <p:spPr>
          <a:xfrm>
            <a:off x="1815548" y="533400"/>
            <a:ext cx="8537100" cy="861774"/>
          </a:xfrm>
          <a:solidFill>
            <a:schemeClr val="bg1">
              <a:lumMod val="95000"/>
            </a:schemeClr>
          </a:solidFill>
          <a:ln>
            <a:solidFill>
              <a:schemeClr val="accent1">
                <a:alpha val="50000"/>
              </a:schemeClr>
            </a:solidFill>
          </a:ln>
          <a:effectLst>
            <a:outerShdw blurRad="50800" dist="38100" dir="2700000" algn="tl" rotWithShape="0">
              <a:prstClr val="black">
                <a:alpha val="40000"/>
              </a:prstClr>
            </a:outerShdw>
          </a:effectLst>
        </p:spPr>
        <p:txBody>
          <a:bodyPr vert="horz" wrap="square" lIns="91440" tIns="91440" rIns="91440" bIns="91440" rtlCol="0" anchor="t" anchorCtr="0">
            <a:spAutoFit/>
          </a:bodyPr>
          <a:lstStyle/>
          <a:p>
            <a:pPr>
              <a:spcBef>
                <a:spcPct val="20000"/>
              </a:spcBef>
              <a:buClr>
                <a:srgbClr val="0000FF"/>
              </a:buClr>
              <a:buSzPct val="125000"/>
              <a:tabLst>
                <a:tab pos="6742113" algn="r"/>
              </a:tabLst>
            </a:pPr>
            <a:r>
              <a:rPr lang="en-US" sz="4400" spc="800" dirty="0">
                <a:solidFill>
                  <a:srgbClr val="000099"/>
                </a:solidFill>
                <a:effectLst/>
                <a:latin typeface="Lithos Pro Regular" pitchFamily="82" charset="0"/>
                <a:ea typeface="+mn-ea"/>
                <a:cs typeface="+mn-cs"/>
              </a:rPr>
              <a:t>Anouilh’s Antigone</a:t>
            </a:r>
          </a:p>
        </p:txBody>
      </p:sp>
      <p:sp>
        <p:nvSpPr>
          <p:cNvPr id="7" name="Subtitle 6"/>
          <p:cNvSpPr>
            <a:spLocks noGrp="1"/>
          </p:cNvSpPr>
          <p:nvPr>
            <p:ph type="subTitle" idx="1"/>
          </p:nvPr>
        </p:nvSpPr>
        <p:spPr>
          <a:xfrm>
            <a:off x="4012932" y="1818574"/>
            <a:ext cx="4144083" cy="584775"/>
          </a:xfrm>
          <a:effectLst>
            <a:outerShdw blurRad="50800" dist="38100" dir="2700000" algn="tl" rotWithShape="0">
              <a:prstClr val="black">
                <a:alpha val="40000"/>
              </a:prstClr>
            </a:outerShdw>
          </a:effectLst>
        </p:spPr>
        <p:txBody>
          <a:bodyPr wrap="none">
            <a:spAutoFit/>
          </a:bodyPr>
          <a:lstStyle/>
          <a:p>
            <a:r>
              <a:rPr lang="en-US" sz="3200" dirty="0">
                <a:latin typeface="Lithos Pro Regular" pitchFamily="82" charset="0"/>
              </a:rPr>
              <a:t>Tragedy Trashed or Translated?</a:t>
            </a:r>
          </a:p>
        </p:txBody>
      </p:sp>
      <p:sp>
        <p:nvSpPr>
          <p:cNvPr id="8" name="TextBox 7"/>
          <p:cNvSpPr txBox="1"/>
          <p:nvPr/>
        </p:nvSpPr>
        <p:spPr>
          <a:xfrm>
            <a:off x="4701062" y="6224800"/>
            <a:ext cx="2779029" cy="400110"/>
          </a:xfrm>
          <a:prstGeom prst="rect">
            <a:avLst/>
          </a:prstGeom>
          <a:noFill/>
        </p:spPr>
        <p:txBody>
          <a:bodyPr wrap="none" rtlCol="0">
            <a:spAutoFit/>
          </a:bodyPr>
          <a:lstStyle/>
          <a:p>
            <a:r>
              <a:rPr lang="en-US" sz="2000" dirty="0">
                <a:solidFill>
                  <a:srgbClr val="000000"/>
                </a:solidFill>
                <a:latin typeface="+mn-lt"/>
              </a:rPr>
              <a:t>Mark Rothko, “Antigone”</a:t>
            </a:r>
          </a:p>
        </p:txBody>
      </p:sp>
    </p:spTree>
    <p:extLst>
      <p:ext uri="{BB962C8B-B14F-4D97-AF65-F5344CB8AC3E}">
        <p14:creationId xmlns:p14="http://schemas.microsoft.com/office/powerpoint/2010/main" val="4276157876"/>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C9C9C"/>
        </a:solidFill>
        <a:effectLst/>
      </p:bgPr>
    </p:bg>
    <p:spTree>
      <p:nvGrpSpPr>
        <p:cNvPr id="1" name=""/>
        <p:cNvGrpSpPr/>
        <p:nvPr/>
      </p:nvGrpSpPr>
      <p:grpSpPr>
        <a:xfrm>
          <a:off x="0" y="0"/>
          <a:ext cx="0" cy="0"/>
          <a:chOff x="0" y="0"/>
          <a:chExt cx="0" cy="0"/>
        </a:xfrm>
      </p:grpSpPr>
      <p:sp>
        <p:nvSpPr>
          <p:cNvPr id="2" name="TextBox 1"/>
          <p:cNvSpPr txBox="1"/>
          <p:nvPr/>
        </p:nvSpPr>
        <p:spPr>
          <a:xfrm>
            <a:off x="2448433" y="1981200"/>
            <a:ext cx="7295138" cy="1862048"/>
          </a:xfrm>
          <a:prstGeom prst="rect">
            <a:avLst/>
          </a:prstGeom>
          <a:noFill/>
        </p:spPr>
        <p:txBody>
          <a:bodyPr wrap="none" rtlCol="0" anchor="ctr" anchorCtr="0">
            <a:spAutoFit/>
          </a:bodyPr>
          <a:lstStyle/>
          <a:p>
            <a:pPr algn="ctr">
              <a:lnSpc>
                <a:spcPct val="125000"/>
              </a:lnSpc>
            </a:pPr>
            <a:r>
              <a:rPr lang="en-US" sz="6000" dirty="0" smtClean="0">
                <a:solidFill>
                  <a:schemeClr val="tx2">
                    <a:lumMod val="85000"/>
                    <a:lumOff val="15000"/>
                  </a:schemeClr>
                </a:solidFill>
                <a:latin typeface="Calibri" panose="020F0502020204030204" pitchFamily="34" charset="0"/>
                <a:cs typeface="Calibri" panose="020F0502020204030204" pitchFamily="34" charset="0"/>
              </a:rPr>
              <a:t>Is this what tragedy is?</a:t>
            </a:r>
          </a:p>
          <a:p>
            <a:pPr algn="ctr">
              <a:lnSpc>
                <a:spcPct val="125000"/>
              </a:lnSpc>
            </a:pPr>
            <a:r>
              <a:rPr lang="en-US" sz="3200" dirty="0" smtClean="0">
                <a:solidFill>
                  <a:schemeClr val="tx2">
                    <a:lumMod val="85000"/>
                    <a:lumOff val="15000"/>
                  </a:schemeClr>
                </a:solidFill>
                <a:latin typeface="Calibri" panose="020F0502020204030204" pitchFamily="34" charset="0"/>
                <a:cs typeface="Calibri" panose="020F0502020204030204" pitchFamily="34" charset="0"/>
              </a:rPr>
              <a:t>(pp. 101–102)</a:t>
            </a:r>
            <a:endParaRPr lang="en-US" sz="6000" dirty="0" smtClean="0">
              <a:solidFill>
                <a:schemeClr val="tx2">
                  <a:lumMod val="85000"/>
                  <a:lumOff val="15000"/>
                </a:schemeClr>
              </a:solidFill>
              <a:latin typeface="Calibri" panose="020F0502020204030204" pitchFamily="34" charset="0"/>
              <a:cs typeface="Calibri" panose="020F0502020204030204" pitchFamily="34" charset="0"/>
            </a:endParaRPr>
          </a:p>
        </p:txBody>
      </p:sp>
      <p:sp>
        <p:nvSpPr>
          <p:cNvPr id="4" name="TextBox 3"/>
          <p:cNvSpPr txBox="1"/>
          <p:nvPr/>
        </p:nvSpPr>
        <p:spPr>
          <a:xfrm>
            <a:off x="2176500" y="5088430"/>
            <a:ext cx="7839004" cy="442674"/>
          </a:xfrm>
          <a:prstGeom prst="roundRect">
            <a:avLst/>
          </a:prstGeom>
          <a:solidFill>
            <a:schemeClr val="tx1">
              <a:lumMod val="20000"/>
              <a:lumOff val="80000"/>
            </a:schemeClr>
          </a:solidFill>
        </p:spPr>
        <p:txBody>
          <a:bodyPr wrap="square" rtlCol="0" anchor="ctr" anchorCtr="0">
            <a:spAutoFit/>
          </a:bodyPr>
          <a:lstStyle/>
          <a:p>
            <a:pPr algn="ctr">
              <a:lnSpc>
                <a:spcPct val="125000"/>
              </a:lnSpc>
            </a:pPr>
            <a:r>
              <a:rPr lang="en-US" sz="1600" dirty="0">
                <a:hlinkClick r:id="rId3"/>
              </a:rPr>
              <a:t>https://www.youtube.com/watch?v=7w-1GZTk6f4&amp;feature=youtu.be&amp;t=1970</a:t>
            </a:r>
            <a:endParaRPr lang="en-US" sz="1600" dirty="0" smtClean="0">
              <a:solidFill>
                <a:srgbClr val="73737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3162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p:cNvSpPr>
            <a:spLocks noGrp="1"/>
          </p:cNvSpPr>
          <p:nvPr>
            <p:ph type="title"/>
          </p:nvPr>
        </p:nvSpPr>
        <p:spPr>
          <a:xfrm>
            <a:off x="3276282" y="762000"/>
            <a:ext cx="5639436" cy="1066800"/>
          </a:xfrm>
          <a:solidFill>
            <a:schemeClr val="bg2">
              <a:alpha val="55000"/>
            </a:schemeClr>
          </a:solidFill>
        </p:spPr>
        <p:txBody>
          <a:bodyPr wrap="none"/>
          <a:lstStyle/>
          <a:p>
            <a:r>
              <a:rPr lang="en-US" dirty="0" smtClean="0">
                <a:solidFill>
                  <a:schemeClr val="tx2">
                    <a:lumMod val="85000"/>
                    <a:lumOff val="15000"/>
                  </a:schemeClr>
                </a:solidFill>
              </a:rPr>
              <a:t>“Drama” v. Tragedy</a:t>
            </a:r>
            <a:endParaRPr lang="en-US" dirty="0">
              <a:solidFill>
                <a:schemeClr val="tx2">
                  <a:lumMod val="85000"/>
                  <a:lumOff val="15000"/>
                </a:schemeClr>
              </a:solidFill>
            </a:endParaRPr>
          </a:p>
        </p:txBody>
      </p:sp>
      <p:sp>
        <p:nvSpPr>
          <p:cNvPr id="5" name="Rectangle 4"/>
          <p:cNvSpPr/>
          <p:nvPr/>
        </p:nvSpPr>
        <p:spPr>
          <a:xfrm>
            <a:off x="1955626" y="2702868"/>
            <a:ext cx="8280748" cy="3539430"/>
          </a:xfrm>
          <a:prstGeom prst="rect">
            <a:avLst/>
          </a:prstGeom>
          <a:solidFill>
            <a:schemeClr val="bg1">
              <a:alpha val="55000"/>
            </a:schemeClr>
          </a:solidFill>
          <a:ln>
            <a:noFill/>
          </a:ln>
          <a:effectLst/>
        </p:spPr>
        <p:txBody>
          <a:bodyPr wrap="square" anchor="ctr" anchorCtr="0">
            <a:spAutoFit/>
          </a:bodyPr>
          <a:lstStyle/>
          <a:p>
            <a:pPr algn="ctr"/>
            <a:r>
              <a:rPr lang="en-US" sz="2800" dirty="0">
                <a:solidFill>
                  <a:schemeClr val="tx2">
                    <a:lumMod val="85000"/>
                    <a:lumOff val="15000"/>
                  </a:schemeClr>
                </a:solidFill>
                <a:latin typeface="Calibri" panose="020F0502020204030204" pitchFamily="34" charset="0"/>
                <a:cs typeface="Calibri" panose="020F0502020204030204" pitchFamily="34" charset="0"/>
              </a:rPr>
              <a:t>“In a drama, with its traitors, its desperate villains, its innocent victims, avengers, devoted followers and glimmers of hope, death becomes something terrible, a kind of accident.”</a:t>
            </a:r>
          </a:p>
          <a:p>
            <a:pPr algn="ctr"/>
            <a:r>
              <a:rPr lang="en-US" sz="2800" dirty="0">
                <a:solidFill>
                  <a:schemeClr val="tx2">
                    <a:lumMod val="85000"/>
                    <a:lumOff val="15000"/>
                  </a:schemeClr>
                </a:solidFill>
                <a:latin typeface="Calibri" panose="020F0502020204030204" pitchFamily="34" charset="0"/>
                <a:cs typeface="Calibri" panose="020F0502020204030204" pitchFamily="34" charset="0"/>
              </a:rPr>
              <a:t>“In drama you struggle, because you hope you’re going to survive. It’s utilitarian – sordid. But tragedy is gratuitous. Pointless, irremediable. Fit for a king!” (Chorus, 102)</a:t>
            </a:r>
          </a:p>
        </p:txBody>
      </p:sp>
    </p:spTree>
    <p:extLst>
      <p:ext uri="{BB962C8B-B14F-4D97-AF65-F5344CB8AC3E}">
        <p14:creationId xmlns:p14="http://schemas.microsoft.com/office/powerpoint/2010/main" val="1553093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Playwright, Composition, Setting</a:t>
            </a:r>
            <a:endParaRPr lang="en-US" dirty="0"/>
          </a:p>
        </p:txBody>
      </p:sp>
      <p:sp>
        <p:nvSpPr>
          <p:cNvPr id="3" name="Content Placeholder 2"/>
          <p:cNvSpPr>
            <a:spLocks noGrp="1"/>
          </p:cNvSpPr>
          <p:nvPr>
            <p:ph idx="1"/>
          </p:nvPr>
        </p:nvSpPr>
        <p:spPr>
          <a:xfrm>
            <a:off x="1217932" y="1828800"/>
            <a:ext cx="7174866" cy="4343400"/>
          </a:xfrm>
        </p:spPr>
        <p:txBody>
          <a:bodyPr/>
          <a:lstStyle/>
          <a:p>
            <a:r>
              <a:rPr lang="fr-FR" dirty="0"/>
              <a:t>Jean </a:t>
            </a:r>
            <a:r>
              <a:rPr lang="fr-FR" dirty="0" smtClean="0"/>
              <a:t>Anouilh, 1910</a:t>
            </a:r>
            <a:r>
              <a:rPr lang="en-US" dirty="0" smtClean="0"/>
              <a:t>–1987</a:t>
            </a:r>
          </a:p>
          <a:p>
            <a:r>
              <a:rPr lang="en-US" i="1" dirty="0" smtClean="0"/>
              <a:t>Antigone</a:t>
            </a:r>
            <a:r>
              <a:rPr lang="en-US" dirty="0" smtClean="0"/>
              <a:t>, 1943</a:t>
            </a:r>
          </a:p>
          <a:p>
            <a:r>
              <a:rPr lang="en-US" dirty="0" smtClean="0"/>
              <a:t>“</a:t>
            </a:r>
            <a:r>
              <a:rPr lang="en-US" i="1" dirty="0" smtClean="0"/>
              <a:t>Set without historical or geographical implications</a:t>
            </a:r>
            <a:r>
              <a:rPr lang="en-US" dirty="0" smtClean="0"/>
              <a:t>” (p. 79)</a:t>
            </a:r>
            <a:endParaRPr lang="en-US" dirty="0"/>
          </a:p>
        </p:txBody>
      </p:sp>
      <p:pic>
        <p:nvPicPr>
          <p:cNvPr id="1026" name="Picture 2" descr="https://upload.wikimedia.org/wikipedia/en/6/69/Jean_Anouil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3000" y="1828801"/>
            <a:ext cx="2211072" cy="2986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364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Characters</a:t>
            </a:r>
            <a:endParaRPr lang="en-US" dirty="0"/>
          </a:p>
        </p:txBody>
      </p:sp>
      <p:sp>
        <p:nvSpPr>
          <p:cNvPr id="3" name="Content Placeholder 2"/>
          <p:cNvSpPr>
            <a:spLocks noGrp="1"/>
          </p:cNvSpPr>
          <p:nvPr>
            <p:ph sz="half" idx="1"/>
          </p:nvPr>
        </p:nvSpPr>
        <p:spPr/>
        <p:txBody>
          <a:bodyPr>
            <a:normAutofit/>
          </a:bodyPr>
          <a:lstStyle/>
          <a:p>
            <a:r>
              <a:rPr lang="en-US" dirty="0" smtClean="0"/>
              <a:t>Prologue</a:t>
            </a:r>
          </a:p>
          <a:p>
            <a:r>
              <a:rPr lang="en-US" dirty="0" smtClean="0"/>
              <a:t>Chorus</a:t>
            </a:r>
          </a:p>
          <a:p>
            <a:r>
              <a:rPr lang="en-US" dirty="0" smtClean="0"/>
              <a:t>Creon</a:t>
            </a:r>
          </a:p>
          <a:p>
            <a:r>
              <a:rPr lang="en-US" dirty="0" smtClean="0"/>
              <a:t>Antigone</a:t>
            </a:r>
          </a:p>
          <a:p>
            <a:r>
              <a:rPr lang="en-US" dirty="0" smtClean="0"/>
              <a:t>Ismene</a:t>
            </a:r>
          </a:p>
        </p:txBody>
      </p:sp>
      <p:sp>
        <p:nvSpPr>
          <p:cNvPr id="4" name="Content Placeholder 3"/>
          <p:cNvSpPr>
            <a:spLocks noGrp="1"/>
          </p:cNvSpPr>
          <p:nvPr>
            <p:ph sz="half" idx="2"/>
          </p:nvPr>
        </p:nvSpPr>
        <p:spPr/>
        <p:txBody>
          <a:bodyPr>
            <a:normAutofit/>
          </a:bodyPr>
          <a:lstStyle/>
          <a:p>
            <a:r>
              <a:rPr lang="en-US" dirty="0"/>
              <a:t>Haemon</a:t>
            </a:r>
          </a:p>
          <a:p>
            <a:r>
              <a:rPr lang="en-US" dirty="0" smtClean="0"/>
              <a:t>Nurse</a:t>
            </a:r>
          </a:p>
          <a:p>
            <a:r>
              <a:rPr lang="en-US" dirty="0" smtClean="0"/>
              <a:t>Messenger</a:t>
            </a:r>
          </a:p>
          <a:p>
            <a:r>
              <a:rPr lang="en-US" dirty="0" smtClean="0"/>
              <a:t>Guards</a:t>
            </a:r>
            <a:endParaRPr lang="en-US" dirty="0"/>
          </a:p>
        </p:txBody>
      </p:sp>
    </p:spTree>
    <p:extLst>
      <p:ext uri="{BB962C8B-B14F-4D97-AF65-F5344CB8AC3E}">
        <p14:creationId xmlns:p14="http://schemas.microsoft.com/office/powerpoint/2010/main" val="4180697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Structure – “scene one”</a:t>
            </a:r>
            <a:endParaRPr lang="en-US" dirty="0"/>
          </a:p>
        </p:txBody>
      </p:sp>
      <p:sp>
        <p:nvSpPr>
          <p:cNvPr id="3" name="Content Placeholder 2"/>
          <p:cNvSpPr>
            <a:spLocks noGrp="1"/>
          </p:cNvSpPr>
          <p:nvPr>
            <p:ph sz="half" idx="1"/>
          </p:nvPr>
        </p:nvSpPr>
        <p:spPr/>
        <p:txBody>
          <a:bodyPr/>
          <a:lstStyle/>
          <a:p>
            <a:pPr>
              <a:spcBef>
                <a:spcPts val="1800"/>
              </a:spcBef>
            </a:pPr>
            <a:r>
              <a:rPr lang="en-US" dirty="0" smtClean="0"/>
              <a:t>Prologue (pp. 79 ff.)</a:t>
            </a:r>
          </a:p>
          <a:p>
            <a:pPr>
              <a:spcBef>
                <a:spcPts val="1800"/>
              </a:spcBef>
            </a:pPr>
            <a:r>
              <a:rPr lang="en-US" dirty="0" smtClean="0"/>
              <a:t>Antigone &amp;. . . (82)</a:t>
            </a:r>
          </a:p>
          <a:p>
            <a:pPr>
              <a:spcBef>
                <a:spcPts val="1800"/>
              </a:spcBef>
            </a:pPr>
            <a:r>
              <a:rPr lang="en-US" dirty="0" smtClean="0"/>
              <a:t>Creon &amp;. . . (97)</a:t>
            </a:r>
          </a:p>
          <a:p>
            <a:pPr>
              <a:spcBef>
                <a:spcPts val="1800"/>
              </a:spcBef>
            </a:pPr>
            <a:r>
              <a:rPr lang="en-US" dirty="0" smtClean="0"/>
              <a:t>Chorus (101)</a:t>
            </a:r>
          </a:p>
        </p:txBody>
      </p:sp>
      <p:sp>
        <p:nvSpPr>
          <p:cNvPr id="6" name="Content Placeholder 5"/>
          <p:cNvSpPr>
            <a:spLocks noGrp="1"/>
          </p:cNvSpPr>
          <p:nvPr>
            <p:ph sz="half" idx="2"/>
          </p:nvPr>
        </p:nvSpPr>
        <p:spPr/>
        <p:txBody>
          <a:bodyPr>
            <a:normAutofit/>
          </a:bodyPr>
          <a:lstStyle/>
          <a:p>
            <a:pPr>
              <a:lnSpc>
                <a:spcPct val="100000"/>
              </a:lnSpc>
              <a:spcBef>
                <a:spcPts val="1800"/>
              </a:spcBef>
            </a:pPr>
            <a:r>
              <a:rPr lang="en-US" dirty="0"/>
              <a:t>Debates, recognitions, reversals  (102)</a:t>
            </a:r>
          </a:p>
          <a:p>
            <a:pPr>
              <a:lnSpc>
                <a:spcPct val="100000"/>
              </a:lnSpc>
              <a:spcBef>
                <a:spcPts val="1800"/>
              </a:spcBef>
            </a:pPr>
            <a:r>
              <a:rPr lang="en-US" dirty="0"/>
              <a:t>Antigone’s choice (128)</a:t>
            </a:r>
          </a:p>
          <a:p>
            <a:pPr>
              <a:lnSpc>
                <a:spcPct val="100000"/>
              </a:lnSpc>
              <a:spcBef>
                <a:spcPts val="1800"/>
              </a:spcBef>
            </a:pPr>
            <a:r>
              <a:rPr lang="en-US" dirty="0"/>
              <a:t>Dénouement (134)</a:t>
            </a:r>
          </a:p>
        </p:txBody>
      </p:sp>
    </p:spTree>
    <p:extLst>
      <p:ext uri="{BB962C8B-B14F-4D97-AF65-F5344CB8AC3E}">
        <p14:creationId xmlns:p14="http://schemas.microsoft.com/office/powerpoint/2010/main" val="969581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Thematic Oppositions</a:t>
            </a:r>
            <a:endParaRPr lang="en-US" dirty="0"/>
          </a:p>
        </p:txBody>
      </p:sp>
      <p:sp>
        <p:nvSpPr>
          <p:cNvPr id="7" name="Content Placeholder 6"/>
          <p:cNvSpPr>
            <a:spLocks noGrp="1"/>
          </p:cNvSpPr>
          <p:nvPr>
            <p:ph sz="half" idx="1"/>
          </p:nvPr>
        </p:nvSpPr>
        <p:spPr>
          <a:xfrm>
            <a:off x="1233601" y="2057400"/>
            <a:ext cx="3490799" cy="4343400"/>
          </a:xfrm>
        </p:spPr>
        <p:txBody>
          <a:bodyPr>
            <a:normAutofit/>
          </a:bodyPr>
          <a:lstStyle/>
          <a:p>
            <a:pPr marL="45720" indent="0" algn="r">
              <a:buNone/>
            </a:pPr>
            <a:r>
              <a:rPr lang="en-US" dirty="0" smtClean="0"/>
              <a:t>Frivolity</a:t>
            </a:r>
            <a:endParaRPr lang="en-US" dirty="0"/>
          </a:p>
          <a:p>
            <a:pPr marL="45720" indent="0" algn="r">
              <a:buNone/>
            </a:pPr>
            <a:r>
              <a:rPr lang="en-US" dirty="0" smtClean="0"/>
              <a:t>Fate</a:t>
            </a:r>
            <a:endParaRPr lang="en-US" dirty="0"/>
          </a:p>
          <a:p>
            <a:pPr marL="45720" indent="0" algn="r">
              <a:buNone/>
            </a:pPr>
            <a:r>
              <a:rPr lang="en-US" dirty="0" smtClean="0"/>
              <a:t>Pragmatism</a:t>
            </a:r>
            <a:endParaRPr lang="en-US" dirty="0"/>
          </a:p>
          <a:p>
            <a:pPr marL="45720" indent="0" algn="r">
              <a:buNone/>
            </a:pPr>
            <a:r>
              <a:rPr lang="en-US" dirty="0"/>
              <a:t>“Drama</a:t>
            </a:r>
            <a:r>
              <a:rPr lang="en-US" dirty="0" smtClean="0"/>
              <a:t>”</a:t>
            </a:r>
            <a:endParaRPr lang="en-US" dirty="0"/>
          </a:p>
        </p:txBody>
      </p:sp>
      <p:sp>
        <p:nvSpPr>
          <p:cNvPr id="8" name="Content Placeholder 7"/>
          <p:cNvSpPr>
            <a:spLocks noGrp="1"/>
          </p:cNvSpPr>
          <p:nvPr>
            <p:ph sz="half" idx="2"/>
          </p:nvPr>
        </p:nvSpPr>
        <p:spPr>
          <a:xfrm>
            <a:off x="7467600" y="2057400"/>
            <a:ext cx="3506471" cy="4343400"/>
          </a:xfrm>
        </p:spPr>
        <p:txBody>
          <a:bodyPr>
            <a:normAutofit/>
          </a:bodyPr>
          <a:lstStyle/>
          <a:p>
            <a:pPr marL="45720" indent="0">
              <a:lnSpc>
                <a:spcPct val="100000"/>
              </a:lnSpc>
              <a:buNone/>
            </a:pPr>
            <a:r>
              <a:rPr lang="en-US" dirty="0"/>
              <a:t>Purpose</a:t>
            </a:r>
          </a:p>
          <a:p>
            <a:pPr marL="45720" indent="0">
              <a:lnSpc>
                <a:spcPct val="100000"/>
              </a:lnSpc>
              <a:buNone/>
            </a:pPr>
            <a:r>
              <a:rPr lang="en-US" dirty="0"/>
              <a:t>Free will</a:t>
            </a:r>
            <a:endParaRPr lang="en-US" dirty="0"/>
          </a:p>
          <a:p>
            <a:pPr marL="45720" indent="0">
              <a:lnSpc>
                <a:spcPct val="100000"/>
              </a:lnSpc>
              <a:buNone/>
            </a:pPr>
            <a:r>
              <a:rPr lang="en-US" dirty="0"/>
              <a:t>Individualism</a:t>
            </a:r>
            <a:endParaRPr lang="en-US" dirty="0"/>
          </a:p>
          <a:p>
            <a:pPr marL="45720" indent="0">
              <a:lnSpc>
                <a:spcPct val="100000"/>
              </a:lnSpc>
              <a:buNone/>
            </a:pPr>
            <a:r>
              <a:rPr lang="en-US" dirty="0"/>
              <a:t>“Tragedy”</a:t>
            </a:r>
          </a:p>
        </p:txBody>
      </p:sp>
      <p:sp>
        <p:nvSpPr>
          <p:cNvPr id="9" name="TextBox 8"/>
          <p:cNvSpPr txBox="1"/>
          <p:nvPr/>
        </p:nvSpPr>
        <p:spPr>
          <a:xfrm>
            <a:off x="5475298" y="2972476"/>
            <a:ext cx="1236236" cy="662361"/>
          </a:xfrm>
          <a:prstGeom prst="rect">
            <a:avLst/>
          </a:prstGeom>
          <a:noFill/>
        </p:spPr>
        <p:txBody>
          <a:bodyPr wrap="none" rtlCol="0" anchor="ctr" anchorCtr="0">
            <a:spAutoFit/>
          </a:bodyPr>
          <a:lstStyle/>
          <a:p>
            <a:pPr algn="ctr">
              <a:lnSpc>
                <a:spcPct val="125000"/>
              </a:lnSpc>
            </a:pPr>
            <a:r>
              <a:rPr lang="en-US" sz="3200" i="1" dirty="0" smtClean="0">
                <a:solidFill>
                  <a:schemeClr val="tx1">
                    <a:lumMod val="75000"/>
                  </a:schemeClr>
                </a:solidFill>
                <a:latin typeface="Calibri" panose="020F0502020204030204" pitchFamily="34" charset="0"/>
                <a:cs typeface="Calibri" panose="020F0502020204030204" pitchFamily="34" charset="0"/>
              </a:rPr>
              <a:t>versus</a:t>
            </a:r>
          </a:p>
        </p:txBody>
      </p:sp>
    </p:spTree>
    <p:extLst>
      <p:ext uri="{BB962C8B-B14F-4D97-AF65-F5344CB8AC3E}">
        <p14:creationId xmlns:p14="http://schemas.microsoft.com/office/powerpoint/2010/main" val="1831353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fade">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fade">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fade">
                                      <p:cBhvr>
                                        <p:cTn id="27" dur="500"/>
                                        <p:tgtEl>
                                          <p:spTgt spid="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animEffect transition="in" filter="fade">
                                      <p:cBhvr>
                                        <p:cTn id="32" dur="500"/>
                                        <p:tgtEl>
                                          <p:spTgt spid="7">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xEl>
                                              <p:pRg st="3" end="3"/>
                                            </p:txEl>
                                          </p:spTgt>
                                        </p:tgtEl>
                                        <p:attrNameLst>
                                          <p:attrName>style.visibility</p:attrName>
                                        </p:attrNameLst>
                                      </p:cBhvr>
                                      <p:to>
                                        <p:strVal val="visible"/>
                                      </p:to>
                                    </p:set>
                                    <p:animEffect transition="in" filter="fade">
                                      <p:cBhvr>
                                        <p:cTn id="37" dur="500"/>
                                        <p:tgtEl>
                                          <p:spTgt spid="7">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xEl>
                                              <p:pRg st="3" end="3"/>
                                            </p:txEl>
                                          </p:spTgt>
                                        </p:tgtEl>
                                        <p:attrNameLst>
                                          <p:attrName>style.visibility</p:attrName>
                                        </p:attrNameLst>
                                      </p:cBhvr>
                                      <p:to>
                                        <p:strVal val="visible"/>
                                      </p:to>
                                    </p:set>
                                    <p:animEffect transition="in" filter="fade">
                                      <p:cBhvr>
                                        <p:cTn id="4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8"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Context</a:t>
            </a:r>
            <a:endParaRPr lang="en-US" dirty="0"/>
          </a:p>
        </p:txBody>
      </p:sp>
      <p:sp>
        <p:nvSpPr>
          <p:cNvPr id="4" name="Text Placeholder 3"/>
          <p:cNvSpPr>
            <a:spLocks noGrp="1"/>
          </p:cNvSpPr>
          <p:nvPr>
            <p:ph type="body" idx="1"/>
          </p:nvPr>
        </p:nvSpPr>
        <p:spPr/>
        <p:txBody>
          <a:bodyPr/>
          <a:lstStyle/>
          <a:p>
            <a:r>
              <a:rPr lang="en-US" smtClean="0"/>
              <a:t>Historical</a:t>
            </a:r>
            <a:endParaRPr lang="en-US" dirty="0"/>
          </a:p>
        </p:txBody>
      </p:sp>
      <p:sp>
        <p:nvSpPr>
          <p:cNvPr id="5" name="Content Placeholder 4"/>
          <p:cNvSpPr>
            <a:spLocks noGrp="1"/>
          </p:cNvSpPr>
          <p:nvPr>
            <p:ph sz="half" idx="2"/>
          </p:nvPr>
        </p:nvSpPr>
        <p:spPr>
          <a:xfrm>
            <a:off x="1217931" y="2743201"/>
            <a:ext cx="4710387" cy="4114799"/>
          </a:xfrm>
        </p:spPr>
        <p:txBody>
          <a:bodyPr>
            <a:normAutofit/>
          </a:bodyPr>
          <a:lstStyle/>
          <a:p>
            <a:r>
              <a:rPr lang="en-US" sz="2800" dirty="0" smtClean="0"/>
              <a:t>Nazi occupation</a:t>
            </a:r>
          </a:p>
          <a:p>
            <a:pPr lvl="1">
              <a:spcBef>
                <a:spcPts val="0"/>
              </a:spcBef>
            </a:pPr>
            <a:r>
              <a:rPr lang="en-US" sz="2400" dirty="0"/>
              <a:t>Creon = reluctant commandant?</a:t>
            </a:r>
          </a:p>
          <a:p>
            <a:pPr lvl="1">
              <a:spcBef>
                <a:spcPts val="0"/>
              </a:spcBef>
            </a:pPr>
            <a:r>
              <a:rPr lang="en-US" sz="2400" dirty="0"/>
              <a:t>Antigone = resistance?</a:t>
            </a:r>
          </a:p>
        </p:txBody>
      </p:sp>
      <p:sp>
        <p:nvSpPr>
          <p:cNvPr id="6" name="Text Placeholder 5"/>
          <p:cNvSpPr>
            <a:spLocks noGrp="1"/>
          </p:cNvSpPr>
          <p:nvPr>
            <p:ph type="body" sz="quarter" idx="3"/>
          </p:nvPr>
        </p:nvSpPr>
        <p:spPr/>
        <p:txBody>
          <a:bodyPr/>
          <a:lstStyle/>
          <a:p>
            <a:r>
              <a:rPr lang="en-US" smtClean="0"/>
              <a:t>Intellectual</a:t>
            </a:r>
            <a:endParaRPr lang="en-US" dirty="0"/>
          </a:p>
        </p:txBody>
      </p:sp>
      <p:sp>
        <p:nvSpPr>
          <p:cNvPr id="7" name="Content Placeholder 6"/>
          <p:cNvSpPr>
            <a:spLocks noGrp="1"/>
          </p:cNvSpPr>
          <p:nvPr>
            <p:ph sz="quarter" idx="4"/>
          </p:nvPr>
        </p:nvSpPr>
        <p:spPr>
          <a:xfrm>
            <a:off x="6263685" y="2743201"/>
            <a:ext cx="4710387" cy="4114799"/>
          </a:xfrm>
        </p:spPr>
        <p:txBody>
          <a:bodyPr>
            <a:normAutofit fontScale="85000" lnSpcReduction="20000"/>
          </a:bodyPr>
          <a:lstStyle/>
          <a:p>
            <a:r>
              <a:rPr lang="en-US" dirty="0" smtClean="0"/>
              <a:t>Modernist search for meaning</a:t>
            </a:r>
          </a:p>
          <a:p>
            <a:r>
              <a:rPr lang="en-US" dirty="0" smtClean="0"/>
              <a:t>Existentialism</a:t>
            </a:r>
          </a:p>
          <a:p>
            <a:pPr lvl="1">
              <a:lnSpc>
                <a:spcPct val="120000"/>
              </a:lnSpc>
              <a:spcBef>
                <a:spcPts val="0"/>
              </a:spcBef>
            </a:pPr>
            <a:r>
              <a:rPr lang="en-US" dirty="0"/>
              <a:t>Individuality</a:t>
            </a:r>
          </a:p>
          <a:p>
            <a:pPr lvl="2"/>
            <a:r>
              <a:rPr lang="en-US" dirty="0" smtClean="0"/>
              <a:t>Responsibility for actions</a:t>
            </a:r>
          </a:p>
          <a:p>
            <a:pPr lvl="2"/>
            <a:r>
              <a:rPr lang="en-US" dirty="0" smtClean="0"/>
              <a:t>Definition by actions</a:t>
            </a:r>
          </a:p>
          <a:p>
            <a:pPr lvl="1">
              <a:lnSpc>
                <a:spcPct val="120000"/>
              </a:lnSpc>
              <a:spcBef>
                <a:spcPts val="0"/>
              </a:spcBef>
            </a:pPr>
            <a:r>
              <a:rPr lang="en-US" dirty="0"/>
              <a:t>Absurdity</a:t>
            </a:r>
          </a:p>
          <a:p>
            <a:pPr lvl="2"/>
            <a:r>
              <a:rPr lang="en-US" dirty="0" smtClean="0"/>
              <a:t>Humans give meaning to world</a:t>
            </a:r>
          </a:p>
          <a:p>
            <a:pPr lvl="1">
              <a:lnSpc>
                <a:spcPct val="120000"/>
              </a:lnSpc>
              <a:spcBef>
                <a:spcPts val="0"/>
              </a:spcBef>
            </a:pPr>
            <a:r>
              <a:rPr lang="en-US" dirty="0"/>
              <a:t>Facticity</a:t>
            </a:r>
          </a:p>
          <a:p>
            <a:pPr lvl="1">
              <a:lnSpc>
                <a:spcPct val="120000"/>
              </a:lnSpc>
              <a:spcBef>
                <a:spcPts val="0"/>
              </a:spcBef>
            </a:pPr>
            <a:r>
              <a:rPr lang="en-US" dirty="0"/>
              <a:t>Authenticity</a:t>
            </a:r>
          </a:p>
          <a:p>
            <a:pPr lvl="1">
              <a:lnSpc>
                <a:spcPct val="120000"/>
              </a:lnSpc>
              <a:spcBef>
                <a:spcPts val="0"/>
              </a:spcBef>
            </a:pPr>
            <a:r>
              <a:rPr lang="en-US" dirty="0"/>
              <a:t>Despair</a:t>
            </a:r>
          </a:p>
        </p:txBody>
      </p:sp>
      <p:sp>
        <p:nvSpPr>
          <p:cNvPr id="12" name="Rounded Rectangle 11"/>
          <p:cNvSpPr/>
          <p:nvPr/>
        </p:nvSpPr>
        <p:spPr>
          <a:xfrm>
            <a:off x="1217931" y="4521756"/>
            <a:ext cx="4710387" cy="1532334"/>
          </a:xfrm>
          <a:prstGeom prst="roundRect">
            <a:avLst/>
          </a:prstGeom>
        </p:spPr>
        <p:style>
          <a:lnRef idx="2">
            <a:schemeClr val="accent1"/>
          </a:lnRef>
          <a:fillRef idx="1">
            <a:schemeClr val="lt1"/>
          </a:fillRef>
          <a:effectRef idx="0">
            <a:schemeClr val="accent1"/>
          </a:effectRef>
          <a:fontRef idx="minor">
            <a:schemeClr val="dk1"/>
          </a:fontRef>
        </p:style>
        <p:txBody>
          <a:bodyPr wrap="square" anchor="ctr" anchorCtr="0">
            <a:spAutoFit/>
          </a:bodyPr>
          <a:lstStyle/>
          <a:p>
            <a:pPr algn="ctr"/>
            <a:r>
              <a:rPr lang="en-US" sz="2800" dirty="0">
                <a:latin typeface="Calibri" panose="020F0502020204030204" pitchFamily="34" charset="0"/>
              </a:rPr>
              <a:t>“</a:t>
            </a:r>
            <a:r>
              <a:rPr lang="en-US" sz="2800" i="1" dirty="0">
                <a:latin typeface="Calibri" panose="020F0502020204030204" pitchFamily="34" charset="0"/>
              </a:rPr>
              <a:t>Set without historical or geographical indications</a:t>
            </a:r>
            <a:r>
              <a:rPr lang="en-US" sz="2800" dirty="0" smtClean="0">
                <a:latin typeface="Calibri" panose="020F0502020204030204" pitchFamily="34" charset="0"/>
              </a:rPr>
              <a:t>”</a:t>
            </a:r>
            <a:br>
              <a:rPr lang="en-US" sz="2800" dirty="0" smtClean="0">
                <a:latin typeface="Calibri" panose="020F0502020204030204" pitchFamily="34" charset="0"/>
              </a:rPr>
            </a:br>
            <a:r>
              <a:rPr lang="en-US" sz="2800" dirty="0" smtClean="0">
                <a:latin typeface="Calibri" panose="020F0502020204030204" pitchFamily="34" charset="0"/>
              </a:rPr>
              <a:t>(</a:t>
            </a:r>
            <a:r>
              <a:rPr lang="en-US" sz="2800" dirty="0">
                <a:latin typeface="Calibri" panose="020F0502020204030204" pitchFamily="34" charset="0"/>
              </a:rPr>
              <a:t>p. 79)</a:t>
            </a:r>
            <a:endParaRPr lang="en-US" sz="2800" dirty="0"/>
          </a:p>
        </p:txBody>
      </p:sp>
    </p:spTree>
    <p:extLst>
      <p:ext uri="{BB962C8B-B14F-4D97-AF65-F5344CB8AC3E}">
        <p14:creationId xmlns:p14="http://schemas.microsoft.com/office/powerpoint/2010/main" val="3997426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500"/>
                                        <p:tgtEl>
                                          <p:spTgt spid="4">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fade">
                                      <p:cBhvr>
                                        <p:cTn id="18" dur="500"/>
                                        <p:tgtEl>
                                          <p:spTgt spid="5">
                                            <p:txEl>
                                              <p:pRg st="1" end="1"/>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500"/>
                                        <p:tgtEl>
                                          <p:spTgt spid="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bg/>
                                          </p:spTgt>
                                        </p:tgtEl>
                                        <p:attrNameLst>
                                          <p:attrName>style.visibility</p:attrName>
                                        </p:attrNameLst>
                                      </p:cBhvr>
                                      <p:to>
                                        <p:strVal val="visible"/>
                                      </p:to>
                                    </p:set>
                                    <p:animEffect transition="in" filter="fade">
                                      <p:cBhvr>
                                        <p:cTn id="26" dur="500"/>
                                        <p:tgtEl>
                                          <p:spTgt spid="6">
                                            <p:bg/>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fade">
                                      <p:cBhvr>
                                        <p:cTn id="29" dur="500"/>
                                        <p:tgtEl>
                                          <p:spTgt spid="6">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7">
                                            <p:txEl>
                                              <p:pRg st="0" end="0"/>
                                            </p:txEl>
                                          </p:spTgt>
                                        </p:tgtEl>
                                        <p:attrNameLst>
                                          <p:attrName>style.visibility</p:attrName>
                                        </p:attrNameLst>
                                      </p:cBhvr>
                                      <p:to>
                                        <p:strVal val="visible"/>
                                      </p:to>
                                    </p:set>
                                    <p:animEffect transition="in" filter="fade">
                                      <p:cBhvr>
                                        <p:cTn id="34" dur="500"/>
                                        <p:tgtEl>
                                          <p:spTgt spid="7">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7">
                                            <p:txEl>
                                              <p:pRg st="1" end="1"/>
                                            </p:txEl>
                                          </p:spTgt>
                                        </p:tgtEl>
                                        <p:attrNameLst>
                                          <p:attrName>style.visibility</p:attrName>
                                        </p:attrNameLst>
                                      </p:cBhvr>
                                      <p:to>
                                        <p:strVal val="visible"/>
                                      </p:to>
                                    </p:set>
                                    <p:animEffect transition="in" filter="fade">
                                      <p:cBhvr>
                                        <p:cTn id="39" dur="500"/>
                                        <p:tgtEl>
                                          <p:spTgt spid="7">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7">
                                            <p:txEl>
                                              <p:pRg st="2" end="2"/>
                                            </p:txEl>
                                          </p:spTgt>
                                        </p:tgtEl>
                                        <p:attrNameLst>
                                          <p:attrName>style.visibility</p:attrName>
                                        </p:attrNameLst>
                                      </p:cBhvr>
                                      <p:to>
                                        <p:strVal val="visible"/>
                                      </p:to>
                                    </p:set>
                                    <p:animEffect transition="in" filter="fade">
                                      <p:cBhvr>
                                        <p:cTn id="44" dur="500"/>
                                        <p:tgtEl>
                                          <p:spTgt spid="7">
                                            <p:txEl>
                                              <p:pRg st="2" end="2"/>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7">
                                            <p:txEl>
                                              <p:pRg st="3" end="3"/>
                                            </p:txEl>
                                          </p:spTgt>
                                        </p:tgtEl>
                                        <p:attrNameLst>
                                          <p:attrName>style.visibility</p:attrName>
                                        </p:attrNameLst>
                                      </p:cBhvr>
                                      <p:to>
                                        <p:strVal val="visible"/>
                                      </p:to>
                                    </p:set>
                                    <p:animEffect transition="in" filter="fade">
                                      <p:cBhvr>
                                        <p:cTn id="47" dur="500"/>
                                        <p:tgtEl>
                                          <p:spTgt spid="7">
                                            <p:txEl>
                                              <p:pRg st="3" end="3"/>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7">
                                            <p:txEl>
                                              <p:pRg st="4" end="4"/>
                                            </p:txEl>
                                          </p:spTgt>
                                        </p:tgtEl>
                                        <p:attrNameLst>
                                          <p:attrName>style.visibility</p:attrName>
                                        </p:attrNameLst>
                                      </p:cBhvr>
                                      <p:to>
                                        <p:strVal val="visible"/>
                                      </p:to>
                                    </p:set>
                                    <p:animEffect transition="in" filter="fade">
                                      <p:cBhvr>
                                        <p:cTn id="50" dur="500"/>
                                        <p:tgtEl>
                                          <p:spTgt spid="7">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7">
                                            <p:txEl>
                                              <p:pRg st="5" end="5"/>
                                            </p:txEl>
                                          </p:spTgt>
                                        </p:tgtEl>
                                        <p:attrNameLst>
                                          <p:attrName>style.visibility</p:attrName>
                                        </p:attrNameLst>
                                      </p:cBhvr>
                                      <p:to>
                                        <p:strVal val="visible"/>
                                      </p:to>
                                    </p:set>
                                    <p:animEffect transition="in" filter="fade">
                                      <p:cBhvr>
                                        <p:cTn id="55" dur="500"/>
                                        <p:tgtEl>
                                          <p:spTgt spid="7">
                                            <p:txEl>
                                              <p:pRg st="5" end="5"/>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7">
                                            <p:txEl>
                                              <p:pRg st="6" end="6"/>
                                            </p:txEl>
                                          </p:spTgt>
                                        </p:tgtEl>
                                        <p:attrNameLst>
                                          <p:attrName>style.visibility</p:attrName>
                                        </p:attrNameLst>
                                      </p:cBhvr>
                                      <p:to>
                                        <p:strVal val="visible"/>
                                      </p:to>
                                    </p:set>
                                    <p:animEffect transition="in" filter="fade">
                                      <p:cBhvr>
                                        <p:cTn id="58" dur="500"/>
                                        <p:tgtEl>
                                          <p:spTgt spid="7">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7">
                                            <p:txEl>
                                              <p:pRg st="7" end="7"/>
                                            </p:txEl>
                                          </p:spTgt>
                                        </p:tgtEl>
                                        <p:attrNameLst>
                                          <p:attrName>style.visibility</p:attrName>
                                        </p:attrNameLst>
                                      </p:cBhvr>
                                      <p:to>
                                        <p:strVal val="visible"/>
                                      </p:to>
                                    </p:set>
                                    <p:animEffect transition="in" filter="fade">
                                      <p:cBhvr>
                                        <p:cTn id="63" dur="500"/>
                                        <p:tgtEl>
                                          <p:spTgt spid="7">
                                            <p:txEl>
                                              <p:pRg st="7" end="7"/>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7">
                                            <p:txEl>
                                              <p:pRg st="8" end="8"/>
                                            </p:txEl>
                                          </p:spTgt>
                                        </p:tgtEl>
                                        <p:attrNameLst>
                                          <p:attrName>style.visibility</p:attrName>
                                        </p:attrNameLst>
                                      </p:cBhvr>
                                      <p:to>
                                        <p:strVal val="visible"/>
                                      </p:to>
                                    </p:set>
                                    <p:animEffect transition="in" filter="fade">
                                      <p:cBhvr>
                                        <p:cTn id="68" dur="500"/>
                                        <p:tgtEl>
                                          <p:spTgt spid="7">
                                            <p:txEl>
                                              <p:pRg st="8" end="8"/>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7">
                                            <p:txEl>
                                              <p:pRg st="9" end="9"/>
                                            </p:txEl>
                                          </p:spTgt>
                                        </p:tgtEl>
                                        <p:attrNameLst>
                                          <p:attrName>style.visibility</p:attrName>
                                        </p:attrNameLst>
                                      </p:cBhvr>
                                      <p:to>
                                        <p:strVal val="visible"/>
                                      </p:to>
                                    </p:set>
                                    <p:animEffect transition="in" filter="fade">
                                      <p:cBhvr>
                                        <p:cTn id="73" dur="500"/>
                                        <p:tgtEl>
                                          <p:spTgt spid="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build="p"/>
      <p:bldP spid="6" grpId="0" uiExpand="1" build="p" animBg="1"/>
      <p:bldP spid="7"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Anouilh’s &amp; Sophocles</a:t>
            </a:r>
            <a:endParaRPr lang="en-US" dirty="0"/>
          </a:p>
        </p:txBody>
      </p:sp>
      <p:sp>
        <p:nvSpPr>
          <p:cNvPr id="4" name="Text Placeholder 3"/>
          <p:cNvSpPr>
            <a:spLocks noGrp="1"/>
          </p:cNvSpPr>
          <p:nvPr>
            <p:ph type="body" idx="1"/>
          </p:nvPr>
        </p:nvSpPr>
        <p:spPr/>
        <p:txBody>
          <a:bodyPr/>
          <a:lstStyle/>
          <a:p>
            <a:r>
              <a:rPr lang="en-US" dirty="0" smtClean="0"/>
              <a:t>Ship of state</a:t>
            </a:r>
            <a:endParaRPr lang="en-US" dirty="0"/>
          </a:p>
        </p:txBody>
      </p:sp>
      <p:sp>
        <p:nvSpPr>
          <p:cNvPr id="3" name="Content Placeholder 2"/>
          <p:cNvSpPr>
            <a:spLocks noGrp="1"/>
          </p:cNvSpPr>
          <p:nvPr>
            <p:ph sz="half" idx="2"/>
          </p:nvPr>
        </p:nvSpPr>
        <p:spPr>
          <a:xfrm>
            <a:off x="1217931" y="2743201"/>
            <a:ext cx="4710387" cy="3581399"/>
          </a:xfrm>
        </p:spPr>
        <p:txBody>
          <a:bodyPr>
            <a:normAutofit fontScale="77500" lnSpcReduction="20000"/>
          </a:bodyPr>
          <a:lstStyle/>
          <a:p>
            <a:r>
              <a:rPr lang="en-US" dirty="0" smtClean="0"/>
              <a:t>Sophocles </a:t>
            </a:r>
            <a:r>
              <a:rPr lang="en-US" i="1" dirty="0" smtClean="0"/>
              <a:t>Oedipus the King</a:t>
            </a:r>
          </a:p>
          <a:p>
            <a:pPr lvl="1">
              <a:lnSpc>
                <a:spcPct val="120000"/>
              </a:lnSpc>
            </a:pPr>
            <a:r>
              <a:rPr lang="en-US" dirty="0" smtClean="0"/>
              <a:t>“Our city … our ship pitches wildly” (Priest to Oedipus, p. 160)</a:t>
            </a:r>
          </a:p>
          <a:p>
            <a:r>
              <a:rPr lang="en-US" dirty="0" smtClean="0"/>
              <a:t>Anouilh </a:t>
            </a:r>
            <a:r>
              <a:rPr lang="en-US" i="1" dirty="0" smtClean="0"/>
              <a:t>Antigone</a:t>
            </a:r>
          </a:p>
          <a:p>
            <a:pPr lvl="1">
              <a:lnSpc>
                <a:spcPct val="120000"/>
              </a:lnSpc>
            </a:pPr>
            <a:r>
              <a:rPr lang="en-US" dirty="0"/>
              <a:t>“Try to understand for a minute, you little fool! … Someone has to steer the ship. … The crew won’t obey</a:t>
            </a:r>
            <a:r>
              <a:rPr lang="en-US" dirty="0" smtClean="0"/>
              <a:t>” (Creon to Antigone, p. 115)</a:t>
            </a:r>
            <a:endParaRPr lang="en-US" dirty="0"/>
          </a:p>
        </p:txBody>
      </p:sp>
      <p:sp>
        <p:nvSpPr>
          <p:cNvPr id="5" name="Text Placeholder 4"/>
          <p:cNvSpPr>
            <a:spLocks noGrp="1"/>
          </p:cNvSpPr>
          <p:nvPr>
            <p:ph type="body" sz="quarter" idx="3"/>
          </p:nvPr>
        </p:nvSpPr>
        <p:spPr/>
        <p:txBody>
          <a:bodyPr/>
          <a:lstStyle/>
          <a:p>
            <a:r>
              <a:rPr lang="en-US" smtClean="0"/>
              <a:t>Existential despair</a:t>
            </a:r>
            <a:endParaRPr lang="en-US" dirty="0"/>
          </a:p>
        </p:txBody>
      </p:sp>
      <p:sp>
        <p:nvSpPr>
          <p:cNvPr id="6" name="Content Placeholder 5"/>
          <p:cNvSpPr>
            <a:spLocks noGrp="1"/>
          </p:cNvSpPr>
          <p:nvPr>
            <p:ph sz="quarter" idx="4"/>
          </p:nvPr>
        </p:nvSpPr>
        <p:spPr>
          <a:xfrm>
            <a:off x="6263685" y="2743201"/>
            <a:ext cx="4710387" cy="3581399"/>
          </a:xfrm>
        </p:spPr>
        <p:txBody>
          <a:bodyPr>
            <a:normAutofit fontScale="77500" lnSpcReduction="20000"/>
          </a:bodyPr>
          <a:lstStyle/>
          <a:p>
            <a:r>
              <a:rPr lang="en-US" dirty="0" smtClean="0"/>
              <a:t>Sophocles </a:t>
            </a:r>
            <a:r>
              <a:rPr lang="en-US" i="1" dirty="0" smtClean="0"/>
              <a:t>Oedipus at Colonus</a:t>
            </a:r>
          </a:p>
          <a:p>
            <a:pPr lvl="1">
              <a:lnSpc>
                <a:spcPct val="120000"/>
              </a:lnSpc>
            </a:pPr>
            <a:r>
              <a:rPr lang="en-US" dirty="0"/>
              <a:t>“Not to be born is best” (Chorus, p. 358</a:t>
            </a:r>
            <a:r>
              <a:rPr lang="en-US" dirty="0" smtClean="0"/>
              <a:t>)</a:t>
            </a:r>
            <a:endParaRPr lang="en-US" dirty="0"/>
          </a:p>
          <a:p>
            <a:r>
              <a:rPr lang="en-US" dirty="0" smtClean="0"/>
              <a:t>Anouilh </a:t>
            </a:r>
            <a:r>
              <a:rPr lang="en-US" i="1" dirty="0" smtClean="0"/>
              <a:t>Antigone</a:t>
            </a:r>
          </a:p>
          <a:p>
            <a:pPr lvl="1">
              <a:lnSpc>
                <a:spcPct val="120000"/>
              </a:lnSpc>
            </a:pPr>
            <a:r>
              <a:rPr lang="en-US" dirty="0"/>
              <a:t>Creon: “Are you looking forward to growing up?" Page: “Oh, yes!” Creon: “You're mad, boy! It'd be best never to grow up, either</a:t>
            </a:r>
            <a:r>
              <a:rPr lang="en-US" dirty="0" smtClean="0"/>
              <a:t>” (p. 136)</a:t>
            </a:r>
            <a:endParaRPr lang="en-US" dirty="0"/>
          </a:p>
        </p:txBody>
      </p:sp>
    </p:spTree>
    <p:extLst>
      <p:ext uri="{BB962C8B-B14F-4D97-AF65-F5344CB8AC3E}">
        <p14:creationId xmlns:p14="http://schemas.microsoft.com/office/powerpoint/2010/main" val="1433951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500"/>
                                        <p:tgtEl>
                                          <p:spTgt spid="4">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
                                            <p:bg/>
                                          </p:spTgt>
                                        </p:tgtEl>
                                        <p:attrNameLst>
                                          <p:attrName>style.visibility</p:attrName>
                                        </p:attrNameLst>
                                      </p:cBhvr>
                                      <p:to>
                                        <p:strVal val="visible"/>
                                      </p:to>
                                    </p:set>
                                    <p:animEffect transition="in" filter="fade">
                                      <p:cBhvr>
                                        <p:cTn id="31" dur="500"/>
                                        <p:tgtEl>
                                          <p:spTgt spid="5">
                                            <p:bg/>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
                                            <p:txEl>
                                              <p:pRg st="0" end="0"/>
                                            </p:txEl>
                                          </p:spTgt>
                                        </p:tgtEl>
                                        <p:attrNameLst>
                                          <p:attrName>style.visibility</p:attrName>
                                        </p:attrNameLst>
                                      </p:cBhvr>
                                      <p:to>
                                        <p:strVal val="visible"/>
                                      </p:to>
                                    </p:set>
                                    <p:animEffect transition="in" filter="fade">
                                      <p:cBhvr>
                                        <p:cTn id="34" dur="500"/>
                                        <p:tgtEl>
                                          <p:spTgt spid="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fade">
                                      <p:cBhvr>
                                        <p:cTn id="39" dur="500"/>
                                        <p:tgtEl>
                                          <p:spTgt spid="6">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
                                            <p:txEl>
                                              <p:pRg st="1" end="1"/>
                                            </p:txEl>
                                          </p:spTgt>
                                        </p:tgtEl>
                                        <p:attrNameLst>
                                          <p:attrName>style.visibility</p:attrName>
                                        </p:attrNameLst>
                                      </p:cBhvr>
                                      <p:to>
                                        <p:strVal val="visible"/>
                                      </p:to>
                                    </p:set>
                                    <p:animEffect transition="in" filter="fade">
                                      <p:cBhvr>
                                        <p:cTn id="42" dur="500"/>
                                        <p:tgtEl>
                                          <p:spTgt spid="6">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txEl>
                                              <p:pRg st="2" end="2"/>
                                            </p:txEl>
                                          </p:spTgt>
                                        </p:tgtEl>
                                        <p:attrNameLst>
                                          <p:attrName>style.visibility</p:attrName>
                                        </p:attrNameLst>
                                      </p:cBhvr>
                                      <p:to>
                                        <p:strVal val="visible"/>
                                      </p:to>
                                    </p:set>
                                    <p:animEffect transition="in" filter="fade">
                                      <p:cBhvr>
                                        <p:cTn id="47" dur="500"/>
                                        <p:tgtEl>
                                          <p:spTgt spid="6">
                                            <p:txEl>
                                              <p:pRg st="2" end="2"/>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6">
                                            <p:txEl>
                                              <p:pRg st="3" end="3"/>
                                            </p:txEl>
                                          </p:spTgt>
                                        </p:tgtEl>
                                        <p:attrNameLst>
                                          <p:attrName>style.visibility</p:attrName>
                                        </p:attrNameLst>
                                      </p:cBhvr>
                                      <p:to>
                                        <p:strVal val="visible"/>
                                      </p:to>
                                    </p:set>
                                    <p:animEffect transition="in" filter="fade">
                                      <p:cBhvr>
                                        <p:cTn id="50"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3" grpId="0" uiExpand="1" build="p"/>
      <p:bldP spid="5" grpId="0" uiExpand="1" build="p" animBg="1"/>
      <p:bldP spid="6" grpId="0" build="p"/>
    </p:bldLst>
  </p:timing>
</p:sld>
</file>

<file path=ppt/theme/theme1.xml><?xml version="1.0" encoding="utf-8"?>
<a:theme xmlns:a="http://schemas.openxmlformats.org/drawingml/2006/main" name="ancient_tragedy">
  <a:themeElements>
    <a:clrScheme name="Custom 1">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00B0F0"/>
      </a:hlink>
      <a:folHlink>
        <a:srgbClr val="00B0F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ln>
          <a:solidFill>
            <a:schemeClr val="bg2">
              <a:lumMod val="75000"/>
            </a:schemeClr>
          </a:solidFill>
        </a:ln>
        <a:effectLst>
          <a:outerShdw blurRad="50800" dist="25400" dir="2700000" algn="tl" rotWithShape="0">
            <a:prstClr val="black">
              <a:alpha val="28000"/>
            </a:prstClr>
          </a:outerShdw>
        </a:effectLst>
      </a:spPr>
      <a:bodyPr wrap="square" anchor="ctr" anchorCtr="0">
        <a:spAutoFit/>
      </a:bodyPr>
      <a:lstStyle>
        <a:defPPr>
          <a:defRPr sz="3600" dirty="0">
            <a:latin typeface="Calibri" panose="020F0502020204030204" pitchFamily="34" charset="0"/>
            <a:cs typeface="Calibri" panose="020F0502020204030204" pitchFamily="34" charset="0"/>
          </a:defRPr>
        </a:defPPr>
      </a:lst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ancient_tragedy" id="{7ED3EF83-65AE-4132-85CC-8951EDF6DBE1}" vid="{B55A40B6-58BF-4761-BC39-C5CF41FFE7B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ancient_tragedy</Template>
  <TotalTime>1095</TotalTime>
  <Words>1373</Words>
  <Application>Microsoft Office PowerPoint</Application>
  <PresentationFormat>Widescreen</PresentationFormat>
  <Paragraphs>130</Paragraphs>
  <Slides>9</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Arial</vt:lpstr>
      <vt:lpstr>Calibri</vt:lpstr>
      <vt:lpstr>Candara</vt:lpstr>
      <vt:lpstr>Century Gothic</vt:lpstr>
      <vt:lpstr>Levenim MT</vt:lpstr>
      <vt:lpstr>Lithos Pro Regular</vt:lpstr>
      <vt:lpstr>Tahoma</vt:lpstr>
      <vt:lpstr>Times New Roman</vt:lpstr>
      <vt:lpstr>Wingdings</vt:lpstr>
      <vt:lpstr>ancient_tragedy</vt:lpstr>
      <vt:lpstr>Anouilh’s Antigone</vt:lpstr>
      <vt:lpstr>PowerPoint Presentation</vt:lpstr>
      <vt:lpstr>“Drama” v. Tragedy</vt:lpstr>
      <vt:lpstr>Playwright, Composition, Setting</vt:lpstr>
      <vt:lpstr>Characters</vt:lpstr>
      <vt:lpstr>Structure – “scene one”</vt:lpstr>
      <vt:lpstr>Thematic Oppositions</vt:lpstr>
      <vt:lpstr>Context</vt:lpstr>
      <vt:lpstr>Anouilh’s &amp; Sophocles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Anouilh’s Antigone</dc:title>
  <dc:creator>ascholtz</dc:creator>
  <cp:lastModifiedBy>Scholtz, Andrew</cp:lastModifiedBy>
  <cp:revision>132</cp:revision>
  <cp:lastPrinted>2020-04-30T21:50:13Z</cp:lastPrinted>
  <dcterms:created xsi:type="dcterms:W3CDTF">2011-12-08T01:43:58Z</dcterms:created>
  <dcterms:modified xsi:type="dcterms:W3CDTF">2020-04-30T23:28:45Z</dcterms:modified>
</cp:coreProperties>
</file>