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55" r:id="rId1"/>
  </p:sldMasterIdLst>
  <p:notesMasterIdLst>
    <p:notesMasterId r:id="rId12"/>
  </p:notesMasterIdLst>
  <p:handoutMasterIdLst>
    <p:handoutMasterId r:id="rId13"/>
  </p:handout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5" r:id="rId9"/>
    <p:sldId id="266" r:id="rId10"/>
    <p:sldId id="267" r:id="rId11"/>
  </p:sldIdLst>
  <p:sldSz cx="9144000" cy="6858000" type="screen4x3"/>
  <p:notesSz cx="7045325" cy="934561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Papyrus" pitchFamily="66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Papyrus" pitchFamily="66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Papyrus" pitchFamily="66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Papyrus" pitchFamily="66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Papyrus" pitchFamily="66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Papyrus" pitchFamily="66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Papyrus" pitchFamily="66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Papyrus" pitchFamily="66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Papyrus" pitchFamily="66" charset="0"/>
        <a:ea typeface="+mn-ea"/>
        <a:cs typeface="+mn-cs"/>
      </a:defRPr>
    </a:lvl9pPr>
  </p:defaultTextStyle>
  <p:extLst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FF"/>
    <a:srgbClr val="000000"/>
    <a:srgbClr val="999999"/>
    <a:srgbClr val="EAEAEA"/>
    <a:srgbClr val="3333FF"/>
    <a:srgbClr val="5F5F5F"/>
    <a:srgbClr val="99CCFF"/>
    <a:srgbClr val="CCECFF"/>
    <a:srgbClr val="FFCCCC"/>
    <a:srgbClr val="00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34559" autoAdjust="0"/>
    <p:restoredTop sz="66108" autoAdjust="0"/>
  </p:normalViewPr>
  <p:slideViewPr>
    <p:cSldViewPr snapToGrid="0" showGuides="1">
      <p:cViewPr varScale="1">
        <p:scale>
          <a:sx n="66" d="100"/>
          <a:sy n="66" d="100"/>
        </p:scale>
        <p:origin x="-1020" y="-108"/>
      </p:cViewPr>
      <p:guideLst>
        <p:guide orient="horz" pos="2159"/>
        <p:guide pos="2880"/>
      </p:guideLst>
    </p:cSldViewPr>
  </p:slideViewPr>
  <p:outlineViewPr>
    <p:cViewPr>
      <p:scale>
        <a:sx n="50" d="100"/>
        <a:sy n="50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howGuides="1">
      <p:cViewPr varScale="1">
        <p:scale>
          <a:sx n="49" d="100"/>
          <a:sy n="49" d="100"/>
        </p:scale>
        <p:origin x="-2868" y="-102"/>
      </p:cViewPr>
      <p:guideLst>
        <p:guide orient="horz" pos="441"/>
        <p:guide pos="2219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3052974" cy="46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382" tIns="46691" rIns="93382" bIns="46691" numCol="1" anchor="t" anchorCtr="0" compatLnSpc="1">
            <a:prstTxWarp prst="textNoShape">
              <a:avLst/>
            </a:prstTxWarp>
          </a:bodyPr>
          <a:lstStyle>
            <a:lvl1pPr defTabSz="933834">
              <a:defRPr sz="1200">
                <a:latin typeface="Times New Roman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92351" y="1"/>
            <a:ext cx="3052974" cy="46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382" tIns="46691" rIns="93382" bIns="46691" numCol="1" anchor="t" anchorCtr="0" compatLnSpc="1">
            <a:prstTxWarp prst="textNoShape">
              <a:avLst/>
            </a:prstTxWarp>
          </a:bodyPr>
          <a:lstStyle>
            <a:lvl1pPr algn="r" defTabSz="933834">
              <a:defRPr sz="1200">
                <a:latin typeface="Times New Roman" pitchFamily="18" charset="0"/>
              </a:defRPr>
            </a:lvl1pPr>
          </a:lstStyle>
          <a:p>
            <a:r>
              <a:rPr lang="en-US" altLang="en-US"/>
              <a:t>1-13-99</a:t>
            </a:r>
          </a:p>
        </p:txBody>
      </p:sp>
      <p:sp>
        <p:nvSpPr>
          <p:cNvPr id="655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78088"/>
            <a:ext cx="3052974" cy="46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382" tIns="46691" rIns="93382" bIns="46691" numCol="1" anchor="b" anchorCtr="0" compatLnSpc="1">
            <a:prstTxWarp prst="textNoShape">
              <a:avLst/>
            </a:prstTxWarp>
          </a:bodyPr>
          <a:lstStyle>
            <a:lvl1pPr defTabSz="933834">
              <a:defRPr sz="1200">
                <a:latin typeface="Times New Roman" pitchFamily="18" charset="0"/>
              </a:defRPr>
            </a:lvl1pPr>
          </a:lstStyle>
          <a:p>
            <a:r>
              <a:rPr lang="en-US" altLang="en-US"/>
              <a:t>CLA77, Andrew Scholtz</a:t>
            </a:r>
          </a:p>
        </p:txBody>
      </p:sp>
      <p:sp>
        <p:nvSpPr>
          <p:cNvPr id="655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92351" y="8878088"/>
            <a:ext cx="3052974" cy="46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382" tIns="46691" rIns="93382" bIns="46691" numCol="1" anchor="b" anchorCtr="0" compatLnSpc="1">
            <a:prstTxWarp prst="textNoShape">
              <a:avLst/>
            </a:prstTxWarp>
          </a:bodyPr>
          <a:lstStyle>
            <a:lvl1pPr algn="r" defTabSz="933834">
              <a:defRPr sz="1200">
                <a:latin typeface="Times New Roman" pitchFamily="18" charset="0"/>
              </a:defRPr>
            </a:lvl1pPr>
          </a:lstStyle>
          <a:p>
            <a:fld id="{49D49933-90C8-4C0F-BBEC-32B1693D37A4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65550" name="Text Box 14"/>
          <p:cNvSpPr txBox="1">
            <a:spLocks noChangeArrowheads="1"/>
          </p:cNvSpPr>
          <p:nvPr/>
        </p:nvSpPr>
        <p:spPr bwMode="auto">
          <a:xfrm>
            <a:off x="3767292" y="589701"/>
            <a:ext cx="949162" cy="2801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0C0C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defTabSz="909638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455613" defTabSz="909638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909638" defTabSz="909638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365250" defTabSz="909638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1819275" defTabSz="909638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276475" defTabSz="9096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733675" defTabSz="9096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190875" defTabSz="9096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648075" defTabSz="9096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1800" i="1"/>
              <a:t>Notes</a:t>
            </a: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983473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3052974" cy="46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382" tIns="46691" rIns="93382" bIns="46691" numCol="1" anchor="t" anchorCtr="0" compatLnSpc="1">
            <a:prstTxWarp prst="textNoShape">
              <a:avLst/>
            </a:prstTxWarp>
          </a:bodyPr>
          <a:lstStyle>
            <a:lvl1pPr defTabSz="933834">
              <a:defRPr sz="1200">
                <a:latin typeface="Times New Roman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92351" y="1"/>
            <a:ext cx="3052974" cy="46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382" tIns="46691" rIns="93382" bIns="46691" numCol="1" anchor="t" anchorCtr="0" compatLnSpc="1">
            <a:prstTxWarp prst="textNoShape">
              <a:avLst/>
            </a:prstTxWarp>
          </a:bodyPr>
          <a:lstStyle>
            <a:lvl1pPr algn="r" defTabSz="933834">
              <a:defRPr sz="1200">
                <a:latin typeface="Times New Roman" pitchFamily="18" charset="0"/>
              </a:defRPr>
            </a:lvl1pPr>
          </a:lstStyle>
          <a:p>
            <a:r>
              <a:rPr lang="en-US" altLang="en-US"/>
              <a:t>1-13-99</a:t>
            </a:r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227262" y="700175"/>
            <a:ext cx="2592388" cy="19445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550864" y="2857501"/>
            <a:ext cx="5943598" cy="5787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382" tIns="46691" rIns="93382" bIns="466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text styles</a:t>
            </a:r>
          </a:p>
          <a:p>
            <a:pPr lvl="1"/>
            <a:r>
              <a:rPr lang="en-US" altLang="en-US" dirty="0" smtClean="0"/>
              <a:t> Second level</a:t>
            </a:r>
          </a:p>
          <a:p>
            <a:pPr lvl="2"/>
            <a:r>
              <a:rPr lang="en-US" altLang="en-US" dirty="0" smtClean="0"/>
              <a:t> Third level</a:t>
            </a:r>
          </a:p>
          <a:p>
            <a:pPr lvl="3"/>
            <a:r>
              <a:rPr lang="en-US" altLang="en-US" dirty="0" smtClean="0"/>
              <a:t> Fourth level</a:t>
            </a:r>
          </a:p>
          <a:p>
            <a:pPr lvl="4"/>
            <a:r>
              <a:rPr lang="en-US" altLang="en-US" dirty="0" smtClean="0"/>
              <a:t> Fifth level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78088"/>
            <a:ext cx="3052974" cy="46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382" tIns="46691" rIns="93382" bIns="46691" numCol="1" anchor="b" anchorCtr="0" compatLnSpc="1">
            <a:prstTxWarp prst="textNoShape">
              <a:avLst/>
            </a:prstTxWarp>
          </a:bodyPr>
          <a:lstStyle>
            <a:lvl1pPr defTabSz="933834">
              <a:defRPr sz="1200">
                <a:latin typeface="Times New Roman" pitchFamily="18" charset="0"/>
              </a:defRPr>
            </a:lvl1pPr>
          </a:lstStyle>
          <a:p>
            <a:r>
              <a:rPr lang="en-US" altLang="en-US"/>
              <a:t>CLA77, Andrew Scholtz</a:t>
            </a:r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92351" y="8878088"/>
            <a:ext cx="3052974" cy="46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382" tIns="46691" rIns="93382" bIns="46691" numCol="1" anchor="b" anchorCtr="0" compatLnSpc="1">
            <a:prstTxWarp prst="textNoShape">
              <a:avLst/>
            </a:prstTxWarp>
          </a:bodyPr>
          <a:lstStyle>
            <a:lvl1pPr algn="r" defTabSz="933834">
              <a:defRPr sz="1200">
                <a:latin typeface="Times New Roman" pitchFamily="18" charset="0"/>
              </a:defRPr>
            </a:lvl1pPr>
          </a:lstStyle>
          <a:p>
            <a:fld id="{2ED5918B-C6D0-48E2-B93E-1929E7B45D6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91041138"/>
      </p:ext>
    </p:extLst>
  </p:cSld>
  <p:clrMap bg1="lt1" tx1="dk1" bg2="lt2" tx2="dk2" accent1="accent1" accent2="accent2" accent3="accent3" accent4="accent4" accent5="accent5" accent6="accent6" hlink="hlink" folHlink="folHlink"/>
  <p:hf hdr="0"/>
  <p:notesStyle>
    <a:lvl1pPr algn="l" rtl="0" eaLnBrk="0" fontAlgn="base" hangingPunct="0">
      <a:spcBef>
        <a:spcPct val="30000"/>
      </a:spcBef>
      <a:spcAft>
        <a:spcPct val="0"/>
      </a:spcAft>
      <a:buFontTx/>
      <a:buNone/>
      <a:defRPr sz="1200" b="0" i="0" u="none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228600" indent="0" algn="l" rtl="0" eaLnBrk="0" fontAlgn="base" hangingPunct="0">
      <a:spcBef>
        <a:spcPct val="30000"/>
      </a:spcBef>
      <a:spcAft>
        <a:spcPct val="0"/>
      </a:spcAft>
      <a:buFontTx/>
      <a:buNone/>
      <a:defRPr sz="1200" b="0" i="0" u="none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457200" indent="0" algn="l" rtl="0" eaLnBrk="0" fontAlgn="base" hangingPunct="0">
      <a:spcBef>
        <a:spcPct val="30000"/>
      </a:spcBef>
      <a:spcAft>
        <a:spcPct val="0"/>
      </a:spcAft>
      <a:buFontTx/>
      <a:buNone/>
      <a:defRPr sz="1200" b="0" i="0" u="none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685800" indent="0" algn="l" rtl="0" eaLnBrk="0" fontAlgn="base" hangingPunct="0">
      <a:spcBef>
        <a:spcPct val="30000"/>
      </a:spcBef>
      <a:spcAft>
        <a:spcPct val="0"/>
      </a:spcAft>
      <a:buFontTx/>
      <a:buNone/>
      <a:defRPr sz="1200" b="0" i="0" u="none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914400" indent="0" algn="l" rtl="0" eaLnBrk="0" fontAlgn="base" hangingPunct="0">
      <a:spcBef>
        <a:spcPct val="30000"/>
      </a:spcBef>
      <a:spcAft>
        <a:spcPct val="0"/>
      </a:spcAft>
      <a:buFontTx/>
      <a:buNone/>
      <a:defRPr sz="1200" b="0" i="0" u="none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420938" y="481013"/>
            <a:ext cx="2205037" cy="16557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465138" indent="-465138"/>
            <a:r>
              <a:rPr lang="en-US" sz="1200" i="1" dirty="0" smtClean="0">
                <a:latin typeface="Calibri" panose="020F0502020204030204" pitchFamily="34" charset="0"/>
              </a:rPr>
              <a:t>Chorus:</a:t>
            </a:r>
            <a:r>
              <a:rPr lang="en-US" sz="1200" dirty="0" smtClean="0">
                <a:latin typeface="Calibri" panose="020F0502020204030204" pitchFamily="34" charset="0"/>
              </a:rPr>
              <a:t> “Let her be sure, at least, that there dies / the noblest woman underneath the sun, by far”</a:t>
            </a:r>
          </a:p>
          <a:p>
            <a:pPr marL="465138" indent="-465138"/>
            <a:r>
              <a:rPr lang="en-US" sz="1200" i="1" dirty="0" smtClean="0">
                <a:latin typeface="Calibri" panose="020F0502020204030204" pitchFamily="34" charset="0"/>
              </a:rPr>
              <a:t>Maid:</a:t>
            </a:r>
            <a:r>
              <a:rPr lang="en-US" sz="1200" dirty="0" smtClean="0">
                <a:latin typeface="Calibri" panose="020F0502020204030204" pitchFamily="34" charset="0"/>
              </a:rPr>
              <a:t> “Noblest? Of course the noblest, who will argue that? / What shall be the wife who surpasses here? And how could any woman show that she loves her husband more / than herself better than by consent to die for him?” (pp. 15–16)</a:t>
            </a:r>
          </a:p>
          <a:p>
            <a:r>
              <a:rPr lang="en-US" sz="1200" b="0" i="0" u="none" kern="1200" dirty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Alcestis 150–155 </a:t>
            </a:r>
          </a:p>
          <a:p>
            <a:r>
              <a:rPr lang="el-GR" sz="1200" b="0" i="0" u="none" kern="1200" dirty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{Χο.} ἴστω νυν εὐκλεής γε κατθανουμένη </a:t>
            </a:r>
          </a:p>
          <a:p>
            <a:r>
              <a:rPr lang="el-GR" sz="1200" b="0" i="0" u="none" kern="1200" dirty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γυνή τ᾽ ἀρίστη τῶν ὑφ᾽ ἡλίωι μακρῶι. </a:t>
            </a:r>
          </a:p>
          <a:p>
            <a:r>
              <a:rPr lang="el-GR" sz="1200" b="0" i="0" u="none" kern="1200" dirty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{Θε.} πῶς δ᾽ οὐκ ἀρίστη; τίς δ᾽ ἐναντιώσεται; </a:t>
            </a:r>
          </a:p>
          <a:p>
            <a:r>
              <a:rPr lang="el-GR" sz="1200" b="0" i="0" u="none" kern="1200" dirty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τί χρὴ λέγεσθαι τὴν ὑπερβεβλημένην </a:t>
            </a:r>
          </a:p>
          <a:p>
            <a:r>
              <a:rPr lang="el-GR" sz="1200" b="0" i="0" u="none" kern="1200" dirty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γυναῖκα; πῶς δ᾽ ἂν μᾶλλον ἐνδείξαιτό τις </a:t>
            </a:r>
          </a:p>
          <a:p>
            <a:r>
              <a:rPr lang="el-GR" sz="1200" b="0" i="0" u="none" kern="1200" dirty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πόσιν προτιμῶσ᾽ ἢ θέλουσ᾽ ὑπερθανεῖν;</a:t>
            </a:r>
            <a:endParaRPr lang="en-US" sz="1200" b="0" i="0" u="none" kern="1200" dirty="0" smtClean="0">
              <a:solidFill>
                <a:schemeClr val="tx1"/>
              </a:solidFill>
              <a:latin typeface="Calibri" panose="020F0502020204030204" pitchFamily="34" charset="0"/>
              <a:ea typeface="+mn-ea"/>
              <a:cs typeface="+mn-cs"/>
            </a:endParaRPr>
          </a:p>
          <a:p>
            <a:r>
              <a:rPr lang="en-US" sz="1200" b="0" i="0" u="none" kern="1200" dirty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seemingly</a:t>
            </a:r>
            <a:r>
              <a:rPr lang="en-US" sz="1200" b="0" i="0" u="none" kern="1200" baseline="0" dirty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 repeated almost endlessly are statements to the effect that al is “noblest/best of women.” so </a:t>
            </a:r>
            <a:r>
              <a:rPr lang="en-US" sz="1200" b="0" i="0" u="none" kern="1200" dirty="0" err="1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alcestis</a:t>
            </a:r>
            <a:r>
              <a:rPr lang="en-US" sz="1200" b="0" i="0" u="none" kern="1200" dirty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 is in fact being spoken of a great</a:t>
            </a:r>
            <a:r>
              <a:rPr lang="en-US" sz="1200" b="0" i="0" u="none" kern="1200" baseline="0" dirty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 deal here, and in ways that remind one of the fame that </a:t>
            </a:r>
            <a:r>
              <a:rPr lang="en-US" sz="1200" b="0" i="0" u="none" kern="1200" baseline="0" dirty="0" err="1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achilles</a:t>
            </a:r>
            <a:r>
              <a:rPr lang="en-US" sz="1200" b="0" i="0" u="none" kern="1200" baseline="0" dirty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 famously wins in the </a:t>
            </a:r>
            <a:r>
              <a:rPr lang="en-US" sz="1200" b="0" i="1" u="none" kern="1200" baseline="0" dirty="0" err="1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iliad</a:t>
            </a:r>
            <a:r>
              <a:rPr lang="en-US" sz="1200" b="0" i="1" u="none" kern="1200" baseline="0" dirty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:</a:t>
            </a:r>
            <a:r>
              <a:rPr lang="en-US" sz="1200" b="0" i="0" u="none" kern="1200" baseline="0" dirty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 that of being “best of men.” now, think about it: fame and renown rely on what? speech: “buzz” declaring one famous/renowned/glorious. and in fact, the chorus here alludes to precisely that when they say that she is noblest. for the </a:t>
            </a:r>
            <a:r>
              <a:rPr lang="en-US" sz="1200" b="0" i="0" u="none" kern="1200" baseline="0" dirty="0" err="1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greek</a:t>
            </a:r>
            <a:r>
              <a:rPr lang="en-US" sz="1200" b="0" i="0" u="none" kern="1200" baseline="0" dirty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 word “noblest” translates in part </a:t>
            </a:r>
            <a:r>
              <a:rPr lang="en-US" sz="1200" b="0" i="1" u="none" kern="1200" baseline="0" dirty="0" err="1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eukleēs</a:t>
            </a:r>
            <a:r>
              <a:rPr lang="en-US" sz="1200" b="0" i="0" u="none" kern="1200" baseline="0" dirty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, “being spoken of well,” “celebrated.” the chorus is praising </a:t>
            </a:r>
            <a:r>
              <a:rPr lang="en-US" sz="1200" b="0" i="0" u="none" kern="1200" baseline="0" dirty="0" err="1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alc</a:t>
            </a:r>
            <a:r>
              <a:rPr lang="en-US" sz="1200" b="0" i="0" u="none" kern="1200" baseline="0" dirty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 for being praised, celebrating al for being celebrated – celebrating, in other words, the speech acts celebrating </a:t>
            </a:r>
            <a:r>
              <a:rPr lang="en-US" sz="1200" b="0" i="0" u="none" kern="1200" baseline="0" dirty="0" err="1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al’s</a:t>
            </a:r>
            <a:r>
              <a:rPr lang="en-US" sz="1200" b="0" i="0" u="none" kern="1200" baseline="0" dirty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 greatness.</a:t>
            </a:r>
          </a:p>
          <a:p>
            <a:r>
              <a:rPr lang="en-US" sz="1200" b="0" i="0" u="none" kern="1200" baseline="0" dirty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so we have a bunch of speech acts enacting </a:t>
            </a:r>
            <a:r>
              <a:rPr lang="en-US" sz="1200" b="0" i="0" u="none" kern="1200" baseline="0" dirty="0" err="1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al’s</a:t>
            </a:r>
            <a:r>
              <a:rPr lang="en-US" sz="1200" b="0" i="0" u="none" kern="1200" baseline="0" dirty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 distinction, but is there a script? and if, according to </a:t>
            </a:r>
            <a:r>
              <a:rPr lang="en-US" sz="1200" b="0" i="0" u="none" kern="1200" baseline="0" dirty="0" err="1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pericles</a:t>
            </a:r>
            <a:r>
              <a:rPr lang="en-US" sz="1200" b="0" i="0" u="none" kern="1200" baseline="0" dirty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 (as </a:t>
            </a:r>
            <a:r>
              <a:rPr lang="en-US" sz="1200" b="0" i="0" u="none" kern="1200" baseline="0" dirty="0" err="1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thuc</a:t>
            </a:r>
            <a:r>
              <a:rPr lang="en-US" sz="1200" b="0" i="0" u="none" kern="1200" baseline="0" dirty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 purports to quote him</a:t>
            </a:r>
            <a:r>
              <a:rPr lang="en-US" dirty="0" smtClean="0"/>
              <a:t>, “</a:t>
            </a:r>
            <a:r>
              <a:rPr lang="en-US" sz="1200" dirty="0" smtClean="0">
                <a:latin typeface="Calibri" panose="020F0502020204030204" pitchFamily="34" charset="0"/>
              </a:rPr>
              <a:t>the highest praise you can win is to be spoken of by men as little as possible”</a:t>
            </a:r>
            <a:r>
              <a:rPr lang="en-US" dirty="0" smtClean="0"/>
              <a:t>), </a:t>
            </a:r>
            <a:r>
              <a:rPr lang="en-US" sz="1200" b="0" i="0" u="none" kern="1200" baseline="0" dirty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“</a:t>
            </a:r>
            <a:r>
              <a:rPr lang="en-US" sz="1200" dirty="0" smtClean="0">
                <a:latin typeface="Calibri" panose="020F0502020204030204" pitchFamily="34" charset="0"/>
              </a:rPr>
              <a:t>the highest praise you can win is to be spoken of by men as little as possible,” </a:t>
            </a:r>
            <a:r>
              <a:rPr lang="en-US" sz="1200" b="0" i="0" u="none" kern="1200" baseline="0" dirty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is that script being followed?</a:t>
            </a:r>
            <a:endParaRPr lang="en-US" sz="1200" b="0" i="0" u="none" kern="1200" dirty="0" smtClean="0">
              <a:solidFill>
                <a:schemeClr val="tx1"/>
              </a:solidFill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dirty="0" smtClean="0"/>
              <a:t>clas215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44FB5FEA-8BCF-4D35-B9EB-1CDC7618E77B}" type="datetime1">
              <a:rPr lang="en-US" smtClean="0"/>
              <a:pPr/>
              <a:t>2013-10-15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 smtClean="0"/>
              <a:t>bacchae 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5721D7F7-CBDC-4618-B4D1-D6BF1CF121FB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27263" y="700088"/>
            <a:ext cx="2592387" cy="1944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kern="12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hence a question: does the play validate the ideological horizons operative within it? interrogate them? does it enunciate</a:t>
            </a:r>
            <a:r>
              <a:rPr lang="en-US" sz="1200" b="0" i="0" u="none" kern="1200" baseline="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 or challenge the scripts it arguably dramatizes?</a:t>
            </a:r>
            <a:r>
              <a:rPr lang="en-US" sz="1200" b="0" i="0" u="none" kern="12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 does it think within or outside the box boxing</a:t>
            </a:r>
            <a:r>
              <a:rPr lang="en-US" sz="1200" b="0" i="0" u="none" kern="1200" baseline="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 its characters in? is </a:t>
            </a:r>
            <a:r>
              <a:rPr lang="en-US" sz="1200" b="0" i="0" u="none" kern="1200" baseline="0" dirty="0" err="1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alcestis</a:t>
            </a:r>
            <a:r>
              <a:rPr lang="en-US" sz="1200" b="0" i="0" u="none" kern="1200" baseline="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 more like butler’s or like </a:t>
            </a:r>
            <a:r>
              <a:rPr lang="en-US" sz="1200" b="0" i="0" u="none" kern="1200" baseline="0" dirty="0" err="1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hegel’s</a:t>
            </a:r>
            <a:r>
              <a:rPr lang="en-US" sz="1200" b="0" i="0" u="none" kern="1200" baseline="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lang="en-US" sz="1200" b="0" i="1" u="none" kern="1200" baseline="0" dirty="0" err="1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antigone</a:t>
            </a:r>
            <a:r>
              <a:rPr lang="en-US" sz="1200" b="0" i="1" u="none" kern="1200" baseline="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?</a:t>
            </a:r>
            <a:endParaRPr lang="en-US" i="1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 altLang="en-US" smtClean="0"/>
              <a:t>1-13-99</a:t>
            </a: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CLA77, Andrew Scholtz</a:t>
            </a: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5918B-C6D0-48E2-B93E-1929E7B45D62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79664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 altLang="en-US" smtClean="0"/>
              <a:t>1-13-99</a:t>
            </a: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CLA77, Andrew Scholtz</a:t>
            </a: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5918B-C6D0-48E2-B93E-1929E7B45D62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221843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 altLang="en-US" smtClean="0"/>
              <a:t>1-13-99</a:t>
            </a: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CLA77, Andrew Scholtz</a:t>
            </a: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5918B-C6D0-48E2-B93E-1929E7B45D62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087913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27263" y="700088"/>
            <a:ext cx="2592387" cy="1944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Journal Entries</a:t>
            </a:r>
          </a:p>
          <a:p>
            <a:r>
              <a:rPr lang="en-US" i="1" dirty="0" smtClean="0"/>
              <a:t>Can we say that Alcestis — or another character of your choice — is "being" gender (fulfilling a gender she/he was born into) or performing it? Do characters perform against gender? Does the play seem to offer more evidence supporting Butler's ideas or does it seem to challenge them? Explain. . . .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/>
              <a:t>al’s</a:t>
            </a:r>
            <a:r>
              <a:rPr lang="en-US" dirty="0" smtClean="0"/>
              <a:t> actions speak to her nobility just as the chorus’ words literally enact it. but is all that according to script? and what is the script we’re talking about?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we’re first going to chart out the script itself, using not simply </a:t>
            </a:r>
            <a:r>
              <a:rPr lang="en-US" dirty="0" err="1" smtClean="0"/>
              <a:t>eur’s</a:t>
            </a:r>
            <a:r>
              <a:rPr lang="en-US" dirty="0" smtClean="0"/>
              <a:t> al, but other works read for this course. we’ll then determine</a:t>
            </a:r>
            <a:r>
              <a:rPr lang="en-US" baseline="0" dirty="0" smtClean="0"/>
              <a:t> if and how that script is performed.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u="none" kern="1200" dirty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32 f. ad/</a:t>
            </a:r>
            <a:r>
              <a:rPr lang="en-US" sz="1200" b="0" i="0" u="none" kern="1200" dirty="0" err="1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pher</a:t>
            </a:r>
            <a:r>
              <a:rPr lang="en-US" sz="1200" b="0" i="0" u="none" kern="1200" dirty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 debate. ad's words question the validity of the kinship structure - whether it has followed the script. thus al becomes all ad's kin all at once. in effect, ad and </a:t>
            </a:r>
            <a:r>
              <a:rPr lang="en-US" sz="1200" b="0" i="0" u="none" kern="1200" dirty="0" err="1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ph</a:t>
            </a:r>
            <a:r>
              <a:rPr lang="en-US" sz="1200" b="0" i="0" u="none" kern="1200" dirty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 quarrel over what that script is. (</a:t>
            </a:r>
            <a:r>
              <a:rPr lang="en-US" sz="1200" b="0" i="0" u="none" kern="1200" dirty="0" err="1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ph</a:t>
            </a:r>
            <a:r>
              <a:rPr lang="en-US" sz="1200" b="0" i="0" u="none" kern="1200" dirty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 calls the script "</a:t>
            </a:r>
            <a:r>
              <a:rPr lang="en-US" sz="1200" b="0" i="0" u="none" kern="1200" dirty="0" err="1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greek</a:t>
            </a:r>
            <a:r>
              <a:rPr lang="en-US" sz="1200" b="0" i="0" u="none" kern="1200" dirty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," p. 34.)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u="none" kern="1200" dirty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45. chorus: al "best of all women" again. (</a:t>
            </a:r>
            <a:r>
              <a:rPr lang="en-US" sz="1200" b="0" i="0" u="none" kern="1200" dirty="0" err="1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γενν</a:t>
            </a:r>
            <a:r>
              <a:rPr lang="en-US" sz="1200" b="0" i="0" u="none" kern="1200" dirty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αιοτάταν πασᾶν). continuous </a:t>
            </a:r>
            <a:r>
              <a:rPr lang="en-US" sz="1200" b="0" i="0" u="none" kern="1200" dirty="0" err="1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reinstantiation</a:t>
            </a:r>
            <a:r>
              <a:rPr lang="en-US" sz="1200" b="0" i="0" u="none" kern="1200" dirty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 of </a:t>
            </a:r>
            <a:r>
              <a:rPr lang="en-US" sz="1200" b="0" i="0" u="none" kern="1200" dirty="0" err="1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al's</a:t>
            </a:r>
            <a:r>
              <a:rPr lang="en-US" sz="1200" b="0" i="0" u="none" kern="1200" dirty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 status through the funeral inscription being read by wayfarers. her virtual deification.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 altLang="en-US" smtClean="0"/>
              <a:t>1-13-99</a:t>
            </a: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CLA77, Andrew Scholtz</a:t>
            </a: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5918B-C6D0-48E2-B93E-1929E7B45D62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29507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27263" y="700088"/>
            <a:ext cx="2592387" cy="1944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 altLang="en-US" smtClean="0"/>
              <a:t>1-13-99</a:t>
            </a: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CLA77, Andrew Scholtz</a:t>
            </a: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5918B-C6D0-48E2-B93E-1929E7B45D62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174334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 altLang="en-US" smtClean="0"/>
              <a:t>1-13-99</a:t>
            </a: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CLA77, Andrew Scholtz</a:t>
            </a: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5918B-C6D0-48E2-B93E-1929E7B45D62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58238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438 BCE</a:t>
            </a:r>
          </a:p>
          <a:p>
            <a:pPr lvl="1"/>
            <a:r>
              <a:rPr lang="en-US" dirty="0" smtClean="0"/>
              <a:t>Athens not yet embroiled in war!</a:t>
            </a:r>
          </a:p>
          <a:p>
            <a:r>
              <a:rPr lang="en-US" dirty="0" smtClean="0"/>
              <a:t>1st preserved play of his</a:t>
            </a:r>
          </a:p>
          <a:p>
            <a:pPr lvl="1"/>
            <a:r>
              <a:rPr lang="en-US" dirty="0" smtClean="0"/>
              <a:t>first competes 455, age c. 40</a:t>
            </a:r>
          </a:p>
          <a:p>
            <a:r>
              <a:rPr lang="en-US" dirty="0" smtClean="0"/>
              <a:t>production notice …</a:t>
            </a:r>
          </a:p>
          <a:p>
            <a:pPr lvl="1"/>
            <a:r>
              <a:rPr lang="en-US" dirty="0" smtClean="0"/>
              <a:t>“satyr-drama-like”</a:t>
            </a:r>
          </a:p>
          <a:p>
            <a:pPr lvl="1"/>
            <a:r>
              <a:rPr lang="en-US" dirty="0" smtClean="0"/>
              <a:t>plot holding rather “to comedy”</a:t>
            </a:r>
          </a:p>
          <a:p>
            <a:r>
              <a:rPr lang="en-US" dirty="0" smtClean="0"/>
              <a:t>perhaps not so well known …</a:t>
            </a:r>
          </a:p>
          <a:p>
            <a:pPr lvl="1"/>
            <a:r>
              <a:rPr lang="en-US" dirty="0" smtClean="0"/>
              <a:t>treated earlier (c. 490 BCE, +/- 20 years) by Phrynichus</a:t>
            </a:r>
          </a:p>
          <a:p>
            <a:pPr lvl="2"/>
            <a:r>
              <a:rPr lang="en-US" dirty="0" smtClean="0"/>
              <a:t>little more known than that</a:t>
            </a:r>
          </a:p>
          <a:p>
            <a:pPr lvl="1"/>
            <a:r>
              <a:rPr lang="en-US" dirty="0" smtClean="0"/>
              <a:t>but figures importantly in the background to the eum, where the furies clearly carry a grudge against apollo for interfering in the affairs of the deities associated with earth,</a:t>
            </a:r>
            <a:r>
              <a:rPr lang="en-US" baseline="0" dirty="0" smtClean="0"/>
              <a:t> death, punishment.</a:t>
            </a:r>
            <a:endParaRPr lang="en-US" dirty="0" smtClean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dirty="0" smtClean="0"/>
              <a:t>clas215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44FB5FEA-8BCF-4D35-B9EB-1CDC7618E77B}" type="datetime1">
              <a:rPr lang="en-US" smtClean="0"/>
              <a:pPr/>
              <a:t>2013-10-15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 smtClean="0"/>
              <a:t>bacchae 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5721D7F7-CBDC-4618-B4D1-D6BF1CF121F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13" name="Slide Image Placeholder 12"/>
          <p:cNvSpPr>
            <a:spLocks noGrp="1" noRot="1" noChangeAspect="1"/>
          </p:cNvSpPr>
          <p:nvPr>
            <p:ph type="sldImg"/>
          </p:nvPr>
        </p:nvSpPr>
        <p:spPr>
          <a:xfrm>
            <a:off x="2420938" y="481013"/>
            <a:ext cx="2205037" cy="1655762"/>
          </a:xfr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</a:t>
            </a:r>
            <a:r>
              <a:rPr lang="en-US" dirty="0" err="1"/>
              <a:t>apollo</a:t>
            </a:r>
            <a:r>
              <a:rPr lang="en-US" dirty="0"/>
              <a:t>/death debate seems strangely to parallel the </a:t>
            </a:r>
            <a:r>
              <a:rPr lang="en-US" dirty="0" err="1"/>
              <a:t>heracles</a:t>
            </a:r>
            <a:r>
              <a:rPr lang="en-US" dirty="0"/>
              <a:t>/</a:t>
            </a:r>
            <a:r>
              <a:rPr lang="en-US" dirty="0" err="1"/>
              <a:t>admetus</a:t>
            </a:r>
            <a:r>
              <a:rPr lang="en-US" dirty="0"/>
              <a:t> wrangle over ad’s hospitality, ad’s and </a:t>
            </a:r>
            <a:r>
              <a:rPr lang="en-US" dirty="0" err="1"/>
              <a:t>ph’s</a:t>
            </a:r>
            <a:r>
              <a:rPr lang="en-US" dirty="0"/>
              <a:t> over dying, servant and </a:t>
            </a:r>
            <a:r>
              <a:rPr lang="en-US" dirty="0" err="1"/>
              <a:t>herc’s</a:t>
            </a:r>
            <a:r>
              <a:rPr lang="en-US" dirty="0"/>
              <a:t> over partying/mourning, ad’s and </a:t>
            </a:r>
            <a:r>
              <a:rPr lang="en-US" dirty="0" err="1"/>
              <a:t>herc’s</a:t>
            </a:r>
            <a:r>
              <a:rPr lang="en-US" dirty="0"/>
              <a:t> over alc. it’s a wrangle in all cases over proper boundaries, spheres, belonging. </a:t>
            </a:r>
            <a:r>
              <a:rPr lang="en-US" dirty="0" err="1"/>
              <a:t>apollo</a:t>
            </a:r>
            <a:r>
              <a:rPr lang="en-US" dirty="0"/>
              <a:t> shows himself downright arrogant toward death in former’s interfering with latter. </a:t>
            </a:r>
            <a:r>
              <a:rPr lang="en-US" dirty="0" err="1"/>
              <a:t>herc</a:t>
            </a:r>
            <a:r>
              <a:rPr lang="en-US" dirty="0"/>
              <a:t> </a:t>
            </a:r>
            <a:r>
              <a:rPr lang="en-US" dirty="0" err="1"/>
              <a:t>appal’s</a:t>
            </a:r>
            <a:r>
              <a:rPr lang="en-US" dirty="0"/>
              <a:t> servant with his over-the-top carousing during a time of mourning. (</a:t>
            </a:r>
            <a:r>
              <a:rPr lang="en-US" dirty="0" err="1"/>
              <a:t>herc</a:t>
            </a:r>
            <a:r>
              <a:rPr lang="en-US" dirty="0"/>
              <a:t> even seems to want to rape the servant: "Then, beyond all gods, pay your attentions to / the Cyprian, man's sweetest“ (38), </a:t>
            </a:r>
            <a:r>
              <a:rPr lang="el-GR" dirty="0"/>
              <a:t>τίμα δὲ καὶ τὴν πλεῖστον ἡδίστην θεῶν | Κύπριν βροτοῖσιν· εὐμενὴς γὰρ ἡ θεός </a:t>
            </a:r>
            <a:r>
              <a:rPr lang="en-US" dirty="0"/>
              <a:t>(</a:t>
            </a:r>
            <a:r>
              <a:rPr lang="el-GR" dirty="0"/>
              <a:t>790-791</a:t>
            </a:r>
            <a:r>
              <a:rPr lang="en-US" dirty="0"/>
              <a:t>)</a:t>
            </a:r>
            <a:r>
              <a:rPr lang="el-GR" dirty="0"/>
              <a:t>.</a:t>
            </a:r>
            <a:endParaRPr lang="en-US" dirty="0"/>
          </a:p>
          <a:p>
            <a:r>
              <a:rPr lang="en-US" dirty="0" err="1"/>
              <a:t>xenophon’s</a:t>
            </a:r>
            <a:r>
              <a:rPr lang="en-US" dirty="0"/>
              <a:t> </a:t>
            </a:r>
            <a:r>
              <a:rPr lang="en-US" dirty="0" err="1"/>
              <a:t>ischomachus</a:t>
            </a:r>
            <a:r>
              <a:rPr lang="en-US" dirty="0"/>
              <a:t> would probably tell us that the house is in disarray, but so it would seem is the larger universe in which it is located.</a:t>
            </a: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dirty="0" smtClean="0"/>
              <a:t>clas215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44FB5FEA-8BCF-4D35-B9EB-1CDC7618E77B}" type="datetime1">
              <a:rPr lang="en-US" smtClean="0"/>
              <a:pPr/>
              <a:t>2013-10-15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 smtClean="0"/>
              <a:t>bacchae 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5721D7F7-CBDC-4618-B4D1-D6BF1CF121F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14" name="Slide Image Placeholder 13"/>
          <p:cNvSpPr>
            <a:spLocks noGrp="1" noRot="1" noChangeAspect="1"/>
          </p:cNvSpPr>
          <p:nvPr>
            <p:ph type="sldImg"/>
          </p:nvPr>
        </p:nvSpPr>
        <p:spPr>
          <a:xfrm>
            <a:off x="2227263" y="700088"/>
            <a:ext cx="2592387" cy="1944687"/>
          </a:xfr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27263" y="700088"/>
            <a:ext cx="2592387" cy="1944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two things about these antinomies: they illustrate the failure of compartmentalization,</a:t>
            </a:r>
            <a:r>
              <a:rPr lang="en-US" baseline="0" dirty="0" smtClean="0"/>
              <a:t> of preventing interference between spheres.</a:t>
            </a:r>
          </a:p>
          <a:p>
            <a:r>
              <a:rPr lang="en-US" baseline="0" dirty="0" smtClean="0"/>
              <a:t>at the same time, they don’t fully make sense. so for instance, </a:t>
            </a:r>
            <a:r>
              <a:rPr lang="en-US" baseline="0" dirty="0" err="1" smtClean="0"/>
              <a:t>alcestis</a:t>
            </a:r>
            <a:r>
              <a:rPr lang="en-US" baseline="0" dirty="0" smtClean="0"/>
              <a:t> is mourned by the house to distraction. she is its emotional core. yet ad to justify </a:t>
            </a:r>
            <a:r>
              <a:rPr lang="en-US" baseline="0" dirty="0" err="1" smtClean="0"/>
              <a:t>herc’s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acepting</a:t>
            </a:r>
            <a:r>
              <a:rPr lang="en-US" baseline="0" dirty="0" smtClean="0"/>
              <a:t> his hospitality, represents al as a foreigner. yes, rather </a:t>
            </a:r>
            <a:r>
              <a:rPr lang="en-US" sz="1200" b="0" i="0" u="none" kern="12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disingenuously, but not entirely falsely: in </a:t>
            </a:r>
            <a:r>
              <a:rPr lang="en-US" sz="1200" b="0" i="0" u="none" kern="1200" dirty="0" err="1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athenian</a:t>
            </a:r>
            <a:r>
              <a:rPr lang="en-US" sz="1200" b="0" i="0" u="none" kern="12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 marriage, the wife was never fully part of the household and could be “recalled” by the husband.</a:t>
            </a:r>
          </a:p>
          <a:p>
            <a:r>
              <a:rPr lang="en-US" sz="1200" b="0" i="0" u="none" kern="12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the most significant inconsistency: </a:t>
            </a:r>
            <a:r>
              <a:rPr lang="en-US" sz="1200" b="0" i="0" u="none" kern="1200" dirty="0" err="1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al’s</a:t>
            </a:r>
            <a:r>
              <a:rPr lang="en-US" sz="1200" b="0" i="0" u="none" kern="12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 fame/silence.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 altLang="en-US" smtClean="0"/>
              <a:t>1-13-99</a:t>
            </a: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CLA77, Andrew Scholtz</a:t>
            </a: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5918B-C6D0-48E2-B93E-1929E7B45D62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484975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146" name="AutoShape 2"/>
          <p:cNvSpPr>
            <a:spLocks noChangeArrowheads="1"/>
          </p:cNvSpPr>
          <p:nvPr/>
        </p:nvSpPr>
        <p:spPr bwMode="auto">
          <a:xfrm>
            <a:off x="685800" y="2235200"/>
            <a:ext cx="7391400" cy="3352800"/>
          </a:xfrm>
          <a:prstGeom prst="roundRect">
            <a:avLst>
              <a:gd name="adj" fmla="val 16667"/>
            </a:avLst>
          </a:prstGeom>
          <a:noFill/>
          <a:ln w="5080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endParaRPr lang="en-US" altLang="en-US" sz="2400">
              <a:latin typeface="Times New Roman" pitchFamily="18" charset="0"/>
            </a:endParaRPr>
          </a:p>
        </p:txBody>
      </p:sp>
      <p:sp>
        <p:nvSpPr>
          <p:cNvPr id="390147" name="Rectangle 3"/>
          <p:cNvSpPr>
            <a:spLocks noChangeArrowheads="1"/>
          </p:cNvSpPr>
          <p:nvPr/>
        </p:nvSpPr>
        <p:spPr bwMode="blackWhite">
          <a:xfrm>
            <a:off x="228600" y="1092200"/>
            <a:ext cx="7162800" cy="990600"/>
          </a:xfrm>
          <a:prstGeom prst="rect">
            <a:avLst/>
          </a:prstGeom>
          <a:solidFill>
            <a:schemeClr val="bg1"/>
          </a:solidFill>
          <a:ln w="57150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endParaRPr lang="en-US" altLang="en-US" sz="2400">
              <a:latin typeface="Times New Roman" pitchFamily="18" charset="0"/>
            </a:endParaRPr>
          </a:p>
        </p:txBody>
      </p:sp>
      <p:grpSp>
        <p:nvGrpSpPr>
          <p:cNvPr id="2" name="Group 1"/>
          <p:cNvGrpSpPr/>
          <p:nvPr userDrawn="1"/>
        </p:nvGrpSpPr>
        <p:grpSpPr>
          <a:xfrm>
            <a:off x="0" y="1782763"/>
            <a:ext cx="8305800" cy="1422400"/>
            <a:chOff x="0" y="1782763"/>
            <a:chExt cx="8305800" cy="1422400"/>
          </a:xfrm>
        </p:grpSpPr>
        <p:sp>
          <p:nvSpPr>
            <p:cNvPr id="390148" name="Rectangle 4"/>
            <p:cNvSpPr>
              <a:spLocks noChangeArrowheads="1"/>
            </p:cNvSpPr>
            <p:nvPr/>
          </p:nvSpPr>
          <p:spPr bwMode="auto">
            <a:xfrm>
              <a:off x="0" y="1782763"/>
              <a:ext cx="8305800" cy="1422400"/>
            </a:xfrm>
            <a:prstGeom prst="rect">
              <a:avLst/>
            </a:prstGeom>
            <a:gradFill rotWithShape="1">
              <a:gsLst>
                <a:gs pos="0">
                  <a:srgbClr val="FFD1A3"/>
                </a:gs>
                <a:gs pos="100000">
                  <a:srgbClr val="CC660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0149" name="Line 5"/>
            <p:cNvSpPr>
              <a:spLocks noChangeShapeType="1"/>
            </p:cNvSpPr>
            <p:nvPr/>
          </p:nvSpPr>
          <p:spPr bwMode="auto">
            <a:xfrm>
              <a:off x="0" y="3073400"/>
              <a:ext cx="8305800" cy="0"/>
            </a:xfrm>
            <a:prstGeom prst="line">
              <a:avLst/>
            </a:prstGeom>
            <a:noFill/>
            <a:ln w="50800">
              <a:solidFill>
                <a:srgbClr val="B2B2B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90150" name="Rectangle 6"/>
          <p:cNvSpPr>
            <a:spLocks noGrp="1" noChangeArrowheads="1"/>
          </p:cNvSpPr>
          <p:nvPr>
            <p:ph type="ctrTitle"/>
          </p:nvPr>
        </p:nvSpPr>
        <p:spPr>
          <a:xfrm>
            <a:off x="228600" y="1782763"/>
            <a:ext cx="8077200" cy="1430337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en-US" altLang="en-US" noProof="0" smtClean="0"/>
              <a:t>Click to edit Master title style</a:t>
            </a:r>
            <a:endParaRPr lang="en-US" altLang="en-US" noProof="0" dirty="0" smtClean="0"/>
          </a:p>
        </p:txBody>
      </p:sp>
      <p:sp>
        <p:nvSpPr>
          <p:cNvPr id="390151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3695700"/>
            <a:ext cx="6629400" cy="16764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</a:p>
        </p:txBody>
      </p:sp>
      <p:sp>
        <p:nvSpPr>
          <p:cNvPr id="390152" name="Rectangle 8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248400"/>
            <a:ext cx="2133600" cy="471488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en-US" smtClean="0"/>
              <a:t>2013-10-15</a:t>
            </a:r>
            <a:endParaRPr lang="en-US" altLang="en-US"/>
          </a:p>
        </p:txBody>
      </p:sp>
      <p:sp>
        <p:nvSpPr>
          <p:cNvPr id="390153" name="Rectangle 9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53163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en-US" smtClean="0"/>
              <a:t>Euripides’ Alcestis</a:t>
            </a:r>
            <a:endParaRPr lang="en-US" altLang="en-US"/>
          </a:p>
        </p:txBody>
      </p:sp>
      <p:sp>
        <p:nvSpPr>
          <p:cNvPr id="390154" name="Rectangle 10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2133600" cy="471488"/>
          </a:xfrm>
        </p:spPr>
        <p:txBody>
          <a:bodyPr/>
          <a:lstStyle>
            <a:lvl1pPr>
              <a:defRPr/>
            </a:lvl1pPr>
          </a:lstStyle>
          <a:p>
            <a:fld id="{7A88AE38-B7DC-4EB9-AA3E-6710C533ED47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390155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8000" y="177800"/>
            <a:ext cx="838200" cy="738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90156" name="Picture 12" descr="z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3438" y="341313"/>
            <a:ext cx="2208212" cy="447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 smtClean="0"/>
              <a:t>2013-10-15</a:t>
            </a: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 smtClean="0"/>
              <a:t>Euripides’ Alcestis</a:t>
            </a: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27B24C-E2EC-42C0-9F51-0BFFEC4C4B7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540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59538" y="431800"/>
            <a:ext cx="2076450" cy="5816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431800"/>
            <a:ext cx="6078538" cy="5816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 smtClean="0"/>
              <a:t>2013-10-15</a:t>
            </a: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 smtClean="0"/>
              <a:t>Euripides’ Alcestis</a:t>
            </a: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F0F5BB-7EF7-48B2-B70C-DBBE035D964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38594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 smtClean="0"/>
              <a:t>2013-10-15</a:t>
            </a: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 smtClean="0"/>
              <a:t>Euripides’ Alcestis</a:t>
            </a: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CBAB23-029E-42B1-8BBA-6B505813818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73091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 userDrawn="1"/>
        </p:nvGrpSpPr>
        <p:grpSpPr>
          <a:xfrm>
            <a:off x="0" y="2931617"/>
            <a:ext cx="8305800" cy="1422400"/>
            <a:chOff x="0" y="1782763"/>
            <a:chExt cx="8305800" cy="1422400"/>
          </a:xfrm>
        </p:grpSpPr>
        <p:sp>
          <p:nvSpPr>
            <p:cNvPr id="11" name="Rectangle 4"/>
            <p:cNvSpPr>
              <a:spLocks noChangeArrowheads="1"/>
            </p:cNvSpPr>
            <p:nvPr/>
          </p:nvSpPr>
          <p:spPr bwMode="auto">
            <a:xfrm>
              <a:off x="0" y="1782763"/>
              <a:ext cx="8305800" cy="1422400"/>
            </a:xfrm>
            <a:prstGeom prst="rect">
              <a:avLst/>
            </a:prstGeom>
            <a:gradFill rotWithShape="1">
              <a:gsLst>
                <a:gs pos="0">
                  <a:srgbClr val="FFD1A3"/>
                </a:gs>
                <a:gs pos="100000">
                  <a:srgbClr val="CC660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" name="Line 5"/>
            <p:cNvSpPr>
              <a:spLocks noChangeShapeType="1"/>
            </p:cNvSpPr>
            <p:nvPr/>
          </p:nvSpPr>
          <p:spPr bwMode="auto">
            <a:xfrm>
              <a:off x="0" y="3073400"/>
              <a:ext cx="8305800" cy="0"/>
            </a:xfrm>
            <a:prstGeom prst="line">
              <a:avLst/>
            </a:prstGeom>
            <a:noFill/>
            <a:ln w="50800">
              <a:solidFill>
                <a:srgbClr val="B2B2B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906355"/>
            <a:ext cx="7772400" cy="1315899"/>
          </a:xfrm>
        </p:spPr>
        <p:txBody>
          <a:bodyPr anchor="ctr" anchorCtr="0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435688"/>
            <a:ext cx="7772400" cy="1500187"/>
          </a:xfrm>
        </p:spPr>
        <p:txBody>
          <a:bodyPr anchor="t" anchorCtr="0"/>
          <a:lstStyle>
            <a:lvl1pPr marL="0" indent="0">
              <a:buNone/>
              <a:defRPr sz="32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13" name="Picture 11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8000" y="177800"/>
            <a:ext cx="838200" cy="738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12" descr="z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3438" y="341313"/>
            <a:ext cx="2208212" cy="447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8568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4555328" y="2176463"/>
            <a:ext cx="27432" cy="2943225"/>
          </a:xfrm>
          <a:prstGeom prst="rect">
            <a:avLst/>
          </a:prstGeom>
          <a:gradFill>
            <a:gsLst>
              <a:gs pos="0">
                <a:schemeClr val="bg1">
                  <a:lumMod val="65000"/>
                </a:schemeClr>
              </a:gs>
              <a:gs pos="100000">
                <a:schemeClr val="bg1"/>
              </a:gs>
            </a:gsLst>
            <a:lin ang="5400000" scaled="0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Papyrus" pitchFamily="66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752600"/>
            <a:ext cx="38862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52600"/>
            <a:ext cx="38862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 smtClean="0"/>
              <a:t>2013-10-15</a:t>
            </a:r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 smtClean="0"/>
              <a:t>Euripides’ Alcestis</a:t>
            </a: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9CED4C-F468-4C47-B8E8-69794AA6189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97010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2928" y="1635129"/>
            <a:ext cx="3968776" cy="450846"/>
          </a:xfrm>
        </p:spPr>
        <p:txBody>
          <a:bodyPr anchor="b"/>
          <a:lstStyle>
            <a:lvl1pPr marL="0" indent="0">
              <a:buNone/>
              <a:defRPr sz="2400" b="1" u="sng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2928" y="2274891"/>
            <a:ext cx="3968776" cy="388143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30753" y="1635129"/>
            <a:ext cx="3970335" cy="450846"/>
          </a:xfrm>
        </p:spPr>
        <p:txBody>
          <a:bodyPr anchor="b"/>
          <a:lstStyle>
            <a:lvl1pPr marL="0" indent="0">
              <a:buNone/>
              <a:defRPr sz="2400" b="1" u="sng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30753" y="2274891"/>
            <a:ext cx="3970335" cy="388143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 smtClean="0"/>
              <a:t>2013-10-15</a:t>
            </a:r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 smtClean="0"/>
              <a:t>Euripides’ Alcestis</a:t>
            </a:r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252525-01FE-43C4-B8EE-2D97A9156A80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1" name="Rectangle 10"/>
          <p:cNvSpPr/>
          <p:nvPr userDrawn="1"/>
        </p:nvSpPr>
        <p:spPr bwMode="auto">
          <a:xfrm>
            <a:off x="4626768" y="2290767"/>
            <a:ext cx="27432" cy="2943225"/>
          </a:xfrm>
          <a:prstGeom prst="rect">
            <a:avLst/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Papyru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4928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8306" y="346072"/>
            <a:ext cx="8307388" cy="914400"/>
          </a:xfrm>
        </p:spPr>
        <p:txBody>
          <a:bodyPr/>
          <a:lstStyle>
            <a:lvl1pPr algn="ctr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8088" y="1579563"/>
            <a:ext cx="4186237" cy="3697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9292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2194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8088" y="1579563"/>
            <a:ext cx="4186237" cy="3697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73890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 smtClean="0"/>
              <a:t>2013-10-15</a:t>
            </a:r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 smtClean="0"/>
              <a:t>Euripides’ Alcestis</a:t>
            </a: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790FC2-4AB7-4145-9DF5-2718379CAE9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49078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 smtClean="0"/>
              <a:t>2013-10-15</a:t>
            </a:r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 smtClean="0"/>
              <a:t>Euripides’ Alcestis</a:t>
            </a: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CA8425-F3DA-4334-853B-0B45E73613F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66453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22" name="Line 2"/>
          <p:cNvSpPr>
            <a:spLocks noChangeShapeType="1"/>
          </p:cNvSpPr>
          <p:nvPr/>
        </p:nvSpPr>
        <p:spPr bwMode="auto">
          <a:xfrm>
            <a:off x="0" y="1536700"/>
            <a:ext cx="9144000" cy="0"/>
          </a:xfrm>
          <a:prstGeom prst="line">
            <a:avLst/>
          </a:prstGeom>
          <a:noFill/>
          <a:ln w="28575">
            <a:solidFill>
              <a:srgbClr val="B2B2B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9123" name="Line 3"/>
          <p:cNvSpPr>
            <a:spLocks noChangeShapeType="1"/>
          </p:cNvSpPr>
          <p:nvPr/>
        </p:nvSpPr>
        <p:spPr bwMode="auto">
          <a:xfrm flipV="1">
            <a:off x="533400" y="152400"/>
            <a:ext cx="0" cy="3276600"/>
          </a:xfrm>
          <a:prstGeom prst="line">
            <a:avLst/>
          </a:prstGeom>
          <a:noFill/>
          <a:ln w="28575">
            <a:solidFill>
              <a:srgbClr val="B2B2B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9124" name="Rectangle 4"/>
          <p:cNvSpPr>
            <a:spLocks noChangeArrowheads="1"/>
          </p:cNvSpPr>
          <p:nvPr/>
        </p:nvSpPr>
        <p:spPr bwMode="auto">
          <a:xfrm>
            <a:off x="0" y="328613"/>
            <a:ext cx="5713413" cy="10668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0099FF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9125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431800"/>
            <a:ext cx="8307388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US" altLang="en-US" dirty="0" smtClean="0"/>
          </a:p>
        </p:txBody>
      </p:sp>
      <p:sp>
        <p:nvSpPr>
          <p:cNvPr id="389126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752600"/>
            <a:ext cx="7924800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US" altLang="en-US" dirty="0" smtClean="0"/>
          </a:p>
        </p:txBody>
      </p:sp>
      <p:sp>
        <p:nvSpPr>
          <p:cNvPr id="389127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28656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Calibri" panose="020F0502020204030204" pitchFamily="34" charset="0"/>
              </a:defRPr>
            </a:lvl1pPr>
          </a:lstStyle>
          <a:p>
            <a:r>
              <a:rPr lang="en-US" altLang="en-US" smtClean="0"/>
              <a:t>2013-10-15</a:t>
            </a:r>
            <a:endParaRPr lang="en-US" altLang="en-US"/>
          </a:p>
        </p:txBody>
      </p:sp>
      <p:sp>
        <p:nvSpPr>
          <p:cNvPr id="389128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Calibri" panose="020F0502020204030204" pitchFamily="34" charset="0"/>
              </a:defRPr>
            </a:lvl1pPr>
          </a:lstStyle>
          <a:p>
            <a:r>
              <a:rPr lang="en-US" altLang="en-US" smtClean="0"/>
              <a:t>Euripides’ Alcestis</a:t>
            </a:r>
            <a:endParaRPr lang="en-US" altLang="en-US"/>
          </a:p>
        </p:txBody>
      </p:sp>
      <p:sp>
        <p:nvSpPr>
          <p:cNvPr id="389129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41032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Calibri" panose="020F0502020204030204" pitchFamily="34" charset="0"/>
              </a:defRPr>
            </a:lvl1pPr>
          </a:lstStyle>
          <a:p>
            <a:fld id="{3282550D-7A37-46EB-A743-FE90ABCEBE71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  <p:sldLayoutId id="2147483663" r:id="rId8"/>
    <p:sldLayoutId id="2147483664" r:id="rId9"/>
    <p:sldLayoutId id="2147483665" r:id="rId10"/>
    <p:sldLayoutId id="2147483666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 b="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Century Gothic" panose="020B0502020202020204" pitchFamily="34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Arial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Arial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Arial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Arial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Arial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Arial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Arial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l"/>
        <a:defRPr sz="3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800">
          <a:solidFill>
            <a:schemeClr val="tx1"/>
          </a:solidFill>
          <a:latin typeface="Calibri" panose="020F0502020204030204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l"/>
        <a:defRPr sz="2400">
          <a:solidFill>
            <a:schemeClr val="tx1"/>
          </a:solidFill>
          <a:latin typeface="Calibri" panose="020F0502020204030204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Calibri" panose="020F0502020204030204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Calibri" panose="020F0502020204030204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782375" y="6264320"/>
            <a:ext cx="35792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  <a:latin typeface="Calibri" panose="020F0502020204030204" pitchFamily="34" charset="0"/>
              </a:rPr>
              <a:t>Alcestis and Admetus. Etruscan vase</a:t>
            </a:r>
            <a:endParaRPr lang="en-US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6" name="Picture 5" descr="Untitled-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43000" y="2391543"/>
            <a:ext cx="6858000" cy="363112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18018" y="441954"/>
            <a:ext cx="4507964" cy="707886"/>
          </a:xfrm>
          <a:effectLst>
            <a:outerShdw blurRad="50800" dist="38100" dir="2700000" algn="tl" rotWithShape="0">
              <a:srgbClr val="FFFFFF">
                <a:alpha val="40000"/>
              </a:srgbClr>
            </a:outerShdw>
          </a:effectLst>
        </p:spPr>
        <p:txBody>
          <a:bodyPr wrap="none" anchor="ctr" anchorCtr="0">
            <a:spAutoFit/>
          </a:bodyPr>
          <a:lstStyle/>
          <a:p>
            <a:pPr algn="ctr"/>
            <a:r>
              <a:rPr lang="en-US" dirty="0">
                <a:solidFill>
                  <a:srgbClr val="FFFFFF"/>
                </a:solidFill>
              </a:rPr>
              <a:t>Euripides’ </a:t>
            </a:r>
            <a:r>
              <a:rPr lang="en-US" i="1" dirty="0" smtClean="0">
                <a:solidFill>
                  <a:srgbClr val="FFFFFF"/>
                </a:solidFill>
              </a:rPr>
              <a:t>Alcestis</a:t>
            </a:r>
            <a:endParaRPr lang="en-US" dirty="0">
              <a:solidFill>
                <a:srgbClr val="FFFFFF"/>
              </a:solidFill>
              <a:effectLst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94074" y="1449117"/>
            <a:ext cx="6155852" cy="584775"/>
          </a:xfrm>
          <a:effectLst>
            <a:outerShdw blurRad="50800" dist="38100" dir="2700000" algn="tl" rotWithShape="0">
              <a:srgbClr val="FFFFFF">
                <a:alpha val="40000"/>
              </a:srgbClr>
            </a:outerShdw>
          </a:effectLst>
        </p:spPr>
        <p:txBody>
          <a:bodyPr wrap="none" anchor="ctr" anchorCtr="0">
            <a:spAutoFit/>
          </a:bodyPr>
          <a:lstStyle/>
          <a:p>
            <a:pPr algn="ctr"/>
            <a:r>
              <a:rPr lang="en-US" i="1" dirty="0">
                <a:solidFill>
                  <a:srgbClr val="FFFFFF"/>
                </a:solidFill>
              </a:rPr>
              <a:t>Social Script or Ideological Critique?</a:t>
            </a:r>
          </a:p>
        </p:txBody>
      </p:sp>
    </p:spTree>
    <p:extLst>
      <p:ext uri="{BB962C8B-B14F-4D97-AF65-F5344CB8AC3E}">
        <p14:creationId xmlns:p14="http://schemas.microsoft.com/office/powerpoint/2010/main" val="1960529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69634" y="2367171"/>
            <a:ext cx="7804732" cy="2123658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sz="4400" dirty="0" smtClean="0">
                <a:latin typeface="Calibri" panose="020F0502020204030204" pitchFamily="34" charset="0"/>
              </a:rPr>
              <a:t>Does Euripides’ </a:t>
            </a:r>
            <a:r>
              <a:rPr lang="en-US" sz="4400" i="1" dirty="0" smtClean="0">
                <a:latin typeface="Calibri" panose="020F0502020204030204" pitchFamily="34" charset="0"/>
              </a:rPr>
              <a:t>Alcestis</a:t>
            </a:r>
            <a:r>
              <a:rPr lang="en-US" sz="4400" dirty="0" smtClean="0">
                <a:latin typeface="Calibri" panose="020F0502020204030204" pitchFamily="34" charset="0"/>
              </a:rPr>
              <a:t> “think” inside/outside the ideological “box”? </a:t>
            </a:r>
          </a:p>
        </p:txBody>
      </p:sp>
    </p:spTree>
    <p:extLst>
      <p:ext uri="{BB962C8B-B14F-4D97-AF65-F5344CB8AC3E}">
        <p14:creationId xmlns:p14="http://schemas.microsoft.com/office/powerpoint/2010/main" val="3118657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Discussion: “Best of Women”</a:t>
            </a:r>
          </a:p>
          <a:p>
            <a:pPr lvl="1"/>
            <a:r>
              <a:rPr lang="en-US" dirty="0" smtClean="0"/>
              <a:t>Scripted Femininity?</a:t>
            </a:r>
          </a:p>
          <a:p>
            <a:pPr lvl="0"/>
            <a:r>
              <a:rPr lang="en-US" dirty="0" smtClean="0"/>
              <a:t>Euripides’ </a:t>
            </a:r>
            <a:r>
              <a:rPr lang="en-US" i="1" dirty="0" smtClean="0"/>
              <a:t>Alcestis</a:t>
            </a:r>
          </a:p>
          <a:p>
            <a:pPr lvl="1"/>
            <a:r>
              <a:rPr lang="en-US" dirty="0" smtClean="0"/>
              <a:t>Social Script or Ideological Critique?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en-US" smtClean="0"/>
              <a:t>2013-10-15</a:t>
            </a: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Euripides’ Alcestis</a:t>
            </a: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BAB23-029E-42B1-8BBA-6B5058138180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69302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Discussion: “Best of Women”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Scripted Femininity?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475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47486" y="458956"/>
            <a:ext cx="7649029" cy="5940088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>
              <a:spcAft>
                <a:spcPts val="300"/>
              </a:spcAft>
            </a:pPr>
            <a:r>
              <a:rPr lang="en-US" sz="2400" b="1" i="1" dirty="0" smtClean="0">
                <a:latin typeface="Calibri" panose="020F0502020204030204" pitchFamily="34" charset="0"/>
              </a:rPr>
              <a:t>Chorus:</a:t>
            </a:r>
          </a:p>
          <a:p>
            <a:pPr>
              <a:spcAft>
                <a:spcPts val="300"/>
              </a:spcAft>
            </a:pPr>
            <a:r>
              <a:rPr lang="en-US" sz="2400" dirty="0" smtClean="0">
                <a:latin typeface="Calibri" panose="020F0502020204030204" pitchFamily="34" charset="0"/>
              </a:rPr>
              <a:t>“… </a:t>
            </a:r>
            <a:r>
              <a:rPr lang="en-US" sz="2400" dirty="0">
                <a:latin typeface="Calibri" panose="020F0502020204030204" pitchFamily="34" charset="0"/>
              </a:rPr>
              <a:t>she who in my mind appears / noble beyond / all women beside in a </a:t>
            </a:r>
            <a:r>
              <a:rPr lang="en-US" sz="2400" dirty="0" smtClean="0">
                <a:latin typeface="Calibri" panose="020F0502020204030204" pitchFamily="34" charset="0"/>
              </a:rPr>
              <a:t>wife’s </a:t>
            </a:r>
            <a:r>
              <a:rPr lang="en-US" sz="2400" dirty="0">
                <a:latin typeface="Calibri" panose="020F0502020204030204" pitchFamily="34" charset="0"/>
              </a:rPr>
              <a:t>duty” (10).</a:t>
            </a:r>
          </a:p>
          <a:p>
            <a:pPr>
              <a:spcAft>
                <a:spcPts val="300"/>
              </a:spcAft>
            </a:pPr>
            <a:r>
              <a:rPr lang="en-US" sz="2400" dirty="0">
                <a:latin typeface="Calibri" panose="020F0502020204030204" pitchFamily="34" charset="0"/>
              </a:rPr>
              <a:t>“… the noblest woman underneath the sun, by far” (15).</a:t>
            </a:r>
          </a:p>
          <a:p>
            <a:pPr>
              <a:spcAft>
                <a:spcPts val="300"/>
              </a:spcAft>
            </a:pPr>
            <a:r>
              <a:rPr lang="en-US" sz="2400" dirty="0">
                <a:latin typeface="Calibri" panose="020F0502020204030204" pitchFamily="34" charset="0"/>
              </a:rPr>
              <a:t>“… the bravest wife …” (19).</a:t>
            </a:r>
          </a:p>
          <a:p>
            <a:pPr>
              <a:spcAft>
                <a:spcPts val="300"/>
              </a:spcAft>
            </a:pPr>
            <a:r>
              <a:rPr lang="en-US" sz="2400" dirty="0">
                <a:latin typeface="Calibri" panose="020F0502020204030204" pitchFamily="34" charset="0"/>
              </a:rPr>
              <a:t>“Now let ... Death ... | know that you are the bravest of wives, by far” (24).</a:t>
            </a:r>
          </a:p>
          <a:p>
            <a:pPr>
              <a:spcAft>
                <a:spcPts val="300"/>
              </a:spcAft>
            </a:pPr>
            <a:r>
              <a:rPr lang="en-US" sz="2400" dirty="0">
                <a:latin typeface="Calibri" panose="020F0502020204030204" pitchFamily="34" charset="0"/>
              </a:rPr>
              <a:t>“best of all women” (45</a:t>
            </a:r>
            <a:r>
              <a:rPr lang="en-US" sz="2400" dirty="0" smtClean="0">
                <a:latin typeface="Calibri" panose="020F0502020204030204" pitchFamily="34" charset="0"/>
              </a:rPr>
              <a:t>)</a:t>
            </a:r>
          </a:p>
          <a:p>
            <a:pPr>
              <a:spcAft>
                <a:spcPts val="300"/>
              </a:spcAft>
            </a:pPr>
            <a:r>
              <a:rPr lang="en-US" sz="2400" b="1" i="1" dirty="0" smtClean="0">
                <a:latin typeface="Calibri" panose="020F0502020204030204" pitchFamily="34" charset="0"/>
              </a:rPr>
              <a:t>Pheres:</a:t>
            </a:r>
            <a:r>
              <a:rPr lang="en-US" sz="2400" dirty="0">
                <a:latin typeface="Calibri" panose="020F0502020204030204" pitchFamily="34" charset="0"/>
              </a:rPr>
              <a:t/>
            </a:r>
            <a:br>
              <a:rPr lang="en-US" sz="2400" dirty="0">
                <a:latin typeface="Calibri" panose="020F0502020204030204" pitchFamily="34" charset="0"/>
              </a:rPr>
            </a:br>
            <a:r>
              <a:rPr lang="en-US" sz="2400" dirty="0" smtClean="0">
                <a:latin typeface="Calibri" panose="020F0502020204030204" pitchFamily="34" charset="0"/>
              </a:rPr>
              <a:t>“I </a:t>
            </a:r>
            <a:r>
              <a:rPr lang="en-US" sz="2400" dirty="0">
                <a:latin typeface="Calibri" panose="020F0502020204030204" pitchFamily="34" charset="0"/>
              </a:rPr>
              <a:t>say people ought to marry / like this. Otherwise, better not to marry at </a:t>
            </a:r>
            <a:r>
              <a:rPr lang="en-US" sz="2400" dirty="0" smtClean="0">
                <a:latin typeface="Calibri" panose="020F0502020204030204" pitchFamily="34" charset="0"/>
              </a:rPr>
              <a:t>all” (32)</a:t>
            </a:r>
          </a:p>
          <a:p>
            <a:pPr>
              <a:spcAft>
                <a:spcPts val="300"/>
              </a:spcAft>
            </a:pPr>
            <a:r>
              <a:rPr lang="en-US" sz="2400" b="1" i="1" dirty="0" smtClean="0">
                <a:latin typeface="Calibri" panose="020F0502020204030204" pitchFamily="34" charset="0"/>
              </a:rPr>
              <a:t>Pericles:</a:t>
            </a:r>
          </a:p>
          <a:p>
            <a:pPr>
              <a:spcAft>
                <a:spcPts val="300"/>
              </a:spcAft>
            </a:pPr>
            <a:r>
              <a:rPr lang="en-US" sz="2400" dirty="0" smtClean="0">
                <a:latin typeface="Calibri" panose="020F0502020204030204" pitchFamily="34" charset="0"/>
              </a:rPr>
              <a:t>“… </a:t>
            </a:r>
            <a:r>
              <a:rPr lang="en-US" sz="2400" dirty="0">
                <a:latin typeface="Calibri" panose="020F0502020204030204" pitchFamily="34" charset="0"/>
              </a:rPr>
              <a:t>the highest praise you can win is to be spoken of by men as little as possible …” (Thucydides quoted Paul-</a:t>
            </a:r>
            <a:r>
              <a:rPr lang="en-US" sz="2400" dirty="0" err="1">
                <a:latin typeface="Calibri" panose="020F0502020204030204" pitchFamily="34" charset="0"/>
              </a:rPr>
              <a:t>Zinserling</a:t>
            </a:r>
            <a:r>
              <a:rPr lang="en-US" sz="2400" dirty="0">
                <a:latin typeface="Calibri" panose="020F0502020204030204" pitchFamily="34" charset="0"/>
              </a:rPr>
              <a:t> p. 22</a:t>
            </a:r>
            <a:r>
              <a:rPr lang="en-US" sz="2400" dirty="0" smtClean="0">
                <a:latin typeface="Calibri" panose="020F0502020204030204" pitchFamily="34" charset="0"/>
              </a:rPr>
              <a:t>)</a:t>
            </a:r>
            <a:endParaRPr lang="en-US" sz="24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8590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Discussion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Script?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z="1800" dirty="0" smtClean="0"/>
              <a:t>family first</a:t>
            </a:r>
          </a:p>
          <a:p>
            <a:pPr lvl="1"/>
            <a:r>
              <a:rPr lang="en-US" sz="1600" dirty="0" smtClean="0"/>
              <a:t>needs of family before own</a:t>
            </a:r>
          </a:p>
          <a:p>
            <a:pPr lvl="1"/>
            <a:r>
              <a:rPr lang="en-US" sz="1600" dirty="0" smtClean="0"/>
              <a:t>she’d rather have her children have a father than a mother</a:t>
            </a:r>
          </a:p>
          <a:p>
            <a:r>
              <a:rPr lang="en-US" sz="1800" dirty="0" smtClean="0"/>
              <a:t>strength, nobility, bravery – not that</a:t>
            </a:r>
          </a:p>
          <a:p>
            <a:r>
              <a:rPr lang="en-US" sz="1800" dirty="0" smtClean="0"/>
              <a:t>passivity – yes</a:t>
            </a:r>
          </a:p>
          <a:p>
            <a:r>
              <a:rPr lang="en-US" sz="1800" dirty="0" smtClean="0"/>
              <a:t>care-taker, mother, wife</a:t>
            </a:r>
          </a:p>
          <a:p>
            <a:pPr lvl="1"/>
            <a:r>
              <a:rPr lang="en-US" sz="1400" dirty="0" smtClean="0"/>
              <a:t>Eumelus’ speech</a:t>
            </a:r>
          </a:p>
          <a:p>
            <a:r>
              <a:rPr lang="en-US" sz="1800" dirty="0" smtClean="0"/>
              <a:t>passivity</a:t>
            </a:r>
          </a:p>
          <a:p>
            <a:pPr lvl="1"/>
            <a:r>
              <a:rPr lang="en-US" sz="1600" dirty="0" smtClean="0"/>
              <a:t>let’s stuff happen, doesn’t fight</a:t>
            </a:r>
            <a:endParaRPr lang="en-US" dirty="0"/>
          </a:p>
          <a:p>
            <a:r>
              <a:rPr lang="en-US" sz="2000" dirty="0" smtClean="0"/>
              <a:t>par</a:t>
            </a:r>
            <a:r>
              <a:rPr lang="en-US" sz="2000" dirty="0"/>
              <a:t>adox of being spoken of</a:t>
            </a:r>
            <a:r>
              <a:rPr lang="en-US" sz="2000" dirty="0" smtClean="0"/>
              <a:t>…</a:t>
            </a:r>
          </a:p>
          <a:p>
            <a:pPr lvl="1"/>
            <a:r>
              <a:rPr lang="en-US" sz="1600" dirty="0" smtClean="0"/>
              <a:t>it may be a kind of joke????</a:t>
            </a:r>
            <a:endParaRPr lang="en-US" sz="16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It’s performance?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mixed points on her providing for her family</a:t>
            </a:r>
          </a:p>
          <a:p>
            <a:r>
              <a:rPr lang="en-US" dirty="0" smtClean="0"/>
              <a:t>gender reversals</a:t>
            </a:r>
          </a:p>
          <a:p>
            <a:pPr lvl="1"/>
            <a:r>
              <a:rPr lang="en-US" dirty="0" smtClean="0"/>
              <a:t>male mourning</a:t>
            </a:r>
          </a:p>
          <a:p>
            <a:pPr lvl="1"/>
            <a:r>
              <a:rPr lang="en-US" dirty="0" smtClean="0"/>
              <a:t>courageous woman</a:t>
            </a:r>
          </a:p>
          <a:p>
            <a:r>
              <a:rPr lang="en-US" dirty="0" smtClean="0"/>
              <a:t>dying for = feminine</a:t>
            </a:r>
          </a:p>
          <a:p>
            <a:r>
              <a:rPr lang="en-US" dirty="0" smtClean="0"/>
              <a:t>way she dealt with it masculine</a:t>
            </a:r>
          </a:p>
          <a:p>
            <a:pPr lvl="1"/>
            <a:r>
              <a:rPr lang="en-US" dirty="0" smtClean="0"/>
              <a:t>assertiveness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en-US" smtClean="0"/>
              <a:t>2013-10-15</a:t>
            </a:r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Euripides’ Alcestis</a:t>
            </a:r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52525-01FE-43C4-B8EE-2D97A9156A80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84861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Euripides’ </a:t>
            </a:r>
            <a:r>
              <a:rPr lang="en-US" i="1" dirty="0" smtClean="0"/>
              <a:t>Alcestis</a:t>
            </a:r>
            <a:endParaRPr lang="en-US" i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Social Script or Ideological Critique?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2213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2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Production Facts</a:t>
            </a:r>
            <a:endParaRPr lang="en-US" dirty="0"/>
          </a:p>
        </p:txBody>
      </p:sp>
      <p:sp>
        <p:nvSpPr>
          <p:cNvPr id="1232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438 BCE</a:t>
            </a:r>
          </a:p>
          <a:p>
            <a:r>
              <a:rPr lang="en-US" dirty="0" smtClean="0"/>
              <a:t>1st preserved play</a:t>
            </a:r>
          </a:p>
          <a:p>
            <a:r>
              <a:rPr lang="en-US" dirty="0" smtClean="0"/>
              <a:t>2</a:t>
            </a:r>
            <a:r>
              <a:rPr lang="en-US" baseline="30000" dirty="0" smtClean="0"/>
              <a:t>nd</a:t>
            </a:r>
            <a:r>
              <a:rPr lang="en-US" dirty="0" smtClean="0"/>
              <a:t> to Sophocles</a:t>
            </a:r>
          </a:p>
        </p:txBody>
      </p:sp>
      <p:pic>
        <p:nvPicPr>
          <p:cNvPr id="8" name="Picture 13" descr="eu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8080" y="1615858"/>
            <a:ext cx="2352675" cy="2971800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en-US" smtClean="0"/>
              <a:t>2013-10-15</a:t>
            </a:r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Euripides’ Alcestis</a:t>
            </a:r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BAB23-029E-42B1-8BBA-6B5058138180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15212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32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232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232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2899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smtClean="0"/>
              <a:t>Alcestis:</a:t>
            </a:r>
            <a:r>
              <a:rPr lang="en-US" dirty="0" smtClean="0"/>
              <a:t> Analysis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4294967295"/>
          </p:nvPr>
        </p:nvSpPr>
        <p:spPr>
          <a:xfrm>
            <a:off x="507990" y="1288140"/>
            <a:ext cx="4038600" cy="5185229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Prologue</a:t>
            </a:r>
          </a:p>
          <a:p>
            <a:pPr lvl="1"/>
            <a:r>
              <a:rPr lang="en-US" dirty="0" smtClean="0"/>
              <a:t>Apollo, death (debate)</a:t>
            </a:r>
          </a:p>
          <a:p>
            <a:r>
              <a:rPr lang="en-US" dirty="0" smtClean="0"/>
              <a:t>Chorus entry</a:t>
            </a:r>
          </a:p>
          <a:p>
            <a:pPr lvl="1"/>
            <a:r>
              <a:rPr lang="en-US" dirty="0" smtClean="0"/>
              <a:t>Alcestis: best of women</a:t>
            </a:r>
          </a:p>
          <a:p>
            <a:r>
              <a:rPr lang="en-US" dirty="0" smtClean="0"/>
              <a:t>Scene</a:t>
            </a:r>
          </a:p>
          <a:p>
            <a:pPr lvl="1"/>
            <a:r>
              <a:rPr lang="en-US" dirty="0" smtClean="0"/>
              <a:t>Maidservant, Chorus</a:t>
            </a:r>
          </a:p>
          <a:p>
            <a:r>
              <a:rPr lang="en-US" dirty="0" smtClean="0"/>
              <a:t>Chorus</a:t>
            </a:r>
          </a:p>
          <a:p>
            <a:pPr lvl="1"/>
            <a:r>
              <a:rPr lang="en-US" dirty="0" smtClean="0"/>
              <a:t>“Gods: “help!”</a:t>
            </a:r>
          </a:p>
          <a:p>
            <a:r>
              <a:rPr lang="en-US" dirty="0" smtClean="0"/>
              <a:t>Scene</a:t>
            </a:r>
          </a:p>
          <a:p>
            <a:pPr lvl="1"/>
            <a:r>
              <a:rPr lang="en-US" dirty="0" smtClean="0"/>
              <a:t>Alcestis, Admetus, Eumelus. Grief, oath</a:t>
            </a:r>
          </a:p>
          <a:p>
            <a:r>
              <a:rPr lang="en-US" dirty="0" smtClean="0"/>
              <a:t>Chorus</a:t>
            </a:r>
          </a:p>
          <a:p>
            <a:pPr lvl="1"/>
            <a:r>
              <a:rPr lang="en-US" dirty="0" smtClean="0"/>
              <a:t>Best of women. . .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half" idx="4294967295"/>
          </p:nvPr>
        </p:nvSpPr>
        <p:spPr>
          <a:xfrm>
            <a:off x="4568382" y="1288140"/>
            <a:ext cx="4038600" cy="5185229"/>
          </a:xfrm>
        </p:spPr>
        <p:txBody>
          <a:bodyPr>
            <a:normAutofit fontScale="70000" lnSpcReduction="20000"/>
          </a:bodyPr>
          <a:lstStyle/>
          <a:p>
            <a:r>
              <a:rPr lang="en-US" sz="3500" dirty="0" smtClean="0"/>
              <a:t>Scene</a:t>
            </a:r>
          </a:p>
          <a:p>
            <a:pPr lvl="1"/>
            <a:r>
              <a:rPr lang="en-US" sz="3100" dirty="0"/>
              <a:t>Heracles, Admetus</a:t>
            </a:r>
          </a:p>
          <a:p>
            <a:r>
              <a:rPr lang="en-US" sz="3500" dirty="0"/>
              <a:t>Chorus</a:t>
            </a:r>
          </a:p>
          <a:p>
            <a:pPr lvl="1"/>
            <a:r>
              <a:rPr lang="en-US" sz="3100" dirty="0"/>
              <a:t>Admetus’ hospitality</a:t>
            </a:r>
          </a:p>
          <a:p>
            <a:r>
              <a:rPr lang="en-US" sz="3500" dirty="0"/>
              <a:t>Scene</a:t>
            </a:r>
          </a:p>
          <a:p>
            <a:pPr lvl="1"/>
            <a:r>
              <a:rPr lang="en-US" sz="3100" dirty="0"/>
              <a:t>Admetus, Pheres (debate)</a:t>
            </a:r>
          </a:p>
          <a:p>
            <a:r>
              <a:rPr lang="en-US" sz="3500" dirty="0"/>
              <a:t>Chorus</a:t>
            </a:r>
          </a:p>
          <a:p>
            <a:r>
              <a:rPr lang="en-US" sz="3500" dirty="0"/>
              <a:t>Scene</a:t>
            </a:r>
          </a:p>
          <a:p>
            <a:pPr lvl="1"/>
            <a:r>
              <a:rPr lang="en-US" sz="3400" dirty="0"/>
              <a:t>Servant, Heracles</a:t>
            </a:r>
          </a:p>
          <a:p>
            <a:r>
              <a:rPr lang="en-US" sz="3500" dirty="0"/>
              <a:t>Chorus</a:t>
            </a:r>
          </a:p>
          <a:p>
            <a:pPr lvl="1"/>
            <a:r>
              <a:rPr lang="en-US" sz="3400" dirty="0"/>
              <a:t>Power of fate</a:t>
            </a:r>
          </a:p>
          <a:p>
            <a:r>
              <a:rPr lang="en-US" sz="3500" dirty="0"/>
              <a:t>Finale</a:t>
            </a:r>
          </a:p>
          <a:p>
            <a:pPr lvl="1"/>
            <a:r>
              <a:rPr lang="en-US" sz="3400" dirty="0"/>
              <a:t>Happy ending?</a:t>
            </a:r>
          </a:p>
        </p:txBody>
      </p:sp>
    </p:spTree>
    <p:extLst>
      <p:ext uri="{BB962C8B-B14F-4D97-AF65-F5344CB8AC3E}">
        <p14:creationId xmlns:p14="http://schemas.microsoft.com/office/powerpoint/2010/main" val="941766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Antinomies in Euripides’ </a:t>
            </a:r>
            <a:r>
              <a:rPr lang="en-US" altLang="en-US" i="1" dirty="0" smtClean="0"/>
              <a:t>Alcestis</a:t>
            </a:r>
            <a:endParaRPr lang="en-US" altLang="en-US" i="1" dirty="0"/>
          </a:p>
        </p:txBody>
      </p:sp>
      <p:sp>
        <p:nvSpPr>
          <p:cNvPr id="51204" name="Rectangle 4"/>
          <p:cNvSpPr>
            <a:spLocks noChangeArrowheads="1"/>
          </p:cNvSpPr>
          <p:nvPr/>
        </p:nvSpPr>
        <p:spPr bwMode="auto">
          <a:xfrm>
            <a:off x="0" y="2514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/>
            <a:endParaRPr lang="en-US" altLang="en-US"/>
          </a:p>
        </p:txBody>
      </p:sp>
      <p:graphicFrame>
        <p:nvGraphicFramePr>
          <p:cNvPr id="51277" name="Group 7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2441265"/>
              </p:ext>
            </p:extLst>
          </p:nvPr>
        </p:nvGraphicFramePr>
        <p:xfrm>
          <a:off x="457200" y="1836048"/>
          <a:ext cx="8229600" cy="4419600"/>
        </p:xfrm>
        <a:graphic>
          <a:graphicData uri="http://schemas.openxmlformats.org/drawingml/2006/table">
            <a:tbl>
              <a:tblPr/>
              <a:tblGrid>
                <a:gridCol w="3865246"/>
                <a:gridCol w="457200"/>
                <a:gridCol w="3907154"/>
              </a:tblGrid>
              <a:tr h="5524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male</a:t>
                      </a:r>
                      <a:endParaRPr kumimoji="0" lang="en-US" altLang="en-US" sz="4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~</a:t>
                      </a:r>
                      <a:endParaRPr kumimoji="0" lang="en-US" altLang="en-US" sz="4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female</a:t>
                      </a:r>
                      <a:endParaRPr kumimoji="0" lang="en-US" altLang="en-US" sz="4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24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sociality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~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isolation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24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belonging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~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alienation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24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Admetus’ hospitality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~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Alcestis’ glory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24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life</a:t>
                      </a:r>
                      <a:endParaRPr kumimoji="0" lang="en-US" altLang="en-US" sz="4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~</a:t>
                      </a:r>
                      <a:endParaRPr kumimoji="0" lang="en-US" altLang="en-US" sz="4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death</a:t>
                      </a:r>
                      <a:endParaRPr kumimoji="0" lang="en-US" altLang="en-US" sz="4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24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revelry</a:t>
                      </a:r>
                      <a:endParaRPr kumimoji="0" lang="en-US" altLang="en-US" sz="4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~</a:t>
                      </a:r>
                      <a:endParaRPr kumimoji="0" lang="en-US" altLang="en-US" sz="4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mourning</a:t>
                      </a:r>
                      <a:endParaRPr kumimoji="0" lang="en-US" altLang="en-US" sz="4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24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dominant</a:t>
                      </a:r>
                      <a:endParaRPr kumimoji="0" lang="en-US" altLang="en-US" sz="4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~</a:t>
                      </a:r>
                      <a:endParaRPr kumimoji="0" lang="en-US" altLang="en-US" sz="4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submissive</a:t>
                      </a:r>
                      <a:endParaRPr kumimoji="0" lang="en-US" altLang="en-US" sz="4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24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fame</a:t>
                      </a:r>
                      <a:endParaRPr kumimoji="0" lang="en-US" altLang="en-US" sz="4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~</a:t>
                      </a:r>
                      <a:endParaRPr kumimoji="0" lang="en-US" altLang="en-US" sz="4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silence</a:t>
                      </a:r>
                      <a:endParaRPr kumimoji="0" lang="en-US" altLang="en-US" sz="4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1237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ncient_sexuality_and_gender">
  <a:themeElements>
    <a:clrScheme name="1_Radial 12">
      <a:dk1>
        <a:srgbClr val="000000"/>
      </a:dk1>
      <a:lt1>
        <a:srgbClr val="FFFFFF"/>
      </a:lt1>
      <a:dk2>
        <a:srgbClr val="FFFFFF"/>
      </a:dk2>
      <a:lt2>
        <a:srgbClr val="669999"/>
      </a:lt2>
      <a:accent1>
        <a:srgbClr val="99CCFF"/>
      </a:accent1>
      <a:accent2>
        <a:srgbClr val="9999FF"/>
      </a:accent2>
      <a:accent3>
        <a:srgbClr val="FFFFFF"/>
      </a:accent3>
      <a:accent4>
        <a:srgbClr val="000000"/>
      </a:accent4>
      <a:accent5>
        <a:srgbClr val="CAE2FF"/>
      </a:accent5>
      <a:accent6>
        <a:srgbClr val="8A8AE7"/>
      </a:accent6>
      <a:hlink>
        <a:srgbClr val="0000CC"/>
      </a:hlink>
      <a:folHlink>
        <a:srgbClr val="0000CC"/>
      </a:folHlink>
    </a:clrScheme>
    <a:fontScheme name="1_Rad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Papyru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Papyrus" pitchFamily="66" charset="0"/>
          </a:defRPr>
        </a:defPPr>
      </a:lstStyle>
    </a:lnDef>
    <a:txDef>
      <a:spPr>
        <a:noFill/>
      </a:spPr>
      <a:bodyPr wrap="none" rtlCol="0" anchor="ctr" anchorCtr="0">
        <a:spAutoFit/>
      </a:bodyPr>
      <a:lstStyle>
        <a:defPPr algn="ctr">
          <a:defRPr sz="3600" dirty="0" smtClean="0">
            <a:latin typeface="Calibri" panose="020F0502020204030204" pitchFamily="34" charset="0"/>
          </a:defRPr>
        </a:defPPr>
      </a:lstStyle>
    </a:txDef>
  </a:objectDefaults>
  <a:extraClrSchemeLst>
    <a:extraClrScheme>
      <a:clrScheme name="1_Radial 1">
        <a:dk1>
          <a:srgbClr val="000000"/>
        </a:dk1>
        <a:lt1>
          <a:srgbClr val="FFFFFF"/>
        </a:lt1>
        <a:dk2>
          <a:srgbClr val="FFFFFF"/>
        </a:dk2>
        <a:lt2>
          <a:srgbClr val="669999"/>
        </a:lt2>
        <a:accent1>
          <a:srgbClr val="99CC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8A8AE7"/>
        </a:accent6>
        <a:hlink>
          <a:srgbClr val="996666"/>
        </a:hlink>
        <a:folHlink>
          <a:srgbClr val="66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Radial 2">
        <a:dk1>
          <a:srgbClr val="000000"/>
        </a:dk1>
        <a:lt1>
          <a:srgbClr val="FFFFFF"/>
        </a:lt1>
        <a:dk2>
          <a:srgbClr val="FFFFFF"/>
        </a:dk2>
        <a:lt2>
          <a:srgbClr val="817F3F"/>
        </a:lt2>
        <a:accent1>
          <a:srgbClr val="FFCC00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8A00"/>
        </a:accent6>
        <a:hlink>
          <a:srgbClr val="996666"/>
        </a:hlink>
        <a:folHlink>
          <a:srgbClr val="C9450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Radial 3">
        <a:dk1>
          <a:srgbClr val="CC6600"/>
        </a:dk1>
        <a:lt1>
          <a:srgbClr val="FFFFFF"/>
        </a:lt1>
        <a:dk2>
          <a:srgbClr val="800000"/>
        </a:dk2>
        <a:lt2>
          <a:srgbClr val="FFFFFF"/>
        </a:lt2>
        <a:accent1>
          <a:srgbClr val="FF6600"/>
        </a:accent1>
        <a:accent2>
          <a:srgbClr val="33CCCC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2DB9B9"/>
        </a:accent6>
        <a:hlink>
          <a:srgbClr val="99FF33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Radial 4">
        <a:dk1>
          <a:srgbClr val="993300"/>
        </a:dk1>
        <a:lt1>
          <a:srgbClr val="FFFFFF"/>
        </a:lt1>
        <a:dk2>
          <a:srgbClr val="431A01"/>
        </a:dk2>
        <a:lt2>
          <a:srgbClr val="FFFFFF"/>
        </a:lt2>
        <a:accent1>
          <a:srgbClr val="FFCC00"/>
        </a:accent1>
        <a:accent2>
          <a:srgbClr val="FF9966"/>
        </a:accent2>
        <a:accent3>
          <a:srgbClr val="B0ABAA"/>
        </a:accent3>
        <a:accent4>
          <a:srgbClr val="DADADA"/>
        </a:accent4>
        <a:accent5>
          <a:srgbClr val="FFE2AA"/>
        </a:accent5>
        <a:accent6>
          <a:srgbClr val="E78A5C"/>
        </a:accent6>
        <a:hlink>
          <a:srgbClr val="FF6600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Radial 5">
        <a:dk1>
          <a:srgbClr val="75878B"/>
        </a:dk1>
        <a:lt1>
          <a:srgbClr val="FFFFFF"/>
        </a:lt1>
        <a:dk2>
          <a:srgbClr val="260000"/>
        </a:dk2>
        <a:lt2>
          <a:srgbClr val="FFFFFF"/>
        </a:lt2>
        <a:accent1>
          <a:srgbClr val="0099CC"/>
        </a:accent1>
        <a:accent2>
          <a:srgbClr val="FF3300"/>
        </a:accent2>
        <a:accent3>
          <a:srgbClr val="ACAAAA"/>
        </a:accent3>
        <a:accent4>
          <a:srgbClr val="DADADA"/>
        </a:accent4>
        <a:accent5>
          <a:srgbClr val="AACAE2"/>
        </a:accent5>
        <a:accent6>
          <a:srgbClr val="E72D00"/>
        </a:accent6>
        <a:hlink>
          <a:srgbClr val="FFCC00"/>
        </a:hlink>
        <a:folHlink>
          <a:srgbClr val="CC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Radial 6">
        <a:dk1>
          <a:srgbClr val="666699"/>
        </a:dk1>
        <a:lt1>
          <a:srgbClr val="FFFFFF"/>
        </a:lt1>
        <a:dk2>
          <a:srgbClr val="000000"/>
        </a:dk2>
        <a:lt2>
          <a:srgbClr val="FFFFFF"/>
        </a:lt2>
        <a:accent1>
          <a:srgbClr val="9966FF"/>
        </a:accent1>
        <a:accent2>
          <a:srgbClr val="99CCFF"/>
        </a:accent2>
        <a:accent3>
          <a:srgbClr val="AAAAAA"/>
        </a:accent3>
        <a:accent4>
          <a:srgbClr val="DADADA"/>
        </a:accent4>
        <a:accent5>
          <a:srgbClr val="CAB8FF"/>
        </a:accent5>
        <a:accent6>
          <a:srgbClr val="8AB9E7"/>
        </a:accent6>
        <a:hlink>
          <a:srgbClr val="FFFFCC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Radial 7">
        <a:dk1>
          <a:srgbClr val="666699"/>
        </a:dk1>
        <a:lt1>
          <a:srgbClr val="FFFFFF"/>
        </a:lt1>
        <a:dk2>
          <a:srgbClr val="2A2A40"/>
        </a:dk2>
        <a:lt2>
          <a:srgbClr val="FFFFFF"/>
        </a:lt2>
        <a:accent1>
          <a:srgbClr val="006699"/>
        </a:accent1>
        <a:accent2>
          <a:srgbClr val="CC9900"/>
        </a:accent2>
        <a:accent3>
          <a:srgbClr val="ACACAF"/>
        </a:accent3>
        <a:accent4>
          <a:srgbClr val="DADADA"/>
        </a:accent4>
        <a:accent5>
          <a:srgbClr val="AAB8CA"/>
        </a:accent5>
        <a:accent6>
          <a:srgbClr val="B98A00"/>
        </a:accent6>
        <a:hlink>
          <a:srgbClr val="CC6600"/>
        </a:hlink>
        <a:folHlink>
          <a:srgbClr val="6C94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Radial 8">
        <a:dk1>
          <a:srgbClr val="BECBD8"/>
        </a:dk1>
        <a:lt1>
          <a:srgbClr val="FFFFFF"/>
        </a:lt1>
        <a:dk2>
          <a:srgbClr val="2B335B"/>
        </a:dk2>
        <a:lt2>
          <a:srgbClr val="FFFFFF"/>
        </a:lt2>
        <a:accent1>
          <a:srgbClr val="0099CC"/>
        </a:accent1>
        <a:accent2>
          <a:srgbClr val="B5DBE3"/>
        </a:accent2>
        <a:accent3>
          <a:srgbClr val="ACADB5"/>
        </a:accent3>
        <a:accent4>
          <a:srgbClr val="DADADA"/>
        </a:accent4>
        <a:accent5>
          <a:srgbClr val="AACAE2"/>
        </a:accent5>
        <a:accent6>
          <a:srgbClr val="A4C6CE"/>
        </a:accent6>
        <a:hlink>
          <a:srgbClr val="FFCC00"/>
        </a:hlink>
        <a:folHlink>
          <a:srgbClr val="58648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Radial 9">
        <a:dk1>
          <a:srgbClr val="3333FF"/>
        </a:dk1>
        <a:lt1>
          <a:srgbClr val="FFFFFF"/>
        </a:lt1>
        <a:dk2>
          <a:srgbClr val="000099"/>
        </a:dk2>
        <a:lt2>
          <a:srgbClr val="FFFFFF"/>
        </a:lt2>
        <a:accent1>
          <a:srgbClr val="339966"/>
        </a:accent1>
        <a:accent2>
          <a:srgbClr val="9999FF"/>
        </a:accent2>
        <a:accent3>
          <a:srgbClr val="AAAACA"/>
        </a:accent3>
        <a:accent4>
          <a:srgbClr val="DADADA"/>
        </a:accent4>
        <a:accent5>
          <a:srgbClr val="ADCAB8"/>
        </a:accent5>
        <a:accent6>
          <a:srgbClr val="8A8AE7"/>
        </a:accent6>
        <a:hlink>
          <a:srgbClr val="FFFF99"/>
        </a:hlink>
        <a:folHlink>
          <a:srgbClr val="17A0D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Radial 10">
        <a:dk1>
          <a:srgbClr val="808000"/>
        </a:dk1>
        <a:lt1>
          <a:srgbClr val="FFFFFF"/>
        </a:lt1>
        <a:dk2>
          <a:srgbClr val="354418"/>
        </a:dk2>
        <a:lt2>
          <a:srgbClr val="FFFFFF"/>
        </a:lt2>
        <a:accent1>
          <a:srgbClr val="60897C"/>
        </a:accent1>
        <a:accent2>
          <a:srgbClr val="99CC00"/>
        </a:accent2>
        <a:accent3>
          <a:srgbClr val="AEB0AB"/>
        </a:accent3>
        <a:accent4>
          <a:srgbClr val="DADADA"/>
        </a:accent4>
        <a:accent5>
          <a:srgbClr val="B6C4BF"/>
        </a:accent5>
        <a:accent6>
          <a:srgbClr val="8AB900"/>
        </a:accent6>
        <a:hlink>
          <a:srgbClr val="CCCC00"/>
        </a:hlink>
        <a:folHlink>
          <a:srgbClr val="66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Radial 11">
        <a:dk1>
          <a:srgbClr val="000000"/>
        </a:dk1>
        <a:lt1>
          <a:srgbClr val="FFFFFF"/>
        </a:lt1>
        <a:dk2>
          <a:srgbClr val="FFFFFF"/>
        </a:dk2>
        <a:lt2>
          <a:srgbClr val="669999"/>
        </a:lt2>
        <a:accent1>
          <a:srgbClr val="99CC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8A8AE7"/>
        </a:accent6>
        <a:hlink>
          <a:srgbClr val="6666CC"/>
        </a:hlink>
        <a:folHlink>
          <a:srgbClr val="66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Radial 12">
        <a:dk1>
          <a:srgbClr val="000000"/>
        </a:dk1>
        <a:lt1>
          <a:srgbClr val="FFFFFF"/>
        </a:lt1>
        <a:dk2>
          <a:srgbClr val="FFFFFF"/>
        </a:dk2>
        <a:lt2>
          <a:srgbClr val="669999"/>
        </a:lt2>
        <a:accent1>
          <a:srgbClr val="99CC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8A8AE7"/>
        </a:accent6>
        <a:hlink>
          <a:srgbClr val="0000CC"/>
        </a:hlink>
        <a:folHlink>
          <a:srgbClr val="00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ancient_sexuality_and_gender</Template>
  <TotalTime>363</TotalTime>
  <Words>1240</Words>
  <Application>Microsoft Office PowerPoint</Application>
  <PresentationFormat>On-screen Show (4:3)</PresentationFormat>
  <Paragraphs>174</Paragraphs>
  <Slides>10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ancient_sexuality_and_gender</vt:lpstr>
      <vt:lpstr>Euripides’ Alcestis</vt:lpstr>
      <vt:lpstr>Agenda</vt:lpstr>
      <vt:lpstr>Discussion: “Best of Women”</vt:lpstr>
      <vt:lpstr>PowerPoint Presentation</vt:lpstr>
      <vt:lpstr>Discussion</vt:lpstr>
      <vt:lpstr>Euripides’ Alcestis</vt:lpstr>
      <vt:lpstr>Production Facts</vt:lpstr>
      <vt:lpstr>Alcestis: Analysis</vt:lpstr>
      <vt:lpstr>Antinomies in Euripides’ Alcestis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Best of Women?</dc:title>
  <dc:creator>ascholtz</dc:creator>
  <cp:lastModifiedBy>ascholtz</cp:lastModifiedBy>
  <cp:revision>56</cp:revision>
  <cp:lastPrinted>2013-10-15T18:40:49Z</cp:lastPrinted>
  <dcterms:created xsi:type="dcterms:W3CDTF">2013-10-15T00:52:02Z</dcterms:created>
  <dcterms:modified xsi:type="dcterms:W3CDTF">2013-10-15T20:13:09Z</dcterms:modified>
</cp:coreProperties>
</file>